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BECA-ECEB-4086-ABD6-FF1664A4F357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3773-83F3-4372-81FA-25541A601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BECA-ECEB-4086-ABD6-FF1664A4F357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3773-83F3-4372-81FA-25541A601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BECA-ECEB-4086-ABD6-FF1664A4F357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3773-83F3-4372-81FA-25541A601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BECA-ECEB-4086-ABD6-FF1664A4F357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3773-83F3-4372-81FA-25541A601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BECA-ECEB-4086-ABD6-FF1664A4F357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3773-83F3-4372-81FA-25541A601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BECA-ECEB-4086-ABD6-FF1664A4F357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3773-83F3-4372-81FA-25541A601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BECA-ECEB-4086-ABD6-FF1664A4F357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3773-83F3-4372-81FA-25541A601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BECA-ECEB-4086-ABD6-FF1664A4F357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3773-83F3-4372-81FA-25541A601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BECA-ECEB-4086-ABD6-FF1664A4F357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3773-83F3-4372-81FA-25541A601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BECA-ECEB-4086-ABD6-FF1664A4F357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3773-83F3-4372-81FA-25541A601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BECA-ECEB-4086-ABD6-FF1664A4F357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3773-83F3-4372-81FA-25541A601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EBECA-ECEB-4086-ABD6-FF1664A4F357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33773-83F3-4372-81FA-25541A601B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296143"/>
          </a:xfrm>
        </p:spPr>
        <p:txBody>
          <a:bodyPr>
            <a:noAutofit/>
          </a:bodyPr>
          <a:lstStyle/>
          <a:p>
            <a:r>
              <a:rPr lang="ru-RU" sz="3600" b="1" dirty="0"/>
              <a:t>Критерии бедности в современном обществе. </a:t>
            </a:r>
            <a:br>
              <a:rPr lang="ru-RU" sz="3600" b="1" dirty="0"/>
            </a:br>
            <a:r>
              <a:rPr lang="ru-RU" sz="3600" b="1" dirty="0"/>
              <a:t>Факторы и причины обострения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276872"/>
            <a:ext cx="7704856" cy="3361928"/>
          </a:xfrm>
        </p:spPr>
        <p:txBody>
          <a:bodyPr>
            <a:no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</a:rPr>
              <a:t>три концепции определения и измерения бедности как социально-экономического </a:t>
            </a:r>
            <a:r>
              <a:rPr lang="ru-RU" sz="2800" dirty="0" smtClean="0">
                <a:solidFill>
                  <a:schemeClr val="tx1"/>
                </a:solidFill>
              </a:rPr>
              <a:t>явления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формы бедности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основные факторы и причины обострения бедности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перечень черт, характеризующих субкультуру бедности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dirty="0"/>
              <a:t>формы бедности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«Пассивная» бедность имеет другой характер потребления ресурсов. И в этом случае количество ресурсов, которое потребляется для жизнеобеспечения незначительное, но в данном случае речь идет об использовании собственных ресурсов. </a:t>
            </a:r>
            <a:endParaRPr lang="ru-RU" dirty="0" smtClean="0"/>
          </a:p>
          <a:p>
            <a:r>
              <a:rPr lang="ru-RU" dirty="0" smtClean="0"/>
              <a:t>Ограничение </a:t>
            </a:r>
            <a:r>
              <a:rPr lang="ru-RU" dirty="0"/>
              <a:t>ресурсов связано с некоторыми объективно заданными условиями существования: инвалидность, проживание на территории, относящейся к экономически депрессивным районам, либо территории, перенесшей природные, техногенные и социальные катаклизмы.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«активная» бедность.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Она </a:t>
            </a:r>
            <a:r>
              <a:rPr lang="ru-RU" dirty="0"/>
              <a:t>базируется на потреблении, в основном, собственных ресурсов. Для этой группы населения характерна совокупность действий, позволяющих расширить количество ограниченных ресурсов, а, значит, существует возможность преодолеть состояние бедности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Индивиды, семьи этого типа, несмотря на ограниченные ресурсы, стремятся к повышению </a:t>
            </a:r>
            <a:r>
              <a:rPr lang="ru-RU" dirty="0" smtClean="0"/>
              <a:t>своего образования</a:t>
            </a:r>
            <a:r>
              <a:rPr lang="ru-RU" dirty="0"/>
              <a:t>, или образования своих детей, приобретению новой специальности, они идут на переезд в другие территории и т.д.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факторы и причины обострения </a:t>
            </a:r>
            <a:r>
              <a:rPr lang="ru-RU" dirty="0" smtClean="0"/>
              <a:t>бедности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социально-экономические </a:t>
            </a:r>
            <a:r>
              <a:rPr lang="ru-RU" dirty="0" smtClean="0"/>
              <a:t>условия</a:t>
            </a:r>
          </a:p>
          <a:p>
            <a:r>
              <a:rPr lang="ru-RU" dirty="0" smtClean="0"/>
              <a:t>ментальная инертность </a:t>
            </a:r>
            <a:r>
              <a:rPr lang="ru-RU" dirty="0"/>
              <a:t>и </a:t>
            </a:r>
            <a:r>
              <a:rPr lang="ru-RU" dirty="0" smtClean="0"/>
              <a:t>внутренняя неготовность </a:t>
            </a:r>
            <a:r>
              <a:rPr lang="ru-RU" dirty="0"/>
              <a:t>к другим условиям </a:t>
            </a:r>
            <a:r>
              <a:rPr lang="ru-RU" dirty="0" smtClean="0"/>
              <a:t>жизнедеятельности</a:t>
            </a:r>
          </a:p>
          <a:p>
            <a:r>
              <a:rPr lang="ru-RU" dirty="0" smtClean="0"/>
              <a:t>одной </a:t>
            </a:r>
            <a:r>
              <a:rPr lang="ru-RU" dirty="0"/>
              <a:t>из причин бедности, характерной для России, стала пропагандировавшаяся многие годы идеология аскетизма, отказ от жизненных благ во имя светлого будущего</a:t>
            </a:r>
            <a:r>
              <a:rPr lang="ru-RU" dirty="0" smtClean="0"/>
              <a:t>.</a:t>
            </a:r>
          </a:p>
          <a:p>
            <a:r>
              <a:rPr lang="ru-RU" dirty="0"/>
              <a:t>факторы бедности, вызванные к жизни самой личностью, независимо от уровня развития и состояния экономики той или иной страны.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Бедность </a:t>
            </a:r>
            <a:r>
              <a:rPr lang="ru-RU" dirty="0" smtClean="0"/>
              <a:t>выражает </a:t>
            </a:r>
            <a:r>
              <a:rPr lang="ru-RU" dirty="0"/>
              <a:t>не только недостаточность экономических ресурсов для обеспечения определенного стандарта жизнедеятельности, но особый образ и стиль жизни, передающиеся из поколения в поколение нормы поведения, стереотипы восприятия.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перечень черт, характеризующих субкультуру бедности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экономическая </a:t>
            </a:r>
            <a:r>
              <a:rPr lang="ru-RU" dirty="0"/>
              <a:t>и социальная зависимость; </a:t>
            </a:r>
            <a:endParaRPr lang="ru-RU" dirty="0" smtClean="0"/>
          </a:p>
          <a:p>
            <a:r>
              <a:rPr lang="ru-RU" dirty="0" smtClean="0"/>
              <a:t>отчуждение </a:t>
            </a:r>
            <a:r>
              <a:rPr lang="ru-RU" dirty="0"/>
              <a:t>и политическая пассивность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отсутствие уверенности в себе и каких-либо планов; </a:t>
            </a:r>
            <a:endParaRPr lang="ru-RU" dirty="0" smtClean="0"/>
          </a:p>
          <a:p>
            <a:r>
              <a:rPr lang="ru-RU" dirty="0" smtClean="0"/>
              <a:t>отсутствие </a:t>
            </a:r>
            <a:r>
              <a:rPr lang="ru-RU" dirty="0"/>
              <a:t>четких моделей ролевого поведения; </a:t>
            </a:r>
            <a:endParaRPr lang="ru-RU" dirty="0" smtClean="0"/>
          </a:p>
          <a:p>
            <a:r>
              <a:rPr lang="ru-RU" dirty="0" smtClean="0"/>
              <a:t>повышенная </a:t>
            </a:r>
            <a:r>
              <a:rPr lang="ru-RU" dirty="0"/>
              <a:t>конфликтность в семье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девиантное</a:t>
            </a:r>
            <a:r>
              <a:rPr lang="ru-RU" dirty="0"/>
              <a:t> поведение (алкоголизм, наркомания и т.д.); </a:t>
            </a:r>
            <a:endParaRPr lang="ru-RU" dirty="0" smtClean="0"/>
          </a:p>
          <a:p>
            <a:r>
              <a:rPr lang="ru-RU" dirty="0" smtClean="0"/>
              <a:t>доминирующее </a:t>
            </a:r>
            <a:r>
              <a:rPr lang="ru-RU" dirty="0"/>
              <a:t>положение женщины в семье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ранний секс; </a:t>
            </a:r>
            <a:endParaRPr lang="ru-RU" dirty="0" smtClean="0"/>
          </a:p>
          <a:p>
            <a:r>
              <a:rPr lang="ru-RU" dirty="0" smtClean="0"/>
              <a:t>преклонение </a:t>
            </a:r>
            <a:r>
              <a:rPr lang="ru-RU" dirty="0"/>
              <a:t>перед физической силой.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три уровня бедности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качестве официально установленных показателей бедности используются, прежде всего, показатели численности и доли населения с денежными доходами ниже прожиточного минимума</a:t>
            </a:r>
            <a:r>
              <a:rPr lang="ru-RU" dirty="0" smtClean="0"/>
              <a:t>.</a:t>
            </a:r>
          </a:p>
          <a:p>
            <a:r>
              <a:rPr lang="ru-RU" b="1" dirty="0"/>
              <a:t>три уровня бедности: </a:t>
            </a:r>
            <a:r>
              <a:rPr lang="ru-RU" b="1" dirty="0" smtClean="0"/>
              <a:t>нищета, нужда, необеспеченность.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dirty="0"/>
              <a:t>В положении</a:t>
            </a:r>
            <a:r>
              <a:rPr lang="ru-RU" b="1" dirty="0"/>
              <a:t> нищеты</a:t>
            </a:r>
            <a:r>
              <a:rPr lang="ru-RU" dirty="0"/>
              <a:t>, наиболее глубокой бедности находятся люди, не имеющие физиологического минимума средств к жизни. Это те, кто стоит на грани постоянного недоедания. </a:t>
            </a:r>
            <a:endParaRPr lang="ru-RU" dirty="0" smtClean="0"/>
          </a:p>
          <a:p>
            <a:r>
              <a:rPr lang="ru-RU" dirty="0" smtClean="0"/>
              <a:t>Сейчас </a:t>
            </a:r>
            <a:r>
              <a:rPr lang="ru-RU" dirty="0"/>
              <a:t>условным показателей такой грани можно считать стоимость простейшего набора продуктов питания, входящих в прожиточный минимум.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Нужда</a:t>
            </a:r>
            <a:r>
              <a:rPr lang="ru-RU" dirty="0" smtClean="0"/>
              <a:t>, средний уровень бедности, охватывает те группы населения, которым хватает средств на простейшие физиологические потребности, но кто не может удовлетворить социальные потребности.</a:t>
            </a:r>
          </a:p>
          <a:p>
            <a:r>
              <a:rPr lang="ru-RU" dirty="0" smtClean="0"/>
              <a:t> В этих группах нет регулярного недоедания, но не обновляется одежда, обувь, нет средств на лечение и отдых. </a:t>
            </a:r>
          </a:p>
          <a:p>
            <a:r>
              <a:rPr lang="ru-RU" dirty="0" smtClean="0"/>
              <a:t>Верхнюю границу нужды образует официальный прожиточный минимум, т.е. в состоянии нужды оказываются люди, доходы которых меньше официального прожиточного минимума, но больше его половины или двух третей.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Необеспеченностью</a:t>
            </a:r>
            <a:r>
              <a:rPr lang="ru-RU" dirty="0" smtClean="0"/>
              <a:t> можно считать уровень жизни, при котором удовлетворяются элементарные потребности — как физиологические, так и социальные, но остаются неудовлетворенными потребности более сложные и высокие. </a:t>
            </a:r>
          </a:p>
          <a:p>
            <a:r>
              <a:rPr lang="ru-RU" dirty="0" smtClean="0"/>
              <a:t>В таких условиях люди более или менее сытно едят (хотя их рацион не сбалансирован, их питание нельзя считать здоровым), как-то обновляют одежду, лечатся, отдыхают. Однако все это делается на уровне и в формах, не достигающих образцов, считающихся в рамках данной культуры достойными и общепринятыми.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Прожиточный минимум (ПМ) — критерий уровня бедности </a:t>
            </a:r>
            <a:endParaRPr lang="ru-RU" dirty="0" smtClean="0"/>
          </a:p>
          <a:p>
            <a:r>
              <a:rPr lang="ru-RU" dirty="0" smtClean="0"/>
              <a:t>Минимальный </a:t>
            </a:r>
            <a:r>
              <a:rPr lang="ru-RU" dirty="0"/>
              <a:t>потребительский бюджет (МПБ) — критерий социально приемлемого уровня воспроизводственного потребления. МПБ учитывает затраты на более качественное питание, большие объемы потребления непродовольственных товаров и услуг и т.д., т.е. он отражает низшую границу цены рабочей силы, позволяющую поддерживать здоровье и работоспособность человека, в состоянии, соответствующем требованием физиологии.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Развитие научного подхода начинается с того момента, когда на смену традиционному обществу пришло индустриальное, а вместе с ним армия людей без земли и куска хлеба.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этого времени происходит смена установок по отношению к бедным и бедности вообще в массовом сознании, выделение проблемы в особую сферу познания и поиск научных методов ее исследования и решения. </a:t>
            </a:r>
            <a:endParaRPr lang="ru-RU" dirty="0" smtClean="0"/>
          </a:p>
          <a:p>
            <a:r>
              <a:rPr lang="ru-RU" dirty="0" smtClean="0"/>
              <a:t>До </a:t>
            </a:r>
            <a:r>
              <a:rPr lang="ru-RU" dirty="0"/>
              <a:t>этого, мыслители доиндустриального периода считали ее приемлемой формой существования.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Различия между понятиями МПБ и ПМ носят принципиальный характер. МПБ — черта относительной бедности, ниже которой невозможно нормальное воспроизводство человеческого капитала.</a:t>
            </a:r>
          </a:p>
          <a:p>
            <a:r>
              <a:rPr lang="ru-RU" dirty="0"/>
              <a:t>Человек, имеющий доходы выше черты относительной бедности, может позволить себе полноценное питание, покупку необходимой одежды и потребление необходимых услуг, совокупность которых следует оценить как нижнюю границу нормальной жизни.</a:t>
            </a:r>
          </a:p>
          <a:p>
            <a:r>
              <a:rPr lang="ru-RU" dirty="0"/>
              <a:t>Если доход ниже ПМ, то он может рассчитывать только на физиологический минимум. Существование человека на таком уровне потребления долгое время считается невозможным и чревато деградацией.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Система потребительских бюджетов позволяет выделить следующие слои населения, качественно отличающиеся по уровню текущего потребления: </a:t>
            </a:r>
            <a:endParaRPr lang="ru-RU" dirty="0" smtClean="0"/>
          </a:p>
          <a:p>
            <a:r>
              <a:rPr lang="ru-RU" dirty="0" smtClean="0"/>
              <a:t>бедные </a:t>
            </a:r>
            <a:r>
              <a:rPr lang="ru-RU" dirty="0"/>
              <a:t>(с доходами ниже ПМ); </a:t>
            </a:r>
            <a:endParaRPr lang="ru-RU" dirty="0" smtClean="0"/>
          </a:p>
          <a:p>
            <a:r>
              <a:rPr lang="ru-RU" dirty="0" err="1" smtClean="0"/>
              <a:t>низкообеспеченные</a:t>
            </a:r>
            <a:r>
              <a:rPr lang="ru-RU" dirty="0" smtClean="0"/>
              <a:t> </a:t>
            </a:r>
            <a:r>
              <a:rPr lang="ru-RU" dirty="0"/>
              <a:t>(с денежными доходами от ПМ до МПБ); </a:t>
            </a:r>
            <a:endParaRPr lang="ru-RU" dirty="0" smtClean="0"/>
          </a:p>
          <a:p>
            <a:r>
              <a:rPr lang="ru-RU" dirty="0" smtClean="0"/>
              <a:t>состоятельные </a:t>
            </a:r>
            <a:r>
              <a:rPr lang="ru-RU" dirty="0"/>
              <a:t>(с денежными доходами выше БВД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/>
              <a:t>Эта классификация очень важна для выделения слоев населения с различным уровнем жизни, поэтому мы ее используем в своих исследованиях.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три концепции определения и измерения бедности как социально-экономического явления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Первая </a:t>
            </a:r>
            <a:r>
              <a:rPr lang="ru-RU" dirty="0"/>
              <a:t>основана на понимании бедности как абсолютной категории</a:t>
            </a:r>
            <a:r>
              <a:rPr lang="ru-RU" dirty="0" smtClean="0"/>
              <a:t>. Уровень </a:t>
            </a:r>
            <a:r>
              <a:rPr lang="ru-RU" dirty="0"/>
              <a:t>бедности определяется неизменным объемом благ, обеспечивающих удовлетворение минимальных стандартов существования, измеряемых путем оценки основных физиологических потребностей людей разного пола, возраста и характера жизнедеятельности, в смысле тяжести и интенсивности труда. </a:t>
            </a:r>
            <a:endParaRPr lang="ru-RU" dirty="0" smtClean="0"/>
          </a:p>
          <a:p>
            <a:r>
              <a:rPr lang="ru-RU" dirty="0" smtClean="0"/>
              <a:t>Такой </a:t>
            </a:r>
            <a:r>
              <a:rPr lang="ru-RU" dirty="0"/>
              <a:t>подход типичен для беднейших развивающихся стран. Минимальные потребности человека в питательных веществах считаются в основном одинаковыми во всех странах и требуют лишь незначительных поправок на климатические или природные условия. И в этом плане, понятие абсолютной бедности претендует на объективность.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Вторая концепция, получившая развитие в послевоенный период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Бедность - относительная категория. К бедным причисляются те </a:t>
            </a:r>
            <a:r>
              <a:rPr lang="ru-RU" dirty="0"/>
              <a:t>семьи, чьи доходы существенно отстают от среднего достигнутого в обществе стандарта благосостояния и не позволяют достичь уровня и образа жизни, распространенных в обществе, где </a:t>
            </a:r>
            <a:r>
              <a:rPr lang="ru-RU" dirty="0" smtClean="0"/>
              <a:t>они живут.</a:t>
            </a:r>
          </a:p>
          <a:p>
            <a:r>
              <a:rPr lang="ru-RU" dirty="0" smtClean="0"/>
              <a:t> </a:t>
            </a:r>
            <a:r>
              <a:rPr lang="ru-RU" dirty="0"/>
              <a:t>Сторонники этой концепции считают, что бедность нельзя понять, рассматривая бедных изолированно от остальных небедных. Общество интерпретируется ими как единство социальных слоев с различным уровнем жизни, а определение бедности сводится к отношению низших слоев к остальной части общества. Некоторые из семей не бедны в абсолютном значении и вполне способны выжить физически, но, тем не менее, не могут позволить себе многие из удовольствий (развлечения, поездки и др.), которые имеют семьи из высокодоходных групп.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Для преодоления этих форм бедности  </a:t>
            </a:r>
            <a:r>
              <a:rPr lang="ru-RU" dirty="0"/>
              <a:t>необходимо использовать различные методы в практике социального управления. </a:t>
            </a:r>
            <a:endParaRPr lang="ru-RU" dirty="0" smtClean="0"/>
          </a:p>
          <a:p>
            <a:r>
              <a:rPr lang="ru-RU" dirty="0" smtClean="0"/>
              <a:t>Абсолютная бедность </a:t>
            </a:r>
            <a:r>
              <a:rPr lang="ru-RU" dirty="0"/>
              <a:t>преодолевается путем повышения доходов до ее порогового значения. </a:t>
            </a:r>
            <a:endParaRPr lang="ru-RU" dirty="0" smtClean="0"/>
          </a:p>
          <a:p>
            <a:r>
              <a:rPr lang="ru-RU" dirty="0" smtClean="0"/>
              <a:t>Относительная бедность преодолевается посредством создание </a:t>
            </a:r>
            <a:r>
              <a:rPr lang="ru-RU" dirty="0"/>
              <a:t>механизмов, предотвращающих чрезмерное неравенство. </a:t>
            </a:r>
            <a:endParaRPr lang="ru-RU" dirty="0" smtClean="0"/>
          </a:p>
          <a:p>
            <a:r>
              <a:rPr lang="ru-RU" dirty="0" smtClean="0"/>
              <a:t>Идеальная </a:t>
            </a:r>
            <a:r>
              <a:rPr lang="ru-RU" dirty="0"/>
              <a:t>цель борьбы с абсолютной бедностью — ее абсолютное преодоление, </a:t>
            </a:r>
            <a:r>
              <a:rPr lang="ru-RU" dirty="0" smtClean="0"/>
              <a:t>т.к. </a:t>
            </a:r>
            <a:r>
              <a:rPr lang="ru-RU" dirty="0"/>
              <a:t>в здоровом обществе не должно быть людей с доходами ниже прожиточного минимума. В процессе устранения относительной бедности должна решаться задача оптимизации неравенства между членами </a:t>
            </a:r>
            <a:r>
              <a:rPr lang="ru-RU" dirty="0" smtClean="0"/>
              <a:t>общества.</a:t>
            </a:r>
          </a:p>
          <a:p>
            <a:r>
              <a:rPr lang="ru-RU" dirty="0" smtClean="0"/>
              <a:t> </a:t>
            </a:r>
            <a:r>
              <a:rPr lang="ru-RU" dirty="0"/>
              <a:t>Природа относительной бедности делает ее границы и внутреннюю структуру особенно многообразными, подвижными и переменчивыми. Критерии и цифры, характеризующие относительную бедность, отличаются большей условностью и приблизительностью, чем в случаях определения абсолютной бедности. И если абсолютную бедность можно изжить при условии создания достаточно мощной экономической базы в той или иной стране, то при относительном измерении бедности она всегда будет присутствовать в обществе, где имеет место дифференциация и экономическое неравенство.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Вычленяют </a:t>
            </a:r>
            <a:r>
              <a:rPr lang="ru-RU" b="1" dirty="0"/>
              <a:t>синхронную</a:t>
            </a:r>
            <a:r>
              <a:rPr lang="ru-RU" dirty="0"/>
              <a:t> (соотнесение с </a:t>
            </a:r>
            <a:r>
              <a:rPr lang="ru-RU" b="1" dirty="0"/>
              <a:t>другими социальными группами) и </a:t>
            </a:r>
            <a:r>
              <a:rPr lang="ru-RU" b="1" dirty="0" err="1"/>
              <a:t>диахронную</a:t>
            </a:r>
            <a:r>
              <a:rPr lang="ru-RU" b="1" dirty="0"/>
              <a:t> </a:t>
            </a:r>
            <a:r>
              <a:rPr lang="ru-RU" dirty="0"/>
              <a:t>бедность (т.е. обеднение, соотнесение с собственной жизнью, какой ее помнит (и ощущает как норму) сам человек). </a:t>
            </a:r>
            <a:endParaRPr lang="ru-RU" dirty="0" smtClean="0"/>
          </a:p>
          <a:p>
            <a:r>
              <a:rPr lang="ru-RU" dirty="0" smtClean="0"/>
              <a:t>Вычленить </a:t>
            </a:r>
            <a:r>
              <a:rPr lang="ru-RU" dirty="0" err="1"/>
              <a:t>диахронную</a:t>
            </a:r>
            <a:r>
              <a:rPr lang="ru-RU" dirty="0"/>
              <a:t> относительную бедность стоит и потому, что в современной России она играет самостоятельную роль. Обеднение охватило значительные слои населения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Важно, что наиболее острые разновидности </a:t>
            </a:r>
            <a:r>
              <a:rPr lang="ru-RU" dirty="0" err="1"/>
              <a:t>диахронной</a:t>
            </a:r>
            <a:r>
              <a:rPr lang="ru-RU" dirty="0"/>
              <a:t> относительной бедности и наиболее глубокая абсолютная бедность характерны не для одних и тех же, а для разных социальных групп.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третья концепция,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основана </a:t>
            </a:r>
            <a:r>
              <a:rPr lang="ru-RU" dirty="0"/>
              <a:t>на субъективном методе изучения </a:t>
            </a:r>
            <a:r>
              <a:rPr lang="ru-RU" dirty="0" smtClean="0"/>
              <a:t>жизненного </a:t>
            </a:r>
            <a:r>
              <a:rPr lang="ru-RU" dirty="0"/>
              <a:t>уровня и определения границы бедности. </a:t>
            </a:r>
            <a:endParaRPr lang="ru-RU" dirty="0" smtClean="0"/>
          </a:p>
          <a:p>
            <a:r>
              <a:rPr lang="ru-RU" dirty="0" smtClean="0"/>
              <a:t>Этот </a:t>
            </a:r>
            <a:r>
              <a:rPr lang="ru-RU" dirty="0"/>
              <a:t>метод был разработан голландскими и бельгийскими учеными. Основу его составляет мнение, согласно которому субъективные оценки материального положения точнее отражают истинное положение вещей, чем информация о доходах.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этом следует отметить, что исследования общественного мнения, проводимые в различных странах, показывают, что чем выше уровень дохода, тем выше требования к размерам прожиточного минимума.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формы бедности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«</a:t>
            </a:r>
            <a:r>
              <a:rPr lang="ru-RU" dirty="0"/>
              <a:t>устойчивая» и «плавающая». </a:t>
            </a:r>
            <a:endParaRPr lang="ru-RU" dirty="0" smtClean="0"/>
          </a:p>
          <a:p>
            <a:r>
              <a:rPr lang="ru-RU" dirty="0" smtClean="0"/>
              <a:t>Первая </a:t>
            </a:r>
            <a:r>
              <a:rPr lang="ru-RU" dirty="0"/>
              <a:t>связана с тем, что бедность, как правило, рождает бедность. Низкий уровень материальной обеспеченности ведет к ухудшению здоровья, деквалификации, </a:t>
            </a:r>
            <a:r>
              <a:rPr lang="ru-RU" dirty="0" err="1"/>
              <a:t>депрофессионализации</a:t>
            </a:r>
            <a:r>
              <a:rPr lang="ru-RU" dirty="0"/>
              <a:t>, а, в конечном счете — к деградации. Бедные родители воспроизводят потенциально бедных детей, что определяется уже их здоровьем, образованием и т.д. </a:t>
            </a:r>
            <a:endParaRPr lang="ru-RU" dirty="0" smtClean="0"/>
          </a:p>
          <a:p>
            <a:r>
              <a:rPr lang="ru-RU" dirty="0" smtClean="0"/>
              <a:t>Вторая</a:t>
            </a:r>
            <a:r>
              <a:rPr lang="ru-RU" dirty="0"/>
              <a:t>, более редкая, связана с тем, что бедные, предпринимая усилия, выскакивают из замкнутого круга и, адаптируясь к новым условиям, отстаивают право на лучшую жизнь. Для такого прыжка нужны не только субъективные, но и объективные условия, создаваемые обществом.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/>
              <a:t>формы бедности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dirty="0"/>
              <a:t>«Паразитическая» бедность — это состояние, при котором индивид, семья, группа имеют крайне низкие доходы, как правило, не регулярные. Но, главное при этом, что их основная часть предоставляется им другими людьми. Чаще </a:t>
            </a:r>
            <a:r>
              <a:rPr lang="ru-RU" dirty="0" smtClean="0"/>
              <a:t>- это </a:t>
            </a:r>
            <a:r>
              <a:rPr lang="ru-RU" dirty="0"/>
              <a:t>крайняя форма бедности, но когда для такого существования избирается форма использования чужих ресурсов — это «паразитическая» бедность.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1579</Words>
  <Application>Microsoft Office PowerPoint</Application>
  <PresentationFormat>Экран (4:3)</PresentationFormat>
  <Paragraphs>74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Тема Office</vt:lpstr>
      <vt:lpstr>Критерии бедности в современном обществе.  Факторы и причины обострения</vt:lpstr>
      <vt:lpstr>Презентация PowerPoint</vt:lpstr>
      <vt:lpstr>три концепции определения и измерения бедности как социально-экономического явления</vt:lpstr>
      <vt:lpstr>Вторая концепция, получившая развитие в послевоенный период</vt:lpstr>
      <vt:lpstr>Презентация PowerPoint</vt:lpstr>
      <vt:lpstr>Презентация PowerPoint</vt:lpstr>
      <vt:lpstr>третья концепция, </vt:lpstr>
      <vt:lpstr>формы бедности</vt:lpstr>
      <vt:lpstr>формы бедности</vt:lpstr>
      <vt:lpstr>формы бедности</vt:lpstr>
      <vt:lpstr>«активная» бедность. </vt:lpstr>
      <vt:lpstr>основные факторы и причины обострения бедности</vt:lpstr>
      <vt:lpstr>Презентация PowerPoint</vt:lpstr>
      <vt:lpstr>перечень черт, характеризующих субкультуру бедности</vt:lpstr>
      <vt:lpstr>три уровня бедности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Критерии бедности в современном обществе.  Факторы и причины обострения</dc:title>
  <dc:creator>Я</dc:creator>
  <cp:lastModifiedBy>Пользователь Windows</cp:lastModifiedBy>
  <cp:revision>4</cp:revision>
  <dcterms:created xsi:type="dcterms:W3CDTF">2016-03-15T19:54:38Z</dcterms:created>
  <dcterms:modified xsi:type="dcterms:W3CDTF">2020-06-08T11:55:06Z</dcterms:modified>
</cp:coreProperties>
</file>