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3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48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66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4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4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9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4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1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8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1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4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849E-680E-4647-A4EF-53DBB6AD39B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A0F8DC-6E1D-4736-9BCF-643C21E3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9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Lecture 11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PHYLUM </a:t>
            </a:r>
            <a:r>
              <a:rPr lang="en-US" sz="2800" b="1" dirty="0" smtClean="0">
                <a:solidFill>
                  <a:srgbClr val="FF0000"/>
                </a:solidFill>
              </a:rPr>
              <a:t>PLATHELMINTHES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CLASS CESTODAE (TAPEWORMS)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0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528919"/>
            <a:ext cx="9676901" cy="5512444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Mode of transmission</a:t>
            </a:r>
            <a:r>
              <a:rPr lang="en-US" sz="2800" dirty="0"/>
              <a:t>: by eating raw or undercooked pork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Life Cycle</a:t>
            </a:r>
            <a:r>
              <a:rPr lang="en-US" sz="2800" dirty="0"/>
              <a:t>: </a:t>
            </a:r>
          </a:p>
          <a:p>
            <a:r>
              <a:rPr lang="en-US" sz="2800" dirty="0"/>
              <a:t>Definitive host - human</a:t>
            </a:r>
          </a:p>
          <a:p>
            <a:r>
              <a:rPr lang="en-US" sz="2800" dirty="0"/>
              <a:t>Intermediate host – pig</a:t>
            </a:r>
          </a:p>
          <a:p>
            <a:r>
              <a:rPr lang="en-US" sz="2800" dirty="0"/>
              <a:t>First larval form – </a:t>
            </a:r>
            <a:r>
              <a:rPr lang="en-US" sz="2800" dirty="0" err="1"/>
              <a:t>oncosphere</a:t>
            </a:r>
            <a:endParaRPr lang="en-US" sz="2800" dirty="0"/>
          </a:p>
          <a:p>
            <a:r>
              <a:rPr lang="en-US" sz="2800" dirty="0"/>
              <a:t>Second larval form - </a:t>
            </a:r>
            <a:r>
              <a:rPr lang="en-US" sz="2800" dirty="0" err="1"/>
              <a:t>cystecercus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0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94" y="1128178"/>
            <a:ext cx="5363323" cy="55443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85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Life cycle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4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1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Pathogenesis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" r="906" b="8827"/>
          <a:stretch/>
        </p:blipFill>
        <p:spPr>
          <a:xfrm>
            <a:off x="918137" y="1589163"/>
            <a:ext cx="5086737" cy="2134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1" r="-467" b="8424"/>
          <a:stretch/>
        </p:blipFill>
        <p:spPr>
          <a:xfrm>
            <a:off x="3856358" y="3927011"/>
            <a:ext cx="5579872" cy="21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8235"/>
            <a:ext cx="8596668" cy="55931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Diagnosis: </a:t>
            </a:r>
          </a:p>
          <a:p>
            <a:r>
              <a:rPr lang="en-US" sz="2800" i="1" dirty="0" err="1">
                <a:solidFill>
                  <a:srgbClr val="0070C0"/>
                </a:solidFill>
              </a:rPr>
              <a:t>Taeniasis</a:t>
            </a:r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dirty="0" smtClean="0"/>
              <a:t>microscopic </a:t>
            </a:r>
            <a:r>
              <a:rPr lang="en-US" sz="2800" dirty="0"/>
              <a:t>identification of eggs and </a:t>
            </a:r>
            <a:r>
              <a:rPr lang="en-US" sz="2800" dirty="0" err="1"/>
              <a:t>proglottids</a:t>
            </a:r>
            <a:r>
              <a:rPr lang="en-US" sz="2800" dirty="0"/>
              <a:t> (7-12 branches) in feces</a:t>
            </a:r>
          </a:p>
          <a:p>
            <a:r>
              <a:rPr lang="en-US" sz="2800" i="1" dirty="0" err="1" smtClean="0">
                <a:solidFill>
                  <a:srgbClr val="0070C0"/>
                </a:solidFill>
              </a:rPr>
              <a:t>Cystecercosis</a:t>
            </a:r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dirty="0" smtClean="0"/>
              <a:t>x-ray</a:t>
            </a:r>
            <a:endParaRPr lang="en-US" sz="2800" dirty="0"/>
          </a:p>
          <a:p>
            <a:r>
              <a:rPr lang="en-US" sz="2800" dirty="0" smtClean="0"/>
              <a:t>computed </a:t>
            </a:r>
            <a:r>
              <a:rPr lang="en-US" sz="2800" dirty="0"/>
              <a:t>tomography scan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Prevention and control:</a:t>
            </a:r>
          </a:p>
          <a:p>
            <a:r>
              <a:rPr lang="en-US" sz="2800" dirty="0" smtClean="0"/>
              <a:t>cooking </a:t>
            </a:r>
            <a:r>
              <a:rPr lang="en-US" sz="2800" dirty="0"/>
              <a:t>pork adequately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86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TAENIA SAGINATA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BEEF TAPEWORM)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715679"/>
            <a:ext cx="8596668" cy="432568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Disease:</a:t>
            </a:r>
            <a:r>
              <a:rPr lang="en-US" sz="2400" dirty="0"/>
              <a:t> </a:t>
            </a:r>
            <a:r>
              <a:rPr lang="en-US" sz="2400" dirty="0" err="1"/>
              <a:t>taeniasis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Geographic distribution: </a:t>
            </a:r>
            <a:r>
              <a:rPr lang="en-US" sz="2400" dirty="0"/>
              <a:t>worldwide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Localization </a:t>
            </a:r>
            <a:r>
              <a:rPr lang="en-US" sz="2400" b="1" dirty="0">
                <a:solidFill>
                  <a:srgbClr val="0070C0"/>
                </a:solidFill>
              </a:rPr>
              <a:t>in human body: </a:t>
            </a:r>
            <a:r>
              <a:rPr lang="en-US" sz="2400" dirty="0"/>
              <a:t>small intestine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Morphology: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length </a:t>
            </a:r>
            <a:r>
              <a:rPr lang="en-US" sz="2400" dirty="0"/>
              <a:t>of adult 4-6(10)m, </a:t>
            </a:r>
            <a:endParaRPr lang="en-US" sz="2400" dirty="0" smtClean="0"/>
          </a:p>
          <a:p>
            <a:r>
              <a:rPr lang="en-US" sz="2400" dirty="0" err="1" smtClean="0"/>
              <a:t>scolex</a:t>
            </a:r>
            <a:r>
              <a:rPr lang="en-US" sz="2400" dirty="0" smtClean="0"/>
              <a:t> </a:t>
            </a:r>
            <a:r>
              <a:rPr lang="en-US" sz="2400" dirty="0"/>
              <a:t>has only 4 suckers </a:t>
            </a:r>
            <a:endParaRPr lang="en-US" sz="2400" dirty="0" smtClean="0"/>
          </a:p>
          <a:p>
            <a:r>
              <a:rPr lang="en-US" sz="2400" dirty="0" smtClean="0"/>
              <a:t>mature </a:t>
            </a:r>
            <a:r>
              <a:rPr lang="en-US" sz="2400" dirty="0" err="1"/>
              <a:t>proglottide</a:t>
            </a:r>
            <a:r>
              <a:rPr lang="en-US" sz="2400" dirty="0"/>
              <a:t> </a:t>
            </a:r>
            <a:r>
              <a:rPr lang="en-US" sz="2400" dirty="0" smtClean="0"/>
              <a:t>includes </a:t>
            </a:r>
            <a:r>
              <a:rPr lang="en-US" sz="2400" i="1" dirty="0">
                <a:solidFill>
                  <a:srgbClr val="0070C0"/>
                </a:solidFill>
              </a:rPr>
              <a:t>two lobules </a:t>
            </a:r>
            <a:r>
              <a:rPr lang="en-US" sz="2400" dirty="0"/>
              <a:t>of ovary, </a:t>
            </a:r>
            <a:endParaRPr lang="en-US" sz="2400" dirty="0" smtClean="0"/>
          </a:p>
          <a:p>
            <a:r>
              <a:rPr lang="en-US" sz="2400" dirty="0" smtClean="0"/>
              <a:t>gravid </a:t>
            </a:r>
            <a:r>
              <a:rPr lang="en-US" sz="2400" dirty="0" err="1"/>
              <a:t>proglottide</a:t>
            </a:r>
            <a:r>
              <a:rPr lang="en-US" sz="2400" dirty="0"/>
              <a:t> – </a:t>
            </a:r>
            <a:r>
              <a:rPr lang="en-US" sz="2400" i="1" dirty="0">
                <a:solidFill>
                  <a:srgbClr val="0070C0"/>
                </a:solidFill>
              </a:rPr>
              <a:t>17-35 branches </a:t>
            </a:r>
            <a:r>
              <a:rPr lang="en-US" sz="2400" dirty="0"/>
              <a:t>of uterus; </a:t>
            </a:r>
            <a:endParaRPr lang="en-US" sz="2400" dirty="0" smtClean="0"/>
          </a:p>
          <a:p>
            <a:r>
              <a:rPr lang="en-US" sz="2400" dirty="0" smtClean="0"/>
              <a:t>Larva </a:t>
            </a:r>
            <a:r>
              <a:rPr lang="en-US" sz="2400" dirty="0"/>
              <a:t>of </a:t>
            </a:r>
            <a:r>
              <a:rPr lang="en-US" sz="2400" dirty="0" err="1"/>
              <a:t>T.solium</a:t>
            </a:r>
            <a:r>
              <a:rPr lang="en-US" sz="2400" dirty="0"/>
              <a:t> called cysticercus.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300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Morphology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3" y="1699786"/>
            <a:ext cx="7230484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763571"/>
            <a:ext cx="4026641" cy="527779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Mode of transmission: </a:t>
            </a:r>
            <a:r>
              <a:rPr lang="en-US" sz="2400" dirty="0"/>
              <a:t>by eating raw or undercooked beef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Life Cycle: </a:t>
            </a:r>
          </a:p>
          <a:p>
            <a:r>
              <a:rPr lang="en-US" sz="2400" dirty="0"/>
              <a:t>Definitive host - human</a:t>
            </a:r>
          </a:p>
          <a:p>
            <a:r>
              <a:rPr lang="en-US" sz="2400" dirty="0"/>
              <a:t>Intermediate host – cow</a:t>
            </a:r>
          </a:p>
          <a:p>
            <a:r>
              <a:rPr lang="en-US" sz="2400" dirty="0"/>
              <a:t>First larval form – </a:t>
            </a:r>
            <a:r>
              <a:rPr lang="en-US" sz="2400" dirty="0" err="1"/>
              <a:t>oncosphere</a:t>
            </a:r>
            <a:endParaRPr lang="en-US" sz="2400" dirty="0"/>
          </a:p>
          <a:p>
            <a:r>
              <a:rPr lang="en-US" sz="2400" dirty="0"/>
              <a:t>Second larval form – </a:t>
            </a:r>
            <a:r>
              <a:rPr lang="en-US" sz="2400" dirty="0" err="1"/>
              <a:t>cystecercus</a:t>
            </a: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93" y="997027"/>
            <a:ext cx="4944165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309" y="661727"/>
            <a:ext cx="8596668" cy="388077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Pathogenesis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Cystecercosis</a:t>
            </a:r>
            <a:r>
              <a:rPr lang="en-US" sz="2400" dirty="0" smtClean="0">
                <a:solidFill>
                  <a:schemeClr val="tx2"/>
                </a:solidFill>
              </a:rPr>
              <a:t> is not possible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Diagnosis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</a:p>
          <a:p>
            <a:r>
              <a:rPr lang="en-US" sz="2400" dirty="0" err="1"/>
              <a:t>Taeniasis</a:t>
            </a:r>
            <a:endParaRPr lang="en-US" sz="2400" dirty="0"/>
          </a:p>
          <a:p>
            <a:r>
              <a:rPr lang="en-US" sz="2400" dirty="0"/>
              <a:t>microscopic identification of eggs and </a:t>
            </a:r>
            <a:r>
              <a:rPr lang="en-US" sz="2400" dirty="0" err="1"/>
              <a:t>proglottids</a:t>
            </a:r>
            <a:r>
              <a:rPr lang="en-US" sz="2400" dirty="0"/>
              <a:t> </a:t>
            </a:r>
            <a:r>
              <a:rPr lang="en-US" sz="2400" dirty="0" smtClean="0"/>
              <a:t>(17-35 </a:t>
            </a:r>
            <a:r>
              <a:rPr lang="en-US" sz="2400" dirty="0"/>
              <a:t>branches) in feces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Prevention </a:t>
            </a:r>
            <a:r>
              <a:rPr lang="en-US" sz="2400" b="1" dirty="0">
                <a:solidFill>
                  <a:srgbClr val="0070C0"/>
                </a:solidFill>
              </a:rPr>
              <a:t>and control:</a:t>
            </a:r>
          </a:p>
          <a:p>
            <a:r>
              <a:rPr lang="en-US" sz="2400" dirty="0"/>
              <a:t>cooking </a:t>
            </a:r>
            <a:r>
              <a:rPr lang="en-US" sz="2400" dirty="0" smtClean="0"/>
              <a:t>beef adequately</a:t>
            </a:r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84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DIPHYLLOBOTHRIUM LATUM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FISH TAPEWORM)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2" y="1555423"/>
            <a:ext cx="6570482" cy="4242062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Disease:</a:t>
            </a:r>
            <a:r>
              <a:rPr lang="en-US" sz="2000" dirty="0"/>
              <a:t> diphyllobothriasis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Geographic distribution: </a:t>
            </a:r>
            <a:r>
              <a:rPr lang="en-US" sz="2000" dirty="0" smtClean="0"/>
              <a:t>in </a:t>
            </a:r>
            <a:r>
              <a:rPr lang="en-US" sz="2000" dirty="0"/>
              <a:t>areas of rivers and </a:t>
            </a:r>
            <a:r>
              <a:rPr lang="en-US" sz="2000" dirty="0" smtClean="0"/>
              <a:t>lakes</a:t>
            </a: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Localization in human body:</a:t>
            </a:r>
            <a:r>
              <a:rPr lang="en-US" sz="2000" dirty="0"/>
              <a:t> small intestine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Morphology:</a:t>
            </a:r>
            <a:r>
              <a:rPr lang="en-US" sz="2000" dirty="0"/>
              <a:t> length of adult 10-13m, </a:t>
            </a:r>
            <a:r>
              <a:rPr lang="en-US" sz="2000" dirty="0" smtClean="0"/>
              <a:t>wide </a:t>
            </a:r>
            <a:r>
              <a:rPr lang="en-US" sz="2000" dirty="0" err="1" smtClean="0"/>
              <a:t>proglottids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scolex</a:t>
            </a:r>
            <a:r>
              <a:rPr lang="en-US" sz="2000" dirty="0" smtClean="0"/>
              <a:t> </a:t>
            </a:r>
            <a:r>
              <a:rPr lang="en-US" sz="2000" dirty="0"/>
              <a:t>has two elongated sucking grooves (</a:t>
            </a:r>
            <a:r>
              <a:rPr lang="en-US" sz="2000" dirty="0" err="1"/>
              <a:t>bothria</a:t>
            </a:r>
            <a:r>
              <a:rPr lang="en-US" sz="2000" dirty="0"/>
              <a:t>); </a:t>
            </a:r>
            <a:endParaRPr lang="en-US" sz="2000" dirty="0" smtClean="0"/>
          </a:p>
          <a:p>
            <a:r>
              <a:rPr lang="en-US" sz="2000" dirty="0" smtClean="0"/>
              <a:t>- gravid </a:t>
            </a:r>
            <a:r>
              <a:rPr lang="en-US" sz="2000" dirty="0" err="1"/>
              <a:t>proglottide</a:t>
            </a:r>
            <a:r>
              <a:rPr lang="en-US" sz="2000" dirty="0"/>
              <a:t> has rosette-shaped uterus; </a:t>
            </a:r>
            <a:endParaRPr lang="en-US" sz="2000" dirty="0" smtClean="0"/>
          </a:p>
          <a:p>
            <a:r>
              <a:rPr lang="en-US" sz="2000" dirty="0" smtClean="0"/>
              <a:t>- Larva </a:t>
            </a:r>
            <a:r>
              <a:rPr lang="en-US" sz="2000" dirty="0"/>
              <a:t>is called plerocercoid.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31" y="2573517"/>
            <a:ext cx="1085182" cy="1438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422" y="4279769"/>
            <a:ext cx="148755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5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5035"/>
            <a:ext cx="8596668" cy="5466327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Mode of transmission: </a:t>
            </a:r>
            <a:r>
              <a:rPr lang="en-US" sz="2400" dirty="0"/>
              <a:t>by eating raw or undercooked fish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Life </a:t>
            </a:r>
            <a:r>
              <a:rPr lang="en-US" sz="2400" b="1" dirty="0">
                <a:solidFill>
                  <a:srgbClr val="0070C0"/>
                </a:solidFill>
              </a:rPr>
              <a:t>Cycle: </a:t>
            </a:r>
          </a:p>
          <a:p>
            <a:r>
              <a:rPr lang="en-US" sz="2400" dirty="0"/>
              <a:t>Definitive host - carnivorous mammals, humans</a:t>
            </a:r>
          </a:p>
          <a:p>
            <a:r>
              <a:rPr lang="en-US" sz="2400" dirty="0"/>
              <a:t>First intermediate host – freshwater crustacean</a:t>
            </a:r>
          </a:p>
          <a:p>
            <a:r>
              <a:rPr lang="en-US" sz="2400" dirty="0"/>
              <a:t>Second intermediate host – fish</a:t>
            </a:r>
          </a:p>
          <a:p>
            <a:r>
              <a:rPr lang="en-US" sz="2400" dirty="0"/>
              <a:t>First larval form – </a:t>
            </a:r>
            <a:r>
              <a:rPr lang="en-US" sz="2400" i="1" dirty="0" err="1">
                <a:solidFill>
                  <a:srgbClr val="0070C0"/>
                </a:solidFill>
              </a:rPr>
              <a:t>oncosphere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i="1" dirty="0" err="1">
                <a:solidFill>
                  <a:srgbClr val="0070C0"/>
                </a:solidFill>
              </a:rPr>
              <a:t>coracidia</a:t>
            </a:r>
            <a:r>
              <a:rPr lang="en-US" sz="2400" dirty="0"/>
              <a:t>)</a:t>
            </a:r>
          </a:p>
          <a:p>
            <a:r>
              <a:rPr lang="en-US" sz="2400" dirty="0"/>
              <a:t>Second larval form – (</a:t>
            </a:r>
            <a:r>
              <a:rPr lang="en-US" sz="2400" i="1" dirty="0">
                <a:solidFill>
                  <a:srgbClr val="0070C0"/>
                </a:solidFill>
              </a:rPr>
              <a:t>procercoid</a:t>
            </a:r>
            <a:r>
              <a:rPr lang="en-US" sz="2400" dirty="0"/>
              <a:t>) </a:t>
            </a:r>
            <a:r>
              <a:rPr lang="en-US" sz="2400" i="1" dirty="0">
                <a:solidFill>
                  <a:srgbClr val="0070C0"/>
                </a:solidFill>
              </a:rPr>
              <a:t>plerocercoid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9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373927"/>
          </a:xfrm>
        </p:spPr>
        <p:txBody>
          <a:bodyPr/>
          <a:lstStyle/>
          <a:p>
            <a:r>
              <a:rPr lang="en-US" sz="2800" dirty="0" smtClean="0"/>
              <a:t>Flattened </a:t>
            </a:r>
            <a:r>
              <a:rPr lang="en-US" sz="2800" dirty="0" err="1"/>
              <a:t>dorsoventrally</a:t>
            </a:r>
            <a:r>
              <a:rPr lang="en-US" sz="2800" dirty="0"/>
              <a:t> </a:t>
            </a:r>
          </a:p>
          <a:p>
            <a:r>
              <a:rPr lang="en-US" sz="2800" dirty="0" smtClean="0"/>
              <a:t>Ribbon </a:t>
            </a:r>
            <a:r>
              <a:rPr lang="en-US" sz="2800" dirty="0"/>
              <a:t>- shaped body</a:t>
            </a:r>
          </a:p>
          <a:p>
            <a:r>
              <a:rPr lang="en-US" sz="2800" dirty="0" smtClean="0"/>
              <a:t>Length </a:t>
            </a:r>
            <a:r>
              <a:rPr lang="en-US" sz="2800" dirty="0"/>
              <a:t>varies from </a:t>
            </a:r>
            <a:r>
              <a:rPr lang="en-US" sz="2800" dirty="0" smtClean="0"/>
              <a:t>0.6 millimeter </a:t>
            </a:r>
            <a:r>
              <a:rPr lang="en-US" sz="2800" dirty="0"/>
              <a:t>to </a:t>
            </a:r>
            <a:r>
              <a:rPr lang="en-US" sz="2800" dirty="0" smtClean="0"/>
              <a:t>30 meters</a:t>
            </a:r>
            <a:endParaRPr lang="en-US" sz="2800" dirty="0"/>
          </a:p>
          <a:p>
            <a:r>
              <a:rPr lang="en-US" sz="2800" dirty="0" smtClean="0"/>
              <a:t>Bilaterally </a:t>
            </a:r>
            <a:r>
              <a:rPr lang="en-US" sz="2800" dirty="0"/>
              <a:t>symmetrical </a:t>
            </a:r>
          </a:p>
          <a:p>
            <a:r>
              <a:rPr lang="en-US" sz="2800" dirty="0" smtClean="0"/>
              <a:t>Body </a:t>
            </a:r>
            <a:r>
              <a:rPr lang="en-US" sz="2800" dirty="0"/>
              <a:t>cavity is absent</a:t>
            </a:r>
          </a:p>
          <a:p>
            <a:r>
              <a:rPr lang="en-US" sz="2800" dirty="0" smtClean="0"/>
              <a:t>Outer </a:t>
            </a:r>
            <a:r>
              <a:rPr lang="en-US" sz="2800" dirty="0"/>
              <a:t>coating is </a:t>
            </a:r>
            <a:r>
              <a:rPr lang="en-US" sz="2800" dirty="0" smtClean="0"/>
              <a:t>tegument</a:t>
            </a:r>
            <a:endParaRPr lang="en-US" sz="2800" dirty="0"/>
          </a:p>
          <a:p>
            <a:r>
              <a:rPr lang="en-US" sz="2800" dirty="0" smtClean="0"/>
              <a:t>Organs </a:t>
            </a:r>
            <a:r>
              <a:rPr lang="en-US" sz="2800" dirty="0"/>
              <a:t>of fixation: </a:t>
            </a:r>
            <a:r>
              <a:rPr lang="en-US" sz="2800" dirty="0" smtClean="0"/>
              <a:t>suckers, </a:t>
            </a:r>
            <a:r>
              <a:rPr lang="en-US" sz="2800" dirty="0"/>
              <a:t>hooks, </a:t>
            </a:r>
            <a:r>
              <a:rPr lang="en-US" sz="2800" dirty="0" err="1"/>
              <a:t>bothriums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3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Life </a:t>
            </a:r>
            <a:r>
              <a:rPr lang="en-US" b="1" dirty="0" smtClean="0">
                <a:solidFill>
                  <a:srgbClr val="FF0000"/>
                </a:solidFill>
              </a:rPr>
              <a:t>Cycle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31" y="1377554"/>
            <a:ext cx="5734850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93889"/>
            <a:ext cx="9758138" cy="54474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Pathogenesis: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Diphyllobothriasis </a:t>
            </a:r>
            <a:r>
              <a:rPr lang="en-US" sz="2400" dirty="0"/>
              <a:t>is usually asymptomatic.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some cases it causes severe vitamin B12 </a:t>
            </a:r>
            <a:r>
              <a:rPr lang="en-US" sz="2400" dirty="0" smtClean="0"/>
              <a:t>deficiency. </a:t>
            </a:r>
          </a:p>
          <a:p>
            <a:r>
              <a:rPr lang="en-US" sz="2400" dirty="0" smtClean="0"/>
              <a:t>Diphyllobothriasis </a:t>
            </a:r>
            <a:r>
              <a:rPr lang="en-US" sz="2400" dirty="0"/>
              <a:t>symptoms include: diarrhea, fatigue, obstruction of the bowel,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Diagnosis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dirty="0"/>
              <a:t> microscopic identification of eggs and </a:t>
            </a:r>
            <a:r>
              <a:rPr lang="en-US" sz="2400" dirty="0" err="1"/>
              <a:t>proglottids</a:t>
            </a:r>
            <a:r>
              <a:rPr lang="en-US" sz="2400" dirty="0"/>
              <a:t> in the stool.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Prevention and control:</a:t>
            </a:r>
          </a:p>
          <a:p>
            <a:r>
              <a:rPr lang="en-US" sz="2400" dirty="0" smtClean="0"/>
              <a:t>Cook </a:t>
            </a:r>
            <a:r>
              <a:rPr lang="en-US" sz="2400" dirty="0"/>
              <a:t>fish properly.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428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82707"/>
            <a:ext cx="8596668" cy="5458656"/>
          </a:xfrm>
        </p:spPr>
        <p:txBody>
          <a:bodyPr/>
          <a:lstStyle/>
          <a:p>
            <a:r>
              <a:rPr lang="en-US" sz="2400" dirty="0" smtClean="0"/>
              <a:t>Body </a:t>
            </a:r>
            <a:r>
              <a:rPr lang="en-US" sz="2400" dirty="0"/>
              <a:t>is segmented. It has three regions: </a:t>
            </a:r>
            <a:r>
              <a:rPr lang="en-US" sz="2400" b="1" dirty="0" err="1">
                <a:solidFill>
                  <a:srgbClr val="0070C0"/>
                </a:solidFill>
              </a:rPr>
              <a:t>scolex</a:t>
            </a:r>
            <a:r>
              <a:rPr lang="en-US" sz="2400" b="1" dirty="0">
                <a:solidFill>
                  <a:srgbClr val="0070C0"/>
                </a:solidFill>
              </a:rPr>
              <a:t>, neck, </a:t>
            </a:r>
            <a:r>
              <a:rPr lang="en-US" sz="2400" b="1" dirty="0" err="1">
                <a:solidFill>
                  <a:srgbClr val="0070C0"/>
                </a:solidFill>
              </a:rPr>
              <a:t>strobila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 err="1"/>
              <a:t>scolex</a:t>
            </a:r>
            <a:r>
              <a:rPr lang="en-US" sz="2400" dirty="0"/>
              <a:t> is the head. It has hooks, suckers;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neck is the region of </a:t>
            </a:r>
            <a:r>
              <a:rPr lang="en-US" sz="2400" dirty="0" err="1"/>
              <a:t>grouth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/>
              <a:t>strobila</a:t>
            </a:r>
            <a:r>
              <a:rPr lang="en-US" sz="2400" dirty="0"/>
              <a:t> </a:t>
            </a:r>
            <a:r>
              <a:rPr lang="en-US" sz="2400" dirty="0" smtClean="0"/>
              <a:t>consists </a:t>
            </a:r>
            <a:r>
              <a:rPr lang="en-US" sz="2400" dirty="0"/>
              <a:t>of a </a:t>
            </a:r>
            <a:r>
              <a:rPr lang="en-US" sz="2400" dirty="0" smtClean="0"/>
              <a:t>segments </a:t>
            </a:r>
            <a:r>
              <a:rPr lang="en-US" sz="2400" dirty="0"/>
              <a:t>called </a:t>
            </a:r>
            <a:r>
              <a:rPr lang="en-US" sz="2400" b="1" dirty="0" err="1">
                <a:solidFill>
                  <a:srgbClr val="0070C0"/>
                </a:solidFill>
              </a:rPr>
              <a:t>proglottids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Strobila</a:t>
            </a:r>
            <a:r>
              <a:rPr lang="en-US" sz="2400" dirty="0" smtClean="0"/>
              <a:t> </a:t>
            </a:r>
            <a:r>
              <a:rPr lang="en-US" sz="2400" dirty="0"/>
              <a:t>contains </a:t>
            </a:r>
            <a:r>
              <a:rPr lang="en-US" sz="2400" dirty="0" smtClean="0"/>
              <a:t>three types </a:t>
            </a:r>
            <a:r>
              <a:rPr lang="en-US" sz="2400" dirty="0"/>
              <a:t>of </a:t>
            </a:r>
            <a:r>
              <a:rPr lang="en-US" sz="2400" dirty="0" err="1" smtClean="0"/>
              <a:t>proglottids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immature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proglottids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mature </a:t>
            </a:r>
            <a:r>
              <a:rPr lang="en-US" sz="2400" dirty="0" err="1"/>
              <a:t>proglottids</a:t>
            </a:r>
            <a:r>
              <a:rPr lang="en-US" sz="2400" dirty="0"/>
              <a:t>, which contain functioning male and female reproductive </a:t>
            </a:r>
            <a:r>
              <a:rPr lang="en-US" sz="2400" dirty="0" smtClean="0"/>
              <a:t>organs, </a:t>
            </a:r>
          </a:p>
          <a:p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gravid</a:t>
            </a:r>
            <a:r>
              <a:rPr lang="en-US" sz="2400" dirty="0" smtClean="0"/>
              <a:t> </a:t>
            </a:r>
            <a:r>
              <a:rPr lang="en-US" sz="2400" dirty="0" err="1"/>
              <a:t>proglottids</a:t>
            </a:r>
            <a:r>
              <a:rPr lang="en-US" sz="2400" dirty="0"/>
              <a:t>, which contain uterus with eggs.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67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7" y="204067"/>
            <a:ext cx="815441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1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46" y="690377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Digestive </a:t>
            </a:r>
            <a:r>
              <a:rPr lang="en-US" sz="2800" b="1" dirty="0">
                <a:solidFill>
                  <a:srgbClr val="0070C0"/>
                </a:solidFill>
              </a:rPr>
              <a:t>system</a:t>
            </a:r>
            <a:r>
              <a:rPr lang="en-US" sz="2800" dirty="0"/>
              <a:t>: absent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Excretory </a:t>
            </a:r>
            <a:r>
              <a:rPr lang="en-US" sz="2800" b="1" dirty="0">
                <a:solidFill>
                  <a:srgbClr val="0070C0"/>
                </a:solidFill>
              </a:rPr>
              <a:t>system</a:t>
            </a:r>
            <a:r>
              <a:rPr lang="en-US" sz="2800" dirty="0"/>
              <a:t>: some </a:t>
            </a:r>
            <a:r>
              <a:rPr lang="en-US" sz="2800" dirty="0" err="1"/>
              <a:t>protonephridia</a:t>
            </a:r>
            <a:r>
              <a:rPr lang="en-US" sz="2800" dirty="0"/>
              <a:t> (flame cells)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Nervous </a:t>
            </a:r>
            <a:r>
              <a:rPr lang="en-US" sz="2800" b="1" dirty="0">
                <a:solidFill>
                  <a:srgbClr val="0070C0"/>
                </a:solidFill>
              </a:rPr>
              <a:t>system</a:t>
            </a:r>
            <a:r>
              <a:rPr lang="en-US" sz="2800" dirty="0"/>
              <a:t>: the main nerve </a:t>
            </a:r>
            <a:r>
              <a:rPr lang="en-US" sz="2800" dirty="0" err="1"/>
              <a:t>centre</a:t>
            </a:r>
            <a:r>
              <a:rPr lang="en-US" sz="2800" dirty="0"/>
              <a:t> of a </a:t>
            </a:r>
            <a:r>
              <a:rPr lang="en-US" sz="2800" dirty="0" err="1"/>
              <a:t>cestode</a:t>
            </a:r>
            <a:r>
              <a:rPr lang="en-US" sz="2800" dirty="0"/>
              <a:t> is a cerebral ganglion in its </a:t>
            </a:r>
            <a:r>
              <a:rPr lang="en-US" sz="2800" dirty="0" err="1"/>
              <a:t>scolex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Reproductive </a:t>
            </a:r>
            <a:r>
              <a:rPr lang="en-US" sz="2800" b="1" dirty="0">
                <a:solidFill>
                  <a:srgbClr val="0070C0"/>
                </a:solidFill>
              </a:rPr>
              <a:t>system</a:t>
            </a:r>
            <a:r>
              <a:rPr lang="en-US" sz="2800" dirty="0"/>
              <a:t>: true tapeworms are hermaphrodites; they have both male and female reproductive systems in their bodies.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530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Life </a:t>
            </a:r>
            <a:r>
              <a:rPr lang="en-US" b="1" dirty="0" smtClean="0">
                <a:solidFill>
                  <a:srgbClr val="FF0000"/>
                </a:solidFill>
              </a:rPr>
              <a:t>cycle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28165"/>
            <a:ext cx="10286501" cy="4813197"/>
          </a:xfrm>
        </p:spPr>
        <p:txBody>
          <a:bodyPr>
            <a:noAutofit/>
          </a:bodyPr>
          <a:lstStyle/>
          <a:p>
            <a:r>
              <a:rPr lang="en-US" sz="2800" dirty="0"/>
              <a:t>The life cycle may consist of 3-4 stages.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the first stage, the adult worms live in the intestines of the definitive host produce eggs.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the second stage, the eggs fall into the environment: in soil or in water. On land in the egg is formed the larva or embryo. If eggs develop in water, they becomes a free-floating larva with cilia, and it is the second larval phase.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third stage is the development of larvae in the intermediate host, where it develops into one from the following forms of </a:t>
            </a:r>
            <a:r>
              <a:rPr lang="en-US" sz="2800" dirty="0" smtClean="0"/>
              <a:t>larva: </a:t>
            </a:r>
            <a:r>
              <a:rPr lang="en-US" sz="2800" b="1" dirty="0" smtClean="0">
                <a:solidFill>
                  <a:srgbClr val="0070C0"/>
                </a:solidFill>
              </a:rPr>
              <a:t>plerocercoid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cystecercoid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cystecerk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coenoir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tchinococcus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0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63" y="860611"/>
            <a:ext cx="4963218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TAENIA SOLIUM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PORK TAPEWORM)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1703295"/>
            <a:ext cx="9874125" cy="433806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Disease:</a:t>
            </a:r>
            <a:r>
              <a:rPr lang="en-US" sz="2400" dirty="0"/>
              <a:t> </a:t>
            </a:r>
            <a:r>
              <a:rPr lang="en-US" sz="2400" dirty="0" err="1"/>
              <a:t>taeniasis</a:t>
            </a:r>
            <a:r>
              <a:rPr lang="en-US" sz="2400" dirty="0"/>
              <a:t>, </a:t>
            </a:r>
            <a:r>
              <a:rPr lang="en-US" sz="2400" dirty="0" err="1"/>
              <a:t>cysticercosis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Geographic distribution: </a:t>
            </a:r>
            <a:r>
              <a:rPr lang="en-US" sz="2400" dirty="0"/>
              <a:t>Africa, Asia, South America and Southern Europe. </a:t>
            </a:r>
            <a:r>
              <a:rPr lang="en-US" sz="2400" b="1" dirty="0" smtClean="0">
                <a:solidFill>
                  <a:srgbClr val="0070C0"/>
                </a:solidFill>
              </a:rPr>
              <a:t>Localization </a:t>
            </a:r>
            <a:r>
              <a:rPr lang="en-US" sz="2400" b="1" dirty="0">
                <a:solidFill>
                  <a:srgbClr val="0070C0"/>
                </a:solidFill>
              </a:rPr>
              <a:t>in human body: </a:t>
            </a:r>
            <a:r>
              <a:rPr lang="en-US" sz="2400" dirty="0"/>
              <a:t>small intestine; in case of </a:t>
            </a:r>
            <a:r>
              <a:rPr lang="en-US" sz="2400" dirty="0" err="1"/>
              <a:t>cystecercosis</a:t>
            </a:r>
            <a:r>
              <a:rPr lang="en-US" sz="2400" dirty="0"/>
              <a:t> – brain, spinal cord, eyes, muscle </a:t>
            </a:r>
            <a:r>
              <a:rPr lang="en-US" sz="2400" dirty="0" smtClean="0"/>
              <a:t>tissues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Morphology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- length </a:t>
            </a:r>
            <a:r>
              <a:rPr lang="en-US" sz="2400" dirty="0"/>
              <a:t>of adult 2-7m, 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scolex</a:t>
            </a:r>
            <a:r>
              <a:rPr lang="en-US" sz="2400" dirty="0" smtClean="0"/>
              <a:t> </a:t>
            </a:r>
            <a:r>
              <a:rPr lang="en-US" sz="2400" dirty="0"/>
              <a:t>has 4 suckers with crown of hooks; </a:t>
            </a:r>
            <a:endParaRPr lang="en-US" sz="2400" dirty="0" smtClean="0"/>
          </a:p>
          <a:p>
            <a:r>
              <a:rPr lang="en-US" sz="2400" dirty="0" smtClean="0"/>
              <a:t>- mature </a:t>
            </a:r>
            <a:r>
              <a:rPr lang="en-US" sz="2400" dirty="0" err="1"/>
              <a:t>proglottide</a:t>
            </a:r>
            <a:r>
              <a:rPr lang="en-US" sz="2400" dirty="0"/>
              <a:t> includes </a:t>
            </a:r>
            <a:r>
              <a:rPr lang="en-US" sz="2400" i="1" dirty="0" err="1">
                <a:solidFill>
                  <a:srgbClr val="0070C0"/>
                </a:solidFill>
              </a:rPr>
              <a:t>trilobed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ovary, </a:t>
            </a:r>
            <a:endParaRPr lang="en-US" sz="2400" dirty="0" smtClean="0"/>
          </a:p>
          <a:p>
            <a:r>
              <a:rPr lang="en-US" sz="2400" dirty="0" smtClean="0"/>
              <a:t>- gravid </a:t>
            </a:r>
            <a:r>
              <a:rPr lang="en-US" sz="2400" dirty="0" err="1"/>
              <a:t>proglottide</a:t>
            </a:r>
            <a:r>
              <a:rPr lang="en-US" sz="2400" dirty="0"/>
              <a:t> – </a:t>
            </a:r>
            <a:r>
              <a:rPr lang="en-US" sz="2400" i="1" dirty="0">
                <a:solidFill>
                  <a:srgbClr val="0070C0"/>
                </a:solidFill>
              </a:rPr>
              <a:t>7-12 branches </a:t>
            </a:r>
            <a:r>
              <a:rPr lang="en-US" sz="2400" dirty="0"/>
              <a:t>of uterus. </a:t>
            </a:r>
            <a:endParaRPr lang="en-US" sz="2400" dirty="0" smtClean="0"/>
          </a:p>
          <a:p>
            <a:r>
              <a:rPr lang="en-US" sz="2400" dirty="0" smtClean="0"/>
              <a:t>- Larva </a:t>
            </a:r>
            <a:r>
              <a:rPr lang="en-US" sz="2400" dirty="0"/>
              <a:t>of </a:t>
            </a:r>
            <a:r>
              <a:rPr lang="en-US" sz="2400" dirty="0" err="1"/>
              <a:t>T.solium</a:t>
            </a:r>
            <a:r>
              <a:rPr lang="en-US" sz="2400" dirty="0"/>
              <a:t> called cysticercus.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190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00" y="1149065"/>
            <a:ext cx="7230484" cy="542048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295836"/>
            <a:ext cx="8596668" cy="8532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Morphology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02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699</Words>
  <Application>Microsoft Office PowerPoint</Application>
  <PresentationFormat>Широкоэкранный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Lecture 11 </vt:lpstr>
      <vt:lpstr>General characteristics</vt:lpstr>
      <vt:lpstr>Презентация PowerPoint</vt:lpstr>
      <vt:lpstr>Презентация PowerPoint</vt:lpstr>
      <vt:lpstr>Презентация PowerPoint</vt:lpstr>
      <vt:lpstr> Life cycle</vt:lpstr>
      <vt:lpstr>Презентация PowerPoint</vt:lpstr>
      <vt:lpstr>TAENIA SOLIUM  (PORK TAPEWORM)</vt:lpstr>
      <vt:lpstr>Morphology</vt:lpstr>
      <vt:lpstr>Презентация PowerPoint</vt:lpstr>
      <vt:lpstr>Life cycle</vt:lpstr>
      <vt:lpstr>Pathogenesis </vt:lpstr>
      <vt:lpstr>Презентация PowerPoint</vt:lpstr>
      <vt:lpstr>TAENIA SAGINATA  (BEEF TAPEWORM)</vt:lpstr>
      <vt:lpstr>Morphology</vt:lpstr>
      <vt:lpstr>Презентация PowerPoint</vt:lpstr>
      <vt:lpstr>Презентация PowerPoint</vt:lpstr>
      <vt:lpstr>DIPHYLLOBOTHRIUM LATUM  (FISH TAPEWORM)</vt:lpstr>
      <vt:lpstr>Презентация PowerPoint</vt:lpstr>
      <vt:lpstr>Life Cycle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User</dc:creator>
  <cp:lastModifiedBy>User</cp:lastModifiedBy>
  <cp:revision>13</cp:revision>
  <dcterms:created xsi:type="dcterms:W3CDTF">2018-03-14T18:29:25Z</dcterms:created>
  <dcterms:modified xsi:type="dcterms:W3CDTF">2018-03-14T20:45:14Z</dcterms:modified>
</cp:coreProperties>
</file>