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5" r:id="rId3"/>
    <p:sldId id="257" r:id="rId4"/>
    <p:sldId id="258" r:id="rId5"/>
    <p:sldId id="279" r:id="rId6"/>
    <p:sldId id="259" r:id="rId7"/>
    <p:sldId id="280" r:id="rId8"/>
    <p:sldId id="260" r:id="rId9"/>
    <p:sldId id="261" r:id="rId10"/>
    <p:sldId id="262" r:id="rId11"/>
    <p:sldId id="263" r:id="rId12"/>
    <p:sldId id="281" r:id="rId13"/>
    <p:sldId id="282" r:id="rId14"/>
    <p:sldId id="283" r:id="rId15"/>
    <p:sldId id="284" r:id="rId16"/>
    <p:sldId id="265" r:id="rId17"/>
    <p:sldId id="266" r:id="rId18"/>
    <p:sldId id="267" r:id="rId19"/>
    <p:sldId id="268" r:id="rId20"/>
    <p:sldId id="285" r:id="rId21"/>
    <p:sldId id="286" r:id="rId22"/>
    <p:sldId id="287" r:id="rId23"/>
    <p:sldId id="269" r:id="rId24"/>
    <p:sldId id="288" r:id="rId25"/>
    <p:sldId id="270" r:id="rId26"/>
    <p:sldId id="271" r:id="rId27"/>
    <p:sldId id="272" r:id="rId28"/>
    <p:sldId id="273" r:id="rId29"/>
    <p:sldId id="274" r:id="rId30"/>
    <p:sldId id="276" r:id="rId31"/>
    <p:sldId id="277" r:id="rId32"/>
    <p:sldId id="289" r:id="rId33"/>
    <p:sldId id="290" r:id="rId34"/>
    <p:sldId id="27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0"/>
  </p:normalViewPr>
  <p:slideViewPr>
    <p:cSldViewPr snapToGrid="0" snapToObjects="1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A680-455C-CF47-AA82-3C82B911F88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7C7B-69CB-634C-8514-780A9B86A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21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A680-455C-CF47-AA82-3C82B911F88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7C7B-69CB-634C-8514-780A9B86A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A680-455C-CF47-AA82-3C82B911F88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7C7B-69CB-634C-8514-780A9B86A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42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A680-455C-CF47-AA82-3C82B911F88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7C7B-69CB-634C-8514-780A9B86A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89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A680-455C-CF47-AA82-3C82B911F88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7C7B-69CB-634C-8514-780A9B86A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42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A680-455C-CF47-AA82-3C82B911F88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7C7B-69CB-634C-8514-780A9B86A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2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A680-455C-CF47-AA82-3C82B911F88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7C7B-69CB-634C-8514-780A9B86A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41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A680-455C-CF47-AA82-3C82B911F88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7C7B-69CB-634C-8514-780A9B86A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73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A680-455C-CF47-AA82-3C82B911F88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7C7B-69CB-634C-8514-780A9B86A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4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A680-455C-CF47-AA82-3C82B911F88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7C7B-69CB-634C-8514-780A9B86A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A680-455C-CF47-AA82-3C82B911F88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7C7B-69CB-634C-8514-780A9B86A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1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A680-455C-CF47-AA82-3C82B911F88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7C7B-69CB-634C-8514-780A9B86A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9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A680-455C-CF47-AA82-3C82B911F88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7C7B-69CB-634C-8514-780A9B86A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5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A680-455C-CF47-AA82-3C82B911F88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7C7B-69CB-634C-8514-780A9B86A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29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A680-455C-CF47-AA82-3C82B911F88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7C7B-69CB-634C-8514-780A9B86A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32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A680-455C-CF47-AA82-3C82B911F88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7C7B-69CB-634C-8514-780A9B86A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1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2EBA680-455C-CF47-AA82-3C82B911F88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C5B7C7B-69CB-634C-8514-780A9B86A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8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2EBA680-455C-CF47-AA82-3C82B911F88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C5B7C7B-69CB-634C-8514-780A9B86A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96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DBC9E-5F84-5C4C-B9C6-4FF476BB9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741406"/>
            <a:ext cx="8676222" cy="2166552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Опухоли слюнных желез.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9BFA2B-9FD4-FF42-B41B-F4F6F8C16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6736" y="5735637"/>
            <a:ext cx="3130378" cy="500405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Волгоград 2021г.</a:t>
            </a:r>
          </a:p>
        </p:txBody>
      </p:sp>
    </p:spTree>
    <p:extLst>
      <p:ext uri="{BB962C8B-B14F-4D97-AF65-F5344CB8AC3E}">
        <p14:creationId xmlns:p14="http://schemas.microsoft.com/office/powerpoint/2010/main" val="371731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6F000-F517-1B44-BB5B-97828D23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Морфологическая классификация опухолей слюнных желёз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E6AE83-D3BF-5042-AC41-5B1F96E15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1. Местно-деструктирующие:</a:t>
            </a:r>
          </a:p>
          <a:p>
            <a:r>
              <a:rPr lang="ru-RU" b="1" dirty="0">
                <a:solidFill>
                  <a:srgbClr val="FFC000"/>
                </a:solidFill>
              </a:rPr>
              <a:t>Ацинозно-клеточная опухоль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87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0D3B6-DA05-7E4E-B490-AE50814F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Морфологическая классификация опухолей слюнных желёз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4EC5B-1A7A-4B4C-BC85-36BE375DD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1. Злокачественные опухоли (эпителиальные):</a:t>
            </a:r>
            <a:r>
              <a:rPr lang="ru-RU" b="1" dirty="0">
                <a:solidFill>
                  <a:srgbClr val="FFC000"/>
                </a:solidFill>
                <a:effectLst/>
              </a:rPr>
              <a:t> </a:t>
            </a:r>
          </a:p>
          <a:p>
            <a:r>
              <a:rPr lang="ru-RU" b="1" dirty="0" err="1">
                <a:solidFill>
                  <a:srgbClr val="FFC000"/>
                </a:solidFill>
                <a:effectLst/>
              </a:rPr>
              <a:t>Аденокарцинома</a:t>
            </a:r>
            <a:r>
              <a:rPr lang="ru-RU" b="1" dirty="0">
                <a:solidFill>
                  <a:srgbClr val="FFC000"/>
                </a:solidFill>
                <a:effectLst/>
              </a:rPr>
              <a:t>. </a:t>
            </a:r>
          </a:p>
          <a:p>
            <a:r>
              <a:rPr lang="ru-RU" b="1" dirty="0" err="1">
                <a:solidFill>
                  <a:srgbClr val="FFC000"/>
                </a:solidFill>
                <a:effectLst/>
              </a:rPr>
              <a:t>Эпидермоидная</a:t>
            </a:r>
            <a:r>
              <a:rPr lang="ru-RU" b="1" dirty="0">
                <a:solidFill>
                  <a:srgbClr val="FFC000"/>
                </a:solidFill>
                <a:effectLst/>
              </a:rPr>
              <a:t> карцинома. 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Недифференцированная карцинома. </a:t>
            </a:r>
          </a:p>
          <a:p>
            <a:r>
              <a:rPr lang="ru-RU" b="1" dirty="0" err="1">
                <a:solidFill>
                  <a:srgbClr val="FFC000"/>
                </a:solidFill>
                <a:effectLst/>
              </a:rPr>
              <a:t>Аденокистозная</a:t>
            </a:r>
            <a:r>
              <a:rPr lang="ru-RU" b="1" dirty="0">
                <a:solidFill>
                  <a:srgbClr val="FFC000"/>
                </a:solidFill>
                <a:effectLst/>
              </a:rPr>
              <a:t> карцинома. 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Мукоэпидермоидная опухоль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Злокачественные опухоли,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развившиеся</a:t>
            </a:r>
            <a:r>
              <a:rPr lang="ru-RU" b="1" dirty="0">
                <a:solidFill>
                  <a:srgbClr val="FFC000"/>
                </a:solidFill>
                <a:effectLst/>
              </a:rPr>
              <a:t> в полиморфной аденоме.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2. Злокачественные опухоли (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неэпителиальные</a:t>
            </a:r>
            <a:r>
              <a:rPr lang="ru-RU" b="1" dirty="0">
                <a:solidFill>
                  <a:srgbClr val="FFC000"/>
                </a:solidFill>
                <a:effectLst/>
              </a:rPr>
              <a:t>):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Саркомы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3. Вторичные (метастатические) опухоли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683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66BD4-2BE1-E14B-945B-6BC5900D8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Классификация опухолей по стадиям развития.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43320-5169-1948-BCB5-3A44A8EB6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Т1 – опухоль 2 см или менее в наибольшем измерении без распространения за пределы паренхимы железы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Т2 – опухоль более 2 см., но не более 4 см. в наибольшем измерении без распространения за пределы паренхимы железы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Т3 – опухоль более 4 см. в наибольшем измерении и/или распространение за пределы паренхимы железы.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Т4а – опухоль распространяется на кожу, нижнюю челюсть,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слуховои</a:t>
            </a:r>
            <a:r>
              <a:rPr lang="ru-RU" b="1" dirty="0">
                <a:solidFill>
                  <a:srgbClr val="FFC000"/>
                </a:solidFill>
                <a:effectLst/>
              </a:rPr>
              <a:t>̆ проход и/или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лицевои</a:t>
            </a:r>
            <a:r>
              <a:rPr lang="ru-RU" b="1" dirty="0">
                <a:solidFill>
                  <a:srgbClr val="FFC000"/>
                </a:solidFill>
                <a:effectLst/>
              </a:rPr>
              <a:t>̆ нерв.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Т4</a:t>
            </a:r>
            <a:r>
              <a:rPr lang="en" b="1" dirty="0">
                <a:solidFill>
                  <a:srgbClr val="FFC000"/>
                </a:solidFill>
                <a:effectLst/>
              </a:rPr>
              <a:t>b– </a:t>
            </a:r>
            <a:r>
              <a:rPr lang="ru-RU" b="1" dirty="0">
                <a:solidFill>
                  <a:srgbClr val="FFC000"/>
                </a:solidFill>
                <a:effectLst/>
              </a:rPr>
              <a:t>опухоль распространяется на крыловидные отростки, основание черепа или на внутреннюю сонную артерию. 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7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B5C7D-FFC2-FA40-A78E-5EB260E9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Классификация опухолей по стадиям развития.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D1C18-4748-6E42-B557-F61436BDB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" b="1" dirty="0">
                <a:solidFill>
                  <a:srgbClr val="FFC000"/>
                </a:solidFill>
                <a:effectLst/>
              </a:rPr>
              <a:t>N1– </a:t>
            </a:r>
            <a:r>
              <a:rPr lang="ru-RU" b="1" dirty="0">
                <a:solidFill>
                  <a:srgbClr val="FFC000"/>
                </a:solidFill>
                <a:effectLst/>
              </a:rPr>
              <a:t>метастазы в одном ЛУ на стороне поражения не более 3-х см. в наибольшем измерении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en" b="1" dirty="0">
                <a:solidFill>
                  <a:srgbClr val="FFC000"/>
                </a:solidFill>
                <a:effectLst/>
              </a:rPr>
              <a:t>N2 – </a:t>
            </a:r>
            <a:r>
              <a:rPr lang="ru-RU" b="1" dirty="0">
                <a:solidFill>
                  <a:srgbClr val="FFC000"/>
                </a:solidFill>
                <a:effectLst/>
              </a:rPr>
              <a:t>метастазы в одном ЛУ на стороне поражения более 3-х см. но не более 6 см. в наибольшем измерении; или в нескольких ЛУ на стороне поражения не более 6 см. в наибольшем измерении; двухстороннее или контралатеральное поражение ЛУ не более 6 см в наибольшем измерении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en" b="1" dirty="0">
                <a:solidFill>
                  <a:srgbClr val="FFC000"/>
                </a:solidFill>
                <a:effectLst/>
              </a:rPr>
              <a:t>N2a – </a:t>
            </a:r>
            <a:r>
              <a:rPr lang="ru-RU" b="1" dirty="0">
                <a:solidFill>
                  <a:srgbClr val="FFC000"/>
                </a:solidFill>
                <a:effectLst/>
              </a:rPr>
              <a:t>метастазы в одном ЛУ на стороне поражения более 3-х см, но не более 6 см в наибольшем измерении.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en" b="1" dirty="0">
                <a:solidFill>
                  <a:srgbClr val="FFC000"/>
                </a:solidFill>
                <a:effectLst/>
              </a:rPr>
              <a:t>N2b – </a:t>
            </a:r>
            <a:r>
              <a:rPr lang="ru-RU" b="1" dirty="0">
                <a:solidFill>
                  <a:srgbClr val="FFC000"/>
                </a:solidFill>
                <a:effectLst/>
              </a:rPr>
              <a:t>метастазы в нескольких ЛУ на стороне поражения не более 6 см. в наибольшем измерении.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en" b="1" dirty="0">
                <a:solidFill>
                  <a:srgbClr val="FFC000"/>
                </a:solidFill>
                <a:effectLst/>
              </a:rPr>
              <a:t>N2</a:t>
            </a:r>
            <a:r>
              <a:rPr lang="ru-RU" b="1" dirty="0">
                <a:solidFill>
                  <a:srgbClr val="FFC000"/>
                </a:solidFill>
                <a:effectLst/>
              </a:rPr>
              <a:t>с - двухстороннее или контралатеральное метастазы в ЛУ не более 6 см в наибольшем измерении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en" b="1" dirty="0">
                <a:solidFill>
                  <a:srgbClr val="FFC000"/>
                </a:solidFill>
                <a:effectLst/>
              </a:rPr>
              <a:t>N3 – </a:t>
            </a:r>
            <a:r>
              <a:rPr lang="ru-RU" b="1" dirty="0">
                <a:solidFill>
                  <a:srgbClr val="FFC000"/>
                </a:solidFill>
                <a:effectLst/>
              </a:rPr>
              <a:t>метастазы в ЛУ более 6 см в наибольшем измерении 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FF1AA-1DB0-B847-86FA-EDD22715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Классификация опухолей по стадиям развития.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E71063-4332-8047-8EC4-6F0EF8FFE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М0 – отдаленных метастазов нет.</a:t>
            </a:r>
            <a:br>
              <a:rPr lang="ru-RU" b="1" dirty="0">
                <a:solidFill>
                  <a:srgbClr val="FFC000"/>
                </a:solidFill>
                <a:effectLst/>
              </a:rPr>
            </a:br>
            <a:r>
              <a:rPr lang="ru-RU" b="1" dirty="0">
                <a:solidFill>
                  <a:srgbClr val="FFC000"/>
                </a:solidFill>
                <a:effectLst/>
              </a:rPr>
              <a:t>М1 – наличие отдаленных метастазов.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236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0808A-200F-3447-85C3-858CA338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Доброкачественные опухоли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2B13B-B5A9-5543-B4BE-2DE70F06F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Самым частым типом доброкачественной опухоли является плеоморфная аденома (смешанная опухоль). Возможна злокачественная трансформация, которая приводит к развитию карциномы из плеоморфной аденомы, но обычно это случается только после наличия доброкачественной опухоли в течение 15–20 лет. Если наступает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озлокачествление</a:t>
            </a:r>
            <a:r>
              <a:rPr lang="ru-RU" b="1" dirty="0">
                <a:solidFill>
                  <a:srgbClr val="FFC000"/>
                </a:solidFill>
                <a:effectLst/>
              </a:rPr>
              <a:t>, то шансов на излечение очень мало, несмотря на адекватное хирургическое лечение 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адъювантную</a:t>
            </a:r>
            <a:r>
              <a:rPr lang="ru-RU" b="1" dirty="0">
                <a:solidFill>
                  <a:srgbClr val="FFC000"/>
                </a:solidFill>
                <a:effectLst/>
              </a:rPr>
              <a:t> терапию.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К другим доброкачественным опухолям относятся мономорфная аденома,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онкоцитома</a:t>
            </a:r>
            <a:r>
              <a:rPr lang="ru-RU" b="1" dirty="0">
                <a:solidFill>
                  <a:srgbClr val="FFC000"/>
                </a:solidFill>
                <a:effectLst/>
              </a:rPr>
              <a:t> 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лимфоматозная</a:t>
            </a:r>
            <a:r>
              <a:rPr lang="ru-RU" b="1" dirty="0">
                <a:solidFill>
                  <a:srgbClr val="FFC000"/>
                </a:solidFill>
                <a:effectLst/>
              </a:rPr>
              <a:t> папиллярная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цистаденома</a:t>
            </a:r>
            <a:r>
              <a:rPr lang="ru-RU" b="1" dirty="0">
                <a:solidFill>
                  <a:srgbClr val="FFC000"/>
                </a:solidFill>
                <a:effectLst/>
              </a:rPr>
              <a:t> (прежде известная как опухоль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Уортина</a:t>
            </a:r>
            <a:r>
              <a:rPr lang="ru-RU" b="1" dirty="0">
                <a:solidFill>
                  <a:srgbClr val="FFC000"/>
                </a:solidFill>
                <a:effectLst/>
              </a:rPr>
              <a:t>). Эти опухоли редко рецидивируют 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озлокачествляются</a:t>
            </a:r>
            <a:r>
              <a:rPr lang="ru-RU" b="1" dirty="0">
                <a:solidFill>
                  <a:srgbClr val="FFC000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288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49A27-DAE1-DE4A-8925-0C3BD5921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Доброкачественные опухоли.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C7EEF9-79B0-6F42-917B-DE69B0E0D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Аденома слюнных желёз.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Встречается редко. Обычно локализуется в околоушных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желёзах</a:t>
            </a:r>
            <a:r>
              <a:rPr lang="ru-RU" b="1" dirty="0">
                <a:solidFill>
                  <a:srgbClr val="FFC000"/>
                </a:solidFill>
                <a:effectLst/>
              </a:rPr>
              <a:t> и состоит из эпителиальных структур, напоминающих саму железу. Безболезненный гладкий и мягкий узел опухоли растёт медленно,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отграничиваясь</a:t>
            </a:r>
            <a:r>
              <a:rPr lang="ru-RU" b="1" dirty="0">
                <a:solidFill>
                  <a:srgbClr val="FFC000"/>
                </a:solidFill>
                <a:effectLst/>
              </a:rPr>
              <a:t> от соседних тканей капсулой.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686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D2EAB-425C-B249-AD15-5C465478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Доброкачественные опухоли.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B28326-119C-2949-9080-0079F9013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C000"/>
                </a:solidFill>
                <a:effectLst/>
              </a:rPr>
              <a:t>Аденолимфома</a:t>
            </a:r>
            <a:r>
              <a:rPr lang="ru-RU" b="1" dirty="0">
                <a:solidFill>
                  <a:srgbClr val="FFC000"/>
                </a:solidFill>
                <a:effectLst/>
              </a:rPr>
              <a:t> слюнных желёз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Редко встречающаяся опухоль, состоит из эпителиальных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железистоподобных</a:t>
            </a:r>
            <a:r>
              <a:rPr lang="ru-RU" b="1" dirty="0">
                <a:solidFill>
                  <a:srgbClr val="FFC000"/>
                </a:solidFill>
                <a:effectLst/>
              </a:rPr>
              <a:t> структур со скоплениями лимфоидной ткани и чаще всего располагается в толще околоушной железы. Опухолевый узел мягкий и безболезненный, растёт медленно, от окружающих тканей отграничивается капсулой. Опухоль сопровождается воспалительными процессами и на разрезе имеет вид ломких бледно-жёлтых тканей с мелкими кистами.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870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1321F-EB07-A74A-8A56-DD76884F8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Доброкачественные опухоли.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F6BEAC-600E-9A46-9E92-B3D846105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Полиморфная аденома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Встречается часто — в 60 % случаев и чаще всего располагается в околоушных слюнных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желёзах</a:t>
            </a:r>
            <a:r>
              <a:rPr lang="ru-RU" b="1" dirty="0">
                <a:solidFill>
                  <a:srgbClr val="FFC000"/>
                </a:solidFill>
                <a:effectLst/>
              </a:rPr>
              <a:t>. Растут обычно безболезненно, медленно, могут достигать значительных размеров. Опухоль плотная и бугристая.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У полиморфных аденом есть ряд особенностей: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Часто возникают в виде множественных узлов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Капсула опухоли не полностью покрывает опухоль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Ткань опухоли имеет сложную структуру, состоящую из эпителиальных,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миксохондроподобных</a:t>
            </a:r>
            <a:r>
              <a:rPr lang="ru-RU" b="1" dirty="0">
                <a:solidFill>
                  <a:srgbClr val="FFC000"/>
                </a:solidFill>
                <a:effectLst/>
              </a:rPr>
              <a:t> и костных клеток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В 5 % случаев 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малигнизируются</a:t>
            </a:r>
            <a:r>
              <a:rPr lang="ru-RU" b="1" dirty="0">
                <a:solidFill>
                  <a:srgbClr val="FFC000"/>
                </a:solidFill>
                <a:effectLst/>
              </a:rPr>
              <a:t>, приобретая все свойства злокачественного роста, что проявляется парезом лицевого нерва.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164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AAC3E-9007-0140-BB77-123D803A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effectLst/>
              </a:rPr>
              <a:t>Местнодеструирующие</a:t>
            </a:r>
            <a:r>
              <a:rPr lang="ru-RU" b="1" dirty="0">
                <a:solidFill>
                  <a:srgbClr val="C00000"/>
                </a:solidFill>
                <a:effectLst/>
              </a:rPr>
              <a:t> опухоли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AAFE1-79B9-D040-8DF8-D383D84C4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Ацинозно-клеточная опухоль.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Хорошо отграничена от окружающих тканей, но нередко проявляются признаки инфильтративного роста. Опухоли состоят из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базофильных</a:t>
            </a:r>
            <a:r>
              <a:rPr lang="ru-RU" b="1" dirty="0">
                <a:solidFill>
                  <a:srgbClr val="FFC000"/>
                </a:solidFill>
                <a:effectLst/>
              </a:rPr>
              <a:t> клеток, сходных с серозными клетками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ацинусов</a:t>
            </a:r>
            <a:r>
              <a:rPr lang="ru-RU" b="1" dirty="0">
                <a:solidFill>
                  <a:srgbClr val="FFC000"/>
                </a:solidFill>
                <a:effectLst/>
              </a:rPr>
              <a:t> нормальной слюнной железы.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С 1992 года относится к истинно злокачественным опухолям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03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12EAF-7D37-5D43-84AC-8341B49FC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Опухоли слюнных желез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A9E78A-3DC0-964E-AB94-F5AD4127C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C000"/>
                </a:solidFill>
                <a:effectLst/>
              </a:rPr>
              <a:t>Опухоли слюнных желез – доброкачественные, злокачественные и промежуточные опухоли, происходящие из ткани слюнных желез.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82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5D9BB-DFA7-3641-BAEA-39022DEE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Злокачественные опухоли.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8E9FE-D280-3747-9EF8-01AD3EDB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Злокачественные опухоли встречаются реже и могут характеризоваться быстрым ростом или «вспышкой» роста. Они имеют твердую консистенцию, узловое строение и могут прикрепляться к подлежащим тканям. Со временем покрывающая кожа или слизистая могут изъязвляться, а опухоль может прорастать в подлежащие мягкие ткани.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25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3B346-A538-834B-8C80-6C920B6D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Злокачественные опухоли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8A613-CBD7-9245-A723-C2F86E908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Самым распространенным раком слюнных желез является мукоэпидермоидная карцинома, которая чаще поражает лиц в возрасте от 20 до 50 лет. Она может проявляться в любой слюнной железе, чаще всего в околоушной железе, но также встречается и в подчелюстной железе или малых небных слюнных железах. Средне- и высокодифференцированные мукоэпидермоидные карциномы могут давать метастазы в регионарные лимфатические узлы.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71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58AAD-0C51-2B4F-8823-BFEE8D50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Злокачественные опухоли.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8F41EF-B3CB-BC41-A3FB-ACC774AE6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Из злокачественных опухолей слюнных желез чаще всего встречается железисто-кистозная карцинома. Это медленно растущая злокачественная трансформация гораздо более распространенной доброкачественной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цилиндромы</a:t>
            </a:r>
            <a:r>
              <a:rPr lang="ru-RU" b="1" dirty="0">
                <a:solidFill>
                  <a:srgbClr val="FFC000"/>
                </a:solidFill>
                <a:effectLst/>
              </a:rPr>
              <a:t>. Пик встречаемости приходится на возраст 40–60 лет, проявляется в виде выраженной боли и часто парезом лицевого нерва. Эта опухоль имеет предрасположенность к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периневральной</a:t>
            </a:r>
            <a:r>
              <a:rPr lang="ru-RU" b="1" dirty="0">
                <a:solidFill>
                  <a:srgbClr val="FFC000"/>
                </a:solidFill>
                <a:effectLst/>
              </a:rPr>
              <a:t> инвазии с распространением патологического процесса на много сантиметров от первичного очага. Лимфатическая диссеминация не характерна для этой опухоли. Часто образуются метастазы в легких, но пациенты могут жить с ними довольно продолжительное время.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09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F8298-736B-6044-9A78-0CB1B617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Злокачественные опухоли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EB6014-B67A-9F4D-9A1B-4EBDDF930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Мукоэпидермоидная опухоль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Встречается в 10% случаев, чаще всего у женщин 40-60 лет, поражает в основном околоушные слюнные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желёзы</a:t>
            </a:r>
            <a:r>
              <a:rPr lang="ru-RU" b="1" dirty="0">
                <a:solidFill>
                  <a:srgbClr val="FFC000"/>
                </a:solidFill>
                <a:effectLst/>
              </a:rPr>
              <a:t>. В половине случаев протекает доброкачественно, клинически похожа на полиморфную аденому.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Злокачественная разновидность опухоли представляет собой болезненный плотный узел без чёткой границы, в 25% случаев дающий метастазы. Новообразование сопровождается изъязвлением, нагноением образованием свищей с выделением гноевидного содержимого. Чувствительна к лучевой терапии.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033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382F9-7232-CB4A-AD54-B192A6864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Злокачественные опухоли.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49AD8C-6C70-244B-993D-F7DFE7AD3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Ацинозная карцинома является одним из распространенных видов опухолей околоушной железы, часто встречается в возрасте 40–50 лет. Данная карцинома имеет более медленный рост, а также наличие множественных очагов.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Карцинома из смешанной опухоли –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аденокарцинома</a:t>
            </a:r>
            <a:r>
              <a:rPr lang="ru-RU" b="1" dirty="0">
                <a:solidFill>
                  <a:srgbClr val="FFC000"/>
                </a:solidFill>
                <a:effectLst/>
              </a:rPr>
              <a:t>, возникающая в существующей доброкачественной смешанной опухоли. В таком случае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метастазирует</a:t>
            </a:r>
            <a:r>
              <a:rPr lang="ru-RU" b="1" dirty="0">
                <a:solidFill>
                  <a:srgbClr val="FFC000"/>
                </a:solidFill>
                <a:effectLst/>
              </a:rPr>
              <a:t> только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карциноматозный</a:t>
            </a:r>
            <a:r>
              <a:rPr lang="ru-RU" b="1" dirty="0">
                <a:solidFill>
                  <a:srgbClr val="FFC000"/>
                </a:solidFill>
                <a:effectLst/>
              </a:rPr>
              <a:t> элемент.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913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78218-2F6E-4448-9409-C3FD59D0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Злокачественные опухоли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FA2900-B080-DB45-99C8-F51886F8A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C000"/>
                </a:solidFill>
                <a:effectLst/>
              </a:rPr>
              <a:t>Цилиндрома</a:t>
            </a:r>
            <a:endParaRPr lang="ru-RU" b="1" dirty="0">
              <a:solidFill>
                <a:srgbClr val="FFC000"/>
              </a:solidFill>
              <a:effectLst/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Новообразование встречается в 9-13% случаев. На разрезе ткань опухоли напоминает саркому. Представляет собой плотный бугристый узел с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псевдокапсулой</a:t>
            </a:r>
            <a:r>
              <a:rPr lang="ru-RU" b="1" dirty="0">
                <a:solidFill>
                  <a:srgbClr val="FFC000"/>
                </a:solidFill>
                <a:effectLst/>
              </a:rPr>
              <a:t>, сопровождается болью, парезом или параличом лицевого нерва.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Цилиндрома</a:t>
            </a:r>
            <a:r>
              <a:rPr lang="ru-RU" b="1" dirty="0">
                <a:solidFill>
                  <a:srgbClr val="FFC000"/>
                </a:solidFill>
                <a:effectLst/>
              </a:rPr>
              <a:t> растёт инфильтративным ростом, часто рецидивирует, в 8-9% случаев даёт метастазы. Отдалённые метастазы поражают лёгкие и кости.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989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DFF3F-9F56-1441-86C7-2666FBE8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Злокачественные опухоли</a:t>
            </a:r>
            <a:br>
              <a:rPr lang="ru-RU" b="1" dirty="0">
                <a:solidFill>
                  <a:srgbClr val="C00000"/>
                </a:solidFill>
                <a:effectLst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9956B-5E2A-E84A-8D08-9224DA6FA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Карциномы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Карциномы слюнных желёз встречаются в 12-17% наблюдений. Морфологически представляют собой плоскоклеточный рак,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аденокарциному</a:t>
            </a:r>
            <a:r>
              <a:rPr lang="ru-RU" b="1" dirty="0">
                <a:solidFill>
                  <a:srgbClr val="FFC000"/>
                </a:solidFill>
                <a:effectLst/>
              </a:rPr>
              <a:t> и недифференцированный рак. В 21% случаев образуются в результате малигнизации доброкачественной опухоли. Чаще страдают женщины старше 40 лет. Около 2/3 карцином развиваются в больших слюнных железах.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Опухоль возникает как плотный безболезненный узел с нечёткими границами. Впоследствии присоединяются боли, явления пареза лицевого нерва. Новообразование прорастает мышцы и кости вплоть до контрактуры жевательных мышц. Метастазы поражают регионарные лимфатические узлы, отдалённые метастазы развиваются в лёгких и костях.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396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E039C-12C7-7347-AE37-5AFF7A65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Злокачественные опухоли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E444F2-0131-CE45-83B8-121118DCD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Саркомы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Саркомы встречаются очень редко и возникают из гладких и поперечно-полосатых мышц, элементов стромы слюнных желез, сосудов. К этим видам опухолей относятся 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рабдомиосаркомы</a:t>
            </a:r>
            <a:r>
              <a:rPr lang="ru-RU" b="1" dirty="0">
                <a:solidFill>
                  <a:srgbClr val="FFC000"/>
                </a:solidFill>
                <a:effectLst/>
              </a:rPr>
              <a:t>, 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ретикулосаркомы</a:t>
            </a:r>
            <a:r>
              <a:rPr lang="ru-RU" b="1" dirty="0">
                <a:solidFill>
                  <a:srgbClr val="FFC000"/>
                </a:solidFill>
                <a:effectLst/>
              </a:rPr>
              <a:t>, 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лимфосаркомы</a:t>
            </a:r>
            <a:r>
              <a:rPr lang="ru-RU" b="1" dirty="0">
                <a:solidFill>
                  <a:srgbClr val="FFC000"/>
                </a:solidFill>
                <a:effectLst/>
              </a:rPr>
              <a:t>, 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хондросаркомы</a:t>
            </a:r>
            <a:r>
              <a:rPr lang="ru-RU" b="1" dirty="0">
                <a:solidFill>
                  <a:srgbClr val="FFC000"/>
                </a:solidFill>
                <a:effectLst/>
              </a:rPr>
              <a:t>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гемангиоперицитомы</a:t>
            </a:r>
            <a:r>
              <a:rPr lang="ru-RU" b="1" dirty="0">
                <a:solidFill>
                  <a:srgbClr val="FFC000"/>
                </a:solidFill>
                <a:effectLst/>
              </a:rPr>
              <a:t>, веретеноклеточные саркомы. </a:t>
            </a:r>
          </a:p>
          <a:p>
            <a:r>
              <a:rPr lang="ru-RU" b="1" dirty="0" err="1">
                <a:solidFill>
                  <a:srgbClr val="FFC000"/>
                </a:solidFill>
                <a:effectLst/>
              </a:rPr>
              <a:t>Хондро</a:t>
            </a:r>
            <a:r>
              <a:rPr lang="ru-RU" b="1" dirty="0">
                <a:solidFill>
                  <a:srgbClr val="FFC000"/>
                </a:solidFill>
                <a:effectLst/>
              </a:rPr>
              <a:t>-,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рабдо</a:t>
            </a:r>
            <a:r>
              <a:rPr lang="ru-RU" b="1" dirty="0">
                <a:solidFill>
                  <a:srgbClr val="FFC000"/>
                </a:solidFill>
                <a:effectLst/>
              </a:rPr>
              <a:t>- и веретеноклеточные саркомы представляют собой плотные узлы, четко отграниченные от соседних тканей. Быстро растут в размерах, изъязвляются и разрушают соседние органы, особенно кости, дают обширные гематогенные метастазы. </a:t>
            </a:r>
          </a:p>
          <a:p>
            <a:r>
              <a:rPr lang="ru-RU" b="1" dirty="0" err="1">
                <a:solidFill>
                  <a:srgbClr val="FFC000"/>
                </a:solidFill>
                <a:effectLst/>
              </a:rPr>
              <a:t>Ретикуло</a:t>
            </a:r>
            <a:r>
              <a:rPr lang="ru-RU" b="1" dirty="0">
                <a:solidFill>
                  <a:srgbClr val="FFC000"/>
                </a:solidFill>
                <a:effectLst/>
              </a:rPr>
              <a:t>- 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лимфосаркомы</a:t>
            </a:r>
            <a:r>
              <a:rPr lang="ru-RU" b="1" dirty="0">
                <a:solidFill>
                  <a:srgbClr val="FFC000"/>
                </a:solidFill>
                <a:effectLst/>
              </a:rPr>
              <a:t> имеют эластическую консистенцию, нечеткие границы. Очень быстро растут в размерах, на соседние области распространяются иногда в виде нескольких узлов. Более склонны к регионарному метастазированию, отдаленные метастазы сравнительно редки. Соседние кости не поражаются.</a:t>
            </a:r>
          </a:p>
          <a:p>
            <a:r>
              <a:rPr lang="ru-RU" b="1" dirty="0" err="1">
                <a:solidFill>
                  <a:srgbClr val="FFC000"/>
                </a:solidFill>
                <a:effectLst/>
              </a:rPr>
              <a:t>Гемангиоперицитома</a:t>
            </a:r>
            <a:r>
              <a:rPr lang="ru-RU" b="1" dirty="0">
                <a:solidFill>
                  <a:srgbClr val="FFC000"/>
                </a:solidFill>
                <a:effectLst/>
              </a:rPr>
              <a:t> встречается крайне редко как доброкачественном, так и в злокачественном виде.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129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DED41-FE17-F44A-9643-0DA9BBA6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F3DE93-8CDF-6845-9934-50AB11DBB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Установление диагноза опухолевого процесса в слюнных железах может быть получено с помощью различных методов исследования: 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изучение клиники заболевания (жалобы, история заболевания, осмотр, определение формы, консистенции, локализации, болезненности, размеров опухоли, четкости и ровности контуров, характер поверхности и др.)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Цитологическое исследование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Биопсия и гистологическое исследование.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Рентгенологические методы исследования (рентгенография черепа, нижней челюсти,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сиалоаденография</a:t>
            </a:r>
            <a:r>
              <a:rPr lang="ru-RU" b="1" dirty="0">
                <a:solidFill>
                  <a:srgbClr val="FFC000"/>
                </a:solidFill>
                <a:effectLst/>
              </a:rPr>
              <a:t>)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Радиоизотопное исследование.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093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658B3-C64A-944E-9EEA-7006184D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D578E7-444A-834E-982D-FC3BB79D5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Основной метод лечения доброкачественных опухолей – это хирургическое удаление. При неполном удалении возможны рецидивы.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При лечении доброкачественных новообразований слюнных желёз опухолевый узел осторожно удаляется вместе с капсулой с последующим гистологическим исследованием удалённых тканей.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9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926AB-5345-B646-A79D-DCCA7837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Заболеваемость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2ACC04-1BB3-3346-9BF5-212839DF9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Новообразования слюнных желёз возникают примерно в 1-2% случаев опухолей человека. Доброкачественные опухоли слюнных желёз встречаются несколько чаще - в 60% наблюдений. Опухолей околоушной и подчелюстной слюнных желез встречаются в соотношении 10:1.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Наиболее часто новообразования слюнных желез возникают у людей в возрасте от 50-60 лет, хотя могут наблюдаться у престарелых людей и у новорождённых. Мужчины и женщины страдают этими заболеваниями примерно в равном соотношении.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030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9A1BD-03E0-E845-ADA1-B8E34361E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395FFE-E874-B045-B75F-BB1C3DA20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Выбор метода лечения злокачественных опухолей зависит от распространенности опухолевого процесса, морфологической разновидности опухоли, возраста больного и наличия сопутствующих заболеваний. В большинстве случаев вначале проводится предоперационная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телегамма</a:t>
            </a:r>
            <a:r>
              <a:rPr lang="ru-RU" b="1" dirty="0">
                <a:solidFill>
                  <a:srgbClr val="FFC000"/>
                </a:solidFill>
                <a:effectLst/>
              </a:rPr>
              <a:t>-терапия с последующим радикальным оперативным вмешательством. При подозрении на метастазы облучению подвергаются зоны регионарного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лимфооттока</a:t>
            </a:r>
            <a:r>
              <a:rPr lang="ru-RU" b="1" dirty="0">
                <a:solidFill>
                  <a:srgbClr val="FFC000"/>
                </a:solidFill>
                <a:effectLst/>
              </a:rPr>
              <a:t>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7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85A99-7430-C24F-A02F-6BAB9E36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F6CDC8-CC51-D448-BEE8-20EA58A2E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В запущенных случаях (далеко зашедший опухолевый процесс, распад опухоли и др.) проводится симптоматическое лечение.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Химиотерапия неэффективна, однако 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метотрексат</a:t>
            </a:r>
            <a:r>
              <a:rPr lang="ru-RU" b="1" dirty="0">
                <a:solidFill>
                  <a:srgbClr val="FFC000"/>
                </a:solidFill>
                <a:effectLst/>
              </a:rPr>
              <a:t> и 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сарколизин</a:t>
            </a:r>
            <a:r>
              <a:rPr lang="ru-RU" b="1" dirty="0">
                <a:solidFill>
                  <a:srgbClr val="FFC000"/>
                </a:solidFill>
                <a:effectLst/>
              </a:rPr>
              <a:t> иногда приводят к некоторому уменьшению размера опухоли.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144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113E9-864E-D247-A091-566756FA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5FC0BA-0907-BA47-8932-8E2D6BD4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Лечение мукоэпидермоидной карциномы заключается в широком ее иссечении и послеоперационной лучевой терапии низкодифференцированной опухоли. Уровень 5-летней выживаемости составляет 95% при первых стадиях рака, в основном поражаются клетки слизистой, а при последних стадиях уровень выживаемости составляет 50%, причем поражаются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эпидермоидные</a:t>
            </a:r>
            <a:r>
              <a:rPr lang="ru-RU" b="1" dirty="0">
                <a:solidFill>
                  <a:srgbClr val="FFC000"/>
                </a:solidFill>
                <a:effectLst/>
              </a:rPr>
              <a:t> клетки. Метастазы в регионарные лимфатические узлы необходимо удалять хирургическим путем с назначением послеоперационной лучевой терапии.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25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1DC42-4326-324A-A22B-22C0BDC3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DA33F-DB00-624D-B58E-96913E915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Лечение железисто-кистозной карциномы заключается в широком иссечении опухоли вместе с окружающими тканями, но часто наблюдаются местные рецидивы из-за склонности к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периневральному</a:t>
            </a:r>
            <a:r>
              <a:rPr lang="ru-RU" b="1" dirty="0">
                <a:solidFill>
                  <a:srgbClr val="FFC000"/>
                </a:solidFill>
                <a:effectLst/>
              </a:rPr>
              <a:t> распространению. Менее вероятно, что потребуется плановое удаление лимфатических узлов, поскольку распространения по лимфатической системе отмечается реже. Несмотря на довольно хорошие показатели 5- и 10-летней выживаемости, следует отметить менее благоприятные показатели 15- и 20-летней выживаемости, поскольку у многих пациентов развиваются отдаленные метастазы. Метастазы в легких и летальный исход наблюдаются часто, хотя и происходят через много лет (как правило, через 10 лет и более) после постановки диагноза и начала лечения.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33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77E85-2F5C-D046-9C03-729D635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Прогноз.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627879-39B8-9D4A-BB72-702642750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Доброкачественные опухоли обычно успешно поддаются излечению, однако полиморфная аденома способна рецидивировать. Прогноз при лечении злокачественных новообразований слюнных желёз хуже - излечение при карциномах достигается у 20—25% больных, рецидивы возникают у 4—44% больных, метастазы в регионарные лимфоузлы — у 47—50%. Прогноз у злокачественных опухолей подчелюстных слюнных желез хуже, чем околоушных.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5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4FB2A-A58C-C447-885E-45C02A93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Заболеваемость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CAB4D-E4DA-364B-9BC2-E4DFD9A3D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Чаще всего поражаются околоушные железы с одной стороны лица, новообразования подъязычных слюнных желез возникают весьма редко. Из мелких слюнных желёз опухоли чаще всего поражают железы слизистой оболочки твердого, реже мягкого неба.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8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BA640-7AE9-2A43-9160-0B8F30FC7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Группы риска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2092C6-B6C6-E445-8248-9F35472E3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Лица пожилого возраста 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Мужчины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Курильщики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Лица, злоупотребляющие алкоголем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Лица, чьи родственники страдали опухолями слюнных желез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Лица, получавшие лучевую терапию по поводу опухолей головы и шеи</a:t>
            </a:r>
          </a:p>
        </p:txBody>
      </p:sp>
    </p:spTree>
    <p:extLst>
      <p:ext uri="{BB962C8B-B14F-4D97-AF65-F5344CB8AC3E}">
        <p14:creationId xmlns:p14="http://schemas.microsoft.com/office/powerpoint/2010/main" val="110848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E93F3D-AD53-3249-B213-FEAD32A22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593124"/>
            <a:ext cx="9905998" cy="5198077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Злокачественные новообразования околоушных слюнных желез в процессе инвазивного роста могут прорастать лицевой нерв, вызывая парез или паралич его ветвей. Опухоли прорастают в нижнюю челюсть, прежде всего ветвь и угол, сосцевидный отросток височной кости, распространяясь под основанием черепа, в ротовую полость. В запущенных случаях в опухолевый процесс вовлекается кожа боковых отделов лица.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Местное метастазирование злокачественных опухолей слюнных желез происходит в регионарные поверхностные и глубокие лимфатические узлы шеи, но может протекать и гематогенным способом.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2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1C446-E859-7345-868B-F346DE98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Клиническая картина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F4444-4459-564D-ADD9-E43EA1CE0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Выявление плотных образований в околоушной области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Асимметрии лица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При наличии регулярных болей в околоушной области, (могут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иррадиировать</a:t>
            </a:r>
            <a:r>
              <a:rPr lang="ru-RU" b="1" dirty="0">
                <a:solidFill>
                  <a:srgbClr val="FFC000"/>
                </a:solidFill>
                <a:effectLst/>
              </a:rPr>
              <a:t> в щеку, нижнюю челюсть, ухо, шею)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Онемении половины лица или 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Появлении и нарастание слабости или паралича мимической мускулатуры одной из сторон лица</a:t>
            </a:r>
          </a:p>
        </p:txBody>
      </p:sp>
    </p:spTree>
    <p:extLst>
      <p:ext uri="{BB962C8B-B14F-4D97-AF65-F5344CB8AC3E}">
        <p14:creationId xmlns:p14="http://schemas.microsoft.com/office/powerpoint/2010/main" val="88362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D9242-CFFB-8B48-9228-53068A28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Морфологическая классификация опухолей слюнных желёз</a:t>
            </a:r>
            <a:br>
              <a:rPr lang="ru-RU" b="1" dirty="0">
                <a:solidFill>
                  <a:srgbClr val="C00000"/>
                </a:solidFill>
                <a:effectLst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79C644-9251-FF45-99F3-66637EEE5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Опухоли слюнных желёз подразделяются на следующие виды: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Доброкачественные.</a:t>
            </a:r>
          </a:p>
          <a:p>
            <a:r>
              <a:rPr lang="ru-RU" b="1" dirty="0" err="1">
                <a:solidFill>
                  <a:srgbClr val="FFC000"/>
                </a:solidFill>
                <a:effectLst/>
              </a:rPr>
              <a:t>Местнодеструктирующие</a:t>
            </a:r>
            <a:r>
              <a:rPr lang="ru-RU" b="1" dirty="0">
                <a:solidFill>
                  <a:srgbClr val="FFC000"/>
                </a:solidFill>
                <a:effectLst/>
              </a:rPr>
              <a:t>.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Злокачественные.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2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C568F-0105-374A-ABA2-065CE3B2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Морфологическая классификация опухолей слюнных желёз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D7DA60-D792-AE4D-A373-F9F252E0A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1. Доброкачественные опухоли (эпителиальные):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Полиморфная аденома 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Мономорфные аденомы (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аденолимфома</a:t>
            </a:r>
            <a:r>
              <a:rPr lang="ru-RU" b="1" dirty="0">
                <a:solidFill>
                  <a:srgbClr val="FFC000"/>
                </a:solidFill>
                <a:effectLst/>
              </a:rPr>
              <a:t>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оксифильная</a:t>
            </a:r>
            <a:r>
              <a:rPr lang="ru-RU" b="1" dirty="0">
                <a:solidFill>
                  <a:srgbClr val="FFC000"/>
                </a:solidFill>
                <a:effectLst/>
              </a:rPr>
              <a:t> аденома и др.)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2. Доброкачественные опухоли (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неэпителиальные</a:t>
            </a:r>
            <a:r>
              <a:rPr lang="ru-RU" b="1" dirty="0">
                <a:solidFill>
                  <a:srgbClr val="FFC000"/>
                </a:solidFill>
                <a:effectLst/>
              </a:rPr>
              <a:t>): </a:t>
            </a:r>
          </a:p>
          <a:p>
            <a:r>
              <a:rPr lang="ru-RU" b="1" dirty="0" err="1">
                <a:solidFill>
                  <a:srgbClr val="FFC000"/>
                </a:solidFill>
                <a:effectLst/>
              </a:rPr>
              <a:t>Гемангиома</a:t>
            </a:r>
            <a:r>
              <a:rPr lang="ru-RU" b="1" dirty="0">
                <a:solidFill>
                  <a:srgbClr val="FFC000"/>
                </a:solidFill>
                <a:effectLst/>
              </a:rPr>
              <a:t>.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Фиброма.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Невринома.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331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{29A6B592-0C32-C24B-A8FC-1FD9B151A8A1}tf10001063</Template>
  <TotalTime>768</TotalTime>
  <Words>2015</Words>
  <Application>Microsoft Macintosh PowerPoint</Application>
  <PresentationFormat>Широкоэкранный</PresentationFormat>
  <Paragraphs>134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Arial</vt:lpstr>
      <vt:lpstr>Century Gothic</vt:lpstr>
      <vt:lpstr>Сетка</vt:lpstr>
      <vt:lpstr>Опухоли слюнных желез.</vt:lpstr>
      <vt:lpstr>Опухоли слюнных желез</vt:lpstr>
      <vt:lpstr>Заболеваемость</vt:lpstr>
      <vt:lpstr>Заболеваемость</vt:lpstr>
      <vt:lpstr>Группы риска</vt:lpstr>
      <vt:lpstr>Презентация PowerPoint</vt:lpstr>
      <vt:lpstr>Клиническая картина</vt:lpstr>
      <vt:lpstr>Морфологическая классификация опухолей слюнных желёз </vt:lpstr>
      <vt:lpstr>Морфологическая классификация опухолей слюнных желёз</vt:lpstr>
      <vt:lpstr>Морфологическая классификация опухолей слюнных желёз</vt:lpstr>
      <vt:lpstr>Морфологическая классификация опухолей слюнных желёз</vt:lpstr>
      <vt:lpstr>Классификация опухолей по стадиям развития.</vt:lpstr>
      <vt:lpstr>Классификация опухолей по стадиям развития.</vt:lpstr>
      <vt:lpstr>Классификация опухолей по стадиям развития.</vt:lpstr>
      <vt:lpstr>Доброкачественные опухоли</vt:lpstr>
      <vt:lpstr>Доброкачественные опухоли.</vt:lpstr>
      <vt:lpstr>Доброкачественные опухоли.</vt:lpstr>
      <vt:lpstr>Доброкачественные опухоли.</vt:lpstr>
      <vt:lpstr>Местнодеструирующие опухоли </vt:lpstr>
      <vt:lpstr>Злокачественные опухоли.</vt:lpstr>
      <vt:lpstr>Злокачественные опухоли.</vt:lpstr>
      <vt:lpstr>Злокачественные опухоли.</vt:lpstr>
      <vt:lpstr>Злокачественные опухоли </vt:lpstr>
      <vt:lpstr>Злокачественные опухоли.</vt:lpstr>
      <vt:lpstr>Злокачественные опухоли </vt:lpstr>
      <vt:lpstr>Злокачественные опухоли </vt:lpstr>
      <vt:lpstr>Злокачественные опухоли </vt:lpstr>
      <vt:lpstr>Диагностика</vt:lpstr>
      <vt:lpstr>Лечение</vt:lpstr>
      <vt:lpstr>Лечение</vt:lpstr>
      <vt:lpstr>Лечение</vt:lpstr>
      <vt:lpstr>Лечение</vt:lpstr>
      <vt:lpstr>Лечение</vt:lpstr>
      <vt:lpstr>Прогноз.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Опухоли слюнных желез.</dc:title>
  <dc:creator>Leonid Speransky</dc:creator>
  <cp:lastModifiedBy>Leonid Speransky</cp:lastModifiedBy>
  <cp:revision>8</cp:revision>
  <dcterms:created xsi:type="dcterms:W3CDTF">2021-02-16T23:20:34Z</dcterms:created>
  <dcterms:modified xsi:type="dcterms:W3CDTF">2021-02-17T12:09:01Z</dcterms:modified>
</cp:coreProperties>
</file>