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Итоговые сырье и гербарии\3 курс\5 семестр\полисахариды\b21cce49-2f6c-4ee8-b005-8fb6a97262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562954" cy="50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214290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Алтея корни -</a:t>
            </a:r>
            <a:r>
              <a:rPr lang="en-US" b="1" dirty="0" smtClean="0"/>
              <a:t> </a:t>
            </a:r>
            <a:r>
              <a:rPr lang="en-US" b="1" dirty="0" err="1" smtClean="0"/>
              <a:t>Althaeae</a:t>
            </a:r>
            <a:r>
              <a:rPr lang="en-US" b="1" dirty="0" smtClean="0"/>
              <a:t> radices</a:t>
            </a:r>
            <a:endParaRPr lang="en-US" dirty="0" smtClean="0"/>
          </a:p>
          <a:p>
            <a:r>
              <a:rPr lang="ru-RU" b="1" dirty="0" smtClean="0"/>
              <a:t>Алтей </a:t>
            </a:r>
            <a:r>
              <a:rPr lang="ru-RU" b="1" dirty="0" smtClean="0"/>
              <a:t>лекарственный - </a:t>
            </a:r>
            <a:r>
              <a:rPr lang="en-US" b="1" dirty="0" err="1" smtClean="0"/>
              <a:t>Althaea</a:t>
            </a:r>
            <a:r>
              <a:rPr lang="en-US" b="1" dirty="0" smtClean="0"/>
              <a:t> </a:t>
            </a:r>
            <a:r>
              <a:rPr lang="en-US" b="1" dirty="0" err="1" smtClean="0"/>
              <a:t>officinalis</a:t>
            </a:r>
            <a:r>
              <a:rPr lang="en-US" b="1" dirty="0" smtClean="0"/>
              <a:t> L.</a:t>
            </a:r>
            <a:endParaRPr lang="en-US" dirty="0" smtClean="0"/>
          </a:p>
          <a:p>
            <a:r>
              <a:rPr lang="ru-RU" b="1" dirty="0" smtClean="0"/>
              <a:t>Алтей армянский - </a:t>
            </a:r>
            <a:r>
              <a:rPr lang="en-US" b="1" dirty="0" err="1" smtClean="0"/>
              <a:t>Althaea</a:t>
            </a:r>
            <a:r>
              <a:rPr lang="en-US" b="1" dirty="0" smtClean="0"/>
              <a:t> </a:t>
            </a:r>
            <a:r>
              <a:rPr lang="en-US" b="1" dirty="0" err="1" smtClean="0"/>
              <a:t>armeniaca</a:t>
            </a:r>
            <a:r>
              <a:rPr lang="en-US" b="1" dirty="0" smtClean="0"/>
              <a:t> Ten.</a:t>
            </a:r>
            <a:endParaRPr lang="en-US" dirty="0" smtClean="0"/>
          </a:p>
          <a:p>
            <a:r>
              <a:rPr lang="ru-RU" b="1" dirty="0" smtClean="0"/>
              <a:t>Семейство мальвовые - </a:t>
            </a:r>
            <a:r>
              <a:rPr lang="en-US" b="1" dirty="0" err="1" smtClean="0"/>
              <a:t>Malvaceae</a:t>
            </a:r>
            <a:endParaRPr lang="en-US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Пратика ФГ 2018\2021-04-05_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210" y="29210"/>
            <a:ext cx="6799580" cy="679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8100000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Аира обыкновенного корневища – </a:t>
            </a:r>
            <a:r>
              <a:rPr lang="en-US" dirty="0" err="1" smtClean="0"/>
              <a:t>Acori</a:t>
            </a:r>
            <a:r>
              <a:rPr lang="en-US" dirty="0" smtClean="0"/>
              <a:t> </a:t>
            </a:r>
            <a:r>
              <a:rPr lang="en-US" dirty="0" err="1" smtClean="0"/>
              <a:t>calami</a:t>
            </a:r>
            <a:r>
              <a:rPr lang="en-US" dirty="0" smtClean="0"/>
              <a:t> </a:t>
            </a:r>
            <a:r>
              <a:rPr lang="en-US" dirty="0" err="1" smtClean="0"/>
              <a:t>rhizomata</a:t>
            </a:r>
            <a:endParaRPr lang="en-US" dirty="0" smtClean="0"/>
          </a:p>
          <a:p>
            <a:r>
              <a:rPr lang="ru-RU" dirty="0" smtClean="0"/>
              <a:t>Аир обыкновенный - </a:t>
            </a:r>
            <a:r>
              <a:rPr lang="en-US" dirty="0" err="1" smtClean="0"/>
              <a:t>Acorus</a:t>
            </a:r>
            <a:r>
              <a:rPr lang="en-US" dirty="0" smtClean="0"/>
              <a:t> </a:t>
            </a:r>
            <a:r>
              <a:rPr lang="en-US" dirty="0" err="1" smtClean="0"/>
              <a:t>calamus</a:t>
            </a:r>
            <a:r>
              <a:rPr lang="en-US" dirty="0" smtClean="0"/>
              <a:t> L.</a:t>
            </a:r>
          </a:p>
          <a:p>
            <a:r>
              <a:rPr lang="ru-RU" dirty="0" smtClean="0"/>
              <a:t>Семейство </a:t>
            </a:r>
            <a:r>
              <a:rPr lang="ru-RU" dirty="0" err="1" smtClean="0"/>
              <a:t>ароидные</a:t>
            </a:r>
            <a:r>
              <a:rPr lang="ru-RU" dirty="0" smtClean="0"/>
              <a:t> - </a:t>
            </a:r>
            <a:r>
              <a:rPr lang="en-US" dirty="0" err="1" smtClean="0"/>
              <a:t>Araceae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571472" y="642918"/>
            <a:ext cx="2928958" cy="244200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357818" y="642918"/>
            <a:ext cx="3059071" cy="242889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 bwMode="auto">
          <a:xfrm>
            <a:off x="500034" y="3647282"/>
            <a:ext cx="2928958" cy="2351884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/>
          <a:stretch>
            <a:fillRect/>
          </a:stretch>
        </p:blipFill>
        <p:spPr bwMode="auto">
          <a:xfrm>
            <a:off x="5072066" y="3571876"/>
            <a:ext cx="3202840" cy="23558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28572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Анатомо</a:t>
            </a:r>
            <a:r>
              <a:rPr lang="ru-RU" b="1" dirty="0" smtClean="0"/>
              <a:t> -диагностические признаки корневищ аира болотного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00037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Механические волокна, окружающие пучки (</a:t>
            </a:r>
            <a:r>
              <a:rPr lang="ru-RU" dirty="0" err="1" smtClean="0"/>
              <a:t>ув</a:t>
            </a:r>
            <a:r>
              <a:rPr lang="ru-RU" dirty="0" smtClean="0"/>
              <a:t>. Х4)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300037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Центрофлоэмный</a:t>
            </a:r>
            <a:r>
              <a:rPr lang="ru-RU" dirty="0" smtClean="0"/>
              <a:t>  проводящий пучок со </a:t>
            </a:r>
            <a:r>
              <a:rPr lang="ru-RU" dirty="0" err="1" smtClean="0"/>
              <a:t>склеренхимной</a:t>
            </a:r>
            <a:r>
              <a:rPr lang="ru-RU" dirty="0" smtClean="0"/>
              <a:t> обкладкой (</a:t>
            </a:r>
            <a:r>
              <a:rPr lang="ru-RU" dirty="0" err="1" smtClean="0"/>
              <a:t>ув</a:t>
            </a:r>
            <a:r>
              <a:rPr lang="ru-RU" dirty="0" smtClean="0"/>
              <a:t>. Х10)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Фрагмент аэренхимы с клетками идиобластами (</a:t>
            </a:r>
            <a:r>
              <a:rPr lang="ru-RU" dirty="0" err="1" smtClean="0"/>
              <a:t>ув</a:t>
            </a:r>
            <a:r>
              <a:rPr lang="ru-RU" dirty="0" smtClean="0"/>
              <a:t>. 10)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600076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Идиобласты с эфирным маслом</a:t>
            </a:r>
          </a:p>
          <a:p>
            <a:r>
              <a:rPr lang="ru-RU" dirty="0" smtClean="0"/>
              <a:t> (</a:t>
            </a:r>
            <a:r>
              <a:rPr lang="ru-RU" dirty="0" err="1" smtClean="0"/>
              <a:t>ув</a:t>
            </a:r>
            <a:r>
              <a:rPr lang="ru-RU" dirty="0" smtClean="0"/>
              <a:t>. х40)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иктория\Desktop\Итоговые сырье и гербарии\сырье и гербарий\IMG_6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8100000" cy="540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Одуванчика лекарственного корни- </a:t>
            </a:r>
            <a:r>
              <a:rPr lang="en-US" dirty="0" err="1" smtClean="0"/>
              <a:t>Taraxaci</a:t>
            </a:r>
            <a:r>
              <a:rPr lang="ru-RU" dirty="0" smtClean="0"/>
              <a:t> </a:t>
            </a:r>
            <a:r>
              <a:rPr lang="en-US" dirty="0" err="1" smtClean="0"/>
              <a:t>officinalis</a:t>
            </a:r>
            <a:r>
              <a:rPr lang="ru-RU" dirty="0" smtClean="0"/>
              <a:t> </a:t>
            </a:r>
            <a:r>
              <a:rPr lang="en-US" dirty="0" smtClean="0"/>
              <a:t>radices</a:t>
            </a:r>
            <a:endParaRPr lang="en-US" dirty="0" smtClean="0"/>
          </a:p>
          <a:p>
            <a:r>
              <a:rPr lang="ru-RU" dirty="0" smtClean="0"/>
              <a:t>Одуванчик лекарственный - </a:t>
            </a:r>
            <a:r>
              <a:rPr lang="en-US" dirty="0" err="1" smtClean="0"/>
              <a:t>Taraxacum</a:t>
            </a:r>
            <a:r>
              <a:rPr lang="en-US" dirty="0" smtClean="0"/>
              <a:t> </a:t>
            </a:r>
            <a:r>
              <a:rPr lang="en-US" dirty="0" err="1" smtClean="0"/>
              <a:t>officinale</a:t>
            </a:r>
            <a:r>
              <a:rPr lang="en-US" dirty="0" smtClean="0"/>
              <a:t> Wed.</a:t>
            </a:r>
          </a:p>
          <a:p>
            <a:r>
              <a:rPr lang="ru-RU" dirty="0" smtClean="0"/>
              <a:t>Семейство астровые - </a:t>
            </a:r>
            <a:r>
              <a:rPr lang="en-US" dirty="0" err="1" smtClean="0"/>
              <a:t>Asteraceae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Пратика ФГ 2018\одуванчик\1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42909" y="714356"/>
            <a:ext cx="3238523" cy="2428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4285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Анатомо</a:t>
            </a:r>
            <a:r>
              <a:rPr lang="ru-RU" b="1" dirty="0" smtClean="0"/>
              <a:t> -диагностические признаки </a:t>
            </a:r>
            <a:r>
              <a:rPr lang="ru-RU" b="1" dirty="0" smtClean="0"/>
              <a:t>корней одуванчика лекарственного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28612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Поперечный срез, </a:t>
            </a:r>
            <a:r>
              <a:rPr lang="ru-RU" dirty="0" err="1" smtClean="0"/>
              <a:t>ув</a:t>
            </a:r>
            <a:r>
              <a:rPr lang="ru-RU" dirty="0" smtClean="0"/>
              <a:t>. х4</a:t>
            </a:r>
            <a:endParaRPr lang="ru-RU" dirty="0"/>
          </a:p>
        </p:txBody>
      </p:sp>
      <p:pic>
        <p:nvPicPr>
          <p:cNvPr id="18435" name="Picture 3" descr="G:\Пратика ФГ 2018\одуванчик\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3500462" cy="24504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328612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Радиальные млечники, </a:t>
            </a:r>
            <a:r>
              <a:rPr lang="ru-RU" dirty="0" err="1" smtClean="0"/>
              <a:t>ув</a:t>
            </a:r>
            <a:r>
              <a:rPr lang="ru-RU" dirty="0" smtClean="0"/>
              <a:t>. х10</a:t>
            </a:r>
            <a:endParaRPr lang="ru-RU" dirty="0"/>
          </a:p>
        </p:txBody>
      </p:sp>
      <p:pic>
        <p:nvPicPr>
          <p:cNvPr id="18436" name="Picture 4" descr="G:\Пратика ФГ 2018\одуванчик\0028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42910" y="3643314"/>
            <a:ext cx="3222647" cy="22559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607220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Многорядная пробка, </a:t>
            </a:r>
            <a:r>
              <a:rPr lang="ru-RU" dirty="0" err="1" smtClean="0"/>
              <a:t>ув</a:t>
            </a:r>
            <a:r>
              <a:rPr lang="ru-RU" dirty="0" smtClean="0"/>
              <a:t> х40</a:t>
            </a:r>
            <a:endParaRPr lang="ru-RU" dirty="0"/>
          </a:p>
        </p:txBody>
      </p:sp>
      <p:pic>
        <p:nvPicPr>
          <p:cNvPr id="18437" name="Picture 5" descr="G:\Пратика ФГ 2018\одуванчик\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643314"/>
            <a:ext cx="3294085" cy="23059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14876" y="607220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Сосуды древесины, </a:t>
            </a:r>
            <a:r>
              <a:rPr lang="ru-RU" dirty="0" err="1" smtClean="0"/>
              <a:t>ув</a:t>
            </a:r>
            <a:r>
              <a:rPr lang="ru-RU" dirty="0" smtClean="0"/>
              <a:t>. х40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116</Words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2</cp:revision>
  <dcterms:created xsi:type="dcterms:W3CDTF">2021-04-05T10:46:47Z</dcterms:created>
  <dcterms:modified xsi:type="dcterms:W3CDTF">2021-04-05T11:03:41Z</dcterms:modified>
</cp:coreProperties>
</file>