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98" r:id="rId2"/>
    <p:sldId id="258" r:id="rId3"/>
    <p:sldId id="29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59" r:id="rId12"/>
    <p:sldId id="261" r:id="rId13"/>
    <p:sldId id="263" r:id="rId14"/>
    <p:sldId id="284" r:id="rId15"/>
    <p:sldId id="306" r:id="rId16"/>
    <p:sldId id="285" r:id="rId17"/>
    <p:sldId id="286" r:id="rId18"/>
    <p:sldId id="287" r:id="rId19"/>
    <p:sldId id="264" r:id="rId20"/>
    <p:sldId id="288" r:id="rId21"/>
    <p:sldId id="289" r:id="rId22"/>
    <p:sldId id="267" r:id="rId23"/>
    <p:sldId id="290" r:id="rId24"/>
    <p:sldId id="291" r:id="rId25"/>
    <p:sldId id="292" r:id="rId26"/>
    <p:sldId id="293" r:id="rId27"/>
    <p:sldId id="294" r:id="rId28"/>
    <p:sldId id="266" r:id="rId29"/>
    <p:sldId id="296" r:id="rId30"/>
    <p:sldId id="307" r:id="rId31"/>
  </p:sldIdLst>
  <p:sldSz cx="9144000" cy="5143500" type="screen16x9"/>
  <p:notesSz cx="6858000" cy="9144000"/>
  <p:embeddedFontLst>
    <p:embeddedFont>
      <p:font typeface="Abril Fatface" charset="0"/>
      <p:regular r:id="rId33"/>
    </p:embeddedFont>
    <p:embeddedFont>
      <p:font typeface="Raleway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3F4DC7C3-16C8-4328-9025-76C9A37A28B3}">
  <a:tblStyle styleId="{3F4DC7C3-16C8-4328-9025-76C9A37A28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F5099E-0CA9-4F79-97F8-23B120C9610F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90CD-7BF7-4826-9B29-3294799B9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CAPTION_ONL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5203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b.asia/2016/11/27/trip_treatment/" TargetMode="External"/><Relationship Id="rId2" Type="http://schemas.openxmlformats.org/officeDocument/2006/relationships/hyperlink" Target="https://vocabulary.ru/slovari/slovar-prakticheskogo-psihologa.html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7918648" cy="167418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Психоделическая</a:t>
            </a:r>
            <a:r>
              <a:rPr lang="ru-RU" b="1" dirty="0" smtClean="0">
                <a:solidFill>
                  <a:srgbClr val="002060"/>
                </a:solidFill>
              </a:rPr>
              <a:t> терапия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лекция для студентов 3 курса направления социальная работа по дисциплине «Медико-социальная работа»</a:t>
            </a:r>
            <a:endParaRPr lang="ru-RU" sz="16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к.п.н</a:t>
            </a:r>
            <a:r>
              <a:rPr lang="ru-RU" dirty="0"/>
              <a:t>. Чумаков В.И.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7170" name="Picture 2" descr="ЛСД избавил швейцарцев от страх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2724"/>
            <a:ext cx="7128792" cy="510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428728" y="1071552"/>
            <a:ext cx="3792404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 smtClean="0"/>
              <a:t> ЛСД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Псилоцибин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50178" name="Picture 2" descr="ÐÐ°ÑÑÐ¸Ð½ÐºÐ¸ Ð¿Ð¾ Ð·Ð°Ð¿ÑÐ¾ÑÑ ÑÐ°Ð²Ð°Ð¶ Ð»ÑÐ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6"/>
            <a:ext cx="2857520" cy="4011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 slide title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3857620" y="785800"/>
            <a:ext cx="5000660" cy="3389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/>
              <a:t>ЛСД-25 (или </a:t>
            </a:r>
            <a:r>
              <a:rPr lang="ru-RU" sz="1800" dirty="0" err="1" smtClean="0"/>
              <a:t>диэтиламид</a:t>
            </a:r>
            <a:r>
              <a:rPr lang="ru-RU" sz="1800" dirty="0" smtClean="0"/>
              <a:t> </a:t>
            </a:r>
            <a:r>
              <a:rPr lang="ru-RU" sz="1800" dirty="0" err="1" smtClean="0"/>
              <a:t>d-лизергиновой</a:t>
            </a:r>
            <a:r>
              <a:rPr lang="ru-RU" sz="1800" dirty="0" smtClean="0"/>
              <a:t> кислоты) был впервые синтезирован в 1938 году Альбертом </a:t>
            </a:r>
            <a:r>
              <a:rPr lang="ru-RU" sz="1800" dirty="0" err="1" smtClean="0"/>
              <a:t>Хофманном</a:t>
            </a:r>
            <a:r>
              <a:rPr lang="ru-RU" sz="1800" dirty="0" smtClean="0"/>
              <a:t> в химико-фармацевтической лаборатории </a:t>
            </a:r>
            <a:r>
              <a:rPr lang="ru-RU" sz="1800" dirty="0" err="1" smtClean="0"/>
              <a:t>Сандоз</a:t>
            </a:r>
            <a:r>
              <a:rPr lang="ru-RU" sz="1800" dirty="0" smtClean="0"/>
              <a:t> в Базеле, Швейцария</a:t>
            </a:r>
            <a:r>
              <a:rPr lang="en" sz="1800" dirty="0" smtClean="0"/>
              <a:t>. </a:t>
            </a:r>
            <a:endParaRPr lang="ru-RU" sz="1800" dirty="0" smtClean="0"/>
          </a:p>
          <a:p>
            <a:pPr lvl="0"/>
            <a:r>
              <a:rPr lang="ru-RU" sz="1800" dirty="0" smtClean="0"/>
              <a:t>Возможность терапевтического использования ЛСД была впервые предложена </a:t>
            </a:r>
            <a:r>
              <a:rPr lang="ru-RU" sz="1800" dirty="0" err="1" smtClean="0"/>
              <a:t>Кондроу</a:t>
            </a:r>
            <a:r>
              <a:rPr lang="ru-RU" sz="1800" dirty="0" smtClean="0"/>
              <a:t> в 1949.</a:t>
            </a:r>
            <a:endParaRPr sz="180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6082" name="Picture 2" descr="ÐÐ°ÑÑÐ¸Ð½ÐºÐ¸ Ð¿Ð¾ Ð·Ð°Ð¿ÑÐ¾ÑÑ Ð»ÑÐ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14362"/>
            <a:ext cx="416721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idx="4294967295"/>
          </p:nvPr>
        </p:nvSpPr>
        <p:spPr>
          <a:xfrm>
            <a:off x="4000496" y="0"/>
            <a:ext cx="1836738" cy="1908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Успех!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4294967295"/>
          </p:nvPr>
        </p:nvSpPr>
        <p:spPr>
          <a:xfrm>
            <a:off x="928662" y="500048"/>
            <a:ext cx="7429552" cy="3933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500" dirty="0" smtClean="0"/>
              <a:t>ЛСД может ускорять психотерапевтический процесс и уменьшать время, необходимое для лечения различных эмоциональных расстройств.</a:t>
            </a:r>
          </a:p>
          <a:p>
            <a:r>
              <a:rPr lang="ru-RU" sz="1500" dirty="0" smtClean="0"/>
              <a:t>Исследователи и терапевтические группы сообщали о клинических успехах, достигнутых в разных степенях с алкоголиками, наркозависимыми пациентами, </a:t>
            </a:r>
            <a:r>
              <a:rPr lang="ru-RU" sz="1500" dirty="0" err="1" smtClean="0"/>
              <a:t>социопатами</a:t>
            </a:r>
            <a:r>
              <a:rPr lang="ru-RU" sz="1500" dirty="0" smtClean="0"/>
              <a:t>, криминальными психопатами и субъектами с различными личностными расстройствами и сексуальными девиациями.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21506" name="Picture 2" descr="https://i.gifer.com/YK8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357436"/>
            <a:ext cx="4762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357304"/>
            <a:ext cx="2143140" cy="1597946"/>
          </a:xfrm>
        </p:spPr>
        <p:txBody>
          <a:bodyPr/>
          <a:lstStyle/>
          <a:p>
            <a:r>
              <a:rPr lang="ru-RU" dirty="0" smtClean="0"/>
              <a:t>Начало 60-ых:</a:t>
            </a:r>
            <a:br>
              <a:rPr lang="ru-RU" dirty="0" smtClean="0"/>
            </a:br>
            <a:r>
              <a:rPr lang="ru-RU" dirty="0" smtClean="0"/>
              <a:t>Работа с </a:t>
            </a:r>
            <a:r>
              <a:rPr lang="ru-RU" dirty="0" err="1" smtClean="0"/>
              <a:t>онкобольными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00364" y="285734"/>
            <a:ext cx="5929354" cy="3575700"/>
          </a:xfrm>
        </p:spPr>
        <p:txBody>
          <a:bodyPr/>
          <a:lstStyle/>
          <a:p>
            <a:r>
              <a:rPr lang="ru-RU" sz="2100" dirty="0" smtClean="0"/>
              <a:t>ЛСД психотерапия дает не только облегчение эмоциональных страданий и физической боли, связанной с хроническими заболеваниями, но могла также глубоко изменить понимание смерти и отношение к умиранию</a:t>
            </a:r>
            <a:endParaRPr lang="ru-RU" sz="2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69634" name="Picture 2" descr="ÐÐ°ÑÑÐ¸Ð½ÐºÐ¸ Ð¿Ð¾ Ð·Ð°Ð¿ÑÐ¾ÑÑ Ð¾Ð½ÐºÐ¾Ð»Ð¾Ð³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47948"/>
            <a:ext cx="3929046" cy="259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7900" y="411510"/>
            <a:ext cx="4016100" cy="3575700"/>
          </a:xfrm>
        </p:spPr>
        <p:txBody>
          <a:bodyPr/>
          <a:lstStyle/>
          <a:p>
            <a:r>
              <a:rPr lang="ru-RU" dirty="0" smtClean="0"/>
              <a:t>Дискуссии  - за и против ЛСД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49154" name="Picture 2" descr="Сумасшедшая история Тимоти Лири – самого знаменитого пропагандиста  психоделиков на планете | iod.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-1"/>
            <a:ext cx="4824536" cy="513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0100" y="771900"/>
            <a:ext cx="7286676" cy="1159800"/>
          </a:xfrm>
        </p:spPr>
        <p:txBody>
          <a:bodyPr/>
          <a:lstStyle/>
          <a:p>
            <a:r>
              <a:rPr lang="ru-RU" sz="2000" dirty="0" smtClean="0"/>
              <a:t>Исследования </a:t>
            </a:r>
            <a:r>
              <a:rPr lang="ru-RU" sz="2000" dirty="0" err="1" smtClean="0"/>
              <a:t>эйфорических</a:t>
            </a:r>
            <a:r>
              <a:rPr lang="ru-RU" sz="2000" dirty="0" smtClean="0"/>
              <a:t> и </a:t>
            </a:r>
            <a:r>
              <a:rPr lang="ru-RU" sz="2000" dirty="0" err="1" smtClean="0"/>
              <a:t>антидепрессивных</a:t>
            </a:r>
            <a:r>
              <a:rPr lang="ru-RU" sz="2000" dirty="0" smtClean="0"/>
              <a:t> эффектов ЛСД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928808"/>
            <a:ext cx="7072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ЛСД не оказывает на депрессию никакого четкого фармакологического действия.</a:t>
            </a:r>
          </a:p>
          <a:p>
            <a:r>
              <a:rPr lang="ru-RU" dirty="0" smtClean="0"/>
              <a:t>ЛСД может вызывать у субъекта глубинный эмоциональный и вегетативный шок. Механизм этих преобразований слишком непредсказуемый, стихийный и капризный.</a:t>
            </a:r>
          </a:p>
          <a:p>
            <a:r>
              <a:rPr lang="ru-RU" dirty="0" smtClean="0"/>
              <a:t>Неспецифическим образом усиливает бессознательные процессы. То, будет ли проявление бессознательного материала целительным или разрушительным, зависит от комбинации ряда </a:t>
            </a:r>
            <a:r>
              <a:rPr lang="ru-RU" dirty="0" err="1" smtClean="0"/>
              <a:t>немедикаментозных</a:t>
            </a:r>
            <a:r>
              <a:rPr lang="ru-RU" dirty="0" smtClean="0"/>
              <a:t> переменных (личность субъекта, его взаимоотношения с ведущим, обстановка)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1500" y="1214428"/>
            <a:ext cx="1836300" cy="1740822"/>
          </a:xfrm>
        </p:spPr>
        <p:txBody>
          <a:bodyPr/>
          <a:lstStyle/>
          <a:p>
            <a:pPr algn="ctr"/>
            <a:r>
              <a:rPr lang="ru-RU" dirty="0" smtClean="0"/>
              <a:t>Запрет.</a:t>
            </a:r>
            <a:br>
              <a:rPr lang="ru-RU" dirty="0" smtClean="0"/>
            </a:br>
            <a:r>
              <a:rPr lang="ru-RU" dirty="0" smtClean="0"/>
              <a:t>Список 1.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428992" y="599950"/>
            <a:ext cx="5715008" cy="2900494"/>
          </a:xfrm>
        </p:spPr>
        <p:txBody>
          <a:bodyPr/>
          <a:lstStyle/>
          <a:p>
            <a:r>
              <a:rPr lang="ru-RU" sz="2000" dirty="0" smtClean="0"/>
              <a:t>К середине 60-х ЛСД вырвалось из лабораторий и распространилось в контркультуре. В 1970 году Ричард Никсон подписал «Закон о введении контроля за оборотом определенных веществ». Исследования вскоре остановились, а полученные результаты были стерты из поля психиатрии.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pic>
        <p:nvPicPr>
          <p:cNvPr id="70658" name="Picture 2" descr="ÐÐ°ÑÑÐ¸Ð½ÐºÐ¸ Ð¿Ð¾ Ð·Ð°Ð¿ÑÐ¾ÑÑ Ð»ÑÐ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00444"/>
            <a:ext cx="1889763" cy="1346488"/>
          </a:xfrm>
          <a:prstGeom prst="rect">
            <a:avLst/>
          </a:prstGeom>
          <a:noFill/>
        </p:spPr>
      </p:pic>
      <p:pic>
        <p:nvPicPr>
          <p:cNvPr id="706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43254"/>
            <a:ext cx="2000246" cy="200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600" b="1" dirty="0" err="1" smtClean="0"/>
              <a:t>Псилоцибин</a:t>
            </a:r>
            <a:r>
              <a:rPr lang="ru-RU" sz="1600" dirty="0" smtClean="0"/>
              <a:t> — алкалоид из семейства </a:t>
            </a:r>
            <a:r>
              <a:rPr lang="ru-RU" sz="1600" dirty="0" err="1" smtClean="0"/>
              <a:t>триптаминов</a:t>
            </a:r>
            <a:r>
              <a:rPr lang="ru-RU" sz="1600" dirty="0" smtClean="0"/>
              <a:t>; </a:t>
            </a:r>
            <a:r>
              <a:rPr lang="ru-RU" sz="1600" dirty="0" err="1" smtClean="0"/>
              <a:t>психоделик</a:t>
            </a:r>
            <a:r>
              <a:rPr lang="ru-RU" sz="1600" dirty="0" smtClean="0"/>
              <a:t>. Обнаруживается в большинстве галлюциногенных грибов, таких, как </a:t>
            </a:r>
            <a:r>
              <a:rPr lang="ru-RU" sz="1600" dirty="0" err="1" smtClean="0"/>
              <a:t>Psilocybe</a:t>
            </a:r>
            <a:r>
              <a:rPr lang="ru-RU" sz="1600" dirty="0" smtClean="0"/>
              <a:t> </a:t>
            </a:r>
            <a:r>
              <a:rPr lang="ru-RU" sz="1600" dirty="0" err="1" smtClean="0"/>
              <a:t>semilanceata</a:t>
            </a:r>
            <a:r>
              <a:rPr lang="ru-RU" sz="1600" dirty="0" smtClean="0"/>
              <a:t>. Имеет сходное с ЛСД действие.</a:t>
            </a:r>
            <a:endParaRPr lang="ru-RU" sz="1600" dirty="0"/>
          </a:p>
        </p:txBody>
      </p:sp>
      <p:pic>
        <p:nvPicPr>
          <p:cNvPr id="72706" name="Picture 2" descr="ÐÐ°ÑÑÐ¸Ð½ÐºÐ¸ Ð¿Ð¾ Ð·Ð°Ð¿ÑÐ¾ÑÑ Ð¿ÑÐ¸Ð»Ð¾ÑÐ¸Ð±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8"/>
            <a:ext cx="5048232" cy="269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928662" y="1214428"/>
            <a:ext cx="2143140" cy="1740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Исследования на свой страх и риск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3286116" y="571486"/>
            <a:ext cx="1928826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dirty="0" smtClean="0"/>
              <a:t>психоделическое соединение давали принимать людям с тревожными расстройствами, наркотической зависимостью или кластерными головными болями.</a:t>
            </a:r>
            <a:endParaRPr lang="ru-RU" dirty="0"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5214942" y="428610"/>
            <a:ext cx="214314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ЛСД и </a:t>
            </a:r>
            <a:r>
              <a:rPr lang="ru-RU" dirty="0" err="1" smtClean="0"/>
              <a:t>псилоцибин</a:t>
            </a:r>
            <a:r>
              <a:rPr lang="ru-RU" dirty="0" smtClean="0"/>
              <a:t>, как предполагают специалисты, могут не только снижать кластерные боли, но в некоторых случаях и прерывать кластерный цикл, в будущем появление синдрома предотвращается.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3"/>
          </p:nvPr>
        </p:nvSpPr>
        <p:spPr>
          <a:xfrm>
            <a:off x="7438500" y="857238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Опрошено всего 53 пациента с таким синдромом, которые принимали ЛСД.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39938" name="Picture 2" descr="ÐÐ°ÑÑÐ¸Ð½ÐºÐ¸ Ð¿Ð¾ Ð·Ð°Ð¿ÑÐ¾ÑÑ ÐºÐ»Ð°ÑÑÐµÑÐ½Ð°Ñ Ð±Ð¾Ð»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27339"/>
            <a:ext cx="2416161" cy="2416161"/>
          </a:xfrm>
          <a:prstGeom prst="rect">
            <a:avLst/>
          </a:prstGeom>
          <a:noFill/>
        </p:spPr>
      </p:pic>
      <p:pic>
        <p:nvPicPr>
          <p:cNvPr id="39940" name="Picture 4" descr="ÐÐ°ÑÑÐ¸Ð½ÐºÐ¸ Ð¿Ð¾ Ð·Ð°Ð¿ÑÐ¾ÑÑ ÐºÐ»Ð°ÑÑÐµÑÐ½Ð°Ñ Ð±Ð¾Ð»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81304"/>
            <a:ext cx="2952744" cy="2362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4294967295"/>
          </p:nvPr>
        </p:nvSpPr>
        <p:spPr>
          <a:xfrm>
            <a:off x="857224" y="928676"/>
            <a:ext cx="4071967" cy="3143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err="1" smtClean="0"/>
              <a:t>Психоделическая</a:t>
            </a:r>
            <a:r>
              <a:rPr lang="ru-RU" sz="1800" b="1" dirty="0" smtClean="0"/>
              <a:t> психотерапия</a:t>
            </a:r>
            <a:r>
              <a:rPr lang="ru-RU" sz="1800" dirty="0" smtClean="0"/>
              <a:t>— психотерапевтические практики с использованием </a:t>
            </a:r>
            <a:r>
              <a:rPr lang="ru-RU" sz="1800" dirty="0" err="1" smtClean="0"/>
              <a:t>психоделиков</a:t>
            </a:r>
            <a:r>
              <a:rPr lang="ru-RU" sz="1800" dirty="0" smtClean="0"/>
              <a:t>, в особенности </a:t>
            </a:r>
            <a:r>
              <a:rPr lang="ru-RU" sz="1800" dirty="0" err="1" smtClean="0"/>
              <a:t>серотонинергических</a:t>
            </a:r>
            <a:r>
              <a:rPr lang="ru-RU" sz="1800" dirty="0" smtClean="0"/>
              <a:t>, таких как ЛСД, DMT, </a:t>
            </a:r>
            <a:r>
              <a:rPr lang="ru-RU" sz="1800" dirty="0" err="1" smtClean="0"/>
              <a:t>псилоцин</a:t>
            </a:r>
            <a:r>
              <a:rPr lang="ru-RU" sz="1800" dirty="0" smtClean="0"/>
              <a:t>.</a:t>
            </a:r>
          </a:p>
          <a:p>
            <a:pPr marL="0" lvl="0" indent="0">
              <a:buNone/>
            </a:pPr>
            <a:r>
              <a:rPr lang="ru-RU" sz="1800" dirty="0" smtClean="0"/>
              <a:t>Используется для вызывания у пациента особых состояний, способствующих решению им психологических проблем, лежащих в основе заболевания.</a:t>
            </a:r>
            <a:endParaRPr sz="1800" b="1"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2226" name="Picture 2" descr="ÐÐ°ÑÑÐ¸Ð½ÐºÐ¸ Ð¿Ð¾ Ð·Ð°Ð¿ÑÐ¾ÑÑ Ð»ÑÐ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2619" y="1214428"/>
            <a:ext cx="4261381" cy="285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73730" name="Picture 2" descr="ÐÐ°ÑÑÐ¸Ð½ÐºÐ¸ Ð¿Ð¾ Ð·Ð°Ð¿ÑÐ¾ÑÑ Ð¥Ð¾Ð»Ð¾ÑÑÐ¾Ð¿Ð½Ð¾Ðµ Ð´ÑÑ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357208"/>
            <a:ext cx="7858180" cy="605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071538" y="1500180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Холотропное</a:t>
            </a:r>
            <a:r>
              <a:rPr lang="ru-RU" b="1" dirty="0" smtClean="0"/>
              <a:t> дыхание </a:t>
            </a:r>
            <a:r>
              <a:rPr lang="ru-RU" dirty="0" smtClean="0"/>
              <a:t>- управляемое дыхание, провоцирующая музыка в сочетании с другими формами звукового воздействия, направленная работа с телом и рисование </a:t>
            </a:r>
            <a:r>
              <a:rPr lang="ru-RU" dirty="0" err="1" smtClean="0"/>
              <a:t>мандал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4754" name="Picture 2" descr="ÐÐ°ÑÑÐ¸Ð½ÐºÐ¸ Ð¿Ð¾ Ð·Ð°Ð¿ÑÐ¾ÑÑ Ð¥Ð¾Ð»Ð¾ÑÑÐ¾Ð¿Ð½Ð¾Ðµ Ð´ÑÑ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928676"/>
            <a:ext cx="482206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ÑÐ°Ð½ÑÐ¿ÐµÑÑÐ¾Ð½Ð°Ð»ÑÐ½ÑÐ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132074"/>
            <a:ext cx="4500561" cy="2011425"/>
          </a:xfrm>
          <a:prstGeom prst="rect">
            <a:avLst/>
          </a:prstGeom>
          <a:noFill/>
        </p:spPr>
      </p:pic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000100" y="1214428"/>
            <a:ext cx="2071702" cy="1740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Уровни человеческой психики</a:t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4286248" y="2143122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AFC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aleway"/>
                <a:ea typeface="Raleway"/>
                <a:cs typeface="Raleway"/>
                <a:sym typeface="Raleway"/>
              </a:rPr>
              <a:t>Опыт перинатальный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4288900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BDEC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aleway"/>
                <a:ea typeface="Raleway"/>
                <a:cs typeface="Raleway"/>
                <a:sym typeface="Raleway"/>
              </a:rPr>
              <a:t>Опыт сенсорный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5936450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aleway"/>
                <a:ea typeface="Raleway"/>
                <a:cs typeface="Raleway"/>
                <a:sym typeface="Raleway"/>
              </a:rPr>
              <a:t>Опыт биографический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7" name="Google Shape;161;p23"/>
          <p:cNvSpPr/>
          <p:nvPr/>
        </p:nvSpPr>
        <p:spPr>
          <a:xfrm>
            <a:off x="6000760" y="2143122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BDEC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aleway"/>
                <a:ea typeface="Raleway"/>
                <a:cs typeface="Raleway"/>
                <a:sym typeface="Raleway"/>
              </a:rPr>
              <a:t>Опыт </a:t>
            </a:r>
            <a:r>
              <a:rPr lang="ru-RU" dirty="0" err="1" smtClean="0">
                <a:latin typeface="Raleway"/>
                <a:ea typeface="Raleway"/>
                <a:cs typeface="Raleway"/>
                <a:sym typeface="Raleway"/>
              </a:rPr>
              <a:t>трансперсональный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Принципы </a:t>
            </a:r>
            <a:r>
              <a:rPr lang="ru-RU" sz="2800" dirty="0" err="1" smtClean="0"/>
              <a:t>холотропной</a:t>
            </a:r>
            <a:r>
              <a:rPr lang="ru-RU" sz="2800" dirty="0" smtClean="0"/>
              <a:t> терапии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>1. Принять удобную позу, закрыть глаза и обращать внимание на дыхание и физические ощущения, начав дышать несколько сильнее и чаще относительно привычного ритма дыхания. </a:t>
            </a:r>
            <a:br>
              <a:rPr lang="ru-RU" sz="1600" dirty="0" smtClean="0"/>
            </a:br>
            <a:r>
              <a:rPr lang="ru-RU" sz="1600" dirty="0" smtClean="0"/>
              <a:t>2. Предварительная психологическая подготовка.</a:t>
            </a:r>
            <a:br>
              <a:rPr lang="ru-RU" sz="1600" dirty="0" smtClean="0"/>
            </a:br>
            <a:r>
              <a:rPr lang="ru-RU" sz="1600" dirty="0" smtClean="0"/>
              <a:t>3. Наблюдение за переживаниями.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pic>
        <p:nvPicPr>
          <p:cNvPr id="757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14626"/>
            <a:ext cx="285750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00166" y="642924"/>
            <a:ext cx="5832475" cy="1160463"/>
          </a:xfrm>
        </p:spPr>
        <p:txBody>
          <a:bodyPr/>
          <a:lstStyle/>
          <a:p>
            <a:r>
              <a:rPr lang="ru-RU" sz="2600" dirty="0" err="1" smtClean="0"/>
              <a:t>Кетаминовая</a:t>
            </a:r>
            <a:r>
              <a:rPr lang="ru-RU" sz="2600" dirty="0" smtClean="0"/>
              <a:t> </a:t>
            </a:r>
            <a:r>
              <a:rPr lang="ru-RU" sz="2600" dirty="0" err="1" smtClean="0"/>
              <a:t>психоделическая</a:t>
            </a:r>
            <a:r>
              <a:rPr lang="ru-RU" sz="2600" dirty="0" smtClean="0"/>
              <a:t> терапия</a:t>
            </a:r>
            <a:endParaRPr lang="ru-RU" sz="2600" dirty="0"/>
          </a:p>
        </p:txBody>
      </p:sp>
      <p:pic>
        <p:nvPicPr>
          <p:cNvPr id="77826" name="Picture 2" descr="ÐÐ°ÑÑÐ¸Ð½ÐºÐ¸ Ð¿Ð¾ Ð·Ð°Ð¿ÑÐ¾ÑÑ ÐºÐµÑÐ°Ð¼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8"/>
            <a:ext cx="5682133" cy="3786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0100" y="1285866"/>
            <a:ext cx="4792536" cy="2014164"/>
          </a:xfrm>
        </p:spPr>
        <p:txBody>
          <a:bodyPr/>
          <a:lstStyle/>
          <a:p>
            <a:r>
              <a:rPr lang="ru-RU" sz="2400" dirty="0" err="1" smtClean="0"/>
              <a:t>Кетамин</a:t>
            </a:r>
            <a:r>
              <a:rPr lang="ru-RU" sz="2400" dirty="0" smtClean="0"/>
              <a:t> - это рецептурный препарат, используемый для общей анестезии. В </a:t>
            </a:r>
            <a:r>
              <a:rPr lang="ru-RU" sz="2400" dirty="0" err="1" smtClean="0"/>
              <a:t>субанестетических</a:t>
            </a:r>
            <a:r>
              <a:rPr lang="ru-RU" sz="2400" dirty="0" smtClean="0"/>
              <a:t> дозах он вызывает глубокие </a:t>
            </a:r>
            <a:r>
              <a:rPr lang="ru-RU" sz="2400" dirty="0" err="1" smtClean="0"/>
              <a:t>психоделические</a:t>
            </a:r>
            <a:r>
              <a:rPr lang="ru-RU" sz="2400" dirty="0" smtClean="0"/>
              <a:t> переживания и галлюцинации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pic>
        <p:nvPicPr>
          <p:cNvPr id="768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85" y="1071552"/>
            <a:ext cx="2466981" cy="3083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24"/>
            <a:ext cx="7429552" cy="3786214"/>
          </a:xfrm>
        </p:spPr>
        <p:txBody>
          <a:bodyPr/>
          <a:lstStyle/>
          <a:p>
            <a:r>
              <a:rPr lang="ru-RU" sz="2400" dirty="0" smtClean="0"/>
              <a:t>Метод аффективной </a:t>
            </a:r>
            <a:r>
              <a:rPr lang="ru-RU" sz="2400" dirty="0" err="1" smtClean="0"/>
              <a:t>контратрибуции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Гриненко</a:t>
            </a:r>
            <a:r>
              <a:rPr lang="ru-RU" sz="2400" dirty="0" smtClean="0"/>
              <a:t> и </a:t>
            </a:r>
            <a:r>
              <a:rPr lang="ru-RU" sz="2400" dirty="0" err="1" smtClean="0"/>
              <a:t>Крупицкого</a:t>
            </a:r>
            <a:r>
              <a:rPr lang="ru-RU" sz="2400" dirty="0" smtClean="0"/>
              <a:t> при лечении алкоголизма.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</a:t>
            </a:r>
            <a:r>
              <a:rPr lang="ru-RU" sz="2000" dirty="0" smtClean="0"/>
              <a:t>сновывается на способности </a:t>
            </a:r>
            <a:r>
              <a:rPr lang="ru-RU" sz="2000" dirty="0" err="1" smtClean="0"/>
              <a:t>кетамина</a:t>
            </a:r>
            <a:r>
              <a:rPr lang="ru-RU" sz="2000" dirty="0" smtClean="0"/>
              <a:t> вызывать сильные </a:t>
            </a:r>
            <a:r>
              <a:rPr lang="ru-RU" sz="2000" dirty="0" err="1" smtClean="0"/>
              <a:t>психоделические</a:t>
            </a:r>
            <a:r>
              <a:rPr lang="ru-RU" sz="2000" dirty="0" smtClean="0"/>
              <a:t> переживания как личностно окрашенные, так и глобального (</a:t>
            </a:r>
            <a:r>
              <a:rPr lang="ru-RU" sz="2000" dirty="0" err="1" smtClean="0"/>
              <a:t>трансперсонального</a:t>
            </a:r>
            <a:r>
              <a:rPr lang="ru-RU" sz="2000" dirty="0" smtClean="0"/>
              <a:t>) характера.</a:t>
            </a:r>
            <a:br>
              <a:rPr lang="ru-RU" sz="2000" dirty="0" smtClean="0"/>
            </a:br>
            <a:r>
              <a:rPr lang="ru-RU" sz="2000" dirty="0" smtClean="0"/>
              <a:t>Преимущественно негативная эмоциональная окраска </a:t>
            </a:r>
            <a:r>
              <a:rPr lang="ru-RU" sz="2000" dirty="0" err="1" smtClean="0"/>
              <a:t>психоделических</a:t>
            </a:r>
            <a:r>
              <a:rPr lang="ru-RU" sz="2000" dirty="0" smtClean="0"/>
              <a:t> переживаний - пациенты в образной, символической форме переживают вытесненные в подсознание основные личностные конфликты и проблемы.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проведения метода: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00430" y="285734"/>
            <a:ext cx="5429288" cy="3889916"/>
          </a:xfrm>
        </p:spPr>
        <p:txBody>
          <a:bodyPr/>
          <a:lstStyle/>
          <a:p>
            <a:pPr marL="0" indent="-180000"/>
            <a:r>
              <a:rPr lang="ru-RU" sz="1800" dirty="0" smtClean="0"/>
              <a:t>1. Программирующий. Проводится беседа.</a:t>
            </a:r>
          </a:p>
          <a:p>
            <a:pPr marL="0" indent="-180000"/>
            <a:r>
              <a:rPr lang="ru-RU" sz="1800" dirty="0" smtClean="0"/>
              <a:t>2. Сама процедура. Введение препаратов. Проводят психотерапевтические воздействия на больного. В моменты негативных переживаний пациента дают ощутить запах и вкус алкоголя.</a:t>
            </a:r>
          </a:p>
          <a:p>
            <a:pPr marL="0" indent="-180000"/>
            <a:r>
              <a:rPr lang="ru-RU" sz="1800" dirty="0" smtClean="0"/>
              <a:t>3. Сеанс групповой психотерапии пациентов (4-5 человек), прошедших накануне процедуру. Больные делятся впечатлениями об испытанных во время процедуры негативных переживаниях и галлюцинациях.</a:t>
            </a:r>
          </a:p>
          <a:p>
            <a:pPr marL="0" indent="-1800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pic>
        <p:nvPicPr>
          <p:cNvPr id="78850" name="Picture 2" descr="ÐÐ°ÑÑÐ¸Ð½ÐºÐ¸ Ð¿Ð¾ Ð·Ð°Ð¿ÑÐ¾ÑÑ ÐºÐµÑÐ°Ð¼Ð¸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5144"/>
            <a:ext cx="3500430" cy="186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 idx="4294967295"/>
          </p:nvPr>
        </p:nvSpPr>
        <p:spPr>
          <a:xfrm>
            <a:off x="2285984" y="1571618"/>
            <a:ext cx="4754100" cy="1143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  <a:t>Побочные эффекты </a:t>
            </a:r>
            <a:r>
              <a:rPr lang="ru-RU" sz="3000" b="1" i="1" dirty="0" err="1" smtClean="0">
                <a:solidFill>
                  <a:schemeClr val="accent6">
                    <a:lumMod val="75000"/>
                  </a:schemeClr>
                </a:solidFill>
              </a:rPr>
              <a:t>психоделической</a:t>
            </a: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</a:rPr>
              <a:t> терапии</a:t>
            </a:r>
            <a:endParaRPr sz="3000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57290" y="428610"/>
            <a:ext cx="5832600" cy="1285884"/>
          </a:xfrm>
        </p:spPr>
        <p:txBody>
          <a:bodyPr/>
          <a:lstStyle/>
          <a:p>
            <a:pPr algn="ctr"/>
            <a:r>
              <a:rPr lang="ru-RU" sz="2800" dirty="0" smtClean="0"/>
              <a:t>Осложнения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071552"/>
            <a:ext cx="2500330" cy="235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Острые (транзиторные):</a:t>
            </a:r>
          </a:p>
          <a:p>
            <a:pPr algn="ctr"/>
            <a:r>
              <a:rPr lang="ru-RU" dirty="0" smtClean="0"/>
              <a:t>острые панические реакции, симптоматика которых включает пугающие иллюзии и галлюцинации, тревогу и страхи, депрессивные переживания, спутанность и параноидные суждения, суицид.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071552"/>
            <a:ext cx="2500330" cy="235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Пролонгированные (хронические):</a:t>
            </a:r>
          </a:p>
          <a:p>
            <a:pPr algn="ctr"/>
            <a:r>
              <a:rPr lang="ru-RU" dirty="0" smtClean="0"/>
              <a:t>длительные тревожные и депрессивные состояния, параноидное поведение, "</a:t>
            </a:r>
            <a:r>
              <a:rPr lang="ru-RU" dirty="0" err="1" smtClean="0"/>
              <a:t>флэшбэки</a:t>
            </a:r>
            <a:r>
              <a:rPr lang="ru-RU" dirty="0" smtClean="0"/>
              <a:t>", а также затяжные </a:t>
            </a:r>
            <a:r>
              <a:rPr lang="ru-RU" dirty="0" err="1" smtClean="0"/>
              <a:t>психотические</a:t>
            </a:r>
            <a:r>
              <a:rPr lang="ru-RU" dirty="0" smtClean="0"/>
              <a:t> эпизоды с </a:t>
            </a:r>
            <a:r>
              <a:rPr lang="ru-RU" dirty="0" err="1" smtClean="0"/>
              <a:t>шизофреноподобной</a:t>
            </a:r>
            <a:r>
              <a:rPr lang="ru-RU" dirty="0" smtClean="0"/>
              <a:t> симптоматикой.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3500444"/>
            <a:ext cx="492922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Амотивационный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синдром:</a:t>
            </a:r>
          </a:p>
          <a:p>
            <a:pPr algn="ctr"/>
            <a:r>
              <a:rPr lang="ru-RU" dirty="0" smtClean="0"/>
              <a:t>анергия, пассивная жизненная позиция, утрата интереса к повседневной жизни, материальным ценностям и утрированное увлечение вопросами религиозной и духовной жизни.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6"/>
            <a:ext cx="5838600" cy="1159800"/>
          </a:xfrm>
        </p:spPr>
        <p:txBody>
          <a:bodyPr/>
          <a:lstStyle/>
          <a:p>
            <a:r>
              <a:rPr lang="ru-RU" sz="2800" dirty="0" smtClean="0"/>
              <a:t>Список источников  литературы: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142990"/>
            <a:ext cx="7358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С.Ю. Головин. Словарь практического психолога, Минск.: </a:t>
            </a:r>
            <a:r>
              <a:rPr lang="ru-RU" u="sng" dirty="0" err="1" smtClean="0">
                <a:hlinkClick r:id="rId2"/>
              </a:rPr>
              <a:t>Харвест</a:t>
            </a:r>
            <a:r>
              <a:rPr lang="ru-RU" u="sng" dirty="0" smtClean="0">
                <a:hlinkClick r:id="rId2"/>
              </a:rPr>
              <a:t>, 1998 г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/>
              <a:t>Клиническая психология. Словарь под ред. Н.Д. </a:t>
            </a:r>
            <a:r>
              <a:rPr lang="ru-RU" u="sng" dirty="0" err="1" smtClean="0"/>
              <a:t>Твороговой</a:t>
            </a:r>
            <a:r>
              <a:rPr lang="ru-RU" u="sng" dirty="0" smtClean="0"/>
              <a:t>. Психологический лексикон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Психотерапевтическая энциклопедия. — С.Пб.: Питер. Б. Д. </a:t>
            </a:r>
            <a:r>
              <a:rPr lang="ru-RU" dirty="0" err="1" smtClean="0"/>
              <a:t>Карвасарский</a:t>
            </a:r>
            <a:r>
              <a:rPr lang="ru-RU" dirty="0" smtClean="0"/>
              <a:t>. 2000.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Психоделическая</a:t>
            </a:r>
            <a:r>
              <a:rPr lang="ru-RU" dirty="0" smtClean="0"/>
              <a:t> терапия (перевод статьи Майкла </a:t>
            </a:r>
            <a:r>
              <a:rPr lang="ru-RU" dirty="0" err="1" smtClean="0"/>
              <a:t>Поллана</a:t>
            </a:r>
            <a:r>
              <a:rPr lang="ru-RU" dirty="0" smtClean="0"/>
              <a:t>). </a:t>
            </a:r>
            <a:r>
              <a:rPr lang="en-US" dirty="0" smtClean="0"/>
              <a:t>URL:</a:t>
            </a:r>
            <a:r>
              <a:rPr lang="ru-RU" u="sng" dirty="0" smtClean="0">
                <a:hlinkClick r:id="rId3"/>
              </a:rPr>
              <a:t>https://katab.asia/2016/11/27/trip_treatment/</a:t>
            </a: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/>
              <a:t>Гроф</a:t>
            </a:r>
            <a:r>
              <a:rPr lang="ru-RU" dirty="0" smtClean="0"/>
              <a:t> С., </a:t>
            </a:r>
            <a:r>
              <a:rPr lang="ru-RU" dirty="0" err="1" smtClean="0"/>
              <a:t>Халифакс</a:t>
            </a:r>
            <a:r>
              <a:rPr lang="ru-RU" dirty="0" smtClean="0"/>
              <a:t> Ж. Человек перед лицом смерти / </a:t>
            </a:r>
            <a:r>
              <a:rPr lang="ru-RU" u="sng" dirty="0" smtClean="0"/>
              <a:t>Станислав </a:t>
            </a:r>
            <a:r>
              <a:rPr lang="ru-RU" u="sng" dirty="0" err="1" smtClean="0"/>
              <a:t>Гроф</a:t>
            </a:r>
            <a:r>
              <a:rPr lang="ru-RU" dirty="0" smtClean="0"/>
              <a:t>, </a:t>
            </a:r>
            <a:r>
              <a:rPr lang="ru-RU" dirty="0" err="1" smtClean="0"/>
              <a:t>Жоан</a:t>
            </a:r>
            <a:r>
              <a:rPr lang="ru-RU" dirty="0" smtClean="0"/>
              <a:t> </a:t>
            </a:r>
            <a:r>
              <a:rPr lang="ru-RU" dirty="0" err="1" smtClean="0"/>
              <a:t>Халифакс</a:t>
            </a:r>
            <a:r>
              <a:rPr lang="ru-RU" dirty="0" smtClean="0"/>
              <a:t>. — Институт научной информации по общественным наукам РАН, 1995. — С. 76. — 301 с.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E. M. </a:t>
            </a:r>
            <a:r>
              <a:rPr lang="en-US" dirty="0" err="1" smtClean="0"/>
              <a:t>Krupitsky</a:t>
            </a:r>
            <a:r>
              <a:rPr lang="en-US" dirty="0" smtClean="0"/>
              <a:t> &amp;A. Y. </a:t>
            </a:r>
            <a:r>
              <a:rPr lang="en-US" dirty="0" err="1" smtClean="0"/>
              <a:t>Grinenko</a:t>
            </a:r>
            <a:r>
              <a:rPr lang="en-US" dirty="0" smtClean="0"/>
              <a:t>  </a:t>
            </a:r>
            <a:r>
              <a:rPr lang="en-US" dirty="0" err="1" smtClean="0"/>
              <a:t>Ketamine</a:t>
            </a:r>
            <a:r>
              <a:rPr lang="en-US" dirty="0" smtClean="0"/>
              <a:t> Psychedelic Therapy (KPT): A Review of the Results of Ten Years of Research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/>
              <a:t>Станислав </a:t>
            </a:r>
            <a:r>
              <a:rPr lang="ru-RU" u="sng" dirty="0" err="1" smtClean="0"/>
              <a:t>Гроф</a:t>
            </a:r>
            <a:r>
              <a:rPr lang="ru-RU" dirty="0" smtClean="0"/>
              <a:t>, </a:t>
            </a:r>
            <a:r>
              <a:rPr lang="ru-RU" u="sng" dirty="0" smtClean="0"/>
              <a:t>Кристина </a:t>
            </a:r>
            <a:r>
              <a:rPr lang="ru-RU" u="sng" dirty="0" err="1" smtClean="0"/>
              <a:t>Гроф</a:t>
            </a:r>
            <a:r>
              <a:rPr lang="ru-RU" dirty="0" smtClean="0"/>
              <a:t> </a:t>
            </a:r>
            <a:r>
              <a:rPr lang="ru-RU" dirty="0" err="1" smtClean="0"/>
              <a:t>Холотропное</a:t>
            </a:r>
            <a:r>
              <a:rPr lang="ru-RU" dirty="0" smtClean="0"/>
              <a:t> дыхание. Новый подход к </a:t>
            </a:r>
            <a:r>
              <a:rPr lang="ru-RU" dirty="0" err="1" smtClean="0"/>
              <a:t>самоисследованию</a:t>
            </a:r>
            <a:r>
              <a:rPr lang="ru-RU" dirty="0" smtClean="0"/>
              <a:t> и терапии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В.И.Бородин, Н.В.Миронова, Д.Д.Новиков</a:t>
            </a:r>
            <a:r>
              <a:rPr lang="en-US" dirty="0" smtClean="0"/>
              <a:t> </a:t>
            </a:r>
            <a:r>
              <a:rPr lang="ru-RU" dirty="0" smtClean="0"/>
              <a:t>Нежелательные явления в процессе психотерапии (обзор литературы)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Станислав </a:t>
            </a:r>
            <a:r>
              <a:rPr lang="ru-RU" dirty="0" err="1" smtClean="0"/>
              <a:t>Гроф</a:t>
            </a:r>
            <a:r>
              <a:rPr lang="ru-RU" dirty="0" smtClean="0"/>
              <a:t> - ЛСД Психотерапия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  <p:pic>
        <p:nvPicPr>
          <p:cNvPr id="50178" name="Picture 2" descr="Архивы псилоцибы — Мотылё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0"/>
            <a:ext cx="7194004" cy="511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0"/>
            <a:ext cx="7380882" cy="54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"/>
            <a:ext cx="7310015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0"/>
            <a:ext cx="7620719" cy="525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0"/>
            <a:ext cx="8164016" cy="511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0030"/>
            <a:ext cx="7266012" cy="51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663</Words>
  <Application>Microsoft Office PowerPoint</Application>
  <PresentationFormat>Экран (16:9)</PresentationFormat>
  <Paragraphs>84</Paragraphs>
  <Slides>30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Abril Fatface</vt:lpstr>
      <vt:lpstr>Raleway</vt:lpstr>
      <vt:lpstr>Florizel template</vt:lpstr>
      <vt:lpstr>Психоделическая терапия лекция для студентов 3 курса направления социальная работа по дисциплине «Медико-социальная работа»</vt:lpstr>
      <vt:lpstr>Слайд 2</vt:lpstr>
      <vt:lpstr>Список источников  литературы: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ЛСД  и Псилоцибин</vt:lpstr>
      <vt:lpstr>This is a slide title</vt:lpstr>
      <vt:lpstr>Успех!</vt:lpstr>
      <vt:lpstr>Начало 60-ых: Работа с онкобольными</vt:lpstr>
      <vt:lpstr>Слайд 15</vt:lpstr>
      <vt:lpstr>Исследования эйфорических и антидепрессивных эффектов ЛСД</vt:lpstr>
      <vt:lpstr>Запрет. Список 1.</vt:lpstr>
      <vt:lpstr>Псилоцибин — алкалоид из семейства триптаминов; психоделик. Обнаруживается в большинстве галлюциногенных грибов, таких, как Psilocybe semilanceata. Имеет сходное с ЛСД действие.</vt:lpstr>
      <vt:lpstr>Исследования на свой страх и риск</vt:lpstr>
      <vt:lpstr>Слайд 20</vt:lpstr>
      <vt:lpstr>Слайд 21</vt:lpstr>
      <vt:lpstr>Уровни человеческой психики</vt:lpstr>
      <vt:lpstr>Принципы холотропной терапии  1. Принять удобную позу, закрыть глаза и обращать внимание на дыхание и физические ощущения, начав дышать несколько сильнее и чаще относительно привычного ритма дыхания.  2. Предварительная психологическая подготовка. 3. Наблюдение за переживаниями.</vt:lpstr>
      <vt:lpstr>Кетаминовая психоделическая терапия</vt:lpstr>
      <vt:lpstr>Кетамин - это рецептурный препарат, используемый для общей анестезии. В субанестетических дозах он вызывает глубокие психоделические переживания и галлюцинации</vt:lpstr>
      <vt:lpstr>Метод аффективной контратрибуции Гриненко и Крупицкого при лечении алкоголизма.  Основывается на способности кетамина вызывать сильные психоделические переживания как личностно окрашенные, так и глобального (трансперсонального) характера. Преимущественно негативная эмоциональная окраска психоделических переживаний - пациенты в образной, символической форме переживают вытесненные в подсознание основные личностные конфликты и проблемы.</vt:lpstr>
      <vt:lpstr>Этапы проведения метода:</vt:lpstr>
      <vt:lpstr>Побочные эффекты психоделической терапии</vt:lpstr>
      <vt:lpstr>Осложнения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Маргарита Колосова</dc:creator>
  <cp:lastModifiedBy>user</cp:lastModifiedBy>
  <cp:revision>20</cp:revision>
  <dcterms:modified xsi:type="dcterms:W3CDTF">2020-09-22T06:11:48Z</dcterms:modified>
</cp:coreProperties>
</file>