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7" r:id="rId2"/>
    <p:sldId id="296" r:id="rId3"/>
    <p:sldId id="297" r:id="rId4"/>
    <p:sldId id="298" r:id="rId5"/>
    <p:sldId id="299" r:id="rId6"/>
    <p:sldId id="301" r:id="rId7"/>
    <p:sldId id="302" r:id="rId8"/>
    <p:sldId id="303" r:id="rId9"/>
    <p:sldId id="332" r:id="rId10"/>
    <p:sldId id="305" r:id="rId11"/>
    <p:sldId id="306" r:id="rId12"/>
    <p:sldId id="307" r:id="rId13"/>
    <p:sldId id="308" r:id="rId14"/>
    <p:sldId id="333" r:id="rId15"/>
    <p:sldId id="309" r:id="rId16"/>
    <p:sldId id="334" r:id="rId17"/>
    <p:sldId id="341" r:id="rId18"/>
    <p:sldId id="335" r:id="rId19"/>
    <p:sldId id="336" r:id="rId20"/>
    <p:sldId id="337" r:id="rId21"/>
    <p:sldId id="338" r:id="rId22"/>
    <p:sldId id="340" r:id="rId23"/>
    <p:sldId id="339" r:id="rId24"/>
    <p:sldId id="342" r:id="rId25"/>
    <p:sldId id="316" r:id="rId26"/>
    <p:sldId id="317" r:id="rId27"/>
    <p:sldId id="343" r:id="rId28"/>
    <p:sldId id="318" r:id="rId29"/>
    <p:sldId id="344" r:id="rId30"/>
    <p:sldId id="345" r:id="rId31"/>
    <p:sldId id="320" r:id="rId32"/>
    <p:sldId id="346" r:id="rId33"/>
    <p:sldId id="347" r:id="rId34"/>
    <p:sldId id="348" r:id="rId35"/>
    <p:sldId id="349" r:id="rId36"/>
    <p:sldId id="351" r:id="rId37"/>
    <p:sldId id="352" r:id="rId38"/>
    <p:sldId id="354" r:id="rId39"/>
    <p:sldId id="353" r:id="rId40"/>
    <p:sldId id="355" r:id="rId41"/>
    <p:sldId id="356" r:id="rId42"/>
    <p:sldId id="359" r:id="rId43"/>
    <p:sldId id="362" r:id="rId44"/>
    <p:sldId id="29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D11B-FF90-48AA-8C5B-9956ECA0550C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7126E-4A87-4CC0-8127-CC010F837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6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92F045-6C56-473F-9401-F8DF37BFE386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0D1D1B-6F9B-4DB3-9523-86A843E971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13259" y="548680"/>
            <a:ext cx="6517482" cy="720080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800" b="1" cap="none" dirty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pharmaceutical </a:t>
            </a:r>
            <a:r>
              <a:rPr lang="en-US" sz="2800" b="1" cap="none" dirty="0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ru-RU" sz="2800" b="1" cap="none" dirty="0" smtClean="0">
                <a:solidFill>
                  <a:srgbClr val="1D52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416824" cy="30243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Purine alkaloids synthetic analogues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9399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D52A7"/>
                </a:solidFill>
              </a:rPr>
              <a:t>Associate Professor </a:t>
            </a:r>
            <a:r>
              <a:rPr lang="en-US" dirty="0" err="1" smtClean="0">
                <a:solidFill>
                  <a:srgbClr val="1D52A7"/>
                </a:solidFill>
              </a:rPr>
              <a:t>Gureeva</a:t>
            </a:r>
            <a:r>
              <a:rPr lang="en-US" dirty="0" smtClean="0">
                <a:solidFill>
                  <a:srgbClr val="1D52A7"/>
                </a:solidFill>
              </a:rPr>
              <a:t> E.S.</a:t>
            </a:r>
            <a:endParaRPr lang="ru-RU" dirty="0">
              <a:solidFill>
                <a:srgbClr val="1D52A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6" b="27331"/>
          <a:stretch/>
        </p:blipFill>
        <p:spPr bwMode="auto">
          <a:xfrm>
            <a:off x="1726730" y="3068960"/>
            <a:ext cx="5715000" cy="257881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448251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576064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 smtClean="0"/>
              <a:t>White or white with a faint yellowish tinge, crystalline powder, practically </a:t>
            </a:r>
            <a:r>
              <a:rPr lang="en-US" sz="2200" dirty="0" err="1" smtClean="0"/>
              <a:t>odourless</a:t>
            </a:r>
            <a:r>
              <a:rPr lang="en-US" sz="2200" dirty="0" smtClean="0"/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200" dirty="0" err="1" smtClean="0"/>
              <a:t>Pentoxifylline</a:t>
            </a:r>
            <a:r>
              <a:rPr lang="en-US" sz="2200" dirty="0" smtClean="0"/>
              <a:t> is slightly soluble in water and ethanol, easily soluble in chloroform.</a:t>
            </a:r>
            <a:endParaRPr lang="en-US" sz="22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4"/>
          <a:stretch/>
        </p:blipFill>
        <p:spPr bwMode="auto">
          <a:xfrm>
            <a:off x="320861" y="3708970"/>
            <a:ext cx="4762500" cy="282634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2"/>
          <a:stretch/>
        </p:blipFill>
        <p:spPr bwMode="auto">
          <a:xfrm>
            <a:off x="6588224" y="1665857"/>
            <a:ext cx="2035567" cy="40862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5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4090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</a:rPr>
              <a:t>IR and UV 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90001"/>
            <a:ext cx="2214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</a:t>
            </a:r>
            <a:r>
              <a:rPr lang="en-US" sz="2200" b="1" dirty="0" err="1" smtClean="0">
                <a:solidFill>
                  <a:srgbClr val="7030A0"/>
                </a:solidFill>
              </a:rPr>
              <a:t>Murexide</a:t>
            </a:r>
            <a:r>
              <a:rPr lang="en-US" sz="2200" b="1" dirty="0" smtClean="0">
                <a:solidFill>
                  <a:srgbClr val="7030A0"/>
                </a:solidFill>
              </a:rPr>
              <a:t> test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" y="2636912"/>
            <a:ext cx="8215591" cy="36004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3942" y="5733256"/>
            <a:ext cx="361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A purplish-red </a:t>
            </a:r>
            <a:r>
              <a:rPr lang="en-US" dirty="0" err="1" smtClean="0">
                <a:solidFill>
                  <a:srgbClr val="CC00FF"/>
                </a:solidFill>
              </a:rPr>
              <a:t>colouration</a:t>
            </a:r>
            <a:r>
              <a:rPr lang="en-US" dirty="0" smtClean="0">
                <a:solidFill>
                  <a:srgbClr val="CC00FF"/>
                </a:solidFill>
              </a:rPr>
              <a:t> appears</a:t>
            </a:r>
            <a:endParaRPr lang="ru-RU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12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5655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Interaction with common alkaloid reagents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154" y="1844824"/>
            <a:ext cx="81563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Aqueous solution of </a:t>
            </a:r>
            <a:r>
              <a:rPr lang="en-US" sz="2200" dirty="0" err="1" smtClean="0"/>
              <a:t>pentoxifylline</a:t>
            </a:r>
            <a:r>
              <a:rPr lang="en-US" sz="2200" dirty="0" smtClean="0"/>
              <a:t> when added with </a:t>
            </a:r>
            <a:r>
              <a:rPr lang="en-US" sz="2200" dirty="0" err="1" smtClean="0"/>
              <a:t>Sonnenstein's</a:t>
            </a:r>
            <a:r>
              <a:rPr lang="en-US" sz="2200" dirty="0" smtClean="0"/>
              <a:t> or </a:t>
            </a:r>
            <a:r>
              <a:rPr lang="en-US" sz="2200" dirty="0" err="1" smtClean="0"/>
              <a:t>Scheibler's</a:t>
            </a:r>
            <a:r>
              <a:rPr lang="en-US" sz="2200" dirty="0" smtClean="0"/>
              <a:t> reagents forms a white precipitate, and with </a:t>
            </a:r>
            <a:r>
              <a:rPr lang="en-US" sz="2200" dirty="0" err="1" smtClean="0"/>
              <a:t>Dragendorf's</a:t>
            </a:r>
            <a:r>
              <a:rPr lang="en-US" sz="2200" dirty="0" smtClean="0"/>
              <a:t> reagent - a yellow precipitate.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98113"/>
            <a:ext cx="4278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Interaction with iodine solution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25571" b="10304"/>
          <a:stretch/>
        </p:blipFill>
        <p:spPr bwMode="auto">
          <a:xfrm>
            <a:off x="1088970" y="3645024"/>
            <a:ext cx="7009377" cy="216024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1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31735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5.	Formation of azo dye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2537"/>
            <a:ext cx="7056784" cy="455189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2571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</a:t>
            </a:r>
            <a:r>
              <a:rPr lang="en-US" sz="2200" b="1" dirty="0" err="1" smtClean="0">
                <a:solidFill>
                  <a:srgbClr val="7030A0"/>
                </a:solidFill>
              </a:rPr>
              <a:t>Kjeldahl</a:t>
            </a:r>
            <a:r>
              <a:rPr lang="en-US" sz="2200" b="1" dirty="0" smtClean="0">
                <a:solidFill>
                  <a:srgbClr val="7030A0"/>
                </a:solidFill>
              </a:rPr>
              <a:t> method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73977"/>
            <a:ext cx="3203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Non-aqueous titration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869160"/>
            <a:ext cx="28227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Spectrophotometry</a:t>
            </a:r>
          </a:p>
          <a:p>
            <a:pPr marL="446088" indent="-446088"/>
            <a:r>
              <a:rPr lang="ru-RU" sz="2200" b="1" dirty="0">
                <a:solidFill>
                  <a:srgbClr val="7030A0"/>
                </a:solidFill>
              </a:rPr>
              <a:t>4</a:t>
            </a:r>
            <a:r>
              <a:rPr lang="en-US" sz="2200" b="1" dirty="0" smtClean="0">
                <a:solidFill>
                  <a:srgbClr val="7030A0"/>
                </a:solidFill>
              </a:rPr>
              <a:t>.	GC</a:t>
            </a:r>
          </a:p>
          <a:p>
            <a:pPr marL="446088" indent="-446088"/>
            <a:r>
              <a:rPr lang="ru-RU" sz="2200" b="1" dirty="0" smtClean="0">
                <a:solidFill>
                  <a:srgbClr val="7030A0"/>
                </a:solidFill>
              </a:rPr>
              <a:t>5</a:t>
            </a:r>
            <a:r>
              <a:rPr lang="en-US" sz="2200" b="1" dirty="0" smtClean="0">
                <a:solidFill>
                  <a:srgbClr val="7030A0"/>
                </a:solidFill>
              </a:rPr>
              <a:t>.	HPLC</a:t>
            </a:r>
          </a:p>
          <a:p>
            <a:pPr marL="446088" indent="-446088"/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12" y="2290838"/>
            <a:ext cx="7234888" cy="229029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7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152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92896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140968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Pentoxifylline</a:t>
            </a:r>
            <a:r>
              <a:rPr lang="en-US" sz="2200" dirty="0" smtClean="0"/>
              <a:t> is a vasodilating, </a:t>
            </a:r>
            <a:r>
              <a:rPr lang="en-US" sz="2200" dirty="0" err="1" smtClean="0"/>
              <a:t>angioprotective</a:t>
            </a:r>
            <a:r>
              <a:rPr lang="en-US" sz="2200" dirty="0" smtClean="0"/>
              <a:t>, </a:t>
            </a:r>
            <a:r>
              <a:rPr lang="en-US" sz="2200" dirty="0" err="1" smtClean="0"/>
              <a:t>antiaggregant</a:t>
            </a:r>
            <a:r>
              <a:rPr lang="en-US" sz="2200" dirty="0" smtClean="0"/>
              <a:t>, </a:t>
            </a:r>
            <a:r>
              <a:rPr lang="en-US" sz="2200" dirty="0" err="1" smtClean="0"/>
              <a:t>antithrombic</a:t>
            </a:r>
            <a:r>
              <a:rPr lang="en-US" sz="2200" dirty="0" smtClean="0"/>
              <a:t> agent. It is prescribed for peripheral blood circulation disorders, cerebrovascular pathology, in ophthalmology and otorhinolaryngology.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3937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Pentoxiphylline</a:t>
            </a:r>
            <a:r>
              <a:rPr lang="en-US" sz="2200" dirty="0" smtClean="0"/>
              <a:t> is stored in well sealed containers.</a:t>
            </a:r>
            <a:endParaRPr lang="ru-RU" sz="22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72408" cy="367240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Obtaining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" y="1772816"/>
            <a:ext cx="8445729" cy="396044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73855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White crystalline, </a:t>
            </a:r>
            <a:r>
              <a:rPr lang="en-US" sz="2200" dirty="0" err="1" smtClean="0"/>
              <a:t>odourless</a:t>
            </a:r>
            <a:r>
              <a:rPr lang="en-US" sz="2200" dirty="0" smtClean="0"/>
              <a:t> powder.</a:t>
            </a:r>
            <a:endParaRPr lang="ru-RU" sz="2200" dirty="0" smtClean="0"/>
          </a:p>
          <a:p>
            <a:pPr algn="just"/>
            <a:endParaRPr lang="en-US" sz="2200" dirty="0" smtClean="0"/>
          </a:p>
          <a:p>
            <a:pPr algn="just"/>
            <a:r>
              <a:rPr lang="en-US" sz="2200" dirty="0" err="1" smtClean="0"/>
              <a:t>Xanthinol</a:t>
            </a:r>
            <a:r>
              <a:rPr lang="en-US" sz="2200" dirty="0" smtClean="0"/>
              <a:t> nicotinate is easily soluble in water. The aqueous solution has an alkaline reaction. </a:t>
            </a:r>
            <a:r>
              <a:rPr lang="en-US" sz="2200" dirty="0" err="1" smtClean="0"/>
              <a:t>Xanthinol</a:t>
            </a:r>
            <a:r>
              <a:rPr lang="en-US" sz="2200" dirty="0" smtClean="0"/>
              <a:t> nicotinate is very insoluble in ethanol, practically insoluble in ether and chloroform. </a:t>
            </a:r>
            <a:endParaRPr lang="en-US" sz="2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6653"/>
            <a:ext cx="4147756" cy="372057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4090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</a:rPr>
              <a:t>IR and UV 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990001"/>
            <a:ext cx="2214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</a:t>
            </a:r>
            <a:r>
              <a:rPr lang="en-US" sz="2200" b="1" dirty="0" err="1" smtClean="0">
                <a:solidFill>
                  <a:srgbClr val="7030A0"/>
                </a:solidFill>
              </a:rPr>
              <a:t>Murexide</a:t>
            </a:r>
            <a:r>
              <a:rPr lang="en-US" sz="2200" b="1" dirty="0" smtClean="0">
                <a:solidFill>
                  <a:srgbClr val="7030A0"/>
                </a:solidFill>
              </a:rPr>
              <a:t> test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2492896"/>
            <a:ext cx="89011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3561" y="6228020"/>
            <a:ext cx="340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A purplish-red </a:t>
            </a:r>
            <a:r>
              <a:rPr lang="en-US" dirty="0" err="1" smtClean="0">
                <a:solidFill>
                  <a:srgbClr val="CC00FF"/>
                </a:solidFill>
              </a:rPr>
              <a:t>colouration</a:t>
            </a:r>
            <a:r>
              <a:rPr lang="en-US" dirty="0" smtClean="0">
                <a:solidFill>
                  <a:srgbClr val="CC00FF"/>
                </a:solidFill>
              </a:rPr>
              <a:t> appears</a:t>
            </a:r>
            <a:endParaRPr lang="ru-RU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56556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Interaction with common alkaloid reagents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916832"/>
            <a:ext cx="3655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Detection of nicotinic acid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7" y="2492896"/>
            <a:ext cx="7207503" cy="403244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Obtaining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81128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04" y="1480950"/>
            <a:ext cx="7593620" cy="245210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85184"/>
            <a:ext cx="56886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White fine crystalline powder.</a:t>
            </a:r>
          </a:p>
          <a:p>
            <a:pPr algn="just"/>
            <a:r>
              <a:rPr lang="en-US" sz="2200" dirty="0" err="1" smtClean="0"/>
              <a:t>Diprophyllin</a:t>
            </a:r>
            <a:r>
              <a:rPr lang="en-US" sz="2200" dirty="0" smtClean="0"/>
              <a:t> is slowly soluble in water (1:10), soluble in ethanol (on boiling), practically insoluble in chloroform and acetone.</a:t>
            </a:r>
            <a:endParaRPr lang="en-US" sz="2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56" y="4149080"/>
            <a:ext cx="2545433" cy="244609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0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72017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ru-RU" sz="2200" b="1" dirty="0" smtClean="0">
                <a:solidFill>
                  <a:srgbClr val="7030A0"/>
                </a:solidFill>
              </a:rPr>
              <a:t>5</a:t>
            </a:r>
            <a:r>
              <a:rPr lang="en-US" sz="2200" b="1" dirty="0" smtClean="0">
                <a:solidFill>
                  <a:srgbClr val="7030A0"/>
                </a:solidFill>
              </a:rPr>
              <a:t>.	Interaction with potassium </a:t>
            </a:r>
            <a:r>
              <a:rPr lang="en-US" sz="2200" b="1" dirty="0" err="1" smtClean="0">
                <a:solidFill>
                  <a:srgbClr val="7030A0"/>
                </a:solidFill>
              </a:rPr>
              <a:t>bichromate</a:t>
            </a:r>
            <a:r>
              <a:rPr lang="en-US" sz="2200" b="1" dirty="0" smtClean="0">
                <a:solidFill>
                  <a:srgbClr val="7030A0"/>
                </a:solidFill>
              </a:rPr>
              <a:t> in acidic medium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" y="2132856"/>
            <a:ext cx="8585542" cy="345638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49379" y="5085184"/>
            <a:ext cx="6912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blue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734417"/>
            <a:ext cx="38185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ru-RU" sz="2200" b="1" dirty="0">
                <a:solidFill>
                  <a:srgbClr val="7030A0"/>
                </a:solidFill>
              </a:rPr>
              <a:t>6</a:t>
            </a:r>
            <a:r>
              <a:rPr lang="en-US" sz="2200" b="1" dirty="0" smtClean="0">
                <a:solidFill>
                  <a:srgbClr val="7030A0"/>
                </a:solidFill>
              </a:rPr>
              <a:t>.	Thin layer chromatography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2571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</a:t>
            </a:r>
            <a:r>
              <a:rPr lang="en-US" sz="2200" b="1" dirty="0" err="1" smtClean="0">
                <a:solidFill>
                  <a:srgbClr val="7030A0"/>
                </a:solidFill>
              </a:rPr>
              <a:t>Kjeldahl</a:t>
            </a:r>
            <a:r>
              <a:rPr lang="en-US" sz="2200" b="1" dirty="0" smtClean="0">
                <a:solidFill>
                  <a:srgbClr val="7030A0"/>
                </a:solidFill>
              </a:rPr>
              <a:t> method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73977"/>
            <a:ext cx="3203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Non-aqueous titration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8" y="2348880"/>
            <a:ext cx="7642136" cy="409608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20084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</a:t>
            </a:r>
            <a:r>
              <a:rPr lang="en-US" sz="2200" b="1" dirty="0" err="1" smtClean="0">
                <a:solidFill>
                  <a:srgbClr val="7030A0"/>
                </a:solidFill>
              </a:rPr>
              <a:t>Alkalimetry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424936" cy="345497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5518393"/>
            <a:ext cx="28227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Spectrophotometry</a:t>
            </a:r>
          </a:p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5.	GC</a:t>
            </a:r>
          </a:p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6.	HPLC</a:t>
            </a:r>
          </a:p>
        </p:txBody>
      </p:sp>
    </p:spTree>
    <p:extLst>
      <p:ext uri="{BB962C8B-B14F-4D97-AF65-F5344CB8AC3E}">
        <p14:creationId xmlns:p14="http://schemas.microsoft.com/office/powerpoint/2010/main" val="3145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152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154" y="332656"/>
            <a:ext cx="8156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Xantinol</a:t>
            </a:r>
            <a:r>
              <a:rPr lang="en-US" sz="3200" b="1" dirty="0" smtClean="0">
                <a:solidFill>
                  <a:srgbClr val="0070C0"/>
                </a:solidFill>
              </a:rPr>
              <a:t> Nicotinate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92896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140968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An agent improving microcirculation; combines the properties of theophylline and nicotinic acid. Causes dilation of peripheral vessels, improves collateral circulation, improves microcirculation, improves tissue oxygenation and nutrition. It has </a:t>
            </a:r>
            <a:r>
              <a:rPr lang="en-US" sz="2200" dirty="0" err="1" smtClean="0"/>
              <a:t>antiaggregant</a:t>
            </a:r>
            <a:r>
              <a:rPr lang="en-US" sz="2200" dirty="0" smtClean="0"/>
              <a:t> effect, activates fibrinolysis, improves cerebral circulation, reduces blood viscosity.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3937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Xanthinol</a:t>
            </a:r>
            <a:r>
              <a:rPr lang="en-US" sz="2200" dirty="0" smtClean="0"/>
              <a:t> nicotinate is stored in well sealed containers.</a:t>
            </a:r>
            <a:endParaRPr lang="ru-RU" sz="22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0" y="2183378"/>
            <a:ext cx="3600400" cy="315824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Obtaining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490217" cy="237912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556792"/>
            <a:ext cx="5760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Inosine is produced by the microorganism Bacillus subtilis. It is obtained by microbiological synthesis. It is then isolated from native solutions using physicochemical methods.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84984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801814"/>
            <a:ext cx="57606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Inosine is a white powder with a yellowish tinge of </a:t>
            </a:r>
            <a:r>
              <a:rPr lang="en-US" sz="2200" dirty="0" err="1" smtClean="0"/>
              <a:t>colour</a:t>
            </a:r>
            <a:r>
              <a:rPr lang="en-US" sz="2200" dirty="0" smtClean="0"/>
              <a:t>. Inosine is slowly and moderately soluble in water, very little in ethanol.</a:t>
            </a:r>
            <a:endParaRPr lang="ru-RU" sz="22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42" y="4648088"/>
            <a:ext cx="3117316" cy="199634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12776"/>
            <a:ext cx="4172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IR- and UV-spectrophotometry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17993"/>
            <a:ext cx="188737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</a:t>
            </a:r>
            <a:r>
              <a:rPr lang="en-US" sz="2200" b="1" dirty="0" smtClean="0">
                <a:solidFill>
                  <a:srgbClr val="7030A0"/>
                </a:solidFill>
              </a:rPr>
              <a:t>Hydrolysis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6" y="2606286"/>
            <a:ext cx="7535850" cy="247889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6626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7030A0"/>
                </a:solidFill>
              </a:rPr>
              <a:t>Interaction of hypoxanthine with heavy metal salts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4464496" cy="152657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3356992"/>
            <a:ext cx="2214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200" b="1" dirty="0" err="1" smtClean="0">
                <a:solidFill>
                  <a:srgbClr val="7030A0"/>
                </a:solidFill>
              </a:rPr>
              <a:t>Murexide</a:t>
            </a:r>
            <a:r>
              <a:rPr lang="en-US" sz="2200" b="1" dirty="0" smtClean="0">
                <a:solidFill>
                  <a:srgbClr val="7030A0"/>
                </a:solidFill>
              </a:rPr>
              <a:t> test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20827"/>
            <a:ext cx="4724400" cy="267652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27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53875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7030A0"/>
                </a:solidFill>
              </a:rPr>
              <a:t>Interaction of a ribose residue with </a:t>
            </a:r>
            <a:r>
              <a:rPr lang="en-US" sz="2200" b="1" dirty="0" err="1" smtClean="0">
                <a:solidFill>
                  <a:srgbClr val="7030A0"/>
                </a:solidFill>
              </a:rPr>
              <a:t>orcin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654297"/>
            <a:ext cx="47375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7030A0"/>
                </a:solidFill>
              </a:rPr>
              <a:t>Condensation reaction with aniline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52828" cy="263041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37" y="5156030"/>
            <a:ext cx="7727087" cy="144132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Purity test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62880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The content of hypoxanthine and guanosine in inosine should not exceed 2.5%, and unidentified impurities - 0.5%. Their content is determined by HPLC, using 0.02 M solution of sodium </a:t>
            </a:r>
            <a:r>
              <a:rPr lang="en-US" sz="2200" dirty="0" err="1"/>
              <a:t>hydrophosphate</a:t>
            </a:r>
            <a:r>
              <a:rPr lang="en-US" sz="2200" dirty="0"/>
              <a:t> as a mobile phase. Calculations are made on the basis of peak areas of these impurities.</a:t>
            </a:r>
            <a:endParaRPr lang="ru-RU" sz="2200" dirty="0"/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The pH value of aqueous solution of </a:t>
            </a:r>
            <a:r>
              <a:rPr lang="en-US" sz="2200" dirty="0" err="1"/>
              <a:t>riboxin</a:t>
            </a:r>
            <a:r>
              <a:rPr lang="en-US" sz="2200" dirty="0"/>
              <a:t> should be from 4.5 to 6.0 (</a:t>
            </a:r>
            <a:r>
              <a:rPr lang="en-US" sz="2200" dirty="0" err="1"/>
              <a:t>potentiometrically</a:t>
            </a:r>
            <a:r>
              <a:rPr lang="en-US" sz="2200" dirty="0"/>
              <a:t>),</a:t>
            </a:r>
            <a:endParaRPr lang="ru-RU" sz="2200" dirty="0"/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Water content in </a:t>
            </a:r>
            <a:r>
              <a:rPr lang="en-US" sz="2200" dirty="0" err="1"/>
              <a:t>riboxin</a:t>
            </a:r>
            <a:r>
              <a:rPr lang="en-US" sz="2200" dirty="0"/>
              <a:t> (Fischer method) not more than 1.5 %.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74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29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32380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</a:t>
            </a:r>
            <a:r>
              <a:rPr lang="en-US" sz="2200" b="1" dirty="0" smtClean="0">
                <a:solidFill>
                  <a:srgbClr val="7030A0"/>
                </a:solidFill>
              </a:rPr>
              <a:t>Reverse </a:t>
            </a:r>
            <a:r>
              <a:rPr lang="en-US" sz="2200" b="1" dirty="0" err="1" smtClean="0">
                <a:solidFill>
                  <a:srgbClr val="7030A0"/>
                </a:solidFill>
              </a:rPr>
              <a:t>Argentometry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064896" cy="439903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1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12776"/>
            <a:ext cx="40904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7030A0"/>
                </a:solidFill>
              </a:rPr>
              <a:t>IR and UV 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773977"/>
            <a:ext cx="2214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</a:t>
            </a:r>
            <a:r>
              <a:rPr lang="en-US" sz="2200" b="1" dirty="0" err="1" smtClean="0">
                <a:solidFill>
                  <a:srgbClr val="7030A0"/>
                </a:solidFill>
              </a:rPr>
              <a:t>Murexide</a:t>
            </a:r>
            <a:r>
              <a:rPr lang="en-US" sz="2200" b="1" dirty="0" smtClean="0">
                <a:solidFill>
                  <a:srgbClr val="7030A0"/>
                </a:solidFill>
              </a:rPr>
              <a:t> test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587485" cy="366462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5569" y="6300028"/>
            <a:ext cx="3531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00FF"/>
                </a:solidFill>
              </a:rPr>
              <a:t>A purplish-red </a:t>
            </a:r>
            <a:r>
              <a:rPr lang="en-US" b="1" dirty="0" err="1" smtClean="0">
                <a:solidFill>
                  <a:srgbClr val="CC00FF"/>
                </a:solidFill>
              </a:rPr>
              <a:t>colouration</a:t>
            </a:r>
            <a:r>
              <a:rPr lang="en-US" b="1" dirty="0" smtClean="0">
                <a:solidFill>
                  <a:srgbClr val="CC00FF"/>
                </a:solidFill>
              </a:rPr>
              <a:t> appears</a:t>
            </a:r>
            <a:endParaRPr lang="ru-RU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9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30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3203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Non-aqueous titration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6432"/>
            <a:ext cx="8196290" cy="28867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264040"/>
            <a:ext cx="8196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Dimethylformamide</a:t>
            </a:r>
            <a:r>
              <a:rPr lang="en-US" sz="2200" dirty="0" smtClean="0"/>
              <a:t> is used as solvent. The titrant is 0.1 M sodium hydroxide solution in a mixture of methanol and benzene. The indicator is thymol blue. The end point can be determined </a:t>
            </a:r>
            <a:r>
              <a:rPr lang="en-US" sz="2200" dirty="0" err="1" smtClean="0"/>
              <a:t>potentiometrically</a:t>
            </a:r>
            <a:r>
              <a:rPr lang="en-US" sz="2200" dirty="0" smtClean="0"/>
              <a:t>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461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31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234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Inosine should be stored in a dry place, protected from light place at room temperature.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40968"/>
            <a:ext cx="4752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Inosin</a:t>
            </a:r>
            <a:r>
              <a:rPr lang="en-US" sz="2200" dirty="0" smtClean="0"/>
              <a:t> is used for the treatment of cardiovascular diseases (</a:t>
            </a:r>
            <a:r>
              <a:rPr lang="en-US" sz="2200" dirty="0" err="1" smtClean="0"/>
              <a:t>ischaemia</a:t>
            </a:r>
            <a:r>
              <a:rPr lang="en-US" sz="2200" dirty="0" smtClean="0"/>
              <a:t>, myocardial infarction, rhythm disturbance, etc.) in the form of coated tablets of 0.2 g each.</a:t>
            </a:r>
            <a:endParaRPr lang="en-US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Inosine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938" y="2641684"/>
            <a:ext cx="3512542" cy="351254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Obtaining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1" y="1628800"/>
            <a:ext cx="8615829" cy="230781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4263479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651" y="5097958"/>
            <a:ext cx="8615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Fopurin</a:t>
            </a:r>
            <a:r>
              <a:rPr lang="en-US" sz="2200" dirty="0" smtClean="0"/>
              <a:t> is a white with yellowish tinge crystalline powder, </a:t>
            </a:r>
            <a:r>
              <a:rPr lang="en-US" sz="2200" dirty="0" err="1" smtClean="0"/>
              <a:t>Fopurin</a:t>
            </a:r>
            <a:r>
              <a:rPr lang="en-US" sz="2200" dirty="0" smtClean="0"/>
              <a:t> is soluble in water, ethanol and insoluble in alcohol, ether and chloroform.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180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12776"/>
            <a:ext cx="4172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IR- and UV-spectrophotometry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17993"/>
            <a:ext cx="67881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</a:t>
            </a:r>
            <a:r>
              <a:rPr lang="en-US" sz="2200" b="1" dirty="0" smtClean="0">
                <a:solidFill>
                  <a:srgbClr val="7030A0"/>
                </a:solidFill>
              </a:rPr>
              <a:t>Detection of dimethylamine after alkaline hydrolysis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22049"/>
            <a:ext cx="3976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Detection of phosphoric acid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9" y="3012926"/>
            <a:ext cx="8331285" cy="315237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0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48533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452438"/>
            <a:r>
              <a:rPr lang="en-US" sz="2200" b="1" dirty="0" smtClean="0">
                <a:solidFill>
                  <a:srgbClr val="7030A0"/>
                </a:solidFill>
              </a:rPr>
              <a:t>4.</a:t>
            </a:r>
            <a:r>
              <a:rPr lang="ru-RU" sz="2200" b="1" dirty="0" smtClean="0">
                <a:solidFill>
                  <a:srgbClr val="7030A0"/>
                </a:solidFill>
              </a:rPr>
              <a:t>	</a:t>
            </a:r>
            <a:r>
              <a:rPr lang="en-US" sz="2200" b="1" dirty="0" smtClean="0">
                <a:solidFill>
                  <a:srgbClr val="7030A0"/>
                </a:solidFill>
              </a:rPr>
              <a:t>Reaction with </a:t>
            </a:r>
            <a:r>
              <a:rPr lang="en-US" sz="2200" b="1" dirty="0" err="1" smtClean="0">
                <a:solidFill>
                  <a:srgbClr val="7030A0"/>
                </a:solidFill>
              </a:rPr>
              <a:t>ethyleneimino</a:t>
            </a:r>
            <a:r>
              <a:rPr lang="en-US" sz="2200" b="1" dirty="0" smtClean="0">
                <a:solidFill>
                  <a:srgbClr val="7030A0"/>
                </a:solidFill>
              </a:rPr>
              <a:t> groups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34086" cy="288032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35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56620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2438" indent="-452438"/>
            <a:r>
              <a:rPr lang="en-US" sz="2200" b="1" dirty="0" smtClean="0">
                <a:solidFill>
                  <a:srgbClr val="7030A0"/>
                </a:solidFill>
              </a:rPr>
              <a:t>5.	Interaction with common alkaloid reagents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4" y="2132856"/>
            <a:ext cx="8614876" cy="328431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2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36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45628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</a:t>
            </a:r>
            <a:r>
              <a:rPr lang="en-US" sz="2200" b="1" dirty="0" smtClean="0">
                <a:solidFill>
                  <a:srgbClr val="7030A0"/>
                </a:solidFill>
              </a:rPr>
              <a:t>Spectrophotometric determination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5985"/>
            <a:ext cx="31870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Indirect </a:t>
            </a:r>
            <a:r>
              <a:rPr lang="en-US" sz="2200" b="1" dirty="0" err="1" smtClean="0">
                <a:solidFill>
                  <a:srgbClr val="7030A0"/>
                </a:solidFill>
              </a:rPr>
              <a:t>neutralisation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02470"/>
            <a:ext cx="8323121" cy="323078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37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32038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ru-RU" sz="2200" b="1" dirty="0">
                <a:solidFill>
                  <a:srgbClr val="7030A0"/>
                </a:solidFill>
              </a:rPr>
              <a:t>3</a:t>
            </a:r>
            <a:r>
              <a:rPr lang="en-US" sz="2200" b="1" dirty="0" smtClean="0">
                <a:solidFill>
                  <a:srgbClr val="7030A0"/>
                </a:solidFill>
              </a:rPr>
              <a:t>.	Non-aqueous titration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3" y="1969547"/>
            <a:ext cx="7759809" cy="302781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38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2571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</a:t>
            </a:r>
            <a:r>
              <a:rPr lang="en-US" sz="2200" b="1" dirty="0" err="1" smtClean="0">
                <a:solidFill>
                  <a:srgbClr val="7030A0"/>
                </a:solidFill>
              </a:rPr>
              <a:t>Kjeldahl</a:t>
            </a:r>
            <a:r>
              <a:rPr lang="en-US" sz="2200" b="1" dirty="0" smtClean="0">
                <a:solidFill>
                  <a:srgbClr val="7030A0"/>
                </a:solidFill>
              </a:rPr>
              <a:t> method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675"/>
            <a:ext cx="7200799" cy="458483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39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234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46805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Fopurin</a:t>
            </a:r>
            <a:r>
              <a:rPr lang="en-US" sz="2200" dirty="0" smtClean="0"/>
              <a:t> is stored in a dry place, protected from light, at a temperature not exceeding +10 </a:t>
            </a:r>
            <a:r>
              <a:rPr lang="en-US" sz="2200" dirty="0" err="1" smtClean="0"/>
              <a:t>oC</a:t>
            </a:r>
            <a:r>
              <a:rPr lang="en-US" sz="2200" dirty="0" smtClean="0"/>
              <a:t>, in well-closed containers of dark glass, in a place protected from light, as it is easily </a:t>
            </a:r>
            <a:r>
              <a:rPr lang="en-US" sz="2200" dirty="0" err="1" smtClean="0"/>
              <a:t>oxidised</a:t>
            </a:r>
            <a:r>
              <a:rPr lang="en-US" sz="2200" dirty="0" smtClean="0"/>
              <a:t> by UV light.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615407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13654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Fopurin</a:t>
            </a:r>
            <a:r>
              <a:rPr lang="en-US" sz="2200" dirty="0" smtClean="0"/>
              <a:t> contains alkylating groups and is structurally similar to purine metabolism antimetabolites. Due to its alkylating and antimetabolite activity, </a:t>
            </a:r>
            <a:r>
              <a:rPr lang="en-US" sz="2200" dirty="0" err="1" smtClean="0"/>
              <a:t>fopurin</a:t>
            </a:r>
            <a:r>
              <a:rPr lang="en-US" sz="2200" dirty="0" smtClean="0"/>
              <a:t> affects cells at all stages of the cell cycle and is a broad-spectrum </a:t>
            </a:r>
            <a:r>
              <a:rPr lang="en-US" sz="2200" dirty="0" err="1" smtClean="0"/>
              <a:t>antitumour</a:t>
            </a:r>
            <a:r>
              <a:rPr lang="en-US" sz="2200" dirty="0" smtClean="0"/>
              <a:t> agent. </a:t>
            </a:r>
            <a:r>
              <a:rPr lang="en-US" sz="2200" dirty="0" err="1" smtClean="0"/>
              <a:t>Malotoxic</a:t>
            </a:r>
            <a:r>
              <a:rPr lang="en-US" sz="2200" dirty="0" smtClean="0"/>
              <a:t>. It is used in acute and chronic </a:t>
            </a:r>
            <a:r>
              <a:rPr lang="en-US" sz="2200" dirty="0" err="1" smtClean="0"/>
              <a:t>leukaemia</a:t>
            </a:r>
            <a:r>
              <a:rPr lang="en-US" sz="2200" dirty="0" smtClean="0"/>
              <a:t>, cutaneous </a:t>
            </a:r>
            <a:r>
              <a:rPr lang="en-US" sz="2200" dirty="0" err="1" smtClean="0"/>
              <a:t>reticulosis</a:t>
            </a:r>
            <a:r>
              <a:rPr lang="en-US" sz="2200" dirty="0" smtClean="0"/>
              <a:t> (name given to </a:t>
            </a:r>
            <a:r>
              <a:rPr lang="en-US" sz="2200" dirty="0" err="1" smtClean="0"/>
              <a:t>tumours</a:t>
            </a:r>
            <a:r>
              <a:rPr lang="en-US" sz="2200" dirty="0" smtClean="0"/>
              <a:t> of the blood system), retinoblastoma (a rare type of eye cancer), psoriasis.</a:t>
            </a:r>
            <a:endParaRPr lang="en-US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Fopurin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1" y="1247145"/>
            <a:ext cx="3680540" cy="245492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412776"/>
            <a:ext cx="58784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Interaction with common alkaloid reagents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773977"/>
            <a:ext cx="42786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ru-RU" sz="2200" b="1" dirty="0" smtClean="0">
                <a:solidFill>
                  <a:srgbClr val="7030A0"/>
                </a:solidFill>
              </a:rPr>
              <a:t>4</a:t>
            </a:r>
            <a:r>
              <a:rPr lang="en-US" sz="2200" b="1" dirty="0" smtClean="0">
                <a:solidFill>
                  <a:srgbClr val="7030A0"/>
                </a:solidFill>
              </a:rPr>
              <a:t>.</a:t>
            </a:r>
            <a:r>
              <a:rPr lang="en-US" sz="2200" b="1" dirty="0" smtClean="0">
                <a:solidFill>
                  <a:srgbClr val="7030A0"/>
                </a:solidFill>
              </a:rPr>
              <a:t>	</a:t>
            </a:r>
            <a:r>
              <a:rPr lang="en-US" sz="2200" b="1" dirty="0" smtClean="0">
                <a:solidFill>
                  <a:srgbClr val="7030A0"/>
                </a:solidFill>
              </a:rPr>
              <a:t>Interaction with iodine solution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0" y="2636912"/>
            <a:ext cx="8373832" cy="244574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0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261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Physical properties</a:t>
            </a:r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Allopurinol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61" y="1556792"/>
            <a:ext cx="2245220" cy="214543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628800"/>
            <a:ext cx="576064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 smtClean="0"/>
              <a:t>White or white with a creamy tinge fine crystalline powder.</a:t>
            </a:r>
          </a:p>
          <a:p>
            <a:pPr algn="just">
              <a:spcAft>
                <a:spcPts val="600"/>
              </a:spcAft>
            </a:pPr>
            <a:r>
              <a:rPr lang="en-US" sz="2200" dirty="0" smtClean="0"/>
              <a:t>Allopurinol is very insoluble in water and ethanol, practically insoluble in chloroform and ether, moderately soluble in dimethyl sulfoxide, easily soluble in solutions of alkali metal hydroxides.</a:t>
            </a:r>
            <a:endParaRPr lang="en-US" sz="2200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060352" cy="2664296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8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41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412776"/>
            <a:ext cx="4172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IR- and UV-spectrophotometry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17993"/>
            <a:ext cx="45543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Interaction with Nessler's reagent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Allopurinol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212976"/>
            <a:ext cx="43080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Formation of heavy metal salts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6154" y="2350621"/>
            <a:ext cx="8156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With Nessler's reagent in alkaline medium, allopurinol forms a yellow flaky precipitate of mercury salt after heating to boiling.</a:t>
            </a:r>
            <a:endParaRPr lang="ru-RU" sz="22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90" y="3717032"/>
            <a:ext cx="6781586" cy="1556723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528" y="5518393"/>
            <a:ext cx="2214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</a:t>
            </a:r>
            <a:r>
              <a:rPr lang="en-US" sz="2200" b="1" dirty="0" err="1" smtClean="0">
                <a:solidFill>
                  <a:srgbClr val="7030A0"/>
                </a:solidFill>
              </a:rPr>
              <a:t>Murexide</a:t>
            </a:r>
            <a:r>
              <a:rPr lang="en-US" sz="2200" b="1" dirty="0" smtClean="0">
                <a:solidFill>
                  <a:srgbClr val="7030A0"/>
                </a:solidFill>
              </a:rPr>
              <a:t> test</a:t>
            </a:r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42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2753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Non-aqueous titration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Allopurinol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9" y="2163762"/>
            <a:ext cx="7756043" cy="3785518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3528" y="980728"/>
            <a:ext cx="1234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12776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Allopurinol is stored in well sealed containers, in the protected from light.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276872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737951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Treatment and prevention of gout and hyperuricemia of various </a:t>
            </a:r>
            <a:r>
              <a:rPr lang="en-US" sz="2200" dirty="0" err="1" smtClean="0"/>
              <a:t>aetiologies</a:t>
            </a:r>
            <a:r>
              <a:rPr lang="en-US" sz="2200" dirty="0" smtClean="0"/>
              <a:t> (including in combination with nephrolithiasis, renal failure, </a:t>
            </a:r>
            <a:r>
              <a:rPr lang="en-US" sz="2200" dirty="0" err="1" smtClean="0"/>
              <a:t>uricosuric</a:t>
            </a:r>
            <a:r>
              <a:rPr lang="en-US" sz="2200" dirty="0" smtClean="0"/>
              <a:t> nephropathy). Increased urate formation due to enzyme disorders. Prevention of acute nephropathy in cytostatic and radiotherapy of </a:t>
            </a:r>
            <a:r>
              <a:rPr lang="en-US" sz="2200" dirty="0" err="1" smtClean="0"/>
              <a:t>tumours</a:t>
            </a:r>
            <a:r>
              <a:rPr lang="en-US" sz="2200" dirty="0" smtClean="0"/>
              <a:t> and </a:t>
            </a:r>
            <a:r>
              <a:rPr lang="en-US" sz="2200" dirty="0" err="1" smtClean="0"/>
              <a:t>leukaemia</a:t>
            </a:r>
            <a:r>
              <a:rPr lang="en-US" sz="2200" dirty="0" smtClean="0"/>
              <a:t>, and in total therapeutic fasting.</a:t>
            </a:r>
            <a:endParaRPr lang="en-US" sz="2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Allopurinol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46" y="3970017"/>
            <a:ext cx="3616966" cy="241131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7889" b="18890"/>
          <a:stretch/>
        </p:blipFill>
        <p:spPr bwMode="auto">
          <a:xfrm>
            <a:off x="5272245" y="1345159"/>
            <a:ext cx="3616966" cy="244388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2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44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1567" y="1196752"/>
            <a:ext cx="4269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Thank you for attention!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6" t="23470" r="12699" b="7514"/>
          <a:stretch/>
        </p:blipFill>
        <p:spPr bwMode="auto">
          <a:xfrm>
            <a:off x="2358598" y="1988840"/>
            <a:ext cx="4415183" cy="3684051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Identification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12776"/>
            <a:ext cx="52524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5.	Boiling with sodium hydroxide solution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6154" y="1916832"/>
            <a:ext cx="81563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Diprophyllin</a:t>
            </a:r>
            <a:r>
              <a:rPr lang="en-US" sz="2200" dirty="0" smtClean="0"/>
              <a:t> when boiled with sodium hydroxide solution gives off ammonia, which is detected by </a:t>
            </a:r>
            <a:r>
              <a:rPr lang="en-US" sz="2200" dirty="0" err="1" smtClean="0"/>
              <a:t>odour</a:t>
            </a:r>
            <a:r>
              <a:rPr lang="en-US" sz="2200" dirty="0" smtClean="0"/>
              <a:t> or change in </a:t>
            </a:r>
            <a:r>
              <a:rPr lang="en-US" sz="2200" dirty="0" err="1" smtClean="0"/>
              <a:t>colour</a:t>
            </a:r>
            <a:r>
              <a:rPr lang="en-US" sz="2200" dirty="0" smtClean="0"/>
              <a:t> of red litmus paper.</a:t>
            </a:r>
            <a:endParaRPr lang="ru-RU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4" y="3024828"/>
            <a:ext cx="5105400" cy="9525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93" y="3024828"/>
            <a:ext cx="2609745" cy="3596045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323146" cy="247592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1856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Identification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12776"/>
            <a:ext cx="51586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6.	</a:t>
            </a:r>
            <a:r>
              <a:rPr lang="en-US" sz="2200" b="1" dirty="0" smtClean="0">
                <a:solidFill>
                  <a:srgbClr val="7030A0"/>
                </a:solidFill>
              </a:rPr>
              <a:t>Interaction with sodium </a:t>
            </a:r>
            <a:r>
              <a:rPr lang="en-US" sz="2200" b="1" dirty="0" err="1" smtClean="0">
                <a:solidFill>
                  <a:srgbClr val="7030A0"/>
                </a:solidFill>
              </a:rPr>
              <a:t>hydrosulphate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996504"/>
            <a:ext cx="8502780" cy="3376712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7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80728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Assay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412776"/>
            <a:ext cx="25718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1.	</a:t>
            </a:r>
            <a:r>
              <a:rPr lang="en-US" sz="2200" b="1" dirty="0" err="1" smtClean="0">
                <a:solidFill>
                  <a:srgbClr val="7030A0"/>
                </a:solidFill>
              </a:rPr>
              <a:t>Kjeldahl</a:t>
            </a:r>
            <a:r>
              <a:rPr lang="en-US" sz="2200" b="1" dirty="0" smtClean="0">
                <a:solidFill>
                  <a:srgbClr val="7030A0"/>
                </a:solidFill>
              </a:rPr>
              <a:t> method</a:t>
            </a:r>
            <a:endParaRPr lang="ru-RU" sz="22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773977"/>
            <a:ext cx="29005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2.	Indirect </a:t>
            </a:r>
            <a:r>
              <a:rPr lang="en-US" sz="2200" b="1" dirty="0" err="1" smtClean="0">
                <a:solidFill>
                  <a:srgbClr val="7030A0"/>
                </a:solidFill>
              </a:rPr>
              <a:t>alkalimetry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15574" r="4418" b="6861"/>
          <a:stretch/>
        </p:blipFill>
        <p:spPr bwMode="auto">
          <a:xfrm>
            <a:off x="1803712" y="2204864"/>
            <a:ext cx="5504592" cy="3542259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5734417"/>
            <a:ext cx="28227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3.	Spectrophotometry</a:t>
            </a:r>
          </a:p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4.	GC</a:t>
            </a:r>
          </a:p>
          <a:p>
            <a:pPr marL="446088" indent="-446088"/>
            <a:r>
              <a:rPr lang="en-US" sz="2200" b="1" dirty="0" smtClean="0">
                <a:solidFill>
                  <a:srgbClr val="7030A0"/>
                </a:solidFill>
              </a:rPr>
              <a:t>5.	HPLC</a:t>
            </a:r>
          </a:p>
          <a:p>
            <a:pPr marL="446088" indent="-446088"/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0728"/>
            <a:ext cx="1152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Storage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319263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Medical use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80928"/>
            <a:ext cx="50405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 smtClean="0"/>
              <a:t>Diprophylline's</a:t>
            </a:r>
            <a:r>
              <a:rPr lang="en-US" sz="2200" dirty="0" smtClean="0"/>
              <a:t> pharmacological properties are similar to those of theophylline and </a:t>
            </a:r>
            <a:r>
              <a:rPr lang="en-US" sz="2200" dirty="0" err="1" smtClean="0"/>
              <a:t>eufylline</a:t>
            </a:r>
            <a:r>
              <a:rPr lang="en-US" sz="2200" dirty="0" smtClean="0"/>
              <a:t>. It has coronary and bronchodilator effects, increases diuresis. Less toxic than theophylline, does not cause marked excitation of the central nervous system. </a:t>
            </a:r>
            <a:r>
              <a:rPr lang="en-US" sz="2200" dirty="0" err="1" smtClean="0"/>
              <a:t>Diprophyllin</a:t>
            </a:r>
            <a:r>
              <a:rPr lang="en-US" sz="2200" dirty="0" smtClean="0"/>
              <a:t> is less effective than other theophylline derivatives, but does not irritate the stomach mucosa.</a:t>
            </a:r>
          </a:p>
          <a:p>
            <a:pPr algn="just"/>
            <a:r>
              <a:rPr lang="en-US" sz="2200" dirty="0" smtClean="0"/>
              <a:t>It is used in angina pectoris, cardiac and bronchial asthma, and hypertension.</a:t>
            </a:r>
            <a:endParaRPr lang="en-US" sz="2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Diprophylline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1475492"/>
            <a:ext cx="49685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/>
              <a:t>Diprophyllin</a:t>
            </a:r>
            <a:r>
              <a:rPr lang="en-US" sz="2200" dirty="0" smtClean="0"/>
              <a:t> is stored in well sealed containers.</a:t>
            </a:r>
            <a:endParaRPr lang="ru-RU" sz="2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24980"/>
            <a:ext cx="3143944" cy="3143944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86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5343" y="6520259"/>
            <a:ext cx="573161" cy="365125"/>
          </a:xfrm>
        </p:spPr>
        <p:txBody>
          <a:bodyPr/>
          <a:lstStyle/>
          <a:p>
            <a:fld id="{E4BF139B-3B4E-4221-95DA-59CA7323F185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Obtaining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</a:rPr>
              <a:t>Pentoxiphylline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5" y="1988840"/>
            <a:ext cx="8696315" cy="3600400"/>
          </a:xfrm>
          <a:prstGeom prst="rect">
            <a:avLst/>
          </a:prstGeom>
          <a:noFill/>
          <a:ln>
            <a:noFill/>
          </a:ln>
          <a:effectLst>
            <a:outerShdw blurRad="152400" dist="190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1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апли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roplet">
    <a:dk1>
      <a:sysClr val="windowText" lastClr="000000"/>
    </a:dk1>
    <a:lt1>
      <a:sysClr val="window" lastClr="FFFFFF"/>
    </a:lt1>
    <a:dk2>
      <a:srgbClr val="355071"/>
    </a:dk2>
    <a:lt2>
      <a:srgbClr val="AABED7"/>
    </a:lt2>
    <a:accent1>
      <a:srgbClr val="2FA3EE"/>
    </a:accent1>
    <a:accent2>
      <a:srgbClr val="4BCAAD"/>
    </a:accent2>
    <a:accent3>
      <a:srgbClr val="86C157"/>
    </a:accent3>
    <a:accent4>
      <a:srgbClr val="D99C3F"/>
    </a:accent4>
    <a:accent5>
      <a:srgbClr val="CE6633"/>
    </a:accent5>
    <a:accent6>
      <a:srgbClr val="A35DD1"/>
    </a:accent6>
    <a:hlink>
      <a:srgbClr val="56BCFE"/>
    </a:hlink>
    <a:folHlink>
      <a:srgbClr val="97C5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1109</Words>
  <Application>Microsoft Office PowerPoint</Application>
  <PresentationFormat>Экран (4:3)</PresentationFormat>
  <Paragraphs>231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Капли</vt:lpstr>
      <vt:lpstr>«Special pharmaceutical chemistry»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«Special pharmaceutical chemistry»</dc:title>
  <dc:creator>Лена Лена</dc:creator>
  <cp:lastModifiedBy>Лена Лена</cp:lastModifiedBy>
  <cp:revision>53</cp:revision>
  <dcterms:created xsi:type="dcterms:W3CDTF">2024-05-05T18:55:31Z</dcterms:created>
  <dcterms:modified xsi:type="dcterms:W3CDTF">2024-05-06T22:03:01Z</dcterms:modified>
</cp:coreProperties>
</file>