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8" r:id="rId3"/>
    <p:sldId id="264" r:id="rId4"/>
    <p:sldId id="271" r:id="rId5"/>
    <p:sldId id="263" r:id="rId6"/>
    <p:sldId id="272" r:id="rId7"/>
    <p:sldId id="273" r:id="rId8"/>
    <p:sldId id="274" r:id="rId9"/>
    <p:sldId id="275" r:id="rId10"/>
    <p:sldId id="265" r:id="rId11"/>
    <p:sldId id="262" r:id="rId12"/>
    <p:sldId id="267" r:id="rId13"/>
    <p:sldId id="279" r:id="rId14"/>
    <p:sldId id="276" r:id="rId15"/>
    <p:sldId id="277" r:id="rId16"/>
    <p:sldId id="268" r:id="rId17"/>
    <p:sldId id="278" r:id="rId18"/>
    <p:sldId id="270" r:id="rId19"/>
    <p:sldId id="280" r:id="rId20"/>
    <p:sldId id="260" r:id="rId21"/>
    <p:sldId id="281" r:id="rId22"/>
    <p:sldId id="261" r:id="rId23"/>
    <p:sldId id="282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63" d="100"/>
          <a:sy n="63" d="100"/>
        </p:scale>
        <p:origin x="131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8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5DA3B-3D3C-4A8F-AF10-45742AB4048F}" type="datetimeFigureOut">
              <a:rPr lang="ru-RU" smtClean="0"/>
              <a:t>13.03.2016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0D699B-FCD8-4762-B1F3-831B4217C7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946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D699B-FCD8-4762-B1F3-831B4217C78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8804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68555-BF2E-4FA5-ABFB-319E9D8ABC7D}" type="datetimeFigureOut">
              <a:rPr lang="ru-RU" smtClean="0"/>
              <a:t>13.03.2016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D033-BFBE-43AD-9C55-38DF838439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68555-BF2E-4FA5-ABFB-319E9D8ABC7D}" type="datetimeFigureOut">
              <a:rPr lang="ru-RU" smtClean="0"/>
              <a:t>13.03.2016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D033-BFBE-43AD-9C55-38DF838439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68555-BF2E-4FA5-ABFB-319E9D8ABC7D}" type="datetimeFigureOut">
              <a:rPr lang="ru-RU" smtClean="0"/>
              <a:t>13.03.2016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D033-BFBE-43AD-9C55-38DF83843934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68555-BF2E-4FA5-ABFB-319E9D8ABC7D}" type="datetimeFigureOut">
              <a:rPr lang="ru-RU" smtClean="0"/>
              <a:t>13.03.2016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D033-BFBE-43AD-9C55-38DF8384393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68555-BF2E-4FA5-ABFB-319E9D8ABC7D}" type="datetimeFigureOut">
              <a:rPr lang="ru-RU" smtClean="0"/>
              <a:t>13.03.2016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D033-BFBE-43AD-9C55-38DF838439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68555-BF2E-4FA5-ABFB-319E9D8ABC7D}" type="datetimeFigureOut">
              <a:rPr lang="ru-RU" smtClean="0"/>
              <a:t>13.03.2016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D033-BFBE-43AD-9C55-38DF8384393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68555-BF2E-4FA5-ABFB-319E9D8ABC7D}" type="datetimeFigureOut">
              <a:rPr lang="ru-RU" smtClean="0"/>
              <a:t>13.03.2016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D033-BFBE-43AD-9C55-38DF838439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68555-BF2E-4FA5-ABFB-319E9D8ABC7D}" type="datetimeFigureOut">
              <a:rPr lang="ru-RU" smtClean="0"/>
              <a:t>13.03.2016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D033-BFBE-43AD-9C55-38DF838439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68555-BF2E-4FA5-ABFB-319E9D8ABC7D}" type="datetimeFigureOut">
              <a:rPr lang="ru-RU" smtClean="0"/>
              <a:t>13.03.2016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D033-BFBE-43AD-9C55-38DF838439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68555-BF2E-4FA5-ABFB-319E9D8ABC7D}" type="datetimeFigureOut">
              <a:rPr lang="ru-RU" smtClean="0"/>
              <a:t>13.03.2016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D033-BFBE-43AD-9C55-38DF83843934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68555-BF2E-4FA5-ABFB-319E9D8ABC7D}" type="datetimeFigureOut">
              <a:rPr lang="ru-RU" smtClean="0"/>
              <a:t>13.03.2016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DD033-BFBE-43AD-9C55-38DF8384393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E968555-BF2E-4FA5-ABFB-319E9D8ABC7D}" type="datetimeFigureOut">
              <a:rPr lang="ru-RU" smtClean="0"/>
              <a:t>13.03.2016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E6DD033-BFBE-43AD-9C55-38DF8384393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51520" y="260648"/>
            <a:ext cx="8640960" cy="6264696"/>
          </a:xfrm>
        </p:spPr>
        <p:txBody>
          <a:bodyPr>
            <a:normAutofit/>
          </a:bodyPr>
          <a:lstStyle/>
          <a:p>
            <a:r>
              <a:rPr lang="ru-RU" sz="6600" b="1" dirty="0">
                <a:solidFill>
                  <a:srgbClr val="002060"/>
                </a:solidFill>
                <a:latin typeface="Times New Roman"/>
              </a:rPr>
              <a:t>Тема </a:t>
            </a:r>
            <a:r>
              <a:rPr lang="ru-RU" sz="6600" b="1" dirty="0" smtClean="0">
                <a:solidFill>
                  <a:srgbClr val="002060"/>
                </a:solidFill>
                <a:latin typeface="Times New Roman"/>
              </a:rPr>
              <a:t>3 </a:t>
            </a:r>
            <a:endParaRPr lang="ru-RU" sz="6600" b="1" dirty="0" smtClean="0">
              <a:solidFill>
                <a:srgbClr val="002060"/>
              </a:solidFill>
              <a:latin typeface="Times New Roman"/>
            </a:endParaRPr>
          </a:p>
          <a:p>
            <a:r>
              <a:rPr lang="ru-RU" sz="6600" b="1" cap="all" dirty="0" smtClean="0">
                <a:solidFill>
                  <a:srgbClr val="FF0000"/>
                </a:solidFill>
                <a:latin typeface="Times New Roman"/>
              </a:rPr>
              <a:t>Виды и </a:t>
            </a:r>
            <a:r>
              <a:rPr lang="ru-RU" sz="6600" b="1" cap="all" dirty="0">
                <a:solidFill>
                  <a:srgbClr val="FF0000"/>
                </a:solidFill>
                <a:latin typeface="Times New Roman"/>
              </a:rPr>
              <a:t>свойства анализаторов </a:t>
            </a:r>
            <a:r>
              <a:rPr lang="ru-RU" sz="6600" b="1" cap="all" dirty="0" smtClean="0">
                <a:solidFill>
                  <a:srgbClr val="FF0000"/>
                </a:solidFill>
                <a:latin typeface="Times New Roman"/>
              </a:rPr>
              <a:t>человека</a:t>
            </a:r>
            <a:endParaRPr lang="ru-RU" sz="6600" cap="all" dirty="0">
              <a:solidFill>
                <a:srgbClr val="FF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6915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332656"/>
            <a:ext cx="8712967" cy="6408712"/>
          </a:xfrm>
        </p:spPr>
        <p:txBody>
          <a:bodyPr>
            <a:normAutofit fontScale="92500"/>
          </a:bodyPr>
          <a:lstStyle/>
          <a:p>
            <a:pPr marL="301943" lvl="1" indent="0" algn="l">
              <a:buNone/>
            </a:pPr>
            <a:endParaRPr lang="ru-RU" sz="2400" b="1" dirty="0" smtClean="0">
              <a:solidFill>
                <a:srgbClr val="000000"/>
              </a:solidFill>
              <a:latin typeface="Times New Roman"/>
            </a:endParaRPr>
          </a:p>
          <a:p>
            <a:pPr marL="301943" lvl="1" indent="0" algn="l">
              <a:buNone/>
            </a:pPr>
            <a:endParaRPr lang="ru-RU" sz="2400" b="1" dirty="0">
              <a:solidFill>
                <a:srgbClr val="000000"/>
              </a:solidFill>
              <a:latin typeface="Times New Roman"/>
            </a:endParaRPr>
          </a:p>
          <a:p>
            <a:pPr marL="301943" lvl="1" indent="0" algn="l">
              <a:buNone/>
            </a:pPr>
            <a:endParaRPr lang="ru-RU" sz="2400" b="1" dirty="0" smtClean="0">
              <a:solidFill>
                <a:srgbClr val="000000"/>
              </a:solidFill>
              <a:latin typeface="Times New Roman"/>
            </a:endParaRPr>
          </a:p>
          <a:p>
            <a:pPr marL="301943" lvl="1" indent="0" algn="l">
              <a:buNone/>
            </a:pPr>
            <a:endParaRPr lang="ru-RU" sz="2400" b="1" dirty="0">
              <a:solidFill>
                <a:srgbClr val="000000"/>
              </a:solidFill>
              <a:latin typeface="Times New Roman"/>
            </a:endParaRPr>
          </a:p>
          <a:p>
            <a:pPr marL="301943" lvl="1" indent="0" algn="l">
              <a:buNone/>
            </a:pPr>
            <a:endParaRPr lang="ru-RU" sz="2400" b="1" dirty="0" smtClean="0">
              <a:solidFill>
                <a:srgbClr val="000000"/>
              </a:solidFill>
              <a:latin typeface="Times New Roman"/>
            </a:endParaRPr>
          </a:p>
          <a:p>
            <a:pPr marL="301943" lvl="1" indent="0" algn="l">
              <a:buNone/>
            </a:pPr>
            <a:endParaRPr lang="ru-RU" sz="2400" b="1" dirty="0">
              <a:solidFill>
                <a:srgbClr val="000000"/>
              </a:solidFill>
              <a:latin typeface="Times New Roman"/>
            </a:endParaRPr>
          </a:p>
          <a:p>
            <a:pPr marL="301943" lvl="1" indent="0" algn="l">
              <a:buNone/>
            </a:pPr>
            <a:endParaRPr lang="ru-RU" sz="2400" b="1" dirty="0" smtClean="0">
              <a:solidFill>
                <a:srgbClr val="000000"/>
              </a:solidFill>
              <a:latin typeface="Times New Roman"/>
            </a:endParaRPr>
          </a:p>
          <a:p>
            <a:pPr marL="301943" lvl="1" indent="0" algn="l">
              <a:buNone/>
            </a:pPr>
            <a:endParaRPr lang="ru-RU" sz="2400" b="1" dirty="0">
              <a:solidFill>
                <a:srgbClr val="000000"/>
              </a:solidFill>
              <a:latin typeface="Times New Roman"/>
            </a:endParaRPr>
          </a:p>
          <a:p>
            <a:pPr marL="301943" lvl="1" indent="0" algn="l">
              <a:buNone/>
            </a:pPr>
            <a:endParaRPr lang="ru-RU" sz="2400" b="1" dirty="0" smtClean="0">
              <a:solidFill>
                <a:srgbClr val="000000"/>
              </a:solidFill>
              <a:latin typeface="Times New Roman"/>
            </a:endParaRPr>
          </a:p>
          <a:p>
            <a:pPr marL="301943" lvl="1" indent="0" algn="l">
              <a:buNone/>
            </a:pPr>
            <a:endParaRPr lang="ru-RU" sz="2400" b="1" dirty="0">
              <a:solidFill>
                <a:srgbClr val="000000"/>
              </a:solidFill>
              <a:latin typeface="Times New Roman"/>
            </a:endParaRPr>
          </a:p>
          <a:p>
            <a:pPr marL="301943" lvl="1" indent="0" algn="l">
              <a:buNone/>
            </a:pPr>
            <a:endParaRPr lang="ru-RU" sz="2400" b="1" dirty="0" smtClean="0">
              <a:solidFill>
                <a:srgbClr val="000000"/>
              </a:solidFill>
              <a:latin typeface="Times New Roman"/>
            </a:endParaRPr>
          </a:p>
          <a:p>
            <a:pPr marL="301943" lvl="1" indent="0" algn="l">
              <a:buNone/>
            </a:pPr>
            <a:endParaRPr lang="ru-RU" sz="2400" b="1" dirty="0">
              <a:solidFill>
                <a:srgbClr val="000000"/>
              </a:solidFill>
              <a:latin typeface="Times New Roman"/>
            </a:endParaRPr>
          </a:p>
          <a:p>
            <a:pPr marL="301943" lvl="1" indent="0" algn="l">
              <a:buNone/>
            </a:pPr>
            <a:endParaRPr lang="ru-RU" sz="2400" b="1" dirty="0" smtClean="0">
              <a:solidFill>
                <a:srgbClr val="000000"/>
              </a:solidFill>
              <a:latin typeface="Times New Roman"/>
            </a:endParaRPr>
          </a:p>
          <a:p>
            <a:pPr marL="301943" lvl="1" indent="0" algn="l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/>
              </a:rPr>
              <a:t>Схема анализаторов: </a:t>
            </a:r>
            <a:r>
              <a:rPr lang="en-US" sz="2400" b="1" dirty="0" smtClean="0">
                <a:solidFill>
                  <a:srgbClr val="FF0000"/>
                </a:solidFill>
                <a:latin typeface="Times New Roman"/>
              </a:rPr>
              <a:t>I</a:t>
            </a:r>
            <a:r>
              <a:rPr lang="ru-RU" sz="2400" b="1" dirty="0" smtClean="0">
                <a:solidFill>
                  <a:srgbClr val="FF0000"/>
                </a:solidFill>
                <a:latin typeface="Times New Roman"/>
              </a:rPr>
              <a:t> – область спинного и продолговатого мозга, куда вступают афферентные волокна; II – таламус (переключательный центр); III – кора мозга</a:t>
            </a:r>
          </a:p>
          <a:p>
            <a:pPr marL="301943" lvl="1" indent="0" algn="l">
              <a:buNone/>
            </a:pPr>
            <a:endParaRPr lang="ru-RU" sz="2400" dirty="0" smtClean="0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20" y="188640"/>
            <a:ext cx="8668860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126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332656"/>
            <a:ext cx="8712967" cy="6192688"/>
          </a:xfrm>
        </p:spPr>
        <p:txBody>
          <a:bodyPr>
            <a:normAutofit lnSpcReduction="10000"/>
          </a:bodyPr>
          <a:lstStyle/>
          <a:p>
            <a:pPr marL="0" marR="860" indent="0" algn="just"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Наибольшее значение для деятельности оператора имеют </a:t>
            </a:r>
            <a:r>
              <a:rPr lang="ru-RU" sz="2800" b="1" dirty="0" smtClean="0">
                <a:solidFill>
                  <a:srgbClr val="FF0000"/>
                </a:solidFill>
                <a:latin typeface="Times New Roman"/>
              </a:rPr>
              <a:t>зрительный анализатор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, за ним следуют слуховой и тактильный (осязательный) анализаторы. Участие других анализаторов в деятельности оператора невелико.</a:t>
            </a:r>
          </a:p>
          <a:p>
            <a:pPr marL="0" marR="11710" indent="0" algn="l">
              <a:buNone/>
            </a:pPr>
            <a:endParaRPr lang="ru-RU" dirty="0" smtClean="0">
              <a:latin typeface="Times New Roman"/>
            </a:endParaRPr>
          </a:p>
          <a:p>
            <a:pPr marL="0" marR="960" indent="0">
              <a:buNone/>
            </a:pP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marL="0" marR="960" indent="0">
              <a:buNone/>
            </a:pP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marL="0" marR="960" indent="0">
              <a:buNone/>
            </a:pP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marL="0" marR="960" indent="0">
              <a:buNone/>
            </a:pP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marL="0" marR="960" indent="0">
              <a:buNone/>
            </a:pP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marL="0" marR="960" indent="0">
              <a:buNone/>
            </a:pP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marL="0" marR="960" indent="0">
              <a:buNone/>
            </a:pP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marL="0" marR="960" indent="0">
              <a:buNone/>
            </a:pP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marL="0" marR="960" indent="0" algn="ctr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/>
              </a:rPr>
              <a:t>Степень </a:t>
            </a:r>
            <a:r>
              <a:rPr lang="ru-RU" b="1" dirty="0" err="1" smtClean="0">
                <a:solidFill>
                  <a:srgbClr val="FF0000"/>
                </a:solidFill>
                <a:latin typeface="Times New Roman"/>
              </a:rPr>
              <a:t>нагружения</a:t>
            </a:r>
            <a:r>
              <a:rPr lang="ru-RU" b="1" dirty="0" smtClean="0">
                <a:solidFill>
                  <a:srgbClr val="FF0000"/>
                </a:solidFill>
                <a:latin typeface="Times New Roman"/>
              </a:rPr>
              <a:t> анализаторов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074" y="2276872"/>
            <a:ext cx="8093409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051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980728"/>
            <a:ext cx="8640959" cy="5616624"/>
          </a:xfrm>
        </p:spPr>
        <p:txBody>
          <a:bodyPr>
            <a:normAutofit lnSpcReduction="10000"/>
          </a:bodyPr>
          <a:lstStyle/>
          <a:p>
            <a:pPr marL="0" marR="770" indent="0">
              <a:buNone/>
            </a:pP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Основными характеристиками любого анализатора являются </a:t>
            </a:r>
            <a:r>
              <a:rPr lang="ru-RU" sz="3600" b="1" i="1" cap="all" dirty="0" smtClean="0">
                <a:solidFill>
                  <a:srgbClr val="000000"/>
                </a:solidFill>
                <a:latin typeface="Times New Roman"/>
              </a:rPr>
              <a:t>пороги</a:t>
            </a:r>
            <a:r>
              <a:rPr lang="ru-RU" sz="3600" b="1" i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– 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1)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/>
              </a:rPr>
              <a:t>абсолютный</a:t>
            </a:r>
            <a:r>
              <a:rPr lang="ru-RU" sz="3600" b="1" i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(верхний и нижний), 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2)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/>
              </a:rPr>
              <a:t>дифференциальный</a:t>
            </a:r>
            <a:r>
              <a:rPr lang="ru-RU" sz="3600" b="1" i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и 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3)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/>
              </a:rPr>
              <a:t>оперативный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. </a:t>
            </a:r>
            <a:endParaRPr lang="ru-RU" sz="3600" dirty="0" smtClean="0">
              <a:solidFill>
                <a:srgbClr val="000000"/>
              </a:solidFill>
              <a:latin typeface="Times New Roman"/>
            </a:endParaRPr>
          </a:p>
          <a:p>
            <a:pPr marL="0" marR="770" indent="0">
              <a:spcBef>
                <a:spcPts val="1800"/>
              </a:spcBef>
              <a:buNone/>
            </a:pP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Понятие 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порогов может быть введено по отношению к 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/>
              </a:rPr>
              <a:t>энергетическим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 (интенсивность), 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/>
              </a:rPr>
              <a:t>пространственным</a:t>
            </a:r>
            <a:r>
              <a:rPr lang="ru-RU" sz="3600" b="1" dirty="0" smtClean="0">
                <a:solidFill>
                  <a:srgbClr val="FF0000"/>
                </a:solidFill>
                <a:latin typeface="Times New Roman"/>
              </a:rPr>
              <a:t> 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(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размер и локализация) 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и 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/>
              </a:rPr>
              <a:t>временным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 (продолжительность воздействия) </a:t>
            </a:r>
            <a:r>
              <a:rPr lang="ru-RU" sz="3600" b="1" dirty="0" smtClean="0">
                <a:solidFill>
                  <a:srgbClr val="000000"/>
                </a:solidFill>
                <a:latin typeface="Times New Roman"/>
              </a:rPr>
              <a:t>характеристикам сигнала.</a:t>
            </a:r>
          </a:p>
          <a:p>
            <a:pPr marR="140"/>
            <a:endParaRPr lang="ru-RU" b="1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42400"/>
          </a:xfrm>
        </p:spPr>
        <p:txBody>
          <a:bodyPr>
            <a:normAutofit fontScale="90000"/>
          </a:bodyPr>
          <a:lstStyle/>
          <a:p>
            <a:pPr marR="290" lvl="0"/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2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. Характеристики анализаторов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569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404664"/>
            <a:ext cx="8856984" cy="6192688"/>
          </a:xfrm>
        </p:spPr>
        <p:txBody>
          <a:bodyPr>
            <a:noAutofit/>
          </a:bodyPr>
          <a:lstStyle/>
          <a:p>
            <a:pPr marL="0" marR="480" indent="0" algn="just">
              <a:buNone/>
            </a:pPr>
            <a:r>
              <a:rPr lang="ru-RU" sz="3000" dirty="0" smtClean="0">
                <a:solidFill>
                  <a:srgbClr val="000000"/>
                </a:solidFill>
                <a:latin typeface="Times New Roman"/>
              </a:rPr>
              <a:t>Может </a:t>
            </a:r>
            <a:r>
              <a:rPr lang="ru-RU" sz="3000" dirty="0">
                <a:solidFill>
                  <a:srgbClr val="000000"/>
                </a:solidFill>
                <a:latin typeface="Times New Roman"/>
              </a:rPr>
              <a:t>быть установлена </a:t>
            </a:r>
            <a:r>
              <a:rPr lang="ru-RU" sz="3000" b="1" dirty="0">
                <a:solidFill>
                  <a:srgbClr val="FF0000"/>
                </a:solidFill>
                <a:latin typeface="Times New Roman"/>
              </a:rPr>
              <a:t>зависимость между величиной сигнала и величиной вызываемого им ощущения:</a:t>
            </a:r>
          </a:p>
          <a:p>
            <a:pPr marR="0" algn="l"/>
            <a:endParaRPr lang="ru-RU" sz="3000" dirty="0" smtClean="0">
              <a:latin typeface="Times New Roman"/>
            </a:endParaRPr>
          </a:p>
          <a:p>
            <a:pPr lvl="1" algn="l"/>
            <a:r>
              <a:rPr lang="ru-RU" sz="3000" dirty="0" smtClean="0">
                <a:solidFill>
                  <a:srgbClr val="000000"/>
                </a:solidFill>
                <a:latin typeface="Times New Roman"/>
              </a:rPr>
              <a:t>где </a:t>
            </a:r>
            <a:r>
              <a:rPr lang="ru-RU" sz="3000" i="1" dirty="0" smtClean="0">
                <a:solidFill>
                  <a:srgbClr val="000000"/>
                </a:solidFill>
                <a:latin typeface="Times New Roman"/>
              </a:rPr>
              <a:t>В </a:t>
            </a:r>
            <a:r>
              <a:rPr lang="ru-RU" sz="3000" dirty="0" smtClean="0">
                <a:solidFill>
                  <a:srgbClr val="000000"/>
                </a:solidFill>
                <a:latin typeface="Times New Roman"/>
              </a:rPr>
              <a:t>- величина ощущения; </a:t>
            </a:r>
            <a:r>
              <a:rPr lang="ru-RU" sz="3000" i="1" dirty="0" smtClean="0">
                <a:solidFill>
                  <a:srgbClr val="000000"/>
                </a:solidFill>
                <a:latin typeface="Times New Roman"/>
              </a:rPr>
              <a:t>к </a:t>
            </a:r>
            <a:r>
              <a:rPr lang="ru-RU" sz="3000" dirty="0" smtClean="0">
                <a:solidFill>
                  <a:srgbClr val="000000"/>
                </a:solidFill>
                <a:latin typeface="Times New Roman"/>
              </a:rPr>
              <a:t>и </a:t>
            </a:r>
            <a:r>
              <a:rPr lang="ru-RU" sz="3000" i="1" dirty="0" smtClean="0">
                <a:solidFill>
                  <a:srgbClr val="000000"/>
                </a:solidFill>
                <a:latin typeface="Times New Roman"/>
              </a:rPr>
              <a:t>с </a:t>
            </a:r>
            <a:r>
              <a:rPr lang="ru-RU" sz="3000" dirty="0" smtClean="0">
                <a:solidFill>
                  <a:srgbClr val="000000"/>
                </a:solidFill>
                <a:latin typeface="Times New Roman"/>
              </a:rPr>
              <a:t>- константы.</a:t>
            </a:r>
          </a:p>
          <a:p>
            <a:pPr marL="0" lvl="1" indent="0" algn="just">
              <a:buNone/>
            </a:pPr>
            <a:r>
              <a:rPr lang="ru-RU" sz="3600" dirty="0">
                <a:solidFill>
                  <a:srgbClr val="000000"/>
                </a:solidFill>
                <a:latin typeface="Times New Roman"/>
              </a:rPr>
              <a:t>Эта зависимость носит название </a:t>
            </a:r>
            <a:r>
              <a:rPr lang="ru-RU" sz="3600" b="1" cap="all" dirty="0">
                <a:solidFill>
                  <a:srgbClr val="FF0000"/>
                </a:solidFill>
                <a:latin typeface="Times New Roman"/>
              </a:rPr>
              <a:t>основного психофизического закона</a:t>
            </a:r>
            <a:r>
              <a:rPr lang="ru-RU" sz="3600" b="1" dirty="0">
                <a:solidFill>
                  <a:srgbClr val="FF0000"/>
                </a:solidFill>
                <a:latin typeface="Times New Roman"/>
              </a:rPr>
              <a:t>,</a:t>
            </a:r>
            <a:r>
              <a:rPr lang="ru-RU" sz="3600" dirty="0">
                <a:solidFill>
                  <a:srgbClr val="000000"/>
                </a:solidFill>
                <a:latin typeface="Times New Roman"/>
              </a:rPr>
              <a:t> или </a:t>
            </a:r>
            <a:r>
              <a:rPr lang="ru-RU" sz="3600" dirty="0">
                <a:solidFill>
                  <a:srgbClr val="FF0000"/>
                </a:solidFill>
                <a:latin typeface="Times New Roman"/>
              </a:rPr>
              <a:t>закона Вебера </a:t>
            </a:r>
            <a:r>
              <a:rPr lang="ru-RU" sz="3600" dirty="0" smtClean="0">
                <a:solidFill>
                  <a:srgbClr val="FF0000"/>
                </a:solidFill>
                <a:latin typeface="Times New Roman"/>
              </a:rPr>
              <a:t>– </a:t>
            </a:r>
            <a:r>
              <a:rPr lang="ru-RU" sz="3600" dirty="0" err="1" smtClean="0">
                <a:solidFill>
                  <a:srgbClr val="FF0000"/>
                </a:solidFill>
                <a:latin typeface="Times New Roman"/>
              </a:rPr>
              <a:t>Фехнера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: </a:t>
            </a:r>
            <a:r>
              <a:rPr lang="ru-RU" sz="3600" b="1" i="1" dirty="0" smtClean="0">
                <a:solidFill>
                  <a:srgbClr val="000000"/>
                </a:solidFill>
                <a:latin typeface="Times New Roman"/>
              </a:rPr>
              <a:t>интенсивность </a:t>
            </a:r>
            <a:r>
              <a:rPr lang="ru-RU" sz="3600" b="1" i="1" dirty="0">
                <a:solidFill>
                  <a:srgbClr val="000000"/>
                </a:solidFill>
                <a:latin typeface="Times New Roman"/>
              </a:rPr>
              <a:t>ощущения прямо пропорциональна логарифму силы раздражителя. 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Закон справедлив только для среднего участка диапазона чувствительности анализатора.</a:t>
            </a:r>
          </a:p>
          <a:p>
            <a:pPr marR="140"/>
            <a:endParaRPr lang="ru-RU" b="1" dirty="0" smtClean="0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484784"/>
            <a:ext cx="560542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357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0"/>
            <a:ext cx="8928992" cy="6669360"/>
          </a:xfrm>
        </p:spPr>
        <p:txBody>
          <a:bodyPr>
            <a:noAutofit/>
          </a:bodyPr>
          <a:lstStyle/>
          <a:p>
            <a:pPr marL="0" marR="770" indent="0">
              <a:buNone/>
            </a:pPr>
            <a:r>
              <a:rPr lang="ru-RU" sz="4400" b="1" dirty="0" smtClean="0">
                <a:solidFill>
                  <a:schemeClr val="tx1"/>
                </a:solidFill>
                <a:latin typeface="Times New Roman"/>
              </a:rPr>
              <a:t>2.1. Абсолютные пороги</a:t>
            </a:r>
          </a:p>
          <a:p>
            <a:pPr marL="0" marR="770" indent="0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/>
              </a:rPr>
              <a:t>Минимальная </a:t>
            </a:r>
            <a:r>
              <a:rPr lang="ru-RU" sz="4000" b="1" dirty="0" smtClean="0">
                <a:solidFill>
                  <a:srgbClr val="FF0000"/>
                </a:solidFill>
                <a:latin typeface="Times New Roman"/>
              </a:rPr>
              <a:t>величина </a:t>
            </a:r>
            <a:r>
              <a:rPr lang="ru-RU" sz="4000" dirty="0" smtClean="0">
                <a:solidFill>
                  <a:srgbClr val="000000"/>
                </a:solidFill>
                <a:latin typeface="Times New Roman"/>
              </a:rPr>
              <a:t>раздражителя, вызывающая едва заметное ощущение, носит название </a:t>
            </a:r>
            <a:r>
              <a:rPr lang="ru-RU" sz="4000" b="1" i="1" dirty="0" smtClean="0">
                <a:solidFill>
                  <a:srgbClr val="FF0000"/>
                </a:solidFill>
                <a:latin typeface="Times New Roman"/>
              </a:rPr>
              <a:t>нижнего</a:t>
            </a:r>
            <a:r>
              <a:rPr lang="ru-RU" sz="4000" b="1" i="1" dirty="0" smtClean="0">
                <a:solidFill>
                  <a:srgbClr val="000000"/>
                </a:solidFill>
                <a:latin typeface="Times New Roman"/>
              </a:rPr>
              <a:t> абсолютного порога чувствительности</a:t>
            </a:r>
            <a:r>
              <a:rPr lang="ru-RU" sz="4000" dirty="0" smtClean="0">
                <a:solidFill>
                  <a:srgbClr val="000000"/>
                </a:solidFill>
                <a:latin typeface="Times New Roman"/>
              </a:rPr>
              <a:t>, </a:t>
            </a:r>
            <a:endParaRPr lang="ru-RU" sz="4000" dirty="0" smtClean="0">
              <a:solidFill>
                <a:srgbClr val="000000"/>
              </a:solidFill>
              <a:latin typeface="Times New Roman"/>
            </a:endParaRPr>
          </a:p>
          <a:p>
            <a:pPr marL="0" marR="770" indent="0">
              <a:buNone/>
            </a:pPr>
            <a:r>
              <a:rPr lang="ru-RU" sz="4000" dirty="0" smtClean="0">
                <a:solidFill>
                  <a:srgbClr val="000000"/>
                </a:solidFill>
                <a:latin typeface="Times New Roman"/>
              </a:rPr>
              <a:t>а </a:t>
            </a:r>
            <a:r>
              <a:rPr lang="ru-RU" sz="4000" b="1" dirty="0" smtClean="0">
                <a:solidFill>
                  <a:srgbClr val="FF0000"/>
                </a:solidFill>
                <a:latin typeface="Times New Roman"/>
              </a:rPr>
              <a:t>максимально допустимая </a:t>
            </a:r>
            <a:r>
              <a:rPr lang="ru-RU" sz="4000" dirty="0" smtClean="0">
                <a:solidFill>
                  <a:srgbClr val="000000"/>
                </a:solidFill>
                <a:latin typeface="Times New Roman"/>
              </a:rPr>
              <a:t>величина – </a:t>
            </a:r>
            <a:r>
              <a:rPr lang="ru-RU" sz="4000" b="1" i="1" dirty="0" smtClean="0">
                <a:solidFill>
                  <a:srgbClr val="FF0000"/>
                </a:solidFill>
                <a:latin typeface="Times New Roman"/>
              </a:rPr>
              <a:t>верхнего</a:t>
            </a:r>
            <a:r>
              <a:rPr lang="ru-RU" sz="4000" b="1" i="1" dirty="0" smtClean="0">
                <a:solidFill>
                  <a:srgbClr val="000000"/>
                </a:solidFill>
                <a:latin typeface="Times New Roman"/>
              </a:rPr>
              <a:t> абсолютного порога чувствительности</a:t>
            </a:r>
            <a:r>
              <a:rPr lang="ru-RU" sz="4400" b="1" i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4400" dirty="0" smtClean="0">
                <a:solidFill>
                  <a:srgbClr val="000000"/>
                </a:solidFill>
                <a:latin typeface="Times New Roman"/>
              </a:rPr>
              <a:t>(</a:t>
            </a:r>
            <a:r>
              <a:rPr lang="ru-RU" sz="3200" dirty="0" smtClean="0">
                <a:solidFill>
                  <a:srgbClr val="000000"/>
                </a:solidFill>
                <a:latin typeface="Times New Roman"/>
              </a:rPr>
              <a:t>это допустимо лишь </a:t>
            </a:r>
            <a:r>
              <a:rPr lang="ru-RU" sz="3200" dirty="0" smtClean="0">
                <a:solidFill>
                  <a:srgbClr val="000000"/>
                </a:solidFill>
                <a:latin typeface="Times New Roman"/>
              </a:rPr>
              <a:t>к энергетическим характеристикам</a:t>
            </a:r>
            <a:r>
              <a:rPr lang="ru-RU" sz="4400" dirty="0" smtClean="0">
                <a:solidFill>
                  <a:srgbClr val="000000"/>
                </a:solidFill>
                <a:latin typeface="Times New Roman"/>
              </a:rPr>
              <a:t>). </a:t>
            </a:r>
            <a:endParaRPr lang="ru-RU" sz="4400" dirty="0" smtClean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4587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0"/>
            <a:ext cx="8928992" cy="6669360"/>
          </a:xfrm>
        </p:spPr>
        <p:txBody>
          <a:bodyPr>
            <a:noAutofit/>
          </a:bodyPr>
          <a:lstStyle/>
          <a:p>
            <a:pPr marL="0" marR="770" indent="0" algn="just">
              <a:buNone/>
            </a:pPr>
            <a:r>
              <a:rPr lang="ru-RU" sz="4400" dirty="0" smtClean="0">
                <a:solidFill>
                  <a:srgbClr val="000000"/>
                </a:solidFill>
                <a:latin typeface="Times New Roman"/>
              </a:rPr>
              <a:t>Увеличение </a:t>
            </a:r>
            <a:r>
              <a:rPr lang="ru-RU" sz="4400" dirty="0">
                <a:solidFill>
                  <a:srgbClr val="000000"/>
                </a:solidFill>
                <a:latin typeface="Times New Roman"/>
              </a:rPr>
              <a:t>интенсивности сигнала </a:t>
            </a:r>
            <a:r>
              <a:rPr lang="ru-RU" sz="4400" b="1" dirty="0">
                <a:solidFill>
                  <a:srgbClr val="FF0000"/>
                </a:solidFill>
                <a:latin typeface="Times New Roman"/>
              </a:rPr>
              <a:t>сверх верхнего порога </a:t>
            </a:r>
            <a:r>
              <a:rPr lang="ru-RU" sz="4400" dirty="0">
                <a:solidFill>
                  <a:srgbClr val="000000"/>
                </a:solidFill>
                <a:latin typeface="Times New Roman"/>
              </a:rPr>
              <a:t>вызывает </a:t>
            </a:r>
            <a:r>
              <a:rPr lang="ru-RU" sz="4400" b="1" dirty="0">
                <a:solidFill>
                  <a:srgbClr val="FF0000"/>
                </a:solidFill>
                <a:latin typeface="Times New Roman"/>
              </a:rPr>
              <a:t>боль</a:t>
            </a:r>
            <a:r>
              <a:rPr lang="ru-RU" sz="4400" dirty="0">
                <a:solidFill>
                  <a:srgbClr val="000000"/>
                </a:solidFill>
                <a:latin typeface="Times New Roman"/>
              </a:rPr>
              <a:t> (</a:t>
            </a:r>
            <a:r>
              <a:rPr lang="ru-RU" sz="4400" dirty="0" err="1">
                <a:solidFill>
                  <a:srgbClr val="000000"/>
                </a:solidFill>
                <a:latin typeface="Times New Roman"/>
              </a:rPr>
              <a:t>сверхгромкий</a:t>
            </a:r>
            <a:r>
              <a:rPr lang="ru-RU" sz="4400" dirty="0">
                <a:solidFill>
                  <a:srgbClr val="000000"/>
                </a:solidFill>
                <a:latin typeface="Times New Roman"/>
              </a:rPr>
              <a:t> звук, слепящая яркость и т. д.). </a:t>
            </a:r>
          </a:p>
          <a:p>
            <a:pPr marL="0" marR="770" indent="0">
              <a:buNone/>
            </a:pPr>
            <a:r>
              <a:rPr lang="ru-RU" sz="4400" dirty="0" smtClean="0">
                <a:solidFill>
                  <a:srgbClr val="000000"/>
                </a:solidFill>
                <a:latin typeface="Times New Roman"/>
              </a:rPr>
              <a:t>Сигналы</a:t>
            </a:r>
            <a:r>
              <a:rPr lang="ru-RU" sz="4400" dirty="0" smtClean="0">
                <a:solidFill>
                  <a:srgbClr val="000000"/>
                </a:solidFill>
                <a:latin typeface="Times New Roman"/>
              </a:rPr>
              <a:t>, величина которых </a:t>
            </a:r>
            <a:r>
              <a:rPr lang="ru-RU" sz="4400" b="1" dirty="0">
                <a:solidFill>
                  <a:srgbClr val="FF0000"/>
                </a:solidFill>
                <a:latin typeface="Times New Roman"/>
              </a:rPr>
              <a:t>меньше нижнего порога,</a:t>
            </a:r>
            <a:r>
              <a:rPr lang="ru-RU" sz="4400" dirty="0" smtClean="0">
                <a:solidFill>
                  <a:srgbClr val="000000"/>
                </a:solidFill>
                <a:latin typeface="Times New Roman"/>
              </a:rPr>
              <a:t> человеком </a:t>
            </a:r>
            <a:r>
              <a:rPr lang="ru-RU" sz="4400" b="1" dirty="0">
                <a:solidFill>
                  <a:srgbClr val="FF0000"/>
                </a:solidFill>
                <a:latin typeface="Times New Roman"/>
              </a:rPr>
              <a:t>не воспринимаются </a:t>
            </a:r>
            <a:r>
              <a:rPr lang="ru-RU" sz="4400" dirty="0" smtClean="0">
                <a:solidFill>
                  <a:srgbClr val="000000"/>
                </a:solidFill>
                <a:latin typeface="Times New Roman"/>
              </a:rPr>
              <a:t>(</a:t>
            </a:r>
            <a:r>
              <a:rPr lang="ru-RU" sz="3200" dirty="0" smtClean="0">
                <a:solidFill>
                  <a:srgbClr val="000000"/>
                </a:solidFill>
                <a:latin typeface="Times New Roman"/>
              </a:rPr>
              <a:t>есть особенности, -</a:t>
            </a:r>
            <a:r>
              <a:rPr lang="ru-RU" sz="3200" dirty="0" err="1" smtClean="0">
                <a:solidFill>
                  <a:srgbClr val="000000"/>
                </a:solidFill>
                <a:latin typeface="Times New Roman"/>
              </a:rPr>
              <a:t>неосознаваемость</a:t>
            </a:r>
            <a:r>
              <a:rPr lang="ru-RU" sz="3200" dirty="0" smtClean="0">
                <a:solidFill>
                  <a:srgbClr val="000000"/>
                </a:solidFill>
                <a:latin typeface="Times New Roman"/>
              </a:rPr>
              <a:t>, изменённые состояния сознания</a:t>
            </a:r>
            <a:r>
              <a:rPr lang="ru-RU" sz="4400" dirty="0" smtClean="0">
                <a:solidFill>
                  <a:srgbClr val="000000"/>
                </a:solidFill>
                <a:latin typeface="Times New Roman"/>
              </a:rPr>
              <a:t>). </a:t>
            </a:r>
            <a:endParaRPr lang="ru-RU" sz="4400" b="1" dirty="0" smtClean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8775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980728"/>
            <a:ext cx="8640959" cy="5616624"/>
          </a:xfrm>
        </p:spPr>
        <p:txBody>
          <a:bodyPr>
            <a:normAutofit lnSpcReduction="10000"/>
          </a:bodyPr>
          <a:lstStyle/>
          <a:p>
            <a:pPr marL="0" marR="670" indent="0" algn="just">
              <a:buNone/>
            </a:pPr>
            <a:r>
              <a:rPr lang="ru-RU" sz="3200" dirty="0" smtClean="0">
                <a:solidFill>
                  <a:srgbClr val="000000"/>
                </a:solidFill>
                <a:latin typeface="Times New Roman"/>
              </a:rPr>
              <a:t>Для характеристики различения сигналов вводится понятие 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/>
              </a:rPr>
              <a:t>дифференциального порога</a:t>
            </a:r>
            <a:r>
              <a:rPr lang="ru-RU" sz="3200" dirty="0" smtClean="0">
                <a:solidFill>
                  <a:srgbClr val="FF0000"/>
                </a:solidFill>
                <a:latin typeface="Times New Roman"/>
              </a:rPr>
              <a:t>, </a:t>
            </a:r>
            <a:r>
              <a:rPr lang="ru-RU" sz="3200" dirty="0" smtClean="0">
                <a:solidFill>
                  <a:srgbClr val="000000"/>
                </a:solidFill>
                <a:latin typeface="Times New Roman"/>
              </a:rPr>
              <a:t>под которым понимается </a:t>
            </a:r>
            <a:r>
              <a:rPr lang="ru-RU" sz="3200" dirty="0" smtClean="0">
                <a:solidFill>
                  <a:srgbClr val="FF0000"/>
                </a:solidFill>
                <a:latin typeface="Times New Roman"/>
              </a:rPr>
              <a:t>минимальное различие между двумя раздражителями (сигналами), </a:t>
            </a:r>
            <a:r>
              <a:rPr lang="ru-RU" sz="3200" dirty="0" smtClean="0">
                <a:solidFill>
                  <a:srgbClr val="000000"/>
                </a:solidFill>
                <a:latin typeface="Times New Roman"/>
              </a:rPr>
              <a:t>либо между двумя состояниями одного раздражителя, вызывающее едва заметное различие ощущений:</a:t>
            </a:r>
          </a:p>
          <a:p>
            <a:pPr lvl="7" algn="l"/>
            <a:endParaRPr lang="ru-RU" sz="3200" dirty="0" smtClean="0">
              <a:latin typeface="Times New Roman"/>
            </a:endParaRPr>
          </a:p>
          <a:p>
            <a:pPr marL="0" marR="0" indent="0" algn="l">
              <a:buNone/>
            </a:pPr>
            <a:endParaRPr lang="ru-RU" sz="3200" dirty="0" smtClean="0">
              <a:latin typeface="Times New Roman"/>
            </a:endParaRPr>
          </a:p>
          <a:p>
            <a:pPr marL="0" indent="0" algn="l">
              <a:buNone/>
            </a:pPr>
            <a:r>
              <a:rPr lang="ru-RU" sz="3200" dirty="0" smtClean="0">
                <a:solidFill>
                  <a:srgbClr val="000000"/>
                </a:solidFill>
                <a:latin typeface="Times New Roman"/>
              </a:rPr>
              <a:t>где </a:t>
            </a:r>
            <a:r>
              <a:rPr lang="ru-RU" sz="3200" i="1" dirty="0" smtClean="0">
                <a:solidFill>
                  <a:srgbClr val="000000"/>
                </a:solidFill>
                <a:latin typeface="Times New Roman"/>
              </a:rPr>
              <a:t>I</a:t>
            </a:r>
            <a:r>
              <a:rPr lang="ru-RU" sz="3200" baseline="-25000" dirty="0" smtClean="0">
                <a:solidFill>
                  <a:srgbClr val="000000"/>
                </a:solidFill>
                <a:latin typeface="Times New Roman"/>
              </a:rPr>
              <a:t>0</a:t>
            </a:r>
            <a:r>
              <a:rPr lang="ru-RU" sz="3200" dirty="0" smtClean="0">
                <a:solidFill>
                  <a:srgbClr val="000000"/>
                </a:solidFill>
                <a:latin typeface="Times New Roman"/>
              </a:rPr>
              <a:t> - исходное значение сигнала; </a:t>
            </a:r>
            <a:endParaRPr lang="ru-RU" sz="3200" dirty="0" smtClean="0">
              <a:solidFill>
                <a:srgbClr val="000000"/>
              </a:solidFill>
              <a:latin typeface="Times New Roman"/>
            </a:endParaRPr>
          </a:p>
          <a:p>
            <a:pPr marL="0" indent="0" algn="l">
              <a:buNone/>
            </a:pPr>
            <a:r>
              <a:rPr lang="en-US" sz="3200" i="1" dirty="0" smtClean="0">
                <a:solidFill>
                  <a:srgbClr val="000000"/>
                </a:solidFill>
                <a:latin typeface="Times New Roman"/>
              </a:rPr>
              <a:t>I</a:t>
            </a:r>
            <a:r>
              <a:rPr lang="ru-RU" sz="3200" i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3200" baseline="-25000" dirty="0" smtClean="0">
                <a:solidFill>
                  <a:srgbClr val="000000"/>
                </a:solidFill>
                <a:latin typeface="Times New Roman"/>
              </a:rPr>
              <a:t>∆</a:t>
            </a:r>
            <a:r>
              <a:rPr lang="ru-RU" sz="3200" dirty="0" smtClean="0">
                <a:solidFill>
                  <a:srgbClr val="000000"/>
                </a:solidFill>
                <a:latin typeface="Times New Roman"/>
              </a:rPr>
              <a:t> - измененное значение сигнала.</a:t>
            </a:r>
          </a:p>
          <a:p>
            <a:pPr marL="0" marR="140" indent="0">
              <a:buNone/>
            </a:pPr>
            <a:endParaRPr lang="ru-RU" b="1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42400"/>
          </a:xfrm>
        </p:spPr>
        <p:txBody>
          <a:bodyPr>
            <a:normAutofit fontScale="90000"/>
          </a:bodyPr>
          <a:lstStyle/>
          <a:p>
            <a:pPr marR="290" lvl="0"/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2.2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. 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Дифференциальный порог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793232"/>
            <a:ext cx="4603466" cy="1219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596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476672"/>
            <a:ext cx="8640959" cy="6120680"/>
          </a:xfrm>
        </p:spPr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Экспериментально 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установлено, что  величина  дифференциального   порога   </a:t>
            </a:r>
            <a:r>
              <a:rPr lang="ru-RU" sz="3600" b="1" dirty="0" smtClean="0">
                <a:solidFill>
                  <a:srgbClr val="FF0000"/>
                </a:solidFill>
                <a:latin typeface="Times New Roman"/>
              </a:rPr>
              <a:t>пропорциональна   исходной   величине раздражителя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:</a:t>
            </a:r>
          </a:p>
          <a:p>
            <a:pPr marL="0" indent="0" algn="l">
              <a:buNone/>
            </a:pPr>
            <a:endParaRPr lang="ru-RU" sz="3600" dirty="0" smtClean="0">
              <a:latin typeface="Times New Roman"/>
            </a:endParaRPr>
          </a:p>
          <a:p>
            <a:pPr marL="0" indent="0" algn="l">
              <a:buNone/>
            </a:pPr>
            <a:endParaRPr lang="ru-RU" sz="3600" dirty="0" smtClean="0">
              <a:latin typeface="Times New Roman"/>
            </a:endParaRPr>
          </a:p>
          <a:p>
            <a:pPr marL="0" indent="0" algn="l">
              <a:buNone/>
            </a:pPr>
            <a:endParaRPr lang="ru-RU" sz="3600" dirty="0" smtClean="0">
              <a:solidFill>
                <a:srgbClr val="000000"/>
              </a:solidFill>
              <a:latin typeface="Times New Roman"/>
            </a:endParaRPr>
          </a:p>
          <a:p>
            <a:pPr marL="0" indent="0" algn="l">
              <a:buNone/>
            </a:pP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где </a:t>
            </a:r>
            <a:r>
              <a:rPr lang="ru-RU" sz="3600" i="1" dirty="0" smtClean="0">
                <a:solidFill>
                  <a:srgbClr val="000000"/>
                </a:solidFill>
                <a:latin typeface="Times New Roman"/>
              </a:rPr>
              <a:t>к 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- константа, равная </a:t>
            </a:r>
            <a:endParaRPr lang="ru-RU" sz="3600" dirty="0" smtClean="0">
              <a:solidFill>
                <a:srgbClr val="000000"/>
              </a:solidFill>
              <a:latin typeface="Times New Roman"/>
            </a:endParaRPr>
          </a:p>
          <a:p>
            <a:pPr marL="0" indent="0" algn="l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/>
              </a:rPr>
              <a:t>0,01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для   зрительного   анализатора, </a:t>
            </a:r>
            <a:endParaRPr lang="ru-RU" sz="3600" dirty="0" smtClean="0">
              <a:solidFill>
                <a:srgbClr val="000000"/>
              </a:solidFill>
              <a:latin typeface="Times New Roman"/>
            </a:endParaRPr>
          </a:p>
          <a:p>
            <a:pPr marL="0" indent="0" algn="l">
              <a:buNone/>
            </a:pPr>
            <a:r>
              <a:rPr lang="ru-RU" sz="3600" b="1" dirty="0">
                <a:solidFill>
                  <a:srgbClr val="FF0000"/>
                </a:solidFill>
                <a:latin typeface="Times New Roman"/>
              </a:rPr>
              <a:t>0,1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-для слухового </a:t>
            </a:r>
            <a:endParaRPr lang="ru-RU" sz="3600" dirty="0" smtClean="0">
              <a:solidFill>
                <a:srgbClr val="000000"/>
              </a:solidFill>
              <a:latin typeface="Times New Roman"/>
            </a:endParaRPr>
          </a:p>
          <a:p>
            <a:pPr marL="0" indent="0" algn="l">
              <a:buNone/>
            </a:pPr>
            <a:r>
              <a:rPr lang="ru-RU" sz="3600" b="1" dirty="0">
                <a:solidFill>
                  <a:srgbClr val="FF0000"/>
                </a:solidFill>
                <a:latin typeface="Times New Roman"/>
              </a:rPr>
              <a:t>0,3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- для тактильного.</a:t>
            </a:r>
          </a:p>
          <a:p>
            <a:pPr marR="140"/>
            <a:endParaRPr lang="ru-RU" b="1" dirty="0" smtClean="0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504" y="2492896"/>
            <a:ext cx="5163349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772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980728"/>
            <a:ext cx="8640959" cy="56166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dirty="0" smtClean="0">
                <a:solidFill>
                  <a:srgbClr val="000000"/>
                </a:solidFill>
                <a:latin typeface="Times New Roman"/>
              </a:rPr>
              <a:t>На практике необходимо пользоваться величиной, характеризующей не </a:t>
            </a:r>
            <a:br>
              <a:rPr lang="ru-RU" sz="4000" dirty="0" smtClean="0">
                <a:solidFill>
                  <a:srgbClr val="000000"/>
                </a:solidFill>
                <a:latin typeface="Times New Roman"/>
              </a:rPr>
            </a:br>
            <a:r>
              <a:rPr lang="ru-RU" sz="4000" dirty="0" smtClean="0">
                <a:solidFill>
                  <a:srgbClr val="000000"/>
                </a:solidFill>
                <a:latin typeface="Times New Roman"/>
              </a:rPr>
              <a:t>минимальную, а </a:t>
            </a:r>
            <a:r>
              <a:rPr lang="ru-RU" sz="4000" dirty="0" smtClean="0">
                <a:solidFill>
                  <a:srgbClr val="FF0000"/>
                </a:solidFill>
                <a:latin typeface="Times New Roman"/>
              </a:rPr>
              <a:t>оптимальную различимость </a:t>
            </a:r>
            <a:r>
              <a:rPr lang="ru-RU" sz="4000" dirty="0" smtClean="0">
                <a:solidFill>
                  <a:srgbClr val="000000"/>
                </a:solidFill>
                <a:latin typeface="Times New Roman"/>
              </a:rPr>
              <a:t>сигналов. </a:t>
            </a:r>
            <a:endParaRPr lang="ru-RU" sz="4000" dirty="0" smtClean="0">
              <a:solidFill>
                <a:srgbClr val="000000"/>
              </a:solidFill>
              <a:latin typeface="Times New Roman"/>
            </a:endParaRPr>
          </a:p>
          <a:p>
            <a:pPr marL="0" indent="0">
              <a:buNone/>
            </a:pPr>
            <a:r>
              <a:rPr lang="ru-RU" sz="4400" dirty="0" smtClean="0">
                <a:solidFill>
                  <a:srgbClr val="000000"/>
                </a:solidFill>
                <a:latin typeface="Times New Roman"/>
              </a:rPr>
              <a:t>Такой </a:t>
            </a:r>
            <a:r>
              <a:rPr lang="ru-RU" sz="4400" dirty="0" smtClean="0">
                <a:solidFill>
                  <a:srgbClr val="000000"/>
                </a:solidFill>
                <a:latin typeface="Times New Roman"/>
              </a:rPr>
              <a:t>величиной в инженерной психологии является </a:t>
            </a:r>
            <a:r>
              <a:rPr lang="ru-RU" sz="4400" b="1" i="1" cap="all" dirty="0" smtClean="0">
                <a:solidFill>
                  <a:srgbClr val="FF0000"/>
                </a:solidFill>
                <a:latin typeface="Times New Roman"/>
              </a:rPr>
              <a:t>оперативный порог </a:t>
            </a:r>
            <a:r>
              <a:rPr lang="ru-RU" sz="4400" dirty="0" smtClean="0">
                <a:solidFill>
                  <a:srgbClr val="000000"/>
                </a:solidFill>
                <a:latin typeface="Times New Roman"/>
              </a:rPr>
              <a:t>различения. </a:t>
            </a:r>
            <a:endParaRPr lang="ru-RU" sz="4400" b="1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42400"/>
          </a:xfrm>
        </p:spPr>
        <p:txBody>
          <a:bodyPr>
            <a:normAutofit fontScale="90000"/>
          </a:bodyPr>
          <a:lstStyle/>
          <a:p>
            <a:pPr marR="290" lvl="0"/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2.3. Оперативный порог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856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692696"/>
            <a:ext cx="8640959" cy="59046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b="1" i="1" dirty="0">
                <a:solidFill>
                  <a:srgbClr val="FF0000"/>
                </a:solidFill>
                <a:latin typeface="Times New Roman"/>
              </a:rPr>
              <a:t>О</a:t>
            </a:r>
            <a:r>
              <a:rPr lang="ru-RU" sz="4000" b="1" i="1" dirty="0" smtClean="0">
                <a:solidFill>
                  <a:srgbClr val="FF0000"/>
                </a:solidFill>
                <a:latin typeface="Times New Roman"/>
              </a:rPr>
              <a:t>перативный порог </a:t>
            </a:r>
            <a:r>
              <a:rPr lang="ru-RU" sz="4000" dirty="0" smtClean="0">
                <a:solidFill>
                  <a:srgbClr val="000000"/>
                </a:solidFill>
                <a:latin typeface="Times New Roman"/>
              </a:rPr>
              <a:t>определяется той наименьшей величиной различия между сигналами, при которой </a:t>
            </a:r>
            <a:r>
              <a:rPr lang="ru-RU" sz="4000" dirty="0" smtClean="0">
                <a:solidFill>
                  <a:srgbClr val="0070C0"/>
                </a:solidFill>
                <a:latin typeface="Times New Roman"/>
              </a:rPr>
              <a:t>точность и скорость различения достигают максимума</a:t>
            </a:r>
            <a:r>
              <a:rPr lang="ru-RU" sz="4000" dirty="0" smtClean="0">
                <a:solidFill>
                  <a:srgbClr val="000000"/>
                </a:solidFill>
                <a:latin typeface="Times New Roman"/>
              </a:rPr>
              <a:t>. </a:t>
            </a:r>
          </a:p>
          <a:p>
            <a:pPr marL="0" indent="0">
              <a:buNone/>
            </a:pPr>
            <a:r>
              <a:rPr lang="ru-RU" sz="4000" dirty="0" smtClean="0">
                <a:solidFill>
                  <a:srgbClr val="000000"/>
                </a:solidFill>
                <a:latin typeface="Times New Roman"/>
              </a:rPr>
              <a:t>Обычно оперативный порог различения в </a:t>
            </a:r>
            <a:r>
              <a:rPr lang="ru-RU" sz="4000" dirty="0" smtClean="0">
                <a:solidFill>
                  <a:srgbClr val="FF0000"/>
                </a:solidFill>
                <a:latin typeface="Times New Roman"/>
              </a:rPr>
              <a:t>10-15 раз </a:t>
            </a:r>
            <a:r>
              <a:rPr lang="ru-RU" sz="4000" dirty="0" smtClean="0">
                <a:solidFill>
                  <a:srgbClr val="000000"/>
                </a:solidFill>
                <a:latin typeface="Times New Roman"/>
              </a:rPr>
              <a:t>больше дифференциального.</a:t>
            </a:r>
          </a:p>
          <a:p>
            <a:pPr marR="140"/>
            <a:endParaRPr lang="ru-RU" b="1" dirty="0" smtClean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948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877272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ru-RU" sz="2600" dirty="0" smtClean="0">
                <a:solidFill>
                  <a:srgbClr val="000000"/>
                </a:solidFill>
                <a:latin typeface="Times New Roman"/>
              </a:rPr>
              <a:t>Физиологической основой формирования перцептивного образа является </a:t>
            </a:r>
            <a:r>
              <a:rPr lang="ru-RU" sz="2600" b="1" dirty="0" smtClean="0">
                <a:solidFill>
                  <a:srgbClr val="000000"/>
                </a:solidFill>
                <a:latin typeface="Times New Roman"/>
              </a:rPr>
              <a:t>работа анализаторов</a:t>
            </a:r>
            <a:r>
              <a:rPr lang="ru-RU" sz="2600" dirty="0" smtClean="0">
                <a:solidFill>
                  <a:srgbClr val="000000"/>
                </a:solidFill>
                <a:latin typeface="Times New Roman"/>
              </a:rPr>
              <a:t>. </a:t>
            </a:r>
            <a:endParaRPr lang="ru-RU" sz="2600" dirty="0" smtClean="0">
              <a:solidFill>
                <a:srgbClr val="000000"/>
              </a:solidFill>
              <a:latin typeface="Times New Roman"/>
            </a:endParaRPr>
          </a:p>
          <a:p>
            <a:pPr marL="0" lvl="0" indent="0" algn="just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Times New Roman"/>
              </a:rPr>
              <a:t>Анализатором </a:t>
            </a:r>
            <a:r>
              <a:rPr lang="ru-RU" sz="2800" b="1" dirty="0" smtClean="0">
                <a:solidFill>
                  <a:srgbClr val="FF0000"/>
                </a:solidFill>
                <a:latin typeface="Times New Roman"/>
              </a:rPr>
              <a:t>называется совокупность нервных тканей, которые участвуют в анализе раздражений</a:t>
            </a:r>
            <a:r>
              <a:rPr lang="ru-RU" sz="2800" b="1" dirty="0" smtClean="0">
                <a:solidFill>
                  <a:srgbClr val="000000"/>
                </a:solidFill>
                <a:latin typeface="Times New Roman"/>
              </a:rPr>
              <a:t>.</a:t>
            </a:r>
            <a:r>
              <a:rPr lang="ru-RU" sz="2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600" dirty="0" smtClean="0">
                <a:solidFill>
                  <a:srgbClr val="000000"/>
                </a:solidFill>
                <a:latin typeface="Times New Roman"/>
              </a:rPr>
              <a:t>Любой анализатор состоит из </a:t>
            </a:r>
            <a:r>
              <a:rPr lang="ru-RU" sz="2600" b="1" dirty="0" smtClean="0">
                <a:solidFill>
                  <a:srgbClr val="000000"/>
                </a:solidFill>
                <a:latin typeface="Times New Roman"/>
              </a:rPr>
              <a:t>трех основных частей</a:t>
            </a:r>
            <a:r>
              <a:rPr lang="ru-RU" sz="2600" dirty="0" smtClean="0">
                <a:solidFill>
                  <a:srgbClr val="000000"/>
                </a:solidFill>
                <a:latin typeface="Times New Roman"/>
              </a:rPr>
              <a:t>: </a:t>
            </a:r>
            <a:r>
              <a:rPr lang="ru-RU" sz="2600" b="1" i="1" dirty="0" smtClean="0">
                <a:solidFill>
                  <a:srgbClr val="FF0000"/>
                </a:solidFill>
                <a:latin typeface="Times New Roman"/>
              </a:rPr>
              <a:t>рецептора, проводящих нервных путей </a:t>
            </a:r>
            <a:r>
              <a:rPr lang="ru-RU" sz="2600" dirty="0" smtClean="0">
                <a:solidFill>
                  <a:srgbClr val="FF0000"/>
                </a:solidFill>
                <a:latin typeface="Times New Roman"/>
              </a:rPr>
              <a:t>и </a:t>
            </a:r>
            <a:r>
              <a:rPr lang="ru-RU" sz="2600" b="1" i="1" dirty="0" smtClean="0">
                <a:solidFill>
                  <a:srgbClr val="FF0000"/>
                </a:solidFill>
                <a:latin typeface="Times New Roman"/>
              </a:rPr>
              <a:t>центра </a:t>
            </a:r>
            <a:r>
              <a:rPr lang="ru-RU" sz="2600" dirty="0" smtClean="0">
                <a:solidFill>
                  <a:srgbClr val="000000"/>
                </a:solidFill>
                <a:latin typeface="Times New Roman"/>
              </a:rPr>
              <a:t>в коре больших полушарий головного мозга.</a:t>
            </a:r>
          </a:p>
          <a:p>
            <a:pPr marR="100" lvl="1"/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marR="100" lvl="1"/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marR="100" lvl="1"/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marR="100" lvl="1"/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marR="100" lvl="1"/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marR="100" lvl="1"/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marR="100" lvl="1"/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marR="100" lvl="1"/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Рис. 2.3. Строение анализатора человека</a:t>
            </a:r>
            <a:endParaRPr lang="ru-RU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42400"/>
          </a:xfrm>
        </p:spPr>
        <p:txBody>
          <a:bodyPr>
            <a:normAutofit fontScale="90000"/>
          </a:bodyPr>
          <a:lstStyle/>
          <a:p>
            <a:pPr lvl="0" algn="l"/>
            <a:r>
              <a:rPr lang="ru-RU" b="1" dirty="0" smtClean="0">
                <a:solidFill>
                  <a:srgbClr val="FF0000"/>
                </a:solidFill>
                <a:latin typeface="Times New Roman"/>
              </a:rPr>
              <a:t>1</a:t>
            </a:r>
            <a:r>
              <a:rPr lang="ru-RU" b="1" dirty="0" smtClean="0">
                <a:solidFill>
                  <a:srgbClr val="FF0000"/>
                </a:solidFill>
                <a:latin typeface="Times New Roman"/>
              </a:rPr>
              <a:t>. </a:t>
            </a:r>
            <a:r>
              <a:rPr lang="ru-RU" b="1" dirty="0" smtClean="0">
                <a:solidFill>
                  <a:srgbClr val="FF0000"/>
                </a:solidFill>
                <a:latin typeface="Times New Roman"/>
              </a:rPr>
              <a:t>Состав и виды </a:t>
            </a:r>
            <a:r>
              <a:rPr lang="ru-RU" b="1" dirty="0" smtClean="0">
                <a:solidFill>
                  <a:srgbClr val="FF0000"/>
                </a:solidFill>
                <a:latin typeface="Times New Roman"/>
              </a:rPr>
              <a:t>анализаторов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789040"/>
            <a:ext cx="7560840" cy="25202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1034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980728"/>
            <a:ext cx="8928991" cy="5877272"/>
          </a:xfrm>
        </p:spPr>
        <p:txBody>
          <a:bodyPr>
            <a:noAutofit/>
          </a:bodyPr>
          <a:lstStyle/>
          <a:p>
            <a:pPr marL="0" marR="480" indent="0" algn="just">
              <a:buNone/>
            </a:pPr>
            <a:r>
              <a:rPr lang="ru-RU" sz="3100" dirty="0">
                <a:solidFill>
                  <a:srgbClr val="000000"/>
                </a:solidFill>
                <a:latin typeface="Times New Roman"/>
              </a:rPr>
              <a:t>Важнейшими свойствами анализаторов, имеющими большое значение для деятельности оператора, являются </a:t>
            </a:r>
            <a:r>
              <a:rPr lang="ru-RU" sz="3100" b="1" dirty="0">
                <a:solidFill>
                  <a:srgbClr val="FF0000"/>
                </a:solidFill>
                <a:latin typeface="Times New Roman"/>
              </a:rPr>
              <a:t>адаптивность</a:t>
            </a:r>
            <a:r>
              <a:rPr lang="ru-RU" sz="3100" dirty="0">
                <a:solidFill>
                  <a:srgbClr val="000000"/>
                </a:solidFill>
                <a:latin typeface="Times New Roman"/>
              </a:rPr>
              <a:t> и </a:t>
            </a:r>
            <a:r>
              <a:rPr lang="ru-RU" sz="3100" b="1" dirty="0">
                <a:solidFill>
                  <a:srgbClr val="FF0000"/>
                </a:solidFill>
                <a:latin typeface="Times New Roman"/>
              </a:rPr>
              <a:t>избирательность.</a:t>
            </a:r>
          </a:p>
          <a:p>
            <a:pPr marL="0" marR="480" lvl="1" indent="0">
              <a:buNone/>
            </a:pPr>
            <a:r>
              <a:rPr lang="ru-RU" sz="3100" b="1" i="1" dirty="0">
                <a:solidFill>
                  <a:srgbClr val="000000"/>
                </a:solidFill>
                <a:latin typeface="Times New Roman"/>
              </a:rPr>
              <a:t>Адаптивность</a:t>
            </a:r>
            <a:r>
              <a:rPr lang="ru-RU" sz="3100" dirty="0">
                <a:solidFill>
                  <a:srgbClr val="000000"/>
                </a:solidFill>
                <a:latin typeface="Times New Roman"/>
              </a:rPr>
              <a:t> – это изменение диапазона чувствительности анализатора в соответствии с </a:t>
            </a:r>
            <a:r>
              <a:rPr lang="ru-RU" sz="3100" dirty="0" smtClean="0">
                <a:solidFill>
                  <a:srgbClr val="000000"/>
                </a:solidFill>
                <a:latin typeface="Times New Roman"/>
              </a:rPr>
              <a:t>интенсивностью </a:t>
            </a:r>
            <a:r>
              <a:rPr lang="ru-RU" sz="3100" dirty="0">
                <a:solidFill>
                  <a:srgbClr val="000000"/>
                </a:solidFill>
                <a:latin typeface="Times New Roman"/>
              </a:rPr>
              <a:t>раздражителя. </a:t>
            </a:r>
            <a:r>
              <a:rPr lang="ru-RU" sz="3100" dirty="0">
                <a:solidFill>
                  <a:srgbClr val="FF0000"/>
                </a:solidFill>
                <a:latin typeface="Times New Roman"/>
              </a:rPr>
              <a:t>Адаптация характеризуется </a:t>
            </a:r>
            <a:r>
              <a:rPr lang="ru-RU" sz="3100" dirty="0" smtClean="0">
                <a:solidFill>
                  <a:srgbClr val="FF0000"/>
                </a:solidFill>
                <a:latin typeface="Times New Roman"/>
              </a:rPr>
              <a:t>степенью изменения </a:t>
            </a:r>
            <a:r>
              <a:rPr lang="ru-RU" sz="3100" dirty="0">
                <a:solidFill>
                  <a:srgbClr val="FF0000"/>
                </a:solidFill>
                <a:latin typeface="Times New Roman"/>
              </a:rPr>
              <a:t>чувствительности и </a:t>
            </a:r>
            <a:r>
              <a:rPr lang="ru-RU" sz="3100" dirty="0" smtClean="0">
                <a:solidFill>
                  <a:srgbClr val="FF0000"/>
                </a:solidFill>
                <a:latin typeface="Times New Roman"/>
              </a:rPr>
              <a:t>временем. </a:t>
            </a:r>
            <a:r>
              <a:rPr lang="ru-RU" sz="3100" dirty="0" smtClean="0">
                <a:solidFill>
                  <a:srgbClr val="000000"/>
                </a:solidFill>
                <a:latin typeface="Times New Roman"/>
              </a:rPr>
              <a:t>Тактильный </a:t>
            </a:r>
            <a:r>
              <a:rPr lang="ru-RU" sz="3100" dirty="0">
                <a:solidFill>
                  <a:srgbClr val="000000"/>
                </a:solidFill>
                <a:latin typeface="Times New Roman"/>
              </a:rPr>
              <a:t>анализатор адаптируется наиболее быстро, зрительный – сравнительно медленно, однако диапазон изменения чувствительности у него очень большой</a:t>
            </a:r>
            <a:r>
              <a:rPr lang="ru-RU" sz="3100" dirty="0" smtClean="0">
                <a:solidFill>
                  <a:srgbClr val="000000"/>
                </a:solidFill>
                <a:latin typeface="Times New Roman"/>
              </a:rPr>
              <a:t>.</a:t>
            </a:r>
            <a:endParaRPr lang="ru-RU" sz="31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42400"/>
          </a:xfrm>
        </p:spPr>
        <p:txBody>
          <a:bodyPr>
            <a:normAutofit fontScale="90000"/>
          </a:bodyPr>
          <a:lstStyle/>
          <a:p>
            <a:pPr marR="140" lvl="0"/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3. 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Свойства анализаторов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671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692696"/>
            <a:ext cx="8784975" cy="6165304"/>
          </a:xfrm>
        </p:spPr>
        <p:txBody>
          <a:bodyPr>
            <a:normAutofit/>
          </a:bodyPr>
          <a:lstStyle/>
          <a:p>
            <a:pPr marL="0" marR="480" indent="0">
              <a:buNone/>
            </a:pPr>
            <a:r>
              <a:rPr lang="ru-RU" sz="3600" b="1" i="1" dirty="0" smtClean="0">
                <a:solidFill>
                  <a:srgbClr val="000000"/>
                </a:solidFill>
                <a:latin typeface="Times New Roman"/>
              </a:rPr>
              <a:t>Избирательность 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анализатора - его способность из множества раздражителей, действующих в каждый момент времени, в зависимости от условий выделять лишь определенные. </a:t>
            </a:r>
            <a:endParaRPr lang="ru-RU" sz="3600" dirty="0" smtClean="0">
              <a:solidFill>
                <a:srgbClr val="000000"/>
              </a:solidFill>
              <a:latin typeface="Times New Roman"/>
            </a:endParaRPr>
          </a:p>
          <a:p>
            <a:pPr marL="0" marR="480" indent="0" algn="just">
              <a:buNone/>
            </a:pP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Избирательность 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- условие формирования адекватных ощущений. </a:t>
            </a:r>
            <a:endParaRPr lang="ru-RU" sz="3600" dirty="0" smtClean="0">
              <a:solidFill>
                <a:srgbClr val="000000"/>
              </a:solidFill>
              <a:latin typeface="Times New Roman"/>
            </a:endParaRPr>
          </a:p>
          <a:p>
            <a:pPr marL="0" marR="480" indent="0" algn="just">
              <a:buNone/>
            </a:pP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Избирательность 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может быть 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/>
              </a:rPr>
              <a:t>амплитудной, пространственной, временной и вероятностной. </a:t>
            </a:r>
          </a:p>
        </p:txBody>
      </p:sp>
    </p:spTree>
    <p:extLst>
      <p:ext uri="{BB962C8B-B14F-4D97-AF65-F5344CB8AC3E}">
        <p14:creationId xmlns:p14="http://schemas.microsoft.com/office/powerpoint/2010/main" val="241750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980728"/>
            <a:ext cx="8640959" cy="5544616"/>
          </a:xfrm>
        </p:spPr>
        <p:txBody>
          <a:bodyPr>
            <a:normAutofit/>
          </a:bodyPr>
          <a:lstStyle/>
          <a:p>
            <a:pPr marL="0" marR="530" indent="0" algn="just">
              <a:buNone/>
            </a:pPr>
            <a:endParaRPr lang="ru-RU" sz="2600" dirty="0" smtClean="0">
              <a:solidFill>
                <a:srgbClr val="000000"/>
              </a:solidFill>
              <a:latin typeface="Times New Roman"/>
            </a:endParaRPr>
          </a:p>
          <a:p>
            <a:pPr marL="0" marR="530" indent="0" algn="just">
              <a:buNone/>
            </a:pPr>
            <a:endParaRPr lang="ru-RU" sz="2600" dirty="0" smtClean="0">
              <a:solidFill>
                <a:srgbClr val="000000"/>
              </a:solidFill>
              <a:latin typeface="Times New Roman"/>
            </a:endParaRPr>
          </a:p>
          <a:p>
            <a:pPr marL="0" marR="530" indent="0" algn="just">
              <a:buNone/>
            </a:pPr>
            <a:r>
              <a:rPr lang="ru-RU" sz="4000" dirty="0" smtClean="0">
                <a:solidFill>
                  <a:srgbClr val="000000"/>
                </a:solidFill>
                <a:latin typeface="Times New Roman"/>
              </a:rPr>
              <a:t>– </a:t>
            </a:r>
            <a:r>
              <a:rPr lang="ru-RU" sz="4000" dirty="0" smtClean="0">
                <a:solidFill>
                  <a:srgbClr val="000000"/>
                </a:solidFill>
                <a:latin typeface="Times New Roman"/>
              </a:rPr>
              <a:t>интенсивность сигналов должна соответствовать </a:t>
            </a:r>
            <a:r>
              <a:rPr lang="ru-RU" sz="4000" dirty="0" smtClean="0">
                <a:solidFill>
                  <a:srgbClr val="FF0000"/>
                </a:solidFill>
                <a:latin typeface="Times New Roman"/>
              </a:rPr>
              <a:t>средним значениям </a:t>
            </a:r>
            <a:r>
              <a:rPr lang="ru-RU" sz="4000" dirty="0" smtClean="0">
                <a:solidFill>
                  <a:srgbClr val="000000"/>
                </a:solidFill>
                <a:latin typeface="Times New Roman"/>
              </a:rPr>
              <a:t>диапазона чувствительности анализаторов;</a:t>
            </a:r>
          </a:p>
          <a:p>
            <a:pPr marL="0" marR="480" indent="0" algn="just">
              <a:buNone/>
            </a:pPr>
            <a:r>
              <a:rPr lang="ru-RU" sz="4000" dirty="0" smtClean="0">
                <a:solidFill>
                  <a:srgbClr val="000000"/>
                </a:solidFill>
                <a:latin typeface="Times New Roman"/>
              </a:rPr>
              <a:t>– необходимо обеспечивать различие между сигналами, </a:t>
            </a:r>
            <a:r>
              <a:rPr lang="ru-RU" sz="4000" dirty="0" smtClean="0">
                <a:solidFill>
                  <a:srgbClr val="FF0000"/>
                </a:solidFill>
                <a:latin typeface="Times New Roman"/>
              </a:rPr>
              <a:t>не менее оперативного порога </a:t>
            </a:r>
            <a:r>
              <a:rPr lang="ru-RU" sz="4000" dirty="0" smtClean="0">
                <a:solidFill>
                  <a:srgbClr val="000000"/>
                </a:solidFill>
                <a:latin typeface="Times New Roman"/>
              </a:rPr>
              <a:t>различения</a:t>
            </a:r>
            <a:r>
              <a:rPr lang="ru-RU" sz="4000" dirty="0" smtClean="0">
                <a:solidFill>
                  <a:srgbClr val="000000"/>
                </a:solidFill>
                <a:latin typeface="Times New Roman"/>
              </a:rPr>
              <a:t>;</a:t>
            </a:r>
            <a:endParaRPr lang="ru-RU" sz="4000" dirty="0" smtClean="0">
              <a:latin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199" y="620688"/>
            <a:ext cx="8229600" cy="936104"/>
          </a:xfrm>
        </p:spPr>
        <p:txBody>
          <a:bodyPr>
            <a:noAutofit/>
          </a:bodyPr>
          <a:lstStyle/>
          <a:p>
            <a:pPr lvl="0" algn="l"/>
            <a:r>
              <a:rPr lang="ru-RU" b="1" dirty="0" smtClean="0">
                <a:solidFill>
                  <a:srgbClr val="FF0000"/>
                </a:solidFill>
                <a:latin typeface="Times New Roman"/>
              </a:rPr>
              <a:t>4</a:t>
            </a:r>
            <a:r>
              <a:rPr lang="ru-RU" b="1" dirty="0" smtClean="0">
                <a:solidFill>
                  <a:srgbClr val="FF0000"/>
                </a:solidFill>
                <a:latin typeface="Times New Roman"/>
              </a:rPr>
              <a:t>. Требования к </a:t>
            </a:r>
            <a:r>
              <a:rPr lang="ru-RU" b="1" dirty="0" smtClean="0">
                <a:solidFill>
                  <a:srgbClr val="FF0000"/>
                </a:solidFill>
                <a:latin typeface="Times New Roman"/>
              </a:rPr>
              <a:t>сигналам</a:t>
            </a:r>
            <a:r>
              <a:rPr lang="ru-RU" dirty="0" smtClean="0">
                <a:solidFill>
                  <a:srgbClr val="FF0000"/>
                </a:solidFill>
                <a:latin typeface="Times New Roman"/>
              </a:rPr>
              <a:t>-р</a:t>
            </a:r>
            <a:r>
              <a:rPr lang="ru-RU" b="1" dirty="0" smtClean="0">
                <a:solidFill>
                  <a:srgbClr val="FF0000"/>
                </a:solidFill>
                <a:latin typeface="Times New Roman"/>
              </a:rPr>
              <a:t>аздражителям в инженерной психологии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2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476672"/>
            <a:ext cx="8640959" cy="6048672"/>
          </a:xfrm>
        </p:spPr>
        <p:txBody>
          <a:bodyPr>
            <a:normAutofit/>
          </a:bodyPr>
          <a:lstStyle/>
          <a:p>
            <a:pPr marL="0" marR="380" indent="0" algn="just">
              <a:buNone/>
            </a:pP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– перепады между сигналами </a:t>
            </a:r>
            <a:r>
              <a:rPr lang="ru-RU" sz="3600" dirty="0" smtClean="0">
                <a:solidFill>
                  <a:srgbClr val="FF0000"/>
                </a:solidFill>
                <a:latin typeface="Times New Roman"/>
              </a:rPr>
              <a:t>не должны значительно превышать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 величину оперативного порога </a:t>
            </a:r>
            <a:r>
              <a:rPr lang="ru-RU" sz="3600" i="1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ru-RU" sz="3600" i="1" dirty="0" smtClean="0">
                <a:solidFill>
                  <a:srgbClr val="000000"/>
                </a:solidFill>
                <a:latin typeface="Times New Roman"/>
              </a:rPr>
              <a:t>утомление)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;</a:t>
            </a:r>
          </a:p>
          <a:p>
            <a:pPr marL="0" marR="430" indent="0" algn="just">
              <a:buNone/>
            </a:pP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– 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наиболее важные индикаторы располагать в чувствительных зонах сенсорного поля анализатора;</a:t>
            </a:r>
          </a:p>
          <a:p>
            <a:pPr marL="0" marR="240" indent="0" algn="just">
              <a:buNone/>
            </a:pP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– при проектировании СОИ необходимо правильно выбирать </a:t>
            </a:r>
            <a:r>
              <a:rPr lang="ru-RU" sz="3600" dirty="0" smtClean="0">
                <a:solidFill>
                  <a:srgbClr val="FF0000"/>
                </a:solidFill>
                <a:latin typeface="Times New Roman"/>
              </a:rPr>
              <a:t>модальность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 анализатора (зрительный, слуховой, тактильный).</a:t>
            </a:r>
          </a:p>
          <a:p>
            <a:pPr algn="l"/>
            <a:endParaRPr lang="ru-RU" dirty="0" smtClean="0">
              <a:latin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027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332656"/>
            <a:ext cx="8712967" cy="6192688"/>
          </a:xfrm>
        </p:spPr>
        <p:txBody>
          <a:bodyPr>
            <a:normAutofit fontScale="92500" lnSpcReduction="10000"/>
          </a:bodyPr>
          <a:lstStyle/>
          <a:p>
            <a:pPr marL="0" marR="860" indent="0" algn="just">
              <a:buNone/>
            </a:pPr>
            <a:r>
              <a:rPr lang="ru-RU" sz="4400" b="1" dirty="0" smtClean="0">
                <a:solidFill>
                  <a:srgbClr val="000000"/>
                </a:solidFill>
                <a:latin typeface="Times New Roman"/>
              </a:rPr>
              <a:t>1.1. Рецептор</a:t>
            </a:r>
          </a:p>
          <a:p>
            <a:pPr marL="0" marR="860" indent="0">
              <a:buNone/>
            </a:pPr>
            <a:r>
              <a:rPr lang="ru-RU" sz="4000" dirty="0" smtClean="0">
                <a:solidFill>
                  <a:srgbClr val="000000"/>
                </a:solidFill>
                <a:latin typeface="Times New Roman"/>
              </a:rPr>
              <a:t>Это специализированная клетка на периферии организма.</a:t>
            </a:r>
          </a:p>
          <a:p>
            <a:pPr marL="0" marR="860" indent="0">
              <a:buNone/>
            </a:pPr>
            <a:r>
              <a:rPr lang="ru-RU" sz="4000" dirty="0" smtClean="0">
                <a:solidFill>
                  <a:srgbClr val="000000"/>
                </a:solidFill>
                <a:latin typeface="Times New Roman"/>
              </a:rPr>
              <a:t>Основной </a:t>
            </a:r>
            <a:r>
              <a:rPr lang="ru-RU" sz="4000" b="1" cap="all" dirty="0" smtClean="0">
                <a:solidFill>
                  <a:srgbClr val="FF0000"/>
                </a:solidFill>
                <a:latin typeface="Times New Roman"/>
              </a:rPr>
              <a:t>функцией рецептора </a:t>
            </a:r>
            <a:r>
              <a:rPr lang="ru-RU" sz="4000" dirty="0" smtClean="0">
                <a:solidFill>
                  <a:srgbClr val="000000"/>
                </a:solidFill>
                <a:latin typeface="Times New Roman"/>
              </a:rPr>
              <a:t>является </a:t>
            </a:r>
            <a:r>
              <a:rPr lang="ru-RU" sz="4000" b="1" dirty="0" smtClean="0">
                <a:solidFill>
                  <a:srgbClr val="FF0000"/>
                </a:solidFill>
                <a:latin typeface="Times New Roman"/>
              </a:rPr>
              <a:t>превращение энергии действующего раздражителя в нервный процесс. </a:t>
            </a:r>
            <a:endParaRPr lang="ru-RU" sz="4000" b="1" dirty="0" smtClean="0">
              <a:solidFill>
                <a:srgbClr val="FF0000"/>
              </a:solidFill>
              <a:latin typeface="Times New Roman"/>
            </a:endParaRPr>
          </a:p>
          <a:p>
            <a:pPr marL="0" marR="860" indent="0">
              <a:buNone/>
            </a:pPr>
            <a:r>
              <a:rPr lang="ru-RU" sz="4000" b="1" dirty="0" smtClean="0">
                <a:solidFill>
                  <a:srgbClr val="000000"/>
                </a:solidFill>
                <a:latin typeface="Times New Roman"/>
              </a:rPr>
              <a:t>Вход </a:t>
            </a:r>
            <a:r>
              <a:rPr lang="ru-RU" sz="4000" b="1" dirty="0" smtClean="0">
                <a:solidFill>
                  <a:srgbClr val="000000"/>
                </a:solidFill>
                <a:latin typeface="Times New Roman"/>
              </a:rPr>
              <a:t>рецептора </a:t>
            </a:r>
            <a:r>
              <a:rPr lang="ru-RU" sz="4000" dirty="0" smtClean="0">
                <a:solidFill>
                  <a:srgbClr val="000000"/>
                </a:solidFill>
                <a:latin typeface="Times New Roman"/>
              </a:rPr>
              <a:t>приспособлен к приему сигналов определенной </a:t>
            </a:r>
            <a:r>
              <a:rPr lang="ru-RU" sz="4000" b="1" i="1" dirty="0" smtClean="0">
                <a:solidFill>
                  <a:srgbClr val="000000"/>
                </a:solidFill>
                <a:latin typeface="Times New Roman"/>
              </a:rPr>
              <a:t>модальности</a:t>
            </a:r>
            <a:r>
              <a:rPr lang="ru-RU" sz="4000" dirty="0" smtClean="0">
                <a:solidFill>
                  <a:srgbClr val="000000"/>
                </a:solidFill>
                <a:latin typeface="Times New Roman"/>
              </a:rPr>
              <a:t> (вида) – световых, </a:t>
            </a:r>
            <a:r>
              <a:rPr lang="ru-RU" sz="4000" dirty="0" smtClean="0">
                <a:solidFill>
                  <a:srgbClr val="000000"/>
                </a:solidFill>
                <a:latin typeface="Times New Roman"/>
              </a:rPr>
              <a:t>звуковых, механических </a:t>
            </a:r>
            <a:r>
              <a:rPr lang="ru-RU" sz="4000" dirty="0" smtClean="0">
                <a:solidFill>
                  <a:srgbClr val="000000"/>
                </a:solidFill>
                <a:latin typeface="Times New Roman"/>
              </a:rPr>
              <a:t>и др. </a:t>
            </a:r>
            <a:endParaRPr lang="ru-RU" sz="4000" dirty="0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5587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332656"/>
            <a:ext cx="8712967" cy="6192688"/>
          </a:xfrm>
        </p:spPr>
        <p:txBody>
          <a:bodyPr>
            <a:normAutofit/>
          </a:bodyPr>
          <a:lstStyle/>
          <a:p>
            <a:pPr marL="0" marR="860" indent="0" algn="just">
              <a:buNone/>
            </a:pPr>
            <a:endParaRPr lang="ru-RU" sz="4000" dirty="0" smtClean="0">
              <a:solidFill>
                <a:srgbClr val="000000"/>
              </a:solidFill>
              <a:latin typeface="Times New Roman"/>
            </a:endParaRPr>
          </a:p>
          <a:p>
            <a:pPr marL="0" marR="860" indent="0" algn="just">
              <a:buNone/>
            </a:pPr>
            <a:r>
              <a:rPr lang="ru-RU" sz="4400" dirty="0" smtClean="0">
                <a:solidFill>
                  <a:srgbClr val="000000"/>
                </a:solidFill>
                <a:latin typeface="Times New Roman"/>
              </a:rPr>
              <a:t>Однако </a:t>
            </a:r>
            <a:r>
              <a:rPr lang="ru-RU" sz="4400" b="1" dirty="0" smtClean="0">
                <a:solidFill>
                  <a:srgbClr val="FF0000"/>
                </a:solidFill>
                <a:latin typeface="Times New Roman"/>
              </a:rPr>
              <a:t>выход рецептора посылает сигналы, по своей природе </a:t>
            </a:r>
            <a:r>
              <a:rPr lang="ru-RU" sz="4400" b="1" cap="all" dirty="0" smtClean="0">
                <a:solidFill>
                  <a:srgbClr val="FF0000"/>
                </a:solidFill>
                <a:latin typeface="Times New Roman"/>
              </a:rPr>
              <a:t>единые</a:t>
            </a:r>
            <a:r>
              <a:rPr lang="ru-RU" sz="4400" b="1" dirty="0" smtClean="0">
                <a:solidFill>
                  <a:srgbClr val="FF0000"/>
                </a:solidFill>
                <a:latin typeface="Times New Roman"/>
              </a:rPr>
              <a:t> </a:t>
            </a:r>
            <a:r>
              <a:rPr lang="ru-RU" sz="4400" dirty="0" smtClean="0">
                <a:solidFill>
                  <a:srgbClr val="000000"/>
                </a:solidFill>
                <a:latin typeface="Times New Roman"/>
              </a:rPr>
              <a:t>для любого входа нервной системы. </a:t>
            </a:r>
          </a:p>
          <a:p>
            <a:pPr marL="0" marR="860" indent="0" algn="just">
              <a:buNone/>
            </a:pPr>
            <a:r>
              <a:rPr lang="ru-RU" sz="4400" dirty="0">
                <a:solidFill>
                  <a:srgbClr val="000000"/>
                </a:solidFill>
                <a:latin typeface="Times New Roman"/>
              </a:rPr>
              <a:t>Это позволяет рассматривать </a:t>
            </a:r>
            <a:r>
              <a:rPr lang="ru-RU" sz="4400" dirty="0">
                <a:solidFill>
                  <a:srgbClr val="FF0000"/>
                </a:solidFill>
                <a:latin typeface="Times New Roman"/>
              </a:rPr>
              <a:t>рецепторы</a:t>
            </a:r>
            <a:r>
              <a:rPr lang="ru-RU" sz="4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4400" dirty="0" smtClean="0">
                <a:solidFill>
                  <a:srgbClr val="000000"/>
                </a:solidFill>
                <a:latin typeface="Times New Roman"/>
              </a:rPr>
              <a:t>ещё и как </a:t>
            </a:r>
            <a:r>
              <a:rPr lang="ru-RU" sz="4400" dirty="0">
                <a:solidFill>
                  <a:srgbClr val="FF0000"/>
                </a:solidFill>
                <a:latin typeface="Times New Roman"/>
              </a:rPr>
              <a:t>устройства кодирования </a:t>
            </a:r>
            <a:r>
              <a:rPr lang="ru-RU" sz="4400" dirty="0">
                <a:solidFill>
                  <a:srgbClr val="000000"/>
                </a:solidFill>
                <a:latin typeface="Times New Roman"/>
              </a:rPr>
              <a:t>информации.</a:t>
            </a:r>
            <a:endParaRPr lang="ru-RU" sz="4400" dirty="0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3881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332656"/>
            <a:ext cx="8712967" cy="6408712"/>
          </a:xfrm>
        </p:spPr>
        <p:txBody>
          <a:bodyPr>
            <a:normAutofit fontScale="92500"/>
          </a:bodyPr>
          <a:lstStyle/>
          <a:p>
            <a:pPr marL="0" marR="860" indent="0">
              <a:buNone/>
            </a:pPr>
            <a:r>
              <a:rPr lang="ru-RU" sz="4400" b="1" dirty="0" smtClean="0">
                <a:solidFill>
                  <a:srgbClr val="000000"/>
                </a:solidFill>
                <a:latin typeface="Times New Roman"/>
              </a:rPr>
              <a:t>1.2. Проводящие пути и корковые центры</a:t>
            </a:r>
          </a:p>
          <a:p>
            <a:pPr marL="0" marR="860" indent="0" algn="just">
              <a:buNone/>
            </a:pP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Проводящие пути представляют собой </a:t>
            </a:r>
            <a:r>
              <a:rPr lang="ru-RU" sz="3600" dirty="0" err="1" smtClean="0">
                <a:solidFill>
                  <a:srgbClr val="000000"/>
                </a:solidFill>
                <a:latin typeface="Times New Roman"/>
              </a:rPr>
              <a:t>волкна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 нервной ткани (иногда длиной до метра).</a:t>
            </a:r>
          </a:p>
          <a:p>
            <a:pPr marL="0" marR="860" indent="0" algn="just">
              <a:buNone/>
            </a:pP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Проводящие 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нервные пути осуществляют передачу импульсов в кору 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головного  мозга по </a:t>
            </a:r>
            <a:r>
              <a:rPr lang="ru-RU" sz="3600" b="1" dirty="0" smtClean="0">
                <a:solidFill>
                  <a:srgbClr val="FF0000"/>
                </a:solidFill>
                <a:latin typeface="Times New Roman"/>
              </a:rPr>
              <a:t>ЭФФЕРЕНТНЫМ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 путям. 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В коре  импульсы подвергаются обработке </a:t>
            </a:r>
            <a:r>
              <a:rPr lang="ru-RU" sz="3600" b="1" dirty="0" smtClean="0">
                <a:solidFill>
                  <a:srgbClr val="FF0000"/>
                </a:solidFill>
                <a:latin typeface="Times New Roman"/>
              </a:rPr>
              <a:t>и снова возвращаются в </a:t>
            </a:r>
            <a:r>
              <a:rPr lang="ru-RU" sz="3600" b="1" dirty="0" smtClean="0">
                <a:solidFill>
                  <a:srgbClr val="FF0000"/>
                </a:solidFill>
                <a:latin typeface="Times New Roman"/>
              </a:rPr>
              <a:t>рецепторы по АФФЕРЕНТНЫМ путям (обратная связь). </a:t>
            </a:r>
          </a:p>
          <a:p>
            <a:pPr marR="860" algn="just"/>
            <a:endParaRPr lang="ru-RU" dirty="0" smtClean="0">
              <a:solidFill>
                <a:srgbClr val="000000"/>
              </a:solidFill>
              <a:latin typeface="Times New Roman"/>
            </a:endParaRPr>
          </a:p>
          <a:p>
            <a:pPr algn="l"/>
            <a:endParaRPr lang="ru-RU" dirty="0" smtClean="0">
              <a:latin typeface="Times New Roman"/>
            </a:endParaRPr>
          </a:p>
          <a:p>
            <a:pPr algn="l"/>
            <a:endParaRPr lang="ru-RU" dirty="0" smtClean="0">
              <a:latin typeface="Times New Roman"/>
            </a:endParaRPr>
          </a:p>
          <a:p>
            <a:pPr algn="l"/>
            <a:endParaRPr lang="ru-RU" dirty="0" smtClean="0">
              <a:latin typeface="Times New Roman"/>
            </a:endParaRPr>
          </a:p>
          <a:p>
            <a:pPr algn="l"/>
            <a:endParaRPr lang="ru-RU" dirty="0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2120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332656"/>
            <a:ext cx="8712967" cy="6408712"/>
          </a:xfrm>
        </p:spPr>
        <p:txBody>
          <a:bodyPr/>
          <a:lstStyle/>
          <a:p>
            <a:pPr marL="0" indent="0">
              <a:buNone/>
            </a:pPr>
            <a:r>
              <a:rPr lang="ru-RU" sz="4000" dirty="0" smtClean="0">
                <a:solidFill>
                  <a:srgbClr val="000000"/>
                </a:solidFill>
                <a:latin typeface="Times New Roman"/>
              </a:rPr>
              <a:t>Афферентные пути позволяют произвести </a:t>
            </a:r>
            <a:r>
              <a:rPr lang="ru-RU" sz="4000" b="1" dirty="0" smtClean="0">
                <a:solidFill>
                  <a:srgbClr val="FF0000"/>
                </a:solidFill>
                <a:latin typeface="Times New Roman"/>
              </a:rPr>
              <a:t>дополнительные тонкие настройки</a:t>
            </a:r>
            <a:r>
              <a:rPr lang="ru-RU" sz="4000" dirty="0" smtClean="0">
                <a:solidFill>
                  <a:srgbClr val="000000"/>
                </a:solidFill>
                <a:latin typeface="Times New Roman"/>
              </a:rPr>
              <a:t> рецептора и анализатора в целом применительно к особенностям сигнала-раздражителя.</a:t>
            </a:r>
          </a:p>
          <a:p>
            <a:pPr marL="0" indent="0">
              <a:buNone/>
            </a:pPr>
            <a:r>
              <a:rPr lang="ru-RU" sz="4000" dirty="0" smtClean="0">
                <a:solidFill>
                  <a:srgbClr val="000000"/>
                </a:solidFill>
                <a:latin typeface="Times New Roman"/>
              </a:rPr>
              <a:t>Только </a:t>
            </a:r>
            <a:r>
              <a:rPr lang="ru-RU" sz="4000" dirty="0">
                <a:solidFill>
                  <a:srgbClr val="000000"/>
                </a:solidFill>
                <a:latin typeface="Times New Roman"/>
              </a:rPr>
              <a:t>в таком </a:t>
            </a:r>
            <a:r>
              <a:rPr lang="ru-RU" sz="4000" b="1" dirty="0">
                <a:solidFill>
                  <a:srgbClr val="FF0000"/>
                </a:solidFill>
                <a:latin typeface="Times New Roman"/>
              </a:rPr>
              <a:t>процессе взаимодействия рецепторов и центров </a:t>
            </a:r>
            <a:r>
              <a:rPr lang="ru-RU" sz="4000" dirty="0">
                <a:solidFill>
                  <a:srgbClr val="000000"/>
                </a:solidFill>
                <a:latin typeface="Times New Roman"/>
              </a:rPr>
              <a:t>в коре происходит формирование перцептивного образа (восприятие).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6329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332656"/>
            <a:ext cx="8712967" cy="6408712"/>
          </a:xfrm>
        </p:spPr>
        <p:txBody>
          <a:bodyPr/>
          <a:lstStyle/>
          <a:p>
            <a:pPr marL="0" indent="0"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Times New Roman"/>
              </a:rPr>
              <a:t>Корковые центры </a:t>
            </a:r>
            <a:r>
              <a:rPr lang="ru-RU" sz="4400" dirty="0" smtClean="0">
                <a:solidFill>
                  <a:srgbClr val="000000"/>
                </a:solidFill>
                <a:latin typeface="Times New Roman"/>
              </a:rPr>
              <a:t>представляют собой </a:t>
            </a:r>
            <a:r>
              <a:rPr lang="ru-RU" sz="4400" b="1" dirty="0" smtClean="0">
                <a:solidFill>
                  <a:srgbClr val="FF0000"/>
                </a:solidFill>
                <a:latin typeface="Times New Roman"/>
              </a:rPr>
              <a:t>локализованные области </a:t>
            </a:r>
            <a:r>
              <a:rPr lang="ru-RU" sz="4400" dirty="0" smtClean="0">
                <a:solidFill>
                  <a:srgbClr val="000000"/>
                </a:solidFill>
                <a:latin typeface="Times New Roman"/>
              </a:rPr>
              <a:t>специализированных нервных клеток - </a:t>
            </a:r>
            <a:r>
              <a:rPr lang="ru-RU" sz="4400" b="1" cap="all" dirty="0" smtClean="0">
                <a:solidFill>
                  <a:srgbClr val="FF0000"/>
                </a:solidFill>
                <a:latin typeface="Times New Roman"/>
              </a:rPr>
              <a:t>нейронов</a:t>
            </a:r>
            <a:r>
              <a:rPr lang="ru-RU" sz="4400" dirty="0" smtClean="0">
                <a:solidFill>
                  <a:srgbClr val="000000"/>
                </a:solidFill>
                <a:latin typeface="Times New Roman"/>
              </a:rPr>
              <a:t> в коре головного мозга.</a:t>
            </a:r>
          </a:p>
          <a:p>
            <a:pPr marL="0" indent="0">
              <a:buNone/>
            </a:pPr>
            <a:r>
              <a:rPr lang="ru-RU" sz="4400" dirty="0" smtClean="0">
                <a:solidFill>
                  <a:srgbClr val="000000"/>
                </a:solidFill>
                <a:latin typeface="Times New Roman"/>
              </a:rPr>
              <a:t>Видим и слышим мы не столько глазами и ушами, сколько затылочной и височной частями головного мозга соответственно.</a:t>
            </a:r>
            <a:endParaRPr lang="ru-RU" sz="4400" dirty="0">
              <a:solidFill>
                <a:srgbClr val="000000"/>
              </a:solidFill>
              <a:latin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2920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332656"/>
            <a:ext cx="8712967" cy="6192688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ru-RU" sz="3200" dirty="0" smtClean="0">
                <a:solidFill>
                  <a:srgbClr val="000000"/>
                </a:solidFill>
                <a:latin typeface="Times New Roman"/>
              </a:rPr>
              <a:t>В    зависимости    от    модальности    поступающего    сигнала различают </a:t>
            </a:r>
            <a:r>
              <a:rPr lang="ru-RU" sz="3200" b="1" dirty="0" smtClean="0">
                <a:solidFill>
                  <a:srgbClr val="FF0000"/>
                </a:solidFill>
                <a:latin typeface="Times New Roman"/>
              </a:rPr>
              <a:t>11 видов анализаторов: </a:t>
            </a:r>
            <a:endParaRPr lang="ru-RU" sz="3200" b="1" dirty="0" smtClean="0">
              <a:solidFill>
                <a:srgbClr val="FF0000"/>
              </a:solidFill>
              <a:latin typeface="Times New Roman"/>
            </a:endParaRPr>
          </a:p>
          <a:p>
            <a:pPr marL="0" indent="0" algn="l">
              <a:buNone/>
            </a:pPr>
            <a:r>
              <a:rPr lang="ru-RU" sz="3200" b="1" dirty="0" smtClean="0">
                <a:solidFill>
                  <a:srgbClr val="FF0000"/>
                </a:solidFill>
                <a:latin typeface="Times New Roman"/>
              </a:rPr>
              <a:t>Внешние</a:t>
            </a:r>
            <a:r>
              <a:rPr lang="ru-RU" sz="3200" b="1" dirty="0" smtClean="0">
                <a:solidFill>
                  <a:srgbClr val="FF0000"/>
                </a:solidFill>
                <a:latin typeface="Times New Roman"/>
              </a:rPr>
              <a:t>:</a:t>
            </a:r>
          </a:p>
          <a:p>
            <a:pPr lvl="2" algn="l"/>
            <a:r>
              <a:rPr lang="ru-RU" sz="3200" b="1" dirty="0" smtClean="0">
                <a:solidFill>
                  <a:srgbClr val="000000"/>
                </a:solidFill>
                <a:latin typeface="Times New Roman"/>
              </a:rPr>
              <a:t>– зрительный;</a:t>
            </a:r>
          </a:p>
          <a:p>
            <a:pPr lvl="2" algn="l"/>
            <a:r>
              <a:rPr lang="ru-RU" sz="3200" b="1" dirty="0" smtClean="0">
                <a:solidFill>
                  <a:srgbClr val="000000"/>
                </a:solidFill>
                <a:latin typeface="Times New Roman"/>
              </a:rPr>
              <a:t>– слуховой;</a:t>
            </a:r>
          </a:p>
          <a:p>
            <a:pPr lvl="2" algn="l"/>
            <a:r>
              <a:rPr lang="ru-RU" sz="3200" b="1" dirty="0" smtClean="0">
                <a:solidFill>
                  <a:srgbClr val="000000"/>
                </a:solidFill>
                <a:latin typeface="Times New Roman"/>
              </a:rPr>
              <a:t>– тактильный;</a:t>
            </a:r>
          </a:p>
          <a:p>
            <a:pPr lvl="2" algn="l"/>
            <a:r>
              <a:rPr lang="ru-RU" sz="3200" b="1" dirty="0" smtClean="0">
                <a:solidFill>
                  <a:srgbClr val="000000"/>
                </a:solidFill>
                <a:latin typeface="Times New Roman"/>
              </a:rPr>
              <a:t>– болевой;</a:t>
            </a:r>
          </a:p>
          <a:p>
            <a:pPr lvl="2" algn="l"/>
            <a:r>
              <a:rPr lang="ru-RU" sz="3200" b="1" dirty="0" smtClean="0">
                <a:solidFill>
                  <a:srgbClr val="000000"/>
                </a:solidFill>
                <a:latin typeface="Times New Roman"/>
              </a:rPr>
              <a:t>–температурный;</a:t>
            </a:r>
          </a:p>
          <a:p>
            <a:pPr lvl="2" algn="l"/>
            <a:r>
              <a:rPr lang="ru-RU" sz="3200" b="1" dirty="0" smtClean="0">
                <a:solidFill>
                  <a:srgbClr val="000000"/>
                </a:solidFill>
                <a:latin typeface="Times New Roman"/>
              </a:rPr>
              <a:t>– обонятельный;</a:t>
            </a:r>
          </a:p>
          <a:p>
            <a:pPr marR="63860" lvl="2"/>
            <a:r>
              <a:rPr lang="ru-RU" sz="3200" b="1" dirty="0">
                <a:solidFill>
                  <a:srgbClr val="000000"/>
                </a:solidFill>
                <a:latin typeface="Times New Roman"/>
              </a:rPr>
              <a:t>– вкусовой; </a:t>
            </a:r>
          </a:p>
        </p:txBody>
      </p:sp>
    </p:spTree>
    <p:extLst>
      <p:ext uri="{BB962C8B-B14F-4D97-AF65-F5344CB8AC3E}">
        <p14:creationId xmlns:p14="http://schemas.microsoft.com/office/powerpoint/2010/main" val="187461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332656"/>
            <a:ext cx="8712967" cy="6192688"/>
          </a:xfrm>
        </p:spPr>
        <p:txBody>
          <a:bodyPr>
            <a:normAutofit/>
          </a:bodyPr>
          <a:lstStyle/>
          <a:p>
            <a:pPr marL="0" marR="63860" indent="0" algn="l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/>
              </a:rPr>
              <a:t>Внутренние</a:t>
            </a:r>
            <a:r>
              <a:rPr lang="ru-RU" sz="4000" b="1" dirty="0" smtClean="0">
                <a:solidFill>
                  <a:srgbClr val="FF0000"/>
                </a:solidFill>
                <a:latin typeface="Times New Roman"/>
              </a:rPr>
              <a:t>:</a:t>
            </a:r>
          </a:p>
          <a:p>
            <a:pPr marL="627063" lvl="2" indent="0" algn="l" defTabSz="630238">
              <a:buNone/>
            </a:pPr>
            <a:r>
              <a:rPr lang="ru-RU" sz="4000" b="1" dirty="0" smtClean="0">
                <a:solidFill>
                  <a:srgbClr val="000000"/>
                </a:solidFill>
                <a:latin typeface="Times New Roman"/>
              </a:rPr>
              <a:t>– давления;</a:t>
            </a:r>
          </a:p>
          <a:p>
            <a:pPr marL="627063" lvl="2" indent="0" defTabSz="630238">
              <a:buNone/>
            </a:pPr>
            <a:r>
              <a:rPr lang="ru-RU" sz="4000" b="1" dirty="0">
                <a:solidFill>
                  <a:srgbClr val="000000"/>
                </a:solidFill>
                <a:latin typeface="Times New Roman"/>
              </a:rPr>
              <a:t>– кинестетический;</a:t>
            </a:r>
          </a:p>
          <a:p>
            <a:pPr marL="627063" lvl="2" indent="0" defTabSz="630238">
              <a:buNone/>
            </a:pPr>
            <a:r>
              <a:rPr lang="ru-RU" sz="4000" b="1" dirty="0">
                <a:solidFill>
                  <a:srgbClr val="000000"/>
                </a:solidFill>
                <a:latin typeface="Times New Roman"/>
              </a:rPr>
              <a:t>– вестибулярный;</a:t>
            </a:r>
          </a:p>
          <a:p>
            <a:pPr marL="0" indent="0" algn="l">
              <a:buNone/>
            </a:pPr>
            <a:endParaRPr lang="ru-RU" sz="4000" b="1" dirty="0" smtClean="0">
              <a:solidFill>
                <a:srgbClr val="FF0000"/>
              </a:solidFill>
              <a:latin typeface="Times New Roman"/>
            </a:endParaRPr>
          </a:p>
          <a:p>
            <a:pPr marL="0" indent="0" algn="l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/>
              </a:rPr>
              <a:t>С</a:t>
            </a:r>
            <a:r>
              <a:rPr lang="ru-RU" sz="4000" b="1" dirty="0" smtClean="0">
                <a:solidFill>
                  <a:srgbClr val="FF0000"/>
                </a:solidFill>
                <a:latin typeface="Times New Roman"/>
              </a:rPr>
              <a:t>пециальные</a:t>
            </a:r>
            <a:r>
              <a:rPr lang="ru-RU" sz="40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4000" dirty="0" smtClean="0">
                <a:solidFill>
                  <a:srgbClr val="000000"/>
                </a:solidFill>
                <a:latin typeface="Times New Roman"/>
              </a:rPr>
              <a:t>(расположенные во внутренних органах и полостях тела).</a:t>
            </a:r>
          </a:p>
        </p:txBody>
      </p:sp>
    </p:spTree>
    <p:extLst>
      <p:ext uri="{BB962C8B-B14F-4D97-AF65-F5344CB8AC3E}">
        <p14:creationId xmlns:p14="http://schemas.microsoft.com/office/powerpoint/2010/main" val="88763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1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142</TotalTime>
  <Words>849</Words>
  <Application>Microsoft Office PowerPoint</Application>
  <PresentationFormat>Экран (4:3)</PresentationFormat>
  <Paragraphs>116</Paragraphs>
  <Slides>23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Calibri</vt:lpstr>
      <vt:lpstr>Candara</vt:lpstr>
      <vt:lpstr>Symbol</vt:lpstr>
      <vt:lpstr>Times New Roman</vt:lpstr>
      <vt:lpstr>Тема1</vt:lpstr>
      <vt:lpstr>Презентация PowerPoint</vt:lpstr>
      <vt:lpstr>1. Состав и виды анализаторов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2. Характеристики анализаторов</vt:lpstr>
      <vt:lpstr>Презентация PowerPoint</vt:lpstr>
      <vt:lpstr>Презентация PowerPoint</vt:lpstr>
      <vt:lpstr>Презентация PowerPoint</vt:lpstr>
      <vt:lpstr>2.2. Дифференциальный порог</vt:lpstr>
      <vt:lpstr>Презентация PowerPoint</vt:lpstr>
      <vt:lpstr>2.3. Оперативный порог</vt:lpstr>
      <vt:lpstr>Презентация PowerPoint</vt:lpstr>
      <vt:lpstr>3. Свойства анализаторов</vt:lpstr>
      <vt:lpstr>Презентация PowerPoint</vt:lpstr>
      <vt:lpstr>4. Требования к сигналам-раздражителям в инженерной психологии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DNS</dc:creator>
  <cp:lastModifiedBy>Владимир Куликов</cp:lastModifiedBy>
  <cp:revision>17</cp:revision>
  <dcterms:created xsi:type="dcterms:W3CDTF">2014-03-12T15:45:01Z</dcterms:created>
  <dcterms:modified xsi:type="dcterms:W3CDTF">2016-03-13T16:31:34Z</dcterms:modified>
</cp:coreProperties>
</file>