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РЕЧЕВОЙ ЭТИКЕТ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Речевой </a:t>
            </a:r>
            <a:r>
              <a:rPr lang="ru-RU" dirty="0" smtClean="0"/>
              <a:t>этикет </a:t>
            </a:r>
            <a:r>
              <a:rPr lang="ru-RU" dirty="0" smtClean="0">
                <a:solidFill>
                  <a:srgbClr val="FF0000"/>
                </a:solidFill>
              </a:rPr>
              <a:t>определяется ситуацией</a:t>
            </a:r>
            <a:r>
              <a:rPr lang="ru-RU" dirty="0" smtClean="0"/>
              <a:t>, в которой происходит общение. Н а </a:t>
            </a:r>
            <a:r>
              <a:rPr lang="ru-RU" dirty="0" err="1" smtClean="0"/>
              <a:t>п</a:t>
            </a:r>
            <a:r>
              <a:rPr lang="ru-RU" dirty="0" smtClean="0"/>
              <a:t> </a:t>
            </a:r>
            <a:r>
              <a:rPr lang="ru-RU" dirty="0" err="1" smtClean="0"/>
              <a:t>р</a:t>
            </a:r>
            <a:r>
              <a:rPr lang="ru-RU" dirty="0" smtClean="0"/>
              <a:t> и м е р. Если кто-то говорит: </a:t>
            </a:r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i="1" dirty="0" smtClean="0">
                <a:solidFill>
                  <a:srgbClr val="FF0000"/>
                </a:solidFill>
              </a:rPr>
              <a:t>Привет!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значит, обстановка неофициальная, люди находятся в равных, непринуждённых дружеских отношениях. </a:t>
            </a:r>
            <a:r>
              <a:rPr lang="ru-RU" dirty="0" smtClean="0"/>
              <a:t>Трудно представить, </a:t>
            </a:r>
            <a:r>
              <a:rPr lang="ru-RU" dirty="0" smtClean="0"/>
              <a:t>что </a:t>
            </a:r>
            <a:r>
              <a:rPr lang="ru-RU" i="1" dirty="0" smtClean="0"/>
              <a:t>«Привет!»</a:t>
            </a:r>
            <a:r>
              <a:rPr lang="ru-RU" dirty="0" smtClean="0"/>
              <a:t> ученик скажет учителю!</a:t>
            </a:r>
          </a:p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Кроме </a:t>
            </a:r>
            <a:r>
              <a:rPr lang="ru-RU" dirty="0" smtClean="0"/>
              <a:t>того речевой этике – это важный элемент </a:t>
            </a:r>
            <a:r>
              <a:rPr lang="ru-RU" dirty="0" smtClean="0">
                <a:solidFill>
                  <a:srgbClr val="FF0000"/>
                </a:solidFill>
              </a:rPr>
              <a:t>культуры народа</a:t>
            </a:r>
            <a:r>
              <a:rPr lang="ru-RU" dirty="0" smtClean="0"/>
              <a:t>, продукт культурной деятельности человека и инструмент такой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В </a:t>
            </a:r>
            <a:r>
              <a:rPr lang="ru-RU" dirty="0" smtClean="0"/>
              <a:t>выражениях речевого этикета зафиксированы социальные отношения той или иной эпохи. Ср.: </a:t>
            </a:r>
            <a:r>
              <a:rPr lang="ru-RU" i="1" dirty="0" smtClean="0">
                <a:solidFill>
                  <a:srgbClr val="FF0000"/>
                </a:solidFill>
              </a:rPr>
              <a:t>Покорнейше благодарю;  Ваш покорный слуга; Нижайше кланяюсь; Бью челом,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с одной стороны, и  </a:t>
            </a:r>
            <a:r>
              <a:rPr lang="ru-RU" i="1" dirty="0" smtClean="0">
                <a:solidFill>
                  <a:srgbClr val="FF0000"/>
                </a:solidFill>
              </a:rPr>
              <a:t>Милостивый государь; Ваша светлость</a:t>
            </a:r>
            <a:r>
              <a:rPr lang="ru-RU" dirty="0" smtClean="0">
                <a:solidFill>
                  <a:srgbClr val="FF0000"/>
                </a:solidFill>
              </a:rPr>
              <a:t> и др</a:t>
            </a:r>
            <a:r>
              <a:rPr lang="ru-RU" dirty="0" smtClean="0"/>
              <a:t>. – с другой.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Являясь </a:t>
            </a:r>
            <a:r>
              <a:rPr lang="ru-RU" dirty="0" smtClean="0"/>
              <a:t>элементом национальной культуры, речевой этикет отличается яркой национальной спецификой. Н а </a:t>
            </a:r>
            <a:r>
              <a:rPr lang="ru-RU" dirty="0" err="1" smtClean="0"/>
              <a:t>п</a:t>
            </a:r>
            <a:r>
              <a:rPr lang="ru-RU" dirty="0" smtClean="0"/>
              <a:t> </a:t>
            </a:r>
            <a:r>
              <a:rPr lang="ru-RU" dirty="0" err="1" smtClean="0"/>
              <a:t>р</a:t>
            </a:r>
            <a:r>
              <a:rPr lang="ru-RU" dirty="0" smtClean="0"/>
              <a:t> и м е </a:t>
            </a:r>
            <a:r>
              <a:rPr lang="ru-RU" dirty="0" err="1" smtClean="0"/>
              <a:t>р</a:t>
            </a:r>
            <a:r>
              <a:rPr lang="ru-RU" dirty="0" smtClean="0"/>
              <a:t>, в русском языке обращение по имени-отчеству, которого нет у других народов, употребление местоимений </a:t>
            </a:r>
            <a:r>
              <a:rPr lang="ru-RU" i="1" dirty="0" smtClean="0">
                <a:solidFill>
                  <a:srgbClr val="FF0000"/>
                </a:solidFill>
              </a:rPr>
              <a:t>«ты» </a:t>
            </a:r>
            <a:r>
              <a:rPr lang="ru-RU" dirty="0" smtClean="0"/>
              <a:t>и</a:t>
            </a:r>
            <a:r>
              <a:rPr lang="ru-RU" i="1" dirty="0" smtClean="0">
                <a:solidFill>
                  <a:srgbClr val="FF0000"/>
                </a:solidFill>
              </a:rPr>
              <a:t> «вы».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ВЫ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ru-RU" dirty="0" smtClean="0"/>
              <a:t>  1. К </a:t>
            </a:r>
            <a:r>
              <a:rPr lang="ru-RU" dirty="0" smtClean="0"/>
              <a:t>незнакомому, </a:t>
            </a:r>
            <a:r>
              <a:rPr lang="ru-RU" dirty="0" smtClean="0"/>
              <a:t>малознакомому </a:t>
            </a:r>
            <a:r>
              <a:rPr lang="ru-RU" dirty="0" smtClean="0"/>
              <a:t>адресату.</a:t>
            </a:r>
          </a:p>
          <a:p>
            <a:pPr lvl="0">
              <a:buNone/>
            </a:pPr>
            <a:r>
              <a:rPr lang="ru-RU" dirty="0" smtClean="0"/>
              <a:t>  2. В </a:t>
            </a:r>
            <a:r>
              <a:rPr lang="ru-RU" dirty="0" smtClean="0"/>
              <a:t>официальной обстановке общения.</a:t>
            </a:r>
          </a:p>
          <a:p>
            <a:pPr lvl="0">
              <a:buNone/>
            </a:pPr>
            <a:r>
              <a:rPr lang="ru-RU" dirty="0" smtClean="0"/>
              <a:t>  3. При </a:t>
            </a:r>
            <a:r>
              <a:rPr lang="ru-RU" dirty="0" smtClean="0"/>
              <a:t>подчёркнуто вежливом, сдержанном отношении к адресату.</a:t>
            </a:r>
          </a:p>
          <a:p>
            <a:pPr>
              <a:buNone/>
            </a:pPr>
            <a:r>
              <a:rPr lang="ru-RU" dirty="0" smtClean="0"/>
              <a:t>  4. К </a:t>
            </a:r>
            <a:r>
              <a:rPr lang="ru-RU" dirty="0" smtClean="0"/>
              <a:t>равному или старшему (по положению, возрасту) адресату.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ru-RU" dirty="0" smtClean="0"/>
          </a:p>
          <a:p>
            <a:pPr lvl="0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ТЫ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ru-RU" dirty="0" smtClean="0"/>
              <a:t>1. К </a:t>
            </a:r>
            <a:r>
              <a:rPr lang="ru-RU" dirty="0" smtClean="0"/>
              <a:t>хорошо знакомому адресату.</a:t>
            </a:r>
          </a:p>
          <a:p>
            <a:pPr lvl="0">
              <a:buNone/>
            </a:pPr>
            <a:r>
              <a:rPr lang="ru-RU" dirty="0" smtClean="0"/>
              <a:t>2. В </a:t>
            </a:r>
            <a:r>
              <a:rPr lang="ru-RU" dirty="0" smtClean="0"/>
              <a:t>неофициальной обстановке общения.</a:t>
            </a:r>
          </a:p>
          <a:p>
            <a:pPr lvl="0">
              <a:buNone/>
            </a:pPr>
            <a:r>
              <a:rPr lang="ru-RU" dirty="0" smtClean="0"/>
              <a:t>3. При </a:t>
            </a:r>
            <a:r>
              <a:rPr lang="ru-RU" dirty="0" smtClean="0"/>
              <a:t>дружеском, </a:t>
            </a:r>
            <a:r>
              <a:rPr lang="ru-RU" dirty="0" smtClean="0"/>
              <a:t>фамильярном</a:t>
            </a:r>
            <a:r>
              <a:rPr lang="ru-RU" dirty="0" smtClean="0"/>
              <a:t>, интимном отношении к адресату.</a:t>
            </a:r>
          </a:p>
          <a:p>
            <a:pPr>
              <a:buNone/>
            </a:pPr>
            <a:r>
              <a:rPr lang="ru-RU" dirty="0" smtClean="0"/>
              <a:t>4. К </a:t>
            </a:r>
            <a:r>
              <a:rPr lang="ru-RU" dirty="0" smtClean="0"/>
              <a:t>равному и младшему (по положению, возрасту) адресату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Формы </a:t>
            </a:r>
            <a:r>
              <a:rPr lang="ru-RU" sz="4000" b="1" dirty="0" smtClean="0"/>
              <a:t>речевого этикета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(</a:t>
            </a:r>
            <a:r>
              <a:rPr lang="ru-RU" sz="4000" b="1" dirty="0" smtClean="0"/>
              <a:t>основные группы</a:t>
            </a:r>
            <a:r>
              <a:rPr lang="ru-RU" sz="4000" b="1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Основу </a:t>
            </a:r>
            <a:r>
              <a:rPr lang="ru-RU" dirty="0" smtClean="0"/>
              <a:t>речевого этикета составляют речевые формулы, характер которых зависит от особенностей общения. Любой акт общения имеет </a:t>
            </a:r>
            <a:r>
              <a:rPr lang="ru-RU" dirty="0" smtClean="0">
                <a:solidFill>
                  <a:srgbClr val="FF0000"/>
                </a:solidFill>
              </a:rPr>
              <a:t>начало, основную часть и заключительную</a:t>
            </a:r>
            <a:r>
              <a:rPr lang="ru-RU" dirty="0" smtClean="0"/>
              <a:t>. В связи с этим формулы речевого этикета разделяются  на </a:t>
            </a:r>
            <a:r>
              <a:rPr lang="ru-RU" dirty="0" smtClean="0">
                <a:solidFill>
                  <a:srgbClr val="FF0000"/>
                </a:solidFill>
              </a:rPr>
              <a:t>3 основные группы.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Речевые формулы, относящиеся к </a:t>
            </a:r>
            <a:r>
              <a:rPr lang="ru-RU" i="1" dirty="0" smtClean="0">
                <a:solidFill>
                  <a:srgbClr val="FF0000"/>
                </a:solidFill>
              </a:rPr>
              <a:t>началу общения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pPr lvl="0" algn="just">
              <a:buNone/>
            </a:pPr>
            <a:r>
              <a:rPr lang="ru-RU" dirty="0" smtClean="0"/>
              <a:t>    Если </a:t>
            </a:r>
            <a:r>
              <a:rPr lang="ru-RU" dirty="0" smtClean="0"/>
              <a:t>адресат </a:t>
            </a:r>
            <a:r>
              <a:rPr lang="ru-RU" dirty="0" smtClean="0">
                <a:solidFill>
                  <a:srgbClr val="FF0000"/>
                </a:solidFill>
              </a:rPr>
              <a:t>не знаком</a:t>
            </a:r>
            <a:r>
              <a:rPr lang="ru-RU" dirty="0" smtClean="0"/>
              <a:t> </a:t>
            </a:r>
            <a:r>
              <a:rPr lang="ru-RU" dirty="0" smtClean="0"/>
              <a:t>субъекту речи, то общение начинается со знакомства. Этикет предписывает следующие формулы: 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- Разрешите с вами познакомиться.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- Я хотел бы с вами познакомиться.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-  Позвольте с вами познакомиться.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- Давайте с вами познакомимся.</a:t>
            </a:r>
          </a:p>
          <a:p>
            <a:pPr algn="just"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Официальные </a:t>
            </a:r>
            <a:r>
              <a:rPr lang="ru-RU" dirty="0" smtClean="0"/>
              <a:t>и неофициальные встречи начинаются с приветствия.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Здравствуйте!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Доброе утро! Добрый день!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(Очень) рад вас видеть!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Добро пожаловать!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Моё почтение.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Речевой </a:t>
            </a:r>
            <a:r>
              <a:rPr lang="ru-RU" dirty="0" smtClean="0"/>
              <a:t>этикет приветствий предусматривает и характер поведения, т.е. очерёдность приветствия. Первыми приветствуют: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мужчина – женщину;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младший (младшая) по возрасту – старшего (старшую);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младшая по возрасту женщина – мужчину, который значительно старше её;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Назначение речевого этикета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4">
              <a:buNone/>
            </a:pPr>
            <a:endParaRPr lang="ru-RU" sz="1600" dirty="0" smtClean="0"/>
          </a:p>
          <a:p>
            <a:pPr algn="just">
              <a:buNone/>
            </a:pPr>
            <a:r>
              <a:rPr lang="ru-RU" dirty="0" smtClean="0"/>
              <a:t>	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  Этикет</a:t>
            </a:r>
            <a:r>
              <a:rPr lang="ru-RU" dirty="0" smtClean="0"/>
              <a:t> по происхождению французское слово. Первоначально оно обозначало товарную бирку, ярлык, а затем так стали называть придворный церемониал.</a:t>
            </a:r>
            <a:endParaRPr lang="ru-RU" sz="2400" dirty="0" smtClean="0"/>
          </a:p>
          <a:p>
            <a:pPr algn="just">
              <a:buNone/>
            </a:pPr>
            <a:r>
              <a:rPr lang="ru-RU" dirty="0" smtClean="0"/>
              <a:t>	Этикет представляет собой совокупность принятых правил, определяющих порядок какой-либо деятельности. </a:t>
            </a:r>
            <a:endParaRPr lang="ru-RU" sz="2400" dirty="0" smtClean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dirty="0" smtClean="0">
                <a:solidFill>
                  <a:srgbClr val="FF0000"/>
                </a:solidFill>
              </a:rPr>
              <a:t>младшей по должности – старшего;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член делегации – её руководителя (независимо от того, своя делегация или зарубежная).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Речевые </a:t>
            </a:r>
            <a:r>
              <a:rPr lang="ru-RU" i="1" dirty="0" smtClean="0">
                <a:solidFill>
                  <a:srgbClr val="FF0000"/>
                </a:solidFill>
              </a:rPr>
              <a:t>формулы, характерные для основной части общения</a:t>
            </a:r>
            <a:r>
              <a:rPr lang="ru-RU" i="1" dirty="0" smtClean="0"/>
              <a:t>.</a:t>
            </a:r>
            <a:r>
              <a:rPr lang="ru-RU" dirty="0" smtClean="0"/>
              <a:t> </a:t>
            </a:r>
            <a:r>
              <a:rPr lang="ru-RU" dirty="0" smtClean="0"/>
              <a:t> Наиболее </a:t>
            </a:r>
            <a:r>
              <a:rPr lang="ru-RU" dirty="0" smtClean="0"/>
              <a:t>типичны 3 ситуации: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торжественная;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скорбная;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рабочая, деловая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По любому  </a:t>
            </a:r>
            <a:r>
              <a:rPr lang="ru-RU" i="1" dirty="0" smtClean="0">
                <a:solidFill>
                  <a:srgbClr val="FF0000"/>
                </a:solidFill>
              </a:rPr>
              <a:t>торжественному поводу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smtClean="0"/>
              <a:t>знаменательному событию следуют приглашения и поздравления.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i="1" dirty="0" smtClean="0"/>
          </a:p>
          <a:p>
            <a:pPr>
              <a:buNone/>
            </a:pPr>
            <a:r>
              <a:rPr lang="ru-RU" i="1" dirty="0" smtClean="0"/>
              <a:t>Приглашение: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Позвольте (разрешить) пригласить </a:t>
            </a:r>
            <a:r>
              <a:rPr lang="ru-RU" dirty="0" smtClean="0">
                <a:solidFill>
                  <a:srgbClr val="FF0000"/>
                </a:solidFill>
              </a:rPr>
              <a:t>Вас</a:t>
            </a:r>
            <a:r>
              <a:rPr lang="ru-RU" dirty="0" smtClean="0">
                <a:solidFill>
                  <a:srgbClr val="FF0000"/>
                </a:solidFill>
              </a:rPr>
              <a:t>…;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Приходите </a:t>
            </a:r>
            <a:r>
              <a:rPr lang="ru-RU" dirty="0" smtClean="0">
                <a:solidFill>
                  <a:srgbClr val="FF0000"/>
                </a:solidFill>
              </a:rPr>
              <a:t>на юбилей (встречу …), будем рады </a:t>
            </a:r>
            <a:r>
              <a:rPr lang="ru-RU" dirty="0" smtClean="0">
                <a:solidFill>
                  <a:srgbClr val="FF0000"/>
                </a:solidFill>
              </a:rPr>
              <a:t>Вас </a:t>
            </a:r>
            <a:r>
              <a:rPr lang="ru-RU" dirty="0" smtClean="0">
                <a:solidFill>
                  <a:srgbClr val="FF0000"/>
                </a:solidFill>
              </a:rPr>
              <a:t>видеть;</a:t>
            </a:r>
          </a:p>
          <a:p>
            <a:pPr>
              <a:buNone/>
            </a:pPr>
            <a:r>
              <a:rPr lang="ru-RU" i="1" dirty="0" smtClean="0"/>
              <a:t>Поздравление</a:t>
            </a:r>
            <a:r>
              <a:rPr lang="ru-RU" i="1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Примите мои (самые) сердечные (тёплые, искренние) поздравления…; От имени (по поручению)… поздравляем…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</a:t>
            </a:r>
            <a:r>
              <a:rPr lang="ru-RU" i="1" dirty="0" smtClean="0"/>
              <a:t>  </a:t>
            </a:r>
            <a:r>
              <a:rPr lang="ru-RU" i="1" dirty="0" smtClean="0">
                <a:solidFill>
                  <a:srgbClr val="FF0000"/>
                </a:solidFill>
              </a:rPr>
              <a:t>Скорбная </a:t>
            </a:r>
            <a:r>
              <a:rPr lang="ru-RU" i="1" dirty="0" smtClean="0">
                <a:solidFill>
                  <a:srgbClr val="FF0000"/>
                </a:solidFill>
              </a:rPr>
              <a:t>ситуация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связана со смертью, гибелью и  другими событиями, приносящими несчастье, горе. В таком случае выражается </a:t>
            </a:r>
            <a:r>
              <a:rPr lang="ru-RU" i="1" dirty="0" smtClean="0">
                <a:solidFill>
                  <a:srgbClr val="FF0000"/>
                </a:solidFill>
              </a:rPr>
              <a:t>соболезнование</a:t>
            </a:r>
            <a:r>
              <a:rPr lang="ru-RU" dirty="0" smtClean="0"/>
              <a:t>. Оно не должно быть сухим, казённым.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dirty="0" smtClean="0">
                <a:solidFill>
                  <a:srgbClr val="FF0000"/>
                </a:solidFill>
              </a:rPr>
              <a:t>Разрешите (позвольте) выразить (вам) мои глубокие (искренние) соболезнования.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Приношу (вам) мои (примите мои, прошу принять мои) глубокие (искренние) соболезнования.  Разделяю (понимаю) вашу печаль (ваше горе, </a:t>
            </a:r>
            <a:r>
              <a:rPr lang="ru-RU" dirty="0" smtClean="0">
                <a:solidFill>
                  <a:srgbClr val="FF0000"/>
                </a:solidFill>
              </a:rPr>
              <a:t>несчастье).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Выражение </a:t>
            </a:r>
            <a:r>
              <a:rPr lang="ru-RU" i="1" dirty="0" smtClean="0">
                <a:solidFill>
                  <a:srgbClr val="FF0000"/>
                </a:solidFill>
              </a:rPr>
              <a:t>благодарности: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Позвольте (разрешите) выразить (большую, огромную) благодарность … за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Фирма (дирекция, ректорат) выражает благодарность … за …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Замечание, предупреждение: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Фирма (редакция, дирекция) вынуждена сделать (серьёзное) предупреждение (замечание)…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К (большому) сожалению (ограничению), должен (вынужден) сделать замечание  (вынести порицание) 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Просьба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Если </a:t>
            </a:r>
            <a:r>
              <a:rPr lang="ru-RU" dirty="0" smtClean="0">
                <a:solidFill>
                  <a:srgbClr val="FF0000"/>
                </a:solidFill>
              </a:rPr>
              <a:t>Вам </a:t>
            </a:r>
            <a:r>
              <a:rPr lang="ru-RU" dirty="0" smtClean="0">
                <a:solidFill>
                  <a:srgbClr val="FF0000"/>
                </a:solidFill>
              </a:rPr>
              <a:t>не трудно </a:t>
            </a:r>
            <a:r>
              <a:rPr lang="ru-RU" dirty="0" smtClean="0">
                <a:solidFill>
                  <a:srgbClr val="FF0000"/>
                </a:solidFill>
              </a:rPr>
              <a:t>(Вас </a:t>
            </a:r>
            <a:r>
              <a:rPr lang="ru-RU" dirty="0" smtClean="0">
                <a:solidFill>
                  <a:srgbClr val="FF0000"/>
                </a:solidFill>
              </a:rPr>
              <a:t>это не затруднит)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(Не)  могу ли я попросить вас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(Пожалуйста), (очень В</a:t>
            </a:r>
            <a:r>
              <a:rPr lang="ru-RU" dirty="0" smtClean="0">
                <a:solidFill>
                  <a:srgbClr val="FF0000"/>
                </a:solidFill>
              </a:rPr>
              <a:t>ас </a:t>
            </a:r>
            <a:r>
              <a:rPr lang="ru-RU" dirty="0" smtClean="0">
                <a:solidFill>
                  <a:srgbClr val="FF0000"/>
                </a:solidFill>
              </a:rPr>
              <a:t>прошу) разрешите мне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Просьба может быть выражена с некоторой категоричностью: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Настоятельно (убедительно, очень) прошу </a:t>
            </a:r>
            <a:r>
              <a:rPr lang="ru-RU" dirty="0" smtClean="0">
                <a:solidFill>
                  <a:srgbClr val="FF0000"/>
                </a:solidFill>
              </a:rPr>
              <a:t>Вас </a:t>
            </a:r>
            <a:r>
              <a:rPr lang="ru-RU" dirty="0" smtClean="0">
                <a:solidFill>
                  <a:srgbClr val="FF0000"/>
                </a:solidFill>
              </a:rPr>
              <a:t>…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Отказ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(Я) не могу (не в силах, не в состоянии) выполнить </a:t>
            </a:r>
            <a:r>
              <a:rPr lang="ru-RU" dirty="0" smtClean="0">
                <a:solidFill>
                  <a:srgbClr val="FF0000"/>
                </a:solidFill>
              </a:rPr>
              <a:t>Вашу </a:t>
            </a:r>
            <a:r>
              <a:rPr lang="ru-RU" dirty="0" smtClean="0">
                <a:solidFill>
                  <a:srgbClr val="FF0000"/>
                </a:solidFill>
              </a:rPr>
              <a:t>просьбу.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В настоящее время это (сделать) невозможно.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Поймите, сейчас не время просить (обращаться с такой просьбой).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Простите, но  мы (я) не можем  (могу) выполнить </a:t>
            </a:r>
            <a:r>
              <a:rPr lang="ru-RU" dirty="0" smtClean="0">
                <a:solidFill>
                  <a:srgbClr val="FF0000"/>
                </a:solidFill>
              </a:rPr>
              <a:t>Вашу </a:t>
            </a:r>
            <a:r>
              <a:rPr lang="ru-RU" dirty="0" smtClean="0">
                <a:solidFill>
                  <a:srgbClr val="FF0000"/>
                </a:solidFill>
              </a:rPr>
              <a:t>просьбу.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Я вынужден запретить (отказать, не разрешить).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Немаловажным </a:t>
            </a:r>
            <a:r>
              <a:rPr lang="ru-RU" dirty="0" smtClean="0"/>
              <a:t>компонентом речевого этикета является </a:t>
            </a:r>
            <a:r>
              <a:rPr lang="ru-RU" i="1" dirty="0" smtClean="0">
                <a:solidFill>
                  <a:srgbClr val="FF0000"/>
                </a:solidFill>
              </a:rPr>
              <a:t>комплимент.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Тактично и вовремя сказанный, он поднимает настроение у адресата,  настраивает его на положительное отношение к оппоненту. Комплимент говорится в начале разговора, при встрече, при расставании. Опасен неискренний комплимент, комплимент ради комплимента, чрезвычайно восторженный комплимент.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В деловых кругах всё большее распространение получает деловой этикет. Деловой этикет предусматривает соблюдение норм поведения и общения. Поскольку общение есть деятельность человека, то при общении в первую очередь учитываются особенности речевого этикета.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Комплимент </a:t>
            </a:r>
            <a:r>
              <a:rPr lang="ru-RU" dirty="0" smtClean="0"/>
              <a:t>относится к внешнему виду, свидетельствует об отличных профессиональных способностях адресата, даёт общую положительную оценку.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Вы (так, очень) умны (находчивы, рассудительны, практичны).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Вы хороший (отличный, прекрасный, превосходный) партнёр.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Вы умеете хорошо (прекрасно) руководить (управлять) людьми,  </a:t>
            </a:r>
            <a:r>
              <a:rPr lang="ru-RU" dirty="0" smtClean="0">
                <a:solidFill>
                  <a:srgbClr val="FF0000"/>
                </a:solidFill>
              </a:rPr>
              <a:t>организовывать </a:t>
            </a:r>
            <a:r>
              <a:rPr lang="ru-RU" dirty="0" smtClean="0">
                <a:solidFill>
                  <a:srgbClr val="FF0000"/>
                </a:solidFill>
              </a:rPr>
              <a:t>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Обращение </a:t>
            </a:r>
            <a:r>
              <a:rPr lang="ru-RU" sz="4000" b="1" dirty="0" smtClean="0"/>
              <a:t>в русском речевом </a:t>
            </a:r>
            <a:r>
              <a:rPr lang="ru-RU" sz="4000" b="1" dirty="0" smtClean="0"/>
              <a:t>этикете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Обращение </a:t>
            </a:r>
            <a:r>
              <a:rPr lang="ru-RU" dirty="0" smtClean="0"/>
              <a:t>предполагает наличие ещё одного комплимента, который проявляет себя на всём протяжении общения, является его неотъемлемой частью. И в то же время  норма употребления и сама форма обращения окончательно не  установлены, вызывают разногласия,  являются </a:t>
            </a:r>
            <a:r>
              <a:rPr lang="ru-RU" dirty="0" smtClean="0"/>
              <a:t>«больным» местом </a:t>
            </a:r>
            <a:r>
              <a:rPr lang="ru-RU" dirty="0" smtClean="0"/>
              <a:t>русского речевого этикета.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 </a:t>
            </a:r>
            <a:r>
              <a:rPr lang="ru-RU" dirty="0" smtClean="0"/>
              <a:t>последнее время обращение </a:t>
            </a:r>
            <a:r>
              <a:rPr lang="ru-RU" i="1" dirty="0" smtClean="0">
                <a:solidFill>
                  <a:srgbClr val="FF0000"/>
                </a:solidFill>
              </a:rPr>
              <a:t>господин, госпожа </a:t>
            </a:r>
            <a:r>
              <a:rPr lang="ru-RU" dirty="0" smtClean="0"/>
              <a:t> воспринимается как норма на заседаниях Думы, в передачах по телевидению, на различных симпозиумах, конференциях. 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Параллельно </a:t>
            </a:r>
            <a:r>
              <a:rPr lang="ru-RU" dirty="0" smtClean="0"/>
              <a:t>с этим на встречах представителей власти, политических деятелей с народом, а также на митингах выступающие с речью стали использовать обращение </a:t>
            </a:r>
            <a:r>
              <a:rPr lang="ru-RU" i="1" dirty="0" smtClean="0"/>
              <a:t>р</a:t>
            </a:r>
            <a:r>
              <a:rPr lang="ru-RU" i="1" dirty="0" smtClean="0">
                <a:solidFill>
                  <a:srgbClr val="FF0000"/>
                </a:solidFill>
              </a:rPr>
              <a:t>оссияне, сограждане, соотечественники.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</a:t>
            </a:r>
            <a:r>
              <a:rPr lang="ru-RU" dirty="0" smtClean="0"/>
              <a:t>среде государственных служащих бизнесменов, предпринимателей, преподавателей вузов нормой становится  обращение господин, госпожа в сочетании с фамилией, названием должности, звания.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Обращение </a:t>
            </a:r>
            <a:r>
              <a:rPr lang="ru-RU" i="1" dirty="0" smtClean="0">
                <a:solidFill>
                  <a:srgbClr val="FF0000"/>
                </a:solidFill>
              </a:rPr>
              <a:t>товарищ</a:t>
            </a:r>
            <a:r>
              <a:rPr lang="ru-RU" i="1" dirty="0" smtClean="0"/>
              <a:t> </a:t>
            </a:r>
            <a:r>
              <a:rPr lang="ru-RU" dirty="0" smtClean="0"/>
              <a:t>продолжают  использовать военные и члены партий коммунистического направления.  Учёные, преподаватели, врачи, юристы отдают предпочтение словам </a:t>
            </a:r>
            <a:r>
              <a:rPr lang="ru-RU" i="1" dirty="0" smtClean="0">
                <a:solidFill>
                  <a:srgbClr val="FF0000"/>
                </a:solidFill>
              </a:rPr>
              <a:t>коллеги, друзья</a:t>
            </a:r>
            <a:r>
              <a:rPr lang="ru-RU" i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Обращение </a:t>
            </a:r>
            <a:r>
              <a:rPr lang="ru-RU" i="1" dirty="0" smtClean="0">
                <a:solidFill>
                  <a:srgbClr val="FF0000"/>
                </a:solidFill>
              </a:rPr>
              <a:t>уважаемый – уважаемая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встречается в речи старшего поколения.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Слова </a:t>
            </a:r>
            <a:r>
              <a:rPr lang="ru-RU" i="1" dirty="0" smtClean="0">
                <a:solidFill>
                  <a:srgbClr val="FF0000"/>
                </a:solidFill>
              </a:rPr>
              <a:t>мужчина, женщина</a:t>
            </a:r>
            <a:r>
              <a:rPr lang="ru-RU" dirty="0" smtClean="0"/>
              <a:t>, получившие распространение в последнее время в роли обращений, нарушают норму речевого этикета, свидетельствуют о недостаточной  культуре говорящего.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 </a:t>
            </a:r>
            <a:r>
              <a:rPr lang="ru-RU" dirty="0" smtClean="0"/>
              <a:t>таком случае  предпочтительнее начинать разговор без обращений, используя этикетные </a:t>
            </a:r>
            <a:r>
              <a:rPr lang="ru-RU" dirty="0" smtClean="0"/>
              <a:t>формулы</a:t>
            </a:r>
            <a:r>
              <a:rPr lang="ru-RU" dirty="0" smtClean="0"/>
              <a:t>: </a:t>
            </a:r>
            <a:r>
              <a:rPr lang="ru-RU" i="1" dirty="0" smtClean="0">
                <a:solidFill>
                  <a:srgbClr val="FF0000"/>
                </a:solidFill>
              </a:rPr>
              <a:t>будьте любезны…, будьте добры…, извините…, простите</a:t>
            </a:r>
            <a:r>
              <a:rPr lang="ru-RU" i="1" dirty="0" smtClean="0"/>
              <a:t>…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Проблема </a:t>
            </a:r>
            <a:r>
              <a:rPr lang="ru-RU" dirty="0" smtClean="0"/>
              <a:t>общеупотребительного обращения в неофициальной обстановке остаётся открытой.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1. Дайте </a:t>
            </a:r>
            <a:r>
              <a:rPr lang="ru-RU" dirty="0" smtClean="0"/>
              <a:t>определение речевому этикету.</a:t>
            </a:r>
          </a:p>
          <a:p>
            <a:pPr lvl="0">
              <a:buNone/>
            </a:pPr>
            <a:r>
              <a:rPr lang="ru-RU" dirty="0" smtClean="0"/>
              <a:t>2. Назовите </a:t>
            </a:r>
            <a:r>
              <a:rPr lang="ru-RU" dirty="0" smtClean="0"/>
              <a:t>факторы, определяющие формирование речевого этикета и его использования.</a:t>
            </a:r>
          </a:p>
          <a:p>
            <a:pPr lvl="0">
              <a:buNone/>
            </a:pPr>
            <a:r>
              <a:rPr lang="ru-RU" dirty="0" smtClean="0"/>
              <a:t>3. Назовите </a:t>
            </a:r>
            <a:r>
              <a:rPr lang="ru-RU" dirty="0" smtClean="0"/>
              <a:t>три основные группы форм речевого этикета.</a:t>
            </a:r>
          </a:p>
          <a:p>
            <a:pPr lvl="0">
              <a:buNone/>
            </a:pPr>
            <a:r>
              <a:rPr lang="ru-RU" dirty="0" smtClean="0"/>
              <a:t>4. Расскажите </a:t>
            </a:r>
            <a:r>
              <a:rPr lang="ru-RU" dirty="0" smtClean="0"/>
              <a:t>об обращении  в русском речевом этикете.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i="1" dirty="0" smtClean="0"/>
              <a:t>      </a:t>
            </a:r>
          </a:p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Речевой этикет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это сложившаяся в языке и речи система устойчивых выражений, применяемых в ситуациях установления и поддержания контакта. Это ситуации </a:t>
            </a:r>
            <a:r>
              <a:rPr lang="ru-RU" dirty="0" smtClean="0">
                <a:solidFill>
                  <a:srgbClr val="FF0000"/>
                </a:solidFill>
              </a:rPr>
              <a:t>обращения, приветствия, прощания, извинения, благодарности, поздравления, пожелания, сочувствия и соболезнования, одобрения и комплимента, приглашения, просьбы, совета</a:t>
            </a:r>
            <a:r>
              <a:rPr lang="ru-RU" dirty="0" smtClean="0"/>
              <a:t> и др.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Речевой этикет охватывает собой всё, что выражает доброжелательное отношение к собеседнику, что может создать благоприятный климат общения.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Богатый набор языковых средств даёт возможность выбрать уместную для речевой ситуации и благоприятную для адресата </a:t>
            </a:r>
            <a:r>
              <a:rPr lang="ru-RU" i="1" dirty="0" smtClean="0">
                <a:solidFill>
                  <a:srgbClr val="FF0000"/>
                </a:solidFill>
              </a:rPr>
              <a:t>ты</a:t>
            </a:r>
            <a:r>
              <a:rPr lang="ru-RU" i="1" dirty="0" smtClean="0"/>
              <a:t> –</a:t>
            </a:r>
            <a:r>
              <a:rPr lang="ru-RU" dirty="0" smtClean="0"/>
              <a:t> или </a:t>
            </a:r>
            <a:r>
              <a:rPr lang="ru-RU" i="1" dirty="0" smtClean="0">
                <a:solidFill>
                  <a:srgbClr val="FF0000"/>
                </a:solidFill>
              </a:rPr>
              <a:t>Вы</a:t>
            </a:r>
            <a:r>
              <a:rPr lang="ru-RU" i="1" dirty="0" smtClean="0"/>
              <a:t> –</a:t>
            </a:r>
            <a:r>
              <a:rPr lang="ru-RU" dirty="0" smtClean="0"/>
              <a:t> форму общения, установить дружескую, непринуждённую или, напротив, официальную тональность разговора.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</a:p>
          <a:p>
            <a:pPr algn="just">
              <a:buNone/>
            </a:pPr>
            <a:r>
              <a:rPr lang="ru-RU" dirty="0" smtClean="0"/>
              <a:t>    Степень владения речевым этикетом определяет </a:t>
            </a:r>
            <a:r>
              <a:rPr lang="ru-RU" dirty="0" smtClean="0">
                <a:solidFill>
                  <a:srgbClr val="FF0000"/>
                </a:solidFill>
              </a:rPr>
              <a:t>степень профессиональной пригодности </a:t>
            </a:r>
            <a:r>
              <a:rPr lang="ru-RU" dirty="0" smtClean="0"/>
              <a:t>человека. Это прежде всего относится к государственным служащим, юристам, педагогам, врачам, т.е. к тем, кто по роду своей деятельности постоянно общается с людьми.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600" b="1" dirty="0" smtClean="0"/>
              <a:t>Факторы, определяющие формирование речевого  этикета и его использования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</a:t>
            </a:r>
            <a:r>
              <a:rPr lang="ru-RU" dirty="0" smtClean="0"/>
              <a:t>Речевой </a:t>
            </a:r>
            <a:r>
              <a:rPr lang="ru-RU" dirty="0" smtClean="0"/>
              <a:t>этикет строится с учётом особенностей партнёров, </a:t>
            </a:r>
            <a:r>
              <a:rPr lang="ru-RU" dirty="0" smtClean="0"/>
              <a:t>ведущих </a:t>
            </a:r>
            <a:r>
              <a:rPr lang="ru-RU" dirty="0" smtClean="0"/>
              <a:t>деловой разговор: </a:t>
            </a:r>
            <a:r>
              <a:rPr lang="ru-RU" dirty="0" smtClean="0">
                <a:solidFill>
                  <a:srgbClr val="FF0000"/>
                </a:solidFill>
              </a:rPr>
              <a:t>социального статуса </a:t>
            </a:r>
            <a:r>
              <a:rPr lang="ru-RU" dirty="0" smtClean="0"/>
              <a:t>субъекта и адресата общения, их </a:t>
            </a:r>
            <a:r>
              <a:rPr lang="ru-RU" dirty="0" smtClean="0">
                <a:solidFill>
                  <a:srgbClr val="FF0000"/>
                </a:solidFill>
              </a:rPr>
              <a:t>места в служебной иерархии, их профессии, национальности, вероисповедания, возраста, пола, характера.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Таким </a:t>
            </a:r>
            <a:r>
              <a:rPr lang="ru-RU" dirty="0" smtClean="0"/>
              <a:t>образом, в речевом этикете передаётся социальная информация о говорящем и его адресате, о том, знакомы они или нет, об отношениях равенства/неравенства по возрасту, служебному положению, об их личных отношениях.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1409</Words>
  <PresentationFormat>Экран (4:3)</PresentationFormat>
  <Paragraphs>156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Слайд 1</vt:lpstr>
      <vt:lpstr>Назначение речевого этикета</vt:lpstr>
      <vt:lpstr>Слайд 3</vt:lpstr>
      <vt:lpstr>Слайд 4</vt:lpstr>
      <vt:lpstr>Слайд 5</vt:lpstr>
      <vt:lpstr>Слайд 6</vt:lpstr>
      <vt:lpstr>Слайд 7</vt:lpstr>
      <vt:lpstr> Факторы, определяющие формирование речевого  этикета и его использования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 Формы речевого этикета  (основные группы) 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 Обращение в русском речевом этикете 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21</cp:revision>
  <dcterms:created xsi:type="dcterms:W3CDTF">2018-11-14T06:17:30Z</dcterms:created>
  <dcterms:modified xsi:type="dcterms:W3CDTF">2018-11-19T06:19:01Z</dcterms:modified>
</cp:coreProperties>
</file>