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1" r:id="rId2"/>
  </p:sldMasterIdLst>
  <p:sldIdLst>
    <p:sldId id="256" r:id="rId3"/>
    <p:sldId id="257" r:id="rId4"/>
    <p:sldId id="258" r:id="rId5"/>
    <p:sldId id="260" r:id="rId6"/>
    <p:sldId id="267" r:id="rId7"/>
    <p:sldId id="278" r:id="rId8"/>
    <p:sldId id="277" r:id="rId9"/>
    <p:sldId id="268" r:id="rId10"/>
    <p:sldId id="269" r:id="rId11"/>
    <p:sldId id="270" r:id="rId12"/>
    <p:sldId id="271" r:id="rId13"/>
    <p:sldId id="272" r:id="rId14"/>
    <p:sldId id="261" r:id="rId15"/>
    <p:sldId id="262" r:id="rId16"/>
    <p:sldId id="273" r:id="rId17"/>
    <p:sldId id="274" r:id="rId18"/>
    <p:sldId id="275" r:id="rId19"/>
    <p:sldId id="276" r:id="rId20"/>
    <p:sldId id="26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3300"/>
    <a:srgbClr val="00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6780" autoAdjust="0"/>
  </p:normalViewPr>
  <p:slideViewPr>
    <p:cSldViewPr>
      <p:cViewPr varScale="1">
        <p:scale>
          <a:sx n="86" d="100"/>
          <a:sy n="86" d="100"/>
        </p:scale>
        <p:origin x="1354" y="67"/>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22.04.2022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FFCA08"/>
                </a:solidFill>
              </a:rPr>
              <a:pPr/>
              <a:t>‹#›</a:t>
            </a:fld>
            <a:endParaRPr lang="ru-RU">
              <a:solidFill>
                <a:srgbClr val="FFCA08"/>
              </a:solidFill>
            </a:endParaRPr>
          </a:p>
        </p:txBody>
      </p:sp>
    </p:spTree>
    <p:extLst>
      <p:ext uri="{BB962C8B-B14F-4D97-AF65-F5344CB8AC3E}">
        <p14:creationId xmlns:p14="http://schemas.microsoft.com/office/powerpoint/2010/main" val="217912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67262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46794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90201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69339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67262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22.04.2022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379957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46794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90201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0FA9164D-9E4D-4064-AFC7-568482598846}" type="datetimeFigureOut">
              <a:rPr lang="ru-RU" smtClean="0"/>
              <a:pPr/>
              <a:t>22.04.2022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693392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22.04.2022</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FFCA08"/>
                </a:solidFill>
              </a:rPr>
              <a:pPr/>
              <a:t>‹#›</a:t>
            </a:fld>
            <a:endParaRPr lang="ru-RU">
              <a:solidFill>
                <a:srgbClr val="FFCA08"/>
              </a:solidFill>
            </a:endParaRPr>
          </a:p>
        </p:txBody>
      </p:sp>
    </p:spTree>
    <p:extLst>
      <p:ext uri="{BB962C8B-B14F-4D97-AF65-F5344CB8AC3E}">
        <p14:creationId xmlns:p14="http://schemas.microsoft.com/office/powerpoint/2010/main" val="209412218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22.04.2022</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94023161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Autofit/>
          </a:bodyPr>
          <a:lstStyle/>
          <a:p>
            <a:pPr algn="ctr"/>
            <a:r>
              <a:rPr lang="en-US" sz="3800" b="1" dirty="0">
                <a:solidFill>
                  <a:srgbClr val="990000"/>
                </a:solidFill>
                <a:latin typeface="Times New Roman" pitchFamily="18" charset="0"/>
                <a:cs typeface="Times New Roman" pitchFamily="18" charset="0"/>
              </a:rPr>
              <a:t>Theme:</a:t>
            </a:r>
            <a:r>
              <a:rPr lang="ru-RU" sz="3800" b="1" dirty="0">
                <a:solidFill>
                  <a:srgbClr val="990000"/>
                </a:solidFill>
                <a:latin typeface="Times New Roman" pitchFamily="18" charset="0"/>
                <a:cs typeface="Times New Roman" pitchFamily="18" charset="0"/>
              </a:rPr>
              <a:t> </a:t>
            </a:r>
            <a:r>
              <a:rPr lang="en-US" sz="3800" b="1" dirty="0">
                <a:solidFill>
                  <a:srgbClr val="990000"/>
                </a:solidFill>
                <a:latin typeface="Times New Roman" pitchFamily="18" charset="0"/>
                <a:cs typeface="Times New Roman" pitchFamily="18" charset="0"/>
              </a:rPr>
              <a:t>Western rationalism (of XIX-XX centuries).</a:t>
            </a:r>
            <a:br>
              <a:rPr lang="ru-RU" sz="3800" dirty="0">
                <a:solidFill>
                  <a:srgbClr val="990000"/>
                </a:solidFill>
                <a:effectLst/>
              </a:rPr>
            </a:br>
            <a:endParaRPr lang="ru-RU" sz="3800" dirty="0">
              <a:solidFill>
                <a:srgbClr val="990000"/>
              </a:solidFill>
              <a:effectLst/>
              <a:latin typeface="+mn-lt"/>
            </a:endParaRPr>
          </a:p>
        </p:txBody>
      </p:sp>
      <p:sp>
        <p:nvSpPr>
          <p:cNvPr id="3" name="Подзаголовок 2"/>
          <p:cNvSpPr>
            <a:spLocks noGrp="1"/>
          </p:cNvSpPr>
          <p:nvPr>
            <p:ph type="body" idx="1"/>
          </p:nvPr>
        </p:nvSpPr>
        <p:spPr>
          <a:xfrm>
            <a:off x="1187624" y="980728"/>
            <a:ext cx="6357982" cy="857256"/>
          </a:xfrm>
        </p:spPr>
        <p:txBody>
          <a:bodyPr>
            <a:noAutofit/>
          </a:bodyPr>
          <a:lstStyle/>
          <a:p>
            <a:pPr algn="just"/>
            <a:endParaRPr lang="ru-RU" sz="2400" dirty="0"/>
          </a:p>
          <a:p>
            <a:pPr algn="ctr"/>
            <a:r>
              <a:rPr lang="en-US" sz="3000" u="sng" dirty="0">
                <a:solidFill>
                  <a:schemeClr val="accent2"/>
                </a:solidFill>
              </a:rPr>
              <a:t>Neopositivism (L. Wittgenstein, B. Russell, Vienna Circle)</a:t>
            </a:r>
            <a:endParaRPr lang="ru-RU" sz="3000" u="sng" dirty="0">
              <a:solidFill>
                <a:schemeClr val="accent2"/>
              </a:solidFill>
            </a:endParaRPr>
          </a:p>
        </p:txBody>
      </p:sp>
      <p:sp>
        <p:nvSpPr>
          <p:cNvPr id="6" name="Содержимое 5"/>
          <p:cNvSpPr>
            <a:spLocks noGrp="1"/>
          </p:cNvSpPr>
          <p:nvPr>
            <p:ph sz="quarter" idx="2"/>
          </p:nvPr>
        </p:nvSpPr>
        <p:spPr>
          <a:xfrm>
            <a:off x="428596" y="5786454"/>
            <a:ext cx="2828916" cy="785818"/>
          </a:xfrm>
        </p:spPr>
        <p:txBody>
          <a:bodyPr>
            <a:normAutofit lnSpcReduction="10000"/>
          </a:bodyPr>
          <a:lstStyle/>
          <a:p>
            <a:pPr algn="ctr">
              <a:buNone/>
            </a:pPr>
            <a:r>
              <a:rPr lang="en-US" b="1" dirty="0">
                <a:solidFill>
                  <a:srgbClr val="990000"/>
                </a:solidFill>
              </a:rPr>
              <a:t>L</a:t>
            </a:r>
            <a:r>
              <a:rPr lang="ru-RU" b="1" dirty="0">
                <a:solidFill>
                  <a:srgbClr val="990000"/>
                </a:solidFill>
              </a:rPr>
              <a:t>. </a:t>
            </a:r>
            <a:r>
              <a:rPr lang="en-US" b="1" dirty="0">
                <a:solidFill>
                  <a:srgbClr val="990000"/>
                </a:solidFill>
              </a:rPr>
              <a:t>Wittgenstein</a:t>
            </a:r>
          </a:p>
          <a:p>
            <a:pPr algn="ctr">
              <a:buNone/>
            </a:pPr>
            <a:r>
              <a:rPr lang="en-US" b="1" dirty="0">
                <a:solidFill>
                  <a:srgbClr val="990000"/>
                </a:solidFill>
              </a:rPr>
              <a:t>1889-1951</a:t>
            </a:r>
            <a:endParaRPr lang="ru-RU" b="1" dirty="0">
              <a:solidFill>
                <a:srgbClr val="990000"/>
              </a:solidFill>
            </a:endParaRPr>
          </a:p>
        </p:txBody>
      </p:sp>
      <p:sp>
        <p:nvSpPr>
          <p:cNvPr id="8" name="Содержимое 7"/>
          <p:cNvSpPr>
            <a:spLocks noGrp="1"/>
          </p:cNvSpPr>
          <p:nvPr>
            <p:ph sz="quarter" idx="4"/>
          </p:nvPr>
        </p:nvSpPr>
        <p:spPr>
          <a:xfrm>
            <a:off x="3428993" y="2204864"/>
            <a:ext cx="5257808" cy="4155456"/>
          </a:xfrm>
        </p:spPr>
        <p:txBody>
          <a:bodyPr>
            <a:noAutofit/>
          </a:bodyPr>
          <a:lstStyle/>
          <a:p>
            <a:pPr marL="179388" indent="444500" algn="ctr">
              <a:buNone/>
            </a:pPr>
            <a:r>
              <a:rPr lang="en-US" sz="2400" dirty="0"/>
              <a:t>The third stage of positivism is </a:t>
            </a:r>
            <a:r>
              <a:rPr lang="en-US" sz="2400" b="1" dirty="0" err="1">
                <a:solidFill>
                  <a:srgbClr val="990000"/>
                </a:solidFill>
              </a:rPr>
              <a:t>neopositivism</a:t>
            </a:r>
            <a:r>
              <a:rPr lang="en-US" sz="2400" b="1" dirty="0">
                <a:solidFill>
                  <a:srgbClr val="990000"/>
                </a:solidFill>
              </a:rPr>
              <a:t> or logical positivism</a:t>
            </a:r>
            <a:r>
              <a:rPr lang="en-US" sz="2400" dirty="0">
                <a:solidFill>
                  <a:srgbClr val="990000"/>
                </a:solidFill>
              </a:rPr>
              <a:t>. </a:t>
            </a:r>
            <a:r>
              <a:rPr lang="en-US" sz="2400" dirty="0"/>
              <a:t>Its influential trend of western philosophy appeared in Europe in 20-th years of 20 century. Among the representatives of this trend were English philosopher </a:t>
            </a:r>
            <a:r>
              <a:rPr lang="en-US" sz="2400" b="1" dirty="0"/>
              <a:t>B. Russell, Austrian philosopher </a:t>
            </a:r>
            <a:r>
              <a:rPr lang="en-US" sz="2400" b="1" dirty="0">
                <a:solidFill>
                  <a:srgbClr val="990000"/>
                </a:solidFill>
              </a:rPr>
              <a:t>L. Wittgenstein </a:t>
            </a:r>
            <a:r>
              <a:rPr lang="en-US" sz="2400" b="1" dirty="0"/>
              <a:t>and members of so-called </a:t>
            </a:r>
            <a:r>
              <a:rPr lang="en-US" sz="2400" b="1" dirty="0">
                <a:solidFill>
                  <a:srgbClr val="990000"/>
                </a:solidFill>
              </a:rPr>
              <a:t>Vienna Circle</a:t>
            </a:r>
            <a:r>
              <a:rPr lang="en-US" sz="2400" b="1" dirty="0"/>
              <a:t>: R. </a:t>
            </a:r>
            <a:r>
              <a:rPr lang="en-US" sz="2400" b="1" dirty="0" err="1"/>
              <a:t>Carnap</a:t>
            </a:r>
            <a:r>
              <a:rPr lang="en-US" sz="2400" b="1" dirty="0"/>
              <a:t>, M. </a:t>
            </a:r>
            <a:r>
              <a:rPr lang="en-US" sz="2400" b="1" dirty="0" err="1"/>
              <a:t>Schlick</a:t>
            </a:r>
            <a:r>
              <a:rPr lang="en-US" sz="2400" b="1" dirty="0"/>
              <a:t>, H. </a:t>
            </a:r>
            <a:r>
              <a:rPr lang="en-US" sz="2400" b="1" dirty="0" err="1"/>
              <a:t>Reichenbach</a:t>
            </a:r>
            <a:r>
              <a:rPr lang="en-US" sz="2400" b="1" dirty="0"/>
              <a:t> and some others. </a:t>
            </a:r>
            <a:endParaRPr lang="ru-RU" sz="2400" b="1" dirty="0"/>
          </a:p>
        </p:txBody>
      </p:sp>
      <p:pic>
        <p:nvPicPr>
          <p:cNvPr id="4" name="Picture 2" descr="C:\Users\solomea\Pictures\1312327178_Ludwig_Wittgenstein_1910.jpg"/>
          <p:cNvPicPr>
            <a:picLocks noChangeAspect="1" noChangeArrowheads="1"/>
          </p:cNvPicPr>
          <p:nvPr/>
        </p:nvPicPr>
        <p:blipFill>
          <a:blip r:embed="rId2"/>
          <a:srcRect/>
          <a:stretch>
            <a:fillRect/>
          </a:stretch>
        </p:blipFill>
        <p:spPr bwMode="auto">
          <a:xfrm>
            <a:off x="571472" y="2276872"/>
            <a:ext cx="2848400" cy="33123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741368"/>
          </a:xfrm>
        </p:spPr>
        <p:txBody>
          <a:bodyPr>
            <a:normAutofit fontScale="92500" lnSpcReduction="10000"/>
          </a:bodyPr>
          <a:lstStyle/>
          <a:p>
            <a:pPr algn="ctr">
              <a:spcBef>
                <a:spcPts val="0"/>
              </a:spcBef>
              <a:buNone/>
            </a:pPr>
            <a:r>
              <a:rPr lang="en-US" sz="3000" dirty="0"/>
              <a:t>Yet during Hegel’s lifetime philosophers have appeared, who thought that life man with his feelings will intuition, unconscious impulses are inexplicable through rationalism. </a:t>
            </a:r>
            <a:r>
              <a:rPr lang="en-US" sz="3000" b="1" dirty="0">
                <a:solidFill>
                  <a:srgbClr val="990000"/>
                </a:solidFill>
              </a:rPr>
              <a:t>Thus irrationalism appeared. </a:t>
            </a:r>
            <a:r>
              <a:rPr lang="en-US" sz="3000" dirty="0"/>
              <a:t>The study, according to which, decisive factor in cognition, in human behavior, in world outlook, in the course of historical process is something irrational (unreasonable, unconscious).</a:t>
            </a:r>
            <a:endParaRPr lang="ru-RU" sz="3000" dirty="0"/>
          </a:p>
          <a:p>
            <a:pPr algn="ctr">
              <a:spcBef>
                <a:spcPts val="0"/>
              </a:spcBef>
              <a:buNone/>
            </a:pPr>
            <a:r>
              <a:rPr lang="en-US" sz="3000" dirty="0"/>
              <a:t>In general, irrationalism implies either </a:t>
            </a:r>
            <a:r>
              <a:rPr lang="en-US" sz="3000" dirty="0">
                <a:solidFill>
                  <a:schemeClr val="tx1"/>
                </a:solidFill>
              </a:rPr>
              <a:t>(in ontology) </a:t>
            </a:r>
            <a:r>
              <a:rPr lang="en-US" sz="3000" dirty="0"/>
              <a:t>that the world is devoid of rational structure, meaning, and purpose; or </a:t>
            </a:r>
            <a:r>
              <a:rPr lang="en-US" sz="3000" dirty="0">
                <a:solidFill>
                  <a:schemeClr val="tx1"/>
                </a:solidFill>
              </a:rPr>
              <a:t>(in epistemology) </a:t>
            </a:r>
            <a:r>
              <a:rPr lang="en-US" sz="3000" dirty="0"/>
              <a:t>that reason is inherently defective and incapable of knowing the universe without distortion; or </a:t>
            </a:r>
            <a:r>
              <a:rPr lang="en-US" sz="3000" dirty="0">
                <a:solidFill>
                  <a:schemeClr val="tx1"/>
                </a:solidFill>
              </a:rPr>
              <a:t>(in ethics) </a:t>
            </a:r>
            <a:r>
              <a:rPr lang="en-US" sz="3000" dirty="0"/>
              <a:t>that recourse to objective standards is futile; or </a:t>
            </a:r>
            <a:r>
              <a:rPr lang="en-US" sz="3000" dirty="0">
                <a:solidFill>
                  <a:schemeClr val="tx1"/>
                </a:solidFill>
              </a:rPr>
              <a:t>(in anthropology)</a:t>
            </a:r>
            <a:r>
              <a:rPr lang="en-US" sz="3000" dirty="0"/>
              <a:t> that in human nature itself the dominant dimensions are irrational.</a:t>
            </a:r>
            <a:endParaRPr lang="ru-RU" sz="3000" dirty="0"/>
          </a:p>
          <a:p>
            <a:pPr algn="ct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5085184"/>
            <a:ext cx="2857520" cy="1344212"/>
          </a:xfrm>
        </p:spPr>
        <p:txBody>
          <a:bodyPr>
            <a:normAutofit fontScale="85000" lnSpcReduction="10000"/>
          </a:bodyPr>
          <a:lstStyle/>
          <a:p>
            <a:pPr algn="ctr">
              <a:buNone/>
            </a:pPr>
            <a:r>
              <a:rPr lang="en-US" sz="3200" b="1" dirty="0">
                <a:solidFill>
                  <a:srgbClr val="990000"/>
                </a:solidFill>
              </a:rPr>
              <a:t>Arthur Schopenhauer </a:t>
            </a:r>
          </a:p>
          <a:p>
            <a:pPr algn="ctr">
              <a:buNone/>
            </a:pPr>
            <a:r>
              <a:rPr lang="en-US" sz="3200" b="1" dirty="0">
                <a:solidFill>
                  <a:srgbClr val="990000"/>
                </a:solidFill>
              </a:rPr>
              <a:t>1788-1860</a:t>
            </a:r>
            <a:endParaRPr lang="ru-RU" sz="3200" b="1" dirty="0">
              <a:solidFill>
                <a:srgbClr val="990000"/>
              </a:solidFill>
            </a:endParaRPr>
          </a:p>
        </p:txBody>
      </p:sp>
      <p:sp>
        <p:nvSpPr>
          <p:cNvPr id="6" name="Содержимое 5"/>
          <p:cNvSpPr>
            <a:spLocks noGrp="1"/>
          </p:cNvSpPr>
          <p:nvPr>
            <p:ph sz="half" idx="2"/>
          </p:nvPr>
        </p:nvSpPr>
        <p:spPr>
          <a:xfrm>
            <a:off x="3419872" y="0"/>
            <a:ext cx="5724128" cy="6858000"/>
          </a:xfrm>
        </p:spPr>
        <p:txBody>
          <a:bodyPr>
            <a:noAutofit/>
          </a:bodyPr>
          <a:lstStyle/>
          <a:p>
            <a:pPr algn="ctr">
              <a:spcBef>
                <a:spcPts val="0"/>
              </a:spcBef>
              <a:buNone/>
            </a:pPr>
            <a:r>
              <a:rPr lang="en-US" sz="2800" dirty="0"/>
              <a:t>The principles of irrationalism were laid by two great philosophers of 19-th century: </a:t>
            </a:r>
          </a:p>
          <a:p>
            <a:pPr algn="ctr">
              <a:spcBef>
                <a:spcPts val="0"/>
              </a:spcBef>
              <a:buNone/>
            </a:pPr>
            <a:r>
              <a:rPr lang="en-US" sz="2800" b="1" dirty="0">
                <a:solidFill>
                  <a:srgbClr val="990000"/>
                </a:solidFill>
              </a:rPr>
              <a:t>Arthur Schopenhauer </a:t>
            </a:r>
          </a:p>
          <a:p>
            <a:pPr algn="ctr">
              <a:spcBef>
                <a:spcPts val="0"/>
              </a:spcBef>
              <a:buNone/>
            </a:pPr>
            <a:r>
              <a:rPr lang="en-US" sz="2800" b="1" dirty="0">
                <a:solidFill>
                  <a:srgbClr val="990000"/>
                </a:solidFill>
              </a:rPr>
              <a:t>and </a:t>
            </a:r>
          </a:p>
          <a:p>
            <a:pPr algn="ctr">
              <a:spcBef>
                <a:spcPts val="0"/>
              </a:spcBef>
              <a:buNone/>
            </a:pPr>
            <a:r>
              <a:rPr lang="en-US" sz="2800" b="1" dirty="0">
                <a:solidFill>
                  <a:srgbClr val="990000"/>
                </a:solidFill>
              </a:rPr>
              <a:t>Soren Kierkegaard. </a:t>
            </a:r>
            <a:endParaRPr lang="ru-RU" sz="2800" b="1" dirty="0">
              <a:solidFill>
                <a:srgbClr val="990000"/>
              </a:solidFill>
            </a:endParaRPr>
          </a:p>
          <a:p>
            <a:pPr algn="ctr">
              <a:spcBef>
                <a:spcPts val="0"/>
              </a:spcBef>
              <a:buNone/>
            </a:pPr>
            <a:r>
              <a:rPr lang="en-US" sz="3000" dirty="0"/>
              <a:t>Schopenhauer made his philosophy, proceeding from the ideas of Buddhism, of Plato and Kant. He asserted, that the world of human experience is only total combination of ideas, which is like appearance.</a:t>
            </a:r>
            <a:endParaRPr lang="ru-RU" sz="3000" dirty="0"/>
          </a:p>
        </p:txBody>
      </p:sp>
      <p:pic>
        <p:nvPicPr>
          <p:cNvPr id="11266" name="Picture 2" descr="C:\Users\solomea\Pictures\B_V0U9SUsAEjxre.jpg"/>
          <p:cNvPicPr>
            <a:picLocks noChangeAspect="1" noChangeArrowheads="1"/>
          </p:cNvPicPr>
          <p:nvPr/>
        </p:nvPicPr>
        <p:blipFill>
          <a:blip r:embed="rId2"/>
          <a:srcRect/>
          <a:stretch>
            <a:fillRect/>
          </a:stretch>
        </p:blipFill>
        <p:spPr bwMode="auto">
          <a:xfrm>
            <a:off x="379379" y="404664"/>
            <a:ext cx="2928958" cy="385765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9144000" cy="6357982"/>
          </a:xfrm>
        </p:spPr>
        <p:txBody>
          <a:bodyPr>
            <a:noAutofit/>
          </a:bodyPr>
          <a:lstStyle/>
          <a:p>
            <a:pPr algn="ctr">
              <a:buNone/>
            </a:pPr>
            <a:r>
              <a:rPr lang="en-US" sz="3200" dirty="0"/>
              <a:t>Everything around people is the total combination of </a:t>
            </a:r>
            <a:r>
              <a:rPr lang="en-US" sz="3200" b="1" dirty="0">
                <a:solidFill>
                  <a:srgbClr val="990000"/>
                </a:solidFill>
              </a:rPr>
              <a:t>sensually-intuitive ideas of subjects</a:t>
            </a:r>
            <a:r>
              <a:rPr lang="en-US" sz="3200" dirty="0">
                <a:solidFill>
                  <a:srgbClr val="990000"/>
                </a:solidFill>
              </a:rPr>
              <a:t>,</a:t>
            </a:r>
            <a:r>
              <a:rPr lang="en-US" sz="3200" dirty="0"/>
              <a:t> that is people, who themselves are only ideas too. All world of phenomena is imagined by certain </a:t>
            </a:r>
            <a:r>
              <a:rPr lang="en-US" sz="3200" b="1" i="1" dirty="0">
                <a:solidFill>
                  <a:srgbClr val="990000"/>
                </a:solidFill>
              </a:rPr>
              <a:t>metaphysical Will</a:t>
            </a:r>
            <a:r>
              <a:rPr lang="en-US" sz="3200" dirty="0"/>
              <a:t>, which is behind the world of phenomena</a:t>
            </a:r>
            <a:r>
              <a:rPr lang="en-US" sz="3200" b="1" dirty="0"/>
              <a:t>. </a:t>
            </a:r>
            <a:r>
              <a:rPr lang="en-US" sz="3200" i="1" dirty="0">
                <a:solidFill>
                  <a:srgbClr val="990000"/>
                </a:solidFill>
              </a:rPr>
              <a:t>This Will is like “thing in itself” of Kant. </a:t>
            </a:r>
            <a:r>
              <a:rPr lang="en-US" sz="3200" dirty="0"/>
              <a:t>It is unitary, unfathomable, and unchangeable, beyond space and time, without causes and purposes. </a:t>
            </a:r>
            <a:r>
              <a:rPr lang="en-US" sz="3200" i="1" dirty="0">
                <a:solidFill>
                  <a:srgbClr val="990000"/>
                </a:solidFill>
              </a:rPr>
              <a:t>It is impersonal super object, freedom as </a:t>
            </a:r>
            <a:r>
              <a:rPr lang="en-US" sz="3200" i="1" dirty="0" err="1">
                <a:solidFill>
                  <a:srgbClr val="990000"/>
                </a:solidFill>
              </a:rPr>
              <a:t>antimoral</a:t>
            </a:r>
            <a:r>
              <a:rPr lang="en-US" sz="3200" i="1" dirty="0">
                <a:solidFill>
                  <a:srgbClr val="990000"/>
                </a:solidFill>
              </a:rPr>
              <a:t> reality. </a:t>
            </a:r>
            <a:r>
              <a:rPr lang="en-US" sz="3200" dirty="0"/>
              <a:t>This freedom is irrational and acts as eternal formation, aimless desire, which is able to generate any evil.</a:t>
            </a:r>
            <a:endParaRPr lang="ru-RU"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285728"/>
            <a:ext cx="8229600" cy="6038872"/>
          </a:xfrm>
        </p:spPr>
        <p:txBody>
          <a:bodyPr/>
          <a:lstStyle/>
          <a:p>
            <a:pPr algn="ctr">
              <a:buNone/>
            </a:pPr>
            <a:r>
              <a:rPr lang="en-US" sz="3200" dirty="0"/>
              <a:t>Will is the </a:t>
            </a:r>
            <a:r>
              <a:rPr lang="en-US" sz="3200" b="1" dirty="0">
                <a:solidFill>
                  <a:srgbClr val="990000"/>
                </a:solidFill>
              </a:rPr>
              <a:t>irrational power</a:t>
            </a:r>
            <a:r>
              <a:rPr lang="en-US" sz="3200" dirty="0"/>
              <a:t>, aspiring to confirmation of life and forcing all living creatures to act in this direction. Will is in the state of the eternal dissatisfaction, it must devour itself, because, there is no anything, except it and it is the hungry Will. </a:t>
            </a:r>
            <a:r>
              <a:rPr lang="en-US" sz="3200" b="1" i="1" dirty="0">
                <a:solidFill>
                  <a:srgbClr val="990000"/>
                </a:solidFill>
              </a:rPr>
              <a:t>Therefore, the life of people is full of torments, alarms and disillusionments, for the people are slaves, instruments of Will to life. </a:t>
            </a:r>
            <a:r>
              <a:rPr lang="en-US" sz="3200" dirty="0"/>
              <a:t>However, people are able to direct their vital energy against Will.</a:t>
            </a:r>
            <a:endParaRPr lang="ru-RU" sz="3200" dirty="0"/>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166508"/>
          </a:xfrm>
        </p:spPr>
        <p:txBody>
          <a:bodyPr>
            <a:noAutofit/>
          </a:bodyPr>
          <a:lstStyle/>
          <a:p>
            <a:pPr algn="ctr">
              <a:buNone/>
            </a:pPr>
            <a:r>
              <a:rPr lang="en-US" sz="3600" dirty="0"/>
              <a:t>It is realized though the action of isolated persons. </a:t>
            </a:r>
          </a:p>
          <a:p>
            <a:pPr algn="ctr">
              <a:buNone/>
            </a:pPr>
            <a:r>
              <a:rPr lang="en-US" sz="3600" b="1" u="sng" dirty="0">
                <a:solidFill>
                  <a:srgbClr val="990000"/>
                </a:solidFill>
              </a:rPr>
              <a:t>There are two stages in this action:</a:t>
            </a:r>
            <a:endParaRPr lang="ru-RU" sz="3600" b="1" u="sng" dirty="0">
              <a:solidFill>
                <a:srgbClr val="990000"/>
              </a:solidFill>
            </a:endParaRPr>
          </a:p>
          <a:p>
            <a:pPr>
              <a:buNone/>
            </a:pPr>
            <a:r>
              <a:rPr lang="en-US" sz="3600" dirty="0">
                <a:solidFill>
                  <a:srgbClr val="990000"/>
                </a:solidFill>
              </a:rPr>
              <a:t>1. </a:t>
            </a:r>
            <a:r>
              <a:rPr lang="en-US" sz="3600" b="1" dirty="0">
                <a:solidFill>
                  <a:srgbClr val="990000"/>
                </a:solidFill>
              </a:rPr>
              <a:t>Aesthetic contemplation</a:t>
            </a:r>
            <a:r>
              <a:rPr lang="en-US" sz="3600" dirty="0">
                <a:solidFill>
                  <a:srgbClr val="990000"/>
                </a:solidFill>
              </a:rPr>
              <a:t>. </a:t>
            </a:r>
            <a:r>
              <a:rPr lang="en-US" sz="3600" dirty="0"/>
              <a:t>The purpose of art is bringing by art temporary consolation, lull and oblivion, transforming man to “will-less subject”.</a:t>
            </a:r>
            <a:endParaRPr lang="ru-RU" sz="3600" dirty="0"/>
          </a:p>
          <a:p>
            <a:pPr>
              <a:buNone/>
            </a:pPr>
            <a:r>
              <a:rPr lang="en-US" sz="3600" dirty="0">
                <a:solidFill>
                  <a:srgbClr val="990000"/>
                </a:solidFill>
              </a:rPr>
              <a:t>2. </a:t>
            </a:r>
            <a:r>
              <a:rPr lang="en-US" sz="3600" b="1" dirty="0">
                <a:solidFill>
                  <a:srgbClr val="990000"/>
                </a:solidFill>
              </a:rPr>
              <a:t>Ethical sphere of activity. </a:t>
            </a:r>
            <a:r>
              <a:rPr lang="en-US" sz="3600" dirty="0"/>
              <a:t>When man suppresses in himself Will to life and disavows it.</a:t>
            </a:r>
            <a:endParaRPr lang="ru-RU" sz="3600" dirty="0"/>
          </a:p>
          <a:p>
            <a:pPr indent="0" algn="ctr">
              <a:buNone/>
            </a:pPr>
            <a:endParaRPr lang="ru-RU"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5357825"/>
            <a:ext cx="2543164" cy="997099"/>
          </a:xfrm>
        </p:spPr>
        <p:txBody>
          <a:bodyPr>
            <a:normAutofit lnSpcReduction="10000"/>
          </a:bodyPr>
          <a:lstStyle/>
          <a:p>
            <a:pPr algn="ctr">
              <a:buNone/>
            </a:pPr>
            <a:r>
              <a:rPr lang="ru-RU" b="1" dirty="0">
                <a:solidFill>
                  <a:srgbClr val="990000"/>
                </a:solidFill>
              </a:rPr>
              <a:t>S. </a:t>
            </a:r>
            <a:r>
              <a:rPr lang="ru-RU" b="1" dirty="0" err="1">
                <a:solidFill>
                  <a:srgbClr val="990000"/>
                </a:solidFill>
              </a:rPr>
              <a:t>Kierkegaard</a:t>
            </a:r>
            <a:endParaRPr lang="en-US" b="1" dirty="0">
              <a:solidFill>
                <a:srgbClr val="990000"/>
              </a:solidFill>
            </a:endParaRPr>
          </a:p>
          <a:p>
            <a:pPr algn="ctr">
              <a:buNone/>
            </a:pPr>
            <a:r>
              <a:rPr lang="en-US" b="1" dirty="0">
                <a:solidFill>
                  <a:srgbClr val="990000"/>
                </a:solidFill>
              </a:rPr>
              <a:t>1813-1855</a:t>
            </a:r>
            <a:endParaRPr lang="ru-RU" b="1" dirty="0">
              <a:solidFill>
                <a:srgbClr val="990000"/>
              </a:solidFill>
            </a:endParaRPr>
          </a:p>
        </p:txBody>
      </p:sp>
      <p:sp>
        <p:nvSpPr>
          <p:cNvPr id="6" name="Содержимое 5"/>
          <p:cNvSpPr>
            <a:spLocks noGrp="1"/>
          </p:cNvSpPr>
          <p:nvPr>
            <p:ph sz="half" idx="2"/>
          </p:nvPr>
        </p:nvSpPr>
        <p:spPr>
          <a:xfrm>
            <a:off x="3347864" y="260648"/>
            <a:ext cx="5581853" cy="6240186"/>
          </a:xfrm>
        </p:spPr>
        <p:txBody>
          <a:bodyPr>
            <a:noAutofit/>
          </a:bodyPr>
          <a:lstStyle/>
          <a:p>
            <a:pPr algn="ctr">
              <a:buNone/>
            </a:pPr>
            <a:r>
              <a:rPr lang="ru-RU" sz="3000" dirty="0"/>
              <a:t>Soren </a:t>
            </a:r>
            <a:r>
              <a:rPr lang="ru-RU" sz="3000" dirty="0" err="1"/>
              <a:t>Kierkegaard</a:t>
            </a:r>
            <a:r>
              <a:rPr lang="ru-RU" sz="3000" dirty="0"/>
              <a:t> </a:t>
            </a:r>
            <a:r>
              <a:rPr lang="ru-RU" sz="3000" dirty="0" err="1"/>
              <a:t>is</a:t>
            </a:r>
            <a:r>
              <a:rPr lang="ru-RU" sz="3000" dirty="0"/>
              <a:t> </a:t>
            </a:r>
            <a:r>
              <a:rPr lang="ru-RU" sz="3000" dirty="0" err="1"/>
              <a:t>the</a:t>
            </a:r>
            <a:r>
              <a:rPr lang="ru-RU" sz="3000" dirty="0"/>
              <a:t> </a:t>
            </a:r>
            <a:r>
              <a:rPr lang="ru-RU" sz="3000" dirty="0" err="1"/>
              <a:t>creator</a:t>
            </a:r>
            <a:r>
              <a:rPr lang="ru-RU" sz="3000" dirty="0"/>
              <a:t> </a:t>
            </a:r>
            <a:r>
              <a:rPr lang="ru-RU" sz="3000" dirty="0" err="1"/>
              <a:t>of</a:t>
            </a:r>
            <a:r>
              <a:rPr lang="ru-RU" sz="3000" dirty="0"/>
              <a:t> </a:t>
            </a:r>
            <a:r>
              <a:rPr lang="ru-RU" sz="3000" b="1" dirty="0" err="1">
                <a:solidFill>
                  <a:srgbClr val="990000"/>
                </a:solidFill>
              </a:rPr>
              <a:t>existential</a:t>
            </a:r>
            <a:r>
              <a:rPr lang="ru-RU" sz="3000" b="1" dirty="0">
                <a:solidFill>
                  <a:srgbClr val="990000"/>
                </a:solidFill>
              </a:rPr>
              <a:t> </a:t>
            </a:r>
            <a:r>
              <a:rPr lang="ru-RU" sz="3000" b="1" dirty="0" err="1">
                <a:solidFill>
                  <a:srgbClr val="990000"/>
                </a:solidFill>
              </a:rPr>
              <a:t>dialectics</a:t>
            </a:r>
            <a:r>
              <a:rPr lang="ru-RU" sz="3000" dirty="0">
                <a:solidFill>
                  <a:srgbClr val="990000"/>
                </a:solidFill>
              </a:rPr>
              <a:t>,</a:t>
            </a:r>
            <a:r>
              <a:rPr lang="ru-RU" sz="3000" dirty="0"/>
              <a:t> </a:t>
            </a:r>
            <a:r>
              <a:rPr lang="ru-RU" sz="3000" dirty="0" err="1"/>
              <a:t>that</a:t>
            </a:r>
            <a:r>
              <a:rPr lang="ru-RU" sz="3000" dirty="0"/>
              <a:t> </a:t>
            </a:r>
            <a:r>
              <a:rPr lang="ru-RU" sz="3000" dirty="0" err="1"/>
              <a:t>is</a:t>
            </a:r>
            <a:r>
              <a:rPr lang="ru-RU" sz="3000" dirty="0"/>
              <a:t> </a:t>
            </a:r>
            <a:r>
              <a:rPr lang="ru-RU" sz="3000" dirty="0" err="1"/>
              <a:t>the</a:t>
            </a:r>
            <a:r>
              <a:rPr lang="ru-RU" sz="3000" dirty="0"/>
              <a:t> </a:t>
            </a:r>
            <a:r>
              <a:rPr lang="ru-RU" sz="3000" dirty="0" err="1"/>
              <a:t>dialectics</a:t>
            </a:r>
            <a:r>
              <a:rPr lang="ru-RU" sz="3000" dirty="0"/>
              <a:t> </a:t>
            </a:r>
            <a:r>
              <a:rPr lang="ru-RU" sz="3000" dirty="0" err="1"/>
              <a:t>of</a:t>
            </a:r>
            <a:r>
              <a:rPr lang="ru-RU" sz="3000" dirty="0"/>
              <a:t> </a:t>
            </a:r>
            <a:r>
              <a:rPr lang="ru-RU" sz="3000" dirty="0" err="1"/>
              <a:t>unique</a:t>
            </a:r>
            <a:r>
              <a:rPr lang="ru-RU" sz="3000" dirty="0"/>
              <a:t> </a:t>
            </a:r>
            <a:r>
              <a:rPr lang="ru-RU" sz="3000" dirty="0" err="1"/>
              <a:t>individual</a:t>
            </a:r>
            <a:r>
              <a:rPr lang="ru-RU" sz="3000" dirty="0"/>
              <a:t>. </a:t>
            </a:r>
            <a:r>
              <a:rPr lang="ru-RU" sz="3000" dirty="0" err="1"/>
              <a:t>The</a:t>
            </a:r>
            <a:r>
              <a:rPr lang="ru-RU" sz="3000" dirty="0"/>
              <a:t> </a:t>
            </a:r>
            <a:r>
              <a:rPr lang="ru-RU" sz="3000" dirty="0" err="1"/>
              <a:t>central</a:t>
            </a:r>
            <a:r>
              <a:rPr lang="ru-RU" sz="3000" dirty="0"/>
              <a:t> </a:t>
            </a:r>
            <a:r>
              <a:rPr lang="ru-RU" sz="3000" dirty="0" err="1"/>
              <a:t>idea</a:t>
            </a:r>
            <a:r>
              <a:rPr lang="ru-RU" sz="3000" dirty="0"/>
              <a:t> </a:t>
            </a:r>
            <a:r>
              <a:rPr lang="ru-RU" sz="3000" dirty="0" err="1"/>
              <a:t>of</a:t>
            </a:r>
            <a:r>
              <a:rPr lang="ru-RU" sz="3000" dirty="0"/>
              <a:t> </a:t>
            </a:r>
            <a:r>
              <a:rPr lang="ru-RU" sz="3000" dirty="0" err="1"/>
              <a:t>Kierkegaard</a:t>
            </a:r>
            <a:r>
              <a:rPr lang="ru-RU" sz="3000" dirty="0"/>
              <a:t> </a:t>
            </a:r>
            <a:r>
              <a:rPr lang="ru-RU" sz="3000" dirty="0" err="1"/>
              <a:t>is</a:t>
            </a:r>
            <a:r>
              <a:rPr lang="ru-RU" sz="3000" dirty="0"/>
              <a:t> </a:t>
            </a:r>
            <a:r>
              <a:rPr lang="ru-RU" sz="3000" dirty="0" err="1"/>
              <a:t>the</a:t>
            </a:r>
            <a:r>
              <a:rPr lang="ru-RU" sz="3000" dirty="0"/>
              <a:t> </a:t>
            </a:r>
            <a:r>
              <a:rPr lang="ru-RU" sz="3000" dirty="0" err="1"/>
              <a:t>principle</a:t>
            </a:r>
            <a:r>
              <a:rPr lang="ru-RU" sz="3000" dirty="0"/>
              <a:t> </a:t>
            </a:r>
            <a:r>
              <a:rPr lang="ru-RU" sz="3000" dirty="0" err="1"/>
              <a:t>of</a:t>
            </a:r>
            <a:r>
              <a:rPr lang="ru-RU" sz="3000" dirty="0"/>
              <a:t> </a:t>
            </a:r>
            <a:r>
              <a:rPr lang="ru-RU" sz="3000" dirty="0" err="1"/>
              <a:t>human</a:t>
            </a:r>
            <a:r>
              <a:rPr lang="ru-RU" sz="3000" dirty="0"/>
              <a:t> </a:t>
            </a:r>
            <a:r>
              <a:rPr lang="ru-RU" sz="3000" dirty="0" err="1"/>
              <a:t>individuality</a:t>
            </a:r>
            <a:r>
              <a:rPr lang="ru-RU" sz="3000" dirty="0"/>
              <a:t>. </a:t>
            </a:r>
            <a:r>
              <a:rPr lang="ru-RU" sz="3000" dirty="0" err="1"/>
              <a:t>Individual</a:t>
            </a:r>
            <a:r>
              <a:rPr lang="ru-RU" sz="3000" dirty="0"/>
              <a:t> </a:t>
            </a:r>
            <a:r>
              <a:rPr lang="ru-RU" sz="3000" dirty="0" err="1"/>
              <a:t>is</a:t>
            </a:r>
            <a:r>
              <a:rPr lang="ru-RU" sz="3000" dirty="0"/>
              <a:t> </a:t>
            </a:r>
            <a:r>
              <a:rPr lang="ru-RU" sz="3000" dirty="0" err="1"/>
              <a:t>the</a:t>
            </a:r>
            <a:r>
              <a:rPr lang="ru-RU" sz="3000" dirty="0"/>
              <a:t> </a:t>
            </a:r>
            <a:r>
              <a:rPr lang="ru-RU" sz="3000" dirty="0" err="1"/>
              <a:t>spiritual</a:t>
            </a:r>
            <a:r>
              <a:rPr lang="ru-RU" sz="3000" dirty="0"/>
              <a:t> </a:t>
            </a:r>
            <a:r>
              <a:rPr lang="ru-RU" sz="3000" dirty="0" err="1"/>
              <a:t>human</a:t>
            </a:r>
            <a:r>
              <a:rPr lang="ru-RU" sz="3000" dirty="0"/>
              <a:t> </a:t>
            </a:r>
            <a:r>
              <a:rPr lang="ru-RU" sz="3000" dirty="0" err="1"/>
              <a:t>creature</a:t>
            </a:r>
            <a:r>
              <a:rPr lang="ru-RU" sz="3000" dirty="0"/>
              <a:t>, </a:t>
            </a:r>
            <a:r>
              <a:rPr lang="ru-RU" sz="3000" dirty="0" err="1"/>
              <a:t>who</a:t>
            </a:r>
            <a:r>
              <a:rPr lang="ru-RU" sz="3000" dirty="0"/>
              <a:t> </a:t>
            </a:r>
            <a:r>
              <a:rPr lang="ru-RU" sz="3000" dirty="0" err="1"/>
              <a:t>opposes</a:t>
            </a:r>
            <a:r>
              <a:rPr lang="ru-RU" sz="3000" dirty="0"/>
              <a:t> </a:t>
            </a:r>
            <a:r>
              <a:rPr lang="ru-RU" sz="3000" dirty="0" err="1"/>
              <a:t>himself</a:t>
            </a:r>
            <a:r>
              <a:rPr lang="ru-RU" sz="3000" dirty="0"/>
              <a:t> </a:t>
            </a:r>
            <a:r>
              <a:rPr lang="ru-RU" sz="3000" dirty="0" err="1"/>
              <a:t>to</a:t>
            </a:r>
            <a:r>
              <a:rPr lang="ru-RU" sz="3000" dirty="0"/>
              <a:t> </a:t>
            </a:r>
            <a:r>
              <a:rPr lang="ru-RU" sz="3000" dirty="0" err="1"/>
              <a:t>all</a:t>
            </a:r>
            <a:r>
              <a:rPr lang="ru-RU" sz="3000" dirty="0"/>
              <a:t> </a:t>
            </a:r>
            <a:r>
              <a:rPr lang="ru-RU" sz="3000" dirty="0" err="1"/>
              <a:t>world</a:t>
            </a:r>
            <a:r>
              <a:rPr lang="ru-RU" sz="3000" dirty="0"/>
              <a:t>. </a:t>
            </a:r>
            <a:r>
              <a:rPr lang="ru-RU" sz="3000" b="1" dirty="0" err="1">
                <a:solidFill>
                  <a:srgbClr val="990000"/>
                </a:solidFill>
              </a:rPr>
              <a:t>Only</a:t>
            </a:r>
            <a:r>
              <a:rPr lang="ru-RU" sz="3000" b="1" dirty="0">
                <a:solidFill>
                  <a:srgbClr val="990000"/>
                </a:solidFill>
              </a:rPr>
              <a:t> </a:t>
            </a:r>
            <a:r>
              <a:rPr lang="ru-RU" sz="3000" b="1" dirty="0" err="1">
                <a:solidFill>
                  <a:srgbClr val="990000"/>
                </a:solidFill>
              </a:rPr>
              <a:t>individual</a:t>
            </a:r>
            <a:r>
              <a:rPr lang="ru-RU" sz="3000" b="1" dirty="0">
                <a:solidFill>
                  <a:srgbClr val="990000"/>
                </a:solidFill>
              </a:rPr>
              <a:t> </a:t>
            </a:r>
            <a:r>
              <a:rPr lang="ru-RU" sz="3000" b="1" dirty="0" err="1">
                <a:solidFill>
                  <a:srgbClr val="990000"/>
                </a:solidFill>
              </a:rPr>
              <a:t>has</a:t>
            </a:r>
            <a:r>
              <a:rPr lang="ru-RU" sz="3000" b="1" dirty="0">
                <a:solidFill>
                  <a:srgbClr val="990000"/>
                </a:solidFill>
              </a:rPr>
              <a:t>, </a:t>
            </a:r>
            <a:r>
              <a:rPr lang="ru-RU" sz="3000" b="1" dirty="0" err="1">
                <a:solidFill>
                  <a:srgbClr val="990000"/>
                </a:solidFill>
              </a:rPr>
              <a:t>what</a:t>
            </a:r>
            <a:r>
              <a:rPr lang="ru-RU" sz="3000" b="1" dirty="0">
                <a:solidFill>
                  <a:srgbClr val="990000"/>
                </a:solidFill>
              </a:rPr>
              <a:t> </a:t>
            </a:r>
            <a:r>
              <a:rPr lang="ru-RU" sz="3000" b="1" dirty="0" err="1">
                <a:solidFill>
                  <a:srgbClr val="990000"/>
                </a:solidFill>
              </a:rPr>
              <a:t>Kierkegaard</a:t>
            </a:r>
            <a:r>
              <a:rPr lang="ru-RU" sz="3000" b="1" dirty="0">
                <a:solidFill>
                  <a:srgbClr val="990000"/>
                </a:solidFill>
              </a:rPr>
              <a:t> </a:t>
            </a:r>
            <a:r>
              <a:rPr lang="ru-RU" sz="3000" b="1" dirty="0" err="1">
                <a:solidFill>
                  <a:srgbClr val="990000"/>
                </a:solidFill>
              </a:rPr>
              <a:t>called</a:t>
            </a:r>
            <a:r>
              <a:rPr lang="ru-RU" sz="3000" b="1" dirty="0">
                <a:solidFill>
                  <a:srgbClr val="990000"/>
                </a:solidFill>
              </a:rPr>
              <a:t> “</a:t>
            </a:r>
            <a:r>
              <a:rPr lang="ru-RU" sz="3000" b="1" dirty="0" err="1">
                <a:solidFill>
                  <a:srgbClr val="990000"/>
                </a:solidFill>
              </a:rPr>
              <a:t>existence</a:t>
            </a:r>
            <a:r>
              <a:rPr lang="ru-RU" sz="3000" b="1" dirty="0">
                <a:solidFill>
                  <a:srgbClr val="990000"/>
                </a:solidFill>
              </a:rPr>
              <a:t>”</a:t>
            </a:r>
            <a:r>
              <a:rPr lang="ru-RU" sz="3000" b="1" dirty="0">
                <a:solidFill>
                  <a:srgbClr val="C00000"/>
                </a:solidFill>
              </a:rPr>
              <a:t>.</a:t>
            </a:r>
            <a:r>
              <a:rPr lang="ru-RU" sz="3200" b="1" dirty="0">
                <a:solidFill>
                  <a:srgbClr val="C00000"/>
                </a:solidFill>
              </a:rPr>
              <a:t> </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379" y="548680"/>
            <a:ext cx="2973308" cy="396044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357158" y="357166"/>
            <a:ext cx="8572560" cy="6286544"/>
          </a:xfrm>
        </p:spPr>
        <p:txBody>
          <a:bodyPr>
            <a:normAutofit lnSpcReduction="10000"/>
          </a:bodyPr>
          <a:lstStyle/>
          <a:p>
            <a:pPr algn="ctr">
              <a:buNone/>
            </a:pPr>
            <a:r>
              <a:rPr lang="en-US" sz="3200" b="1" dirty="0">
                <a:solidFill>
                  <a:srgbClr val="990000"/>
                </a:solidFill>
              </a:rPr>
              <a:t>“Existence” </a:t>
            </a:r>
            <a:r>
              <a:rPr lang="en-US" sz="3200" dirty="0"/>
              <a:t>is the specifically human category, expressing being of unique individuality in the flood of inner unique experiences. This term was included in philosophy of 20-th century. Kierkegaard describes human existence as an unfinished process, in which </a:t>
            </a:r>
            <a:r>
              <a:rPr lang="en-US" sz="3200" b="1" dirty="0">
                <a:solidFill>
                  <a:srgbClr val="990000"/>
                </a:solidFill>
              </a:rPr>
              <a:t>“the individual” </a:t>
            </a:r>
            <a:r>
              <a:rPr lang="en-US" sz="3200" dirty="0"/>
              <a:t>(a key concept in his thought) must take responsibility for achieving an identity as a self through free choices. In accord with his claim that existence cannot be reduced to intellectual thought, Kierkegaard devotes much attention </a:t>
            </a:r>
            <a:r>
              <a:rPr lang="en-US" sz="3200" b="1" dirty="0">
                <a:solidFill>
                  <a:srgbClr val="990000"/>
                </a:solidFill>
              </a:rPr>
              <a:t>to emotions and passions</a:t>
            </a:r>
            <a:r>
              <a:rPr lang="en-US" sz="3200" dirty="0"/>
              <a:t>. </a:t>
            </a:r>
            <a:endParaRPr lang="ru-RU" sz="3200" dirty="0"/>
          </a:p>
          <a:p>
            <a:pPr>
              <a:buNone/>
            </a:pPr>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0" y="0"/>
            <a:ext cx="8929718" cy="6858000"/>
          </a:xfrm>
        </p:spPr>
        <p:txBody>
          <a:bodyPr>
            <a:normAutofit fontScale="92500" lnSpcReduction="10000"/>
          </a:bodyPr>
          <a:lstStyle/>
          <a:p>
            <a:pPr algn="ctr">
              <a:spcBef>
                <a:spcPts val="0"/>
              </a:spcBef>
              <a:buNone/>
            </a:pPr>
            <a:r>
              <a:rPr lang="en-US" dirty="0"/>
              <a:t>In opposite to German classic idealism and rational Hegel’s philosophy more, </a:t>
            </a:r>
            <a:r>
              <a:rPr lang="en-US" b="1" dirty="0">
                <a:solidFill>
                  <a:srgbClr val="990000"/>
                </a:solidFill>
              </a:rPr>
              <a:t>Kierkegaard supposes that the first is clear existence (existentialism) and the second is rationalism. </a:t>
            </a:r>
            <a:r>
              <a:rPr lang="en-US" dirty="0"/>
              <a:t>The main parameters of existence are freedom the possibility of choice, fear, anxiety, despair.</a:t>
            </a:r>
            <a:endParaRPr lang="ru-RU" dirty="0"/>
          </a:p>
          <a:p>
            <a:pPr algn="ctr">
              <a:spcBef>
                <a:spcPts val="0"/>
              </a:spcBef>
              <a:buNone/>
            </a:pPr>
            <a:r>
              <a:rPr lang="en-US" dirty="0"/>
              <a:t>The social problem of moral choice was reflected in Kierkegaard’s study about three spheres of individuals being, </a:t>
            </a:r>
            <a:r>
              <a:rPr lang="en-US" b="1" i="1" dirty="0">
                <a:solidFill>
                  <a:srgbClr val="990000"/>
                </a:solidFill>
              </a:rPr>
              <a:t>three stages of his earthy development, three ways (styles) of life:</a:t>
            </a:r>
            <a:endParaRPr lang="ru-RU" b="1" i="1" dirty="0">
              <a:solidFill>
                <a:srgbClr val="990000"/>
              </a:solidFill>
            </a:endParaRPr>
          </a:p>
          <a:p>
            <a:pPr algn="ctr">
              <a:spcBef>
                <a:spcPts val="0"/>
              </a:spcBef>
              <a:buNone/>
            </a:pPr>
            <a:r>
              <a:rPr lang="en-US" sz="2800" b="1" dirty="0">
                <a:solidFill>
                  <a:srgbClr val="990000"/>
                </a:solidFill>
              </a:rPr>
              <a:t>1. Aesthetic</a:t>
            </a:r>
            <a:r>
              <a:rPr lang="en-US" dirty="0">
                <a:solidFill>
                  <a:srgbClr val="990000"/>
                </a:solidFill>
              </a:rPr>
              <a:t>. </a:t>
            </a:r>
            <a:r>
              <a:rPr lang="en-US" dirty="0"/>
              <a:t>This is the sense way of vital activity for which </a:t>
            </a:r>
            <a:r>
              <a:rPr lang="en-US" b="1" dirty="0">
                <a:solidFill>
                  <a:srgbClr val="990000"/>
                </a:solidFill>
              </a:rPr>
              <a:t>sensuality, cynicism, confusion, chance are characteristic</a:t>
            </a:r>
            <a:r>
              <a:rPr lang="en-US" dirty="0">
                <a:solidFill>
                  <a:srgbClr val="990000"/>
                </a:solidFill>
              </a:rPr>
              <a:t>. </a:t>
            </a:r>
            <a:r>
              <a:rPr lang="en-US" dirty="0"/>
              <a:t>Aesthetic man lives by instant, in pursuit of sense pleasures. </a:t>
            </a:r>
            <a:r>
              <a:rPr lang="en-US" b="1" dirty="0">
                <a:solidFill>
                  <a:srgbClr val="990000"/>
                </a:solidFill>
              </a:rPr>
              <a:t>More refined aesthetic man aspires for beauty, which is the illusion of freedom</a:t>
            </a:r>
            <a:r>
              <a:rPr lang="en-US" dirty="0">
                <a:solidFill>
                  <a:srgbClr val="990000"/>
                </a:solidFill>
              </a:rPr>
              <a:t>. </a:t>
            </a:r>
            <a:r>
              <a:rPr lang="en-US" dirty="0"/>
              <a:t>The result of this study is boredom. However man that lives the life of spirit constantly feels disharmony, horror and fear in the face of unknown. Break-through to ethic study is happened through the despair. If man overcomes the despair when he begins to comprehend true essence of life.</a:t>
            </a:r>
            <a:endParaRPr lang="ru-RU" dirty="0"/>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0" y="0"/>
            <a:ext cx="9144000" cy="6858000"/>
          </a:xfrm>
        </p:spPr>
        <p:txBody>
          <a:bodyPr>
            <a:noAutofit/>
          </a:bodyPr>
          <a:lstStyle/>
          <a:p>
            <a:pPr algn="ctr">
              <a:spcBef>
                <a:spcPts val="0"/>
              </a:spcBef>
              <a:buNone/>
            </a:pPr>
            <a:r>
              <a:rPr lang="en-US" sz="3000" b="1" dirty="0">
                <a:solidFill>
                  <a:srgbClr val="990000"/>
                </a:solidFill>
              </a:rPr>
              <a:t>2. Ethical. </a:t>
            </a:r>
            <a:r>
              <a:rPr lang="en-US" sz="3000" dirty="0"/>
              <a:t>At this stage man sets himself in position </a:t>
            </a:r>
            <a:r>
              <a:rPr lang="en-US" sz="3000" b="1" i="1" dirty="0">
                <a:solidFill>
                  <a:srgbClr val="990000"/>
                </a:solidFill>
              </a:rPr>
              <a:t>“either - or” </a:t>
            </a:r>
            <a:r>
              <a:rPr lang="en-US" sz="3000" dirty="0"/>
              <a:t>and decides on act of choice. For ethical man the sense of blame and repentance arises owing to choice.</a:t>
            </a:r>
            <a:endParaRPr lang="ru-RU" sz="3000" dirty="0"/>
          </a:p>
          <a:p>
            <a:pPr algn="ctr">
              <a:spcBef>
                <a:spcPts val="0"/>
              </a:spcBef>
              <a:buNone/>
            </a:pPr>
            <a:r>
              <a:rPr lang="en-US" sz="3000" b="1" dirty="0">
                <a:solidFill>
                  <a:srgbClr val="990000"/>
                </a:solidFill>
              </a:rPr>
              <a:t>3. Religious. </a:t>
            </a:r>
            <a:r>
              <a:rPr lang="en-US" sz="3000" dirty="0"/>
              <a:t>Now individual selects himself as </a:t>
            </a:r>
            <a:r>
              <a:rPr lang="en-US" sz="3000" b="1" i="1" dirty="0">
                <a:solidFill>
                  <a:srgbClr val="990000"/>
                </a:solidFill>
              </a:rPr>
              <a:t>sinner, guilty in the face of God</a:t>
            </a:r>
            <a:r>
              <a:rPr lang="en-US" sz="3000" i="1" dirty="0">
                <a:solidFill>
                  <a:srgbClr val="990000"/>
                </a:solidFill>
              </a:rPr>
              <a:t>. </a:t>
            </a:r>
            <a:r>
              <a:rPr lang="en-US" sz="3000" dirty="0"/>
              <a:t>According to Kierkegaard, in such way </a:t>
            </a:r>
            <a:r>
              <a:rPr lang="en-US" sz="3000" i="1" dirty="0">
                <a:solidFill>
                  <a:srgbClr val="990000"/>
                </a:solidFill>
              </a:rPr>
              <a:t>man enters into dialogue with God and in God he finds himself as individual personality</a:t>
            </a:r>
            <a:r>
              <a:rPr lang="en-US" sz="3000" dirty="0"/>
              <a:t>, through repentance confirms himself. And breaks to faith. This faith is the paradox, special condition of human being, which is madness for rational point and view. But this madness signifies the possibility of such world in which each man could fulfill his human intention.</a:t>
            </a:r>
            <a:endParaRPr lang="ru-RU" sz="3000" dirty="0"/>
          </a:p>
          <a:p>
            <a:pPr algn="ctr">
              <a:buNone/>
            </a:pPr>
            <a:endParaRPr lang="ru-RU" sz="3000" u="sng" dirty="0">
              <a:solidFill>
                <a:srgbClr val="002060"/>
              </a:solidFill>
            </a:endParaRPr>
          </a:p>
        </p:txBody>
      </p:sp>
      <p:sp>
        <p:nvSpPr>
          <p:cNvPr id="7170" name="AutoShape 2" descr="https://community.emc.com/servlet/JiveServlet/showImage/38-3582-31330/Ernst-Mach-19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500042"/>
            <a:ext cx="8715436" cy="6143668"/>
          </a:xfrm>
        </p:spPr>
        <p:txBody>
          <a:bodyPr>
            <a:normAutofit/>
          </a:bodyPr>
          <a:lstStyle/>
          <a:p>
            <a:pPr marL="6350" indent="0" algn="ctr">
              <a:buNone/>
            </a:pPr>
            <a:endParaRPr lang="en-US" sz="3800" dirty="0"/>
          </a:p>
          <a:p>
            <a:pPr marL="6350" indent="0" algn="ctr">
              <a:buNone/>
            </a:pPr>
            <a:r>
              <a:rPr lang="en-US" sz="3800" dirty="0"/>
              <a:t>In the end of 19-th century appeared </a:t>
            </a:r>
            <a:r>
              <a:rPr lang="en-US" sz="3800" b="1" dirty="0">
                <a:solidFill>
                  <a:srgbClr val="990000"/>
                </a:solidFill>
              </a:rPr>
              <a:t>“philosophy of life”,</a:t>
            </a:r>
            <a:r>
              <a:rPr lang="en-US" sz="3800" dirty="0">
                <a:solidFill>
                  <a:srgbClr val="990000"/>
                </a:solidFill>
              </a:rPr>
              <a:t> </a:t>
            </a:r>
            <a:r>
              <a:rPr lang="en-US" sz="3800" dirty="0"/>
              <a:t>which affirms insufficiency of mind for creation of integrated world outlook. The concept “life” is proposed. It is treated as psychology experience. </a:t>
            </a:r>
            <a:endParaRPr lang="ru-RU" sz="3800" dirty="0"/>
          </a:p>
          <a:p>
            <a:pPr marL="6350" indent="0" algn="ctr">
              <a:buNone/>
            </a:pPr>
            <a:endParaRPr lang="ru-RU"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85720" y="428604"/>
            <a:ext cx="8286808" cy="6215106"/>
          </a:xfrm>
        </p:spPr>
        <p:txBody>
          <a:bodyPr>
            <a:normAutofit/>
          </a:bodyPr>
          <a:lstStyle/>
          <a:p>
            <a:pPr marL="88900" indent="-7938">
              <a:buNone/>
            </a:pPr>
            <a:endParaRPr lang="ru-RU" sz="3000" b="1" dirty="0"/>
          </a:p>
          <a:p>
            <a:pPr marL="88900" indent="-7938">
              <a:buNone/>
            </a:pPr>
            <a:endParaRPr lang="en-US" sz="3000" b="1" dirty="0"/>
          </a:p>
          <a:p>
            <a:pPr marL="88900" indent="-7938">
              <a:buNone/>
            </a:pPr>
            <a:endParaRPr lang="ru-RU" dirty="0"/>
          </a:p>
          <a:p>
            <a:pPr marL="88900" indent="-7938">
              <a:buNone/>
            </a:pPr>
            <a:endParaRPr lang="ru-RU" dirty="0"/>
          </a:p>
          <a:p>
            <a:pPr marL="88900" indent="-7938">
              <a:buNone/>
            </a:pPr>
            <a:endParaRPr lang="ru-RU" dirty="0"/>
          </a:p>
          <a:p>
            <a:pPr marL="88900" indent="-7938">
              <a:buNone/>
            </a:pPr>
            <a:endParaRPr lang="ru-RU" dirty="0"/>
          </a:p>
        </p:txBody>
      </p:sp>
      <p:sp>
        <p:nvSpPr>
          <p:cNvPr id="20483" name="Rectangle 3"/>
          <p:cNvSpPr>
            <a:spLocks noChangeArrowheads="1"/>
          </p:cNvSpPr>
          <p:nvPr/>
        </p:nvSpPr>
        <p:spPr bwMode="auto">
          <a:xfrm>
            <a:off x="428596" y="0"/>
            <a:ext cx="814393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en-US" sz="3400" strike="noStrike" cap="none" normalizeH="0" baseline="0" dirty="0">
                <a:ln>
                  <a:noFill/>
                </a:ln>
                <a:effectLst/>
                <a:latin typeface="Times New Roman" pitchFamily="18" charset="0"/>
                <a:ea typeface="Times New Roman" pitchFamily="18" charset="0"/>
                <a:cs typeface="Times New Roman" pitchFamily="18" charset="0"/>
              </a:rPr>
              <a:t>Logical positivism </a:t>
            </a:r>
            <a:r>
              <a:rPr kumimoji="0" lang="en-US"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tried to supersede traditional philosophy from the sphere of research of scientific cognition. Positivism, in fact, infringed on existence of philosophy as itself, when applied to analysis of “metaphysics” some criteria of science status.</a:t>
            </a:r>
            <a:endParaRPr kumimoji="0" lang="ru-RU" sz="3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Thinkers of Vienna Circle formulated fundamental principle of logical positivism: </a:t>
            </a:r>
          </a:p>
          <a:p>
            <a:pPr marL="0" marR="0" lvl="0" indent="450850" algn="ctr" defTabSz="914400" rtl="0" eaLnBrk="0" fontAlgn="base" latinLnBrk="0" hangingPunct="0">
              <a:lnSpc>
                <a:spcPct val="100000"/>
              </a:lnSpc>
              <a:spcBef>
                <a:spcPct val="0"/>
              </a:spcBef>
              <a:spcAft>
                <a:spcPct val="0"/>
              </a:spcAft>
              <a:buClrTx/>
              <a:buSzTx/>
              <a:buFontTx/>
              <a:buNone/>
              <a:tabLst/>
            </a:pPr>
            <a:r>
              <a:rPr kumimoji="0" lang="en-US" sz="3400" b="1" i="1" strike="noStrike" cap="none" normalizeH="0" baseline="0" dirty="0">
                <a:ln>
                  <a:noFill/>
                </a:ln>
                <a:solidFill>
                  <a:srgbClr val="990000"/>
                </a:solidFill>
                <a:effectLst/>
                <a:latin typeface="Times New Roman" pitchFamily="18" charset="0"/>
                <a:ea typeface="Times New Roman" pitchFamily="18" charset="0"/>
                <a:cs typeface="Times New Roman" pitchFamily="18" charset="0"/>
              </a:rPr>
              <a:t>the principle of verification. </a:t>
            </a:r>
          </a:p>
          <a:p>
            <a:pPr marL="0" marR="0" lvl="0" indent="450850" algn="ctr"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According to this principle, concept or statement has meaning if and only if it can be verified, empirically</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72272"/>
          </a:xfrm>
        </p:spPr>
        <p:txBody>
          <a:bodyPr>
            <a:noAutofit/>
          </a:bodyPr>
          <a:lstStyle/>
          <a:p>
            <a:pPr algn="ctr">
              <a:buNone/>
            </a:pPr>
            <a:r>
              <a:rPr lang="en-US" sz="2400" b="1" dirty="0">
                <a:solidFill>
                  <a:srgbClr val="990000"/>
                </a:solidFill>
              </a:rPr>
              <a:t>L. Wittgenstein</a:t>
            </a:r>
            <a:r>
              <a:rPr lang="en-US" sz="2400" dirty="0"/>
              <a:t>, one of the founders of analytical philosophy propounded the idea of construction of </a:t>
            </a:r>
            <a:r>
              <a:rPr lang="en-US" sz="2400" b="1" i="1" dirty="0">
                <a:solidFill>
                  <a:srgbClr val="990000"/>
                </a:solidFill>
              </a:rPr>
              <a:t>“logically perfect”,</a:t>
            </a:r>
            <a:r>
              <a:rPr lang="en-US" sz="2400" b="1" i="1" u="sng" dirty="0">
                <a:solidFill>
                  <a:srgbClr val="990000"/>
                </a:solidFill>
              </a:rPr>
              <a:t> </a:t>
            </a:r>
            <a:r>
              <a:rPr lang="en-US" sz="2400" b="1" i="1" dirty="0">
                <a:solidFill>
                  <a:srgbClr val="990000"/>
                </a:solidFill>
              </a:rPr>
              <a:t>“ideal”, artificial language</a:t>
            </a:r>
            <a:r>
              <a:rPr lang="en-US" sz="2400" b="1" dirty="0">
                <a:solidFill>
                  <a:srgbClr val="990000"/>
                </a:solidFill>
              </a:rPr>
              <a:t>.</a:t>
            </a:r>
            <a:r>
              <a:rPr lang="en-US" sz="2400" dirty="0">
                <a:solidFill>
                  <a:srgbClr val="990000"/>
                </a:solidFill>
              </a:rPr>
              <a:t> </a:t>
            </a:r>
            <a:r>
              <a:rPr lang="en-US" sz="2400" dirty="0"/>
              <a:t>Prototype of this language is the language of mathematical logic. Thinker tried to spread the characteristics of logical formalism at all totality of knowledge about world. Affirmations of formal logic were regarded as the specimen of the expression of the schemes of the formal transformation of the profound affirmations about world. </a:t>
            </a:r>
            <a:endParaRPr lang="ru-RU" sz="2400" dirty="0"/>
          </a:p>
          <a:p>
            <a:pPr algn="ctr">
              <a:buNone/>
            </a:pPr>
            <a:r>
              <a:rPr lang="en-US" sz="2400" dirty="0"/>
              <a:t>According to Wittgenstein, the greater part of sentences and questions, which were stated with regard to philosophic problems are simply meaningless. Therefore it shouldn’t be spoken nothing except what is possible to state and it must be the statements of science</a:t>
            </a:r>
            <a:r>
              <a:rPr lang="en-US" sz="2400" dirty="0">
                <a:solidFill>
                  <a:schemeClr val="tx1"/>
                </a:solidFill>
              </a:rPr>
              <a:t>. Philosophy is possible only as criticism of language,</a:t>
            </a:r>
            <a:r>
              <a:rPr lang="en-US" sz="2400" dirty="0"/>
              <a:t> clarifying its logical structure and eliminating </a:t>
            </a:r>
            <a:r>
              <a:rPr lang="en-US" sz="2400" dirty="0" err="1"/>
              <a:t>indistinctions</a:t>
            </a:r>
            <a:r>
              <a:rPr lang="en-US" sz="2400" dirty="0"/>
              <a:t> and errors. </a:t>
            </a:r>
            <a:r>
              <a:rPr lang="en-US" sz="2400" b="1" dirty="0">
                <a:solidFill>
                  <a:srgbClr val="990000"/>
                </a:solidFill>
              </a:rPr>
              <a:t>“The aim of philosophy is the logical clarification of thoughts”.</a:t>
            </a:r>
            <a:endParaRPr lang="ru-RU" sz="2400" b="1" dirty="0">
              <a:solidFill>
                <a:srgbClr val="990000"/>
              </a:solidFill>
            </a:endParaRPr>
          </a:p>
          <a:p>
            <a:pPr algn="ctr">
              <a:buNone/>
            </a:pP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3347864" y="214290"/>
            <a:ext cx="5760640" cy="6140635"/>
          </a:xfrm>
        </p:spPr>
        <p:txBody>
          <a:bodyPr>
            <a:noAutofit/>
          </a:bodyPr>
          <a:lstStyle/>
          <a:p>
            <a:pPr algn="ctr">
              <a:buNone/>
            </a:pPr>
            <a:r>
              <a:rPr lang="en-US" sz="2800" b="1" dirty="0">
                <a:solidFill>
                  <a:schemeClr val="accent2"/>
                </a:solidFill>
              </a:rPr>
              <a:t>B. </a:t>
            </a:r>
            <a:r>
              <a:rPr lang="en-US" sz="2800" b="1" dirty="0" err="1">
                <a:solidFill>
                  <a:schemeClr val="accent2"/>
                </a:solidFill>
              </a:rPr>
              <a:t>Russel</a:t>
            </a:r>
            <a:r>
              <a:rPr lang="en-US" sz="2800" dirty="0"/>
              <a:t>, one of very few representatives of positivism, who didn’t reduce philosophy to science, to logic. According to </a:t>
            </a:r>
            <a:r>
              <a:rPr lang="en-US" sz="2800" dirty="0" err="1"/>
              <a:t>Russel</a:t>
            </a:r>
            <a:r>
              <a:rPr lang="en-US" sz="2800" dirty="0"/>
              <a:t>, logic is not all philosophy, but important part of philosophy. Logic must be used in philosophy. The philosophy of </a:t>
            </a:r>
            <a:r>
              <a:rPr lang="en-US" sz="2800" b="1" dirty="0">
                <a:solidFill>
                  <a:schemeClr val="accent2"/>
                </a:solidFill>
              </a:rPr>
              <a:t>K. Popper </a:t>
            </a:r>
            <a:r>
              <a:rPr lang="en-US" sz="2800" dirty="0"/>
              <a:t>was called </a:t>
            </a:r>
            <a:r>
              <a:rPr lang="en-US" sz="2800" b="1" i="1" dirty="0" err="1">
                <a:solidFill>
                  <a:srgbClr val="990000"/>
                </a:solidFill>
              </a:rPr>
              <a:t>postpositivism</a:t>
            </a:r>
            <a:r>
              <a:rPr lang="en-US" sz="2800" b="1" i="1" dirty="0">
                <a:solidFill>
                  <a:srgbClr val="990000"/>
                </a:solidFill>
              </a:rPr>
              <a:t>.</a:t>
            </a:r>
            <a:r>
              <a:rPr lang="en-US" sz="2800" i="1" dirty="0">
                <a:solidFill>
                  <a:srgbClr val="990000"/>
                </a:solidFill>
              </a:rPr>
              <a:t> </a:t>
            </a:r>
            <a:r>
              <a:rPr lang="en-US" sz="2800" dirty="0"/>
              <a:t>Popper working out the theory of growth of scientific knowledge, opposed to the principle of verification his </a:t>
            </a:r>
            <a:r>
              <a:rPr lang="en-US" sz="2800" b="1" u="sng" dirty="0">
                <a:solidFill>
                  <a:srgbClr val="990000"/>
                </a:solidFill>
              </a:rPr>
              <a:t>principle of </a:t>
            </a:r>
            <a:r>
              <a:rPr lang="en-US" sz="2800" b="1" u="sng" dirty="0" err="1">
                <a:solidFill>
                  <a:srgbClr val="990000"/>
                </a:solidFill>
              </a:rPr>
              <a:t>falsifiability</a:t>
            </a:r>
            <a:r>
              <a:rPr lang="en-US" sz="2800" b="1" u="sng" dirty="0">
                <a:solidFill>
                  <a:srgbClr val="990000"/>
                </a:solidFill>
              </a:rPr>
              <a:t>. </a:t>
            </a:r>
            <a:endParaRPr lang="ru-RU" sz="2800" u="sng" dirty="0">
              <a:solidFill>
                <a:srgbClr val="990000"/>
              </a:solidFill>
            </a:endParaRPr>
          </a:p>
          <a:p>
            <a:pPr algn="ctr">
              <a:buNone/>
            </a:pPr>
            <a:endParaRPr lang="ru-RU" sz="2800" dirty="0"/>
          </a:p>
        </p:txBody>
      </p:sp>
      <p:pic>
        <p:nvPicPr>
          <p:cNvPr id="18433" name="Picture 1" descr="C:\Users\solomea\Pictures\untitled.png"/>
          <p:cNvPicPr>
            <a:picLocks noChangeAspect="1" noChangeArrowheads="1"/>
          </p:cNvPicPr>
          <p:nvPr/>
        </p:nvPicPr>
        <p:blipFill>
          <a:blip r:embed="rId2"/>
          <a:srcRect/>
          <a:stretch>
            <a:fillRect/>
          </a:stretch>
        </p:blipFill>
        <p:spPr bwMode="auto">
          <a:xfrm>
            <a:off x="857224" y="214290"/>
            <a:ext cx="2286016" cy="3000396"/>
          </a:xfrm>
          <a:prstGeom prst="rect">
            <a:avLst/>
          </a:prstGeom>
          <a:noFill/>
        </p:spPr>
      </p:pic>
      <p:pic>
        <p:nvPicPr>
          <p:cNvPr id="18434" name="Picture 2" descr="C:\Users\solomea\Pictures\Popper,_Karl_Raimund,_Sir1.jpg"/>
          <p:cNvPicPr>
            <a:picLocks noChangeAspect="1" noChangeArrowheads="1"/>
          </p:cNvPicPr>
          <p:nvPr/>
        </p:nvPicPr>
        <p:blipFill>
          <a:blip r:embed="rId3"/>
          <a:srcRect/>
          <a:stretch>
            <a:fillRect/>
          </a:stretch>
        </p:blipFill>
        <p:spPr bwMode="auto">
          <a:xfrm>
            <a:off x="857224" y="3286124"/>
            <a:ext cx="2286016" cy="303849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643998" cy="6572272"/>
          </a:xfrm>
        </p:spPr>
        <p:txBody>
          <a:bodyPr>
            <a:noAutofit/>
          </a:bodyPr>
          <a:lstStyle/>
          <a:p>
            <a:pPr algn="ctr">
              <a:buNone/>
            </a:pPr>
            <a:r>
              <a:rPr lang="en-US" sz="3400" dirty="0"/>
              <a:t>According to the latter any principle of science must be subjected to refutation. </a:t>
            </a:r>
            <a:r>
              <a:rPr lang="en-US" sz="3400" b="1" i="1" dirty="0">
                <a:solidFill>
                  <a:srgbClr val="990000"/>
                </a:solidFill>
              </a:rPr>
              <a:t>The real science must not fear refutations: rational criticism and constant correction by facts is the essence of scientific cognition. </a:t>
            </a:r>
            <a:r>
              <a:rPr lang="en-US" sz="3400" dirty="0"/>
              <a:t>Constantly propounding new hypotheses and theories must go through strict selection in the process of rational criticism and attempts of refutations. </a:t>
            </a:r>
            <a:r>
              <a:rPr lang="en-US" sz="3400" i="1" dirty="0"/>
              <a:t>Only the most powerful (strong) theories must survive, but they can’t be regarded as absolute truths (verities).</a:t>
            </a:r>
            <a:endParaRPr lang="ru-RU" sz="3400" b="1" i="1"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10000"/>
          </a:bodyPr>
          <a:lstStyle/>
          <a:p>
            <a:pPr algn="ctr">
              <a:buNone/>
            </a:pPr>
            <a:r>
              <a:rPr lang="ru-RU" sz="3200" b="1" u="sng" dirty="0" err="1">
                <a:solidFill>
                  <a:schemeClr val="accent2"/>
                </a:solidFill>
              </a:rPr>
              <a:t>Pragmatism</a:t>
            </a:r>
            <a:r>
              <a:rPr lang="ru-RU" sz="3200" b="1" u="sng" dirty="0">
                <a:solidFill>
                  <a:schemeClr val="accent2"/>
                </a:solidFill>
              </a:rPr>
              <a:t>.</a:t>
            </a:r>
            <a:endParaRPr lang="en-US" sz="3200" b="1" u="sng" dirty="0">
              <a:solidFill>
                <a:schemeClr val="accent2"/>
              </a:solidFill>
            </a:endParaRPr>
          </a:p>
          <a:p>
            <a:pPr algn="ctr">
              <a:spcBef>
                <a:spcPts val="0"/>
              </a:spcBef>
              <a:buNone/>
            </a:pPr>
            <a:r>
              <a:rPr lang="en-US" sz="3200" dirty="0"/>
              <a:t>In the second half of 19-th century in the United States new philosophy appeared. It was the philosophy of pragmatism. Pragmatism comes of Greek word “</a:t>
            </a:r>
            <a:r>
              <a:rPr lang="en-US" sz="3200" dirty="0" err="1"/>
              <a:t>pragmatos</a:t>
            </a:r>
            <a:r>
              <a:rPr lang="en-US" sz="3200" dirty="0"/>
              <a:t>” which means </a:t>
            </a:r>
            <a:r>
              <a:rPr lang="en-US" sz="3200" b="1" dirty="0">
                <a:solidFill>
                  <a:srgbClr val="C00000"/>
                </a:solidFill>
              </a:rPr>
              <a:t>“action”, “affair”. </a:t>
            </a:r>
            <a:r>
              <a:rPr lang="en-US" sz="3200" dirty="0"/>
              <a:t>Pragmatic philosophy says, that affair, action must be positive and useful. </a:t>
            </a:r>
            <a:endParaRPr lang="ru-RU" sz="3200" dirty="0"/>
          </a:p>
          <a:p>
            <a:pPr algn="ctr">
              <a:spcBef>
                <a:spcPts val="0"/>
              </a:spcBef>
              <a:buNone/>
            </a:pPr>
            <a:r>
              <a:rPr lang="en-US" sz="3200" dirty="0"/>
              <a:t>Pragmatic philosophy based on the principle that the usefulness, workability, and practicality of ideas, policies, and proposals are the criteria of their merit. It stresses the priority of action over doctrine, of experience over fixed principles, and it holds that ideas borrow their meanings from their consequences and their truths from their verification. Thus, ideas are essentially instruments and plans of action.</a:t>
            </a:r>
            <a:endParaRPr lang="ru-RU" sz="3200" dirty="0"/>
          </a:p>
          <a:p>
            <a:pPr algn="ctr">
              <a:buNone/>
            </a:pPr>
            <a:endParaRPr lang="ru-RU" sz="3200" u="sng"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4929197"/>
            <a:ext cx="2757478" cy="1425727"/>
          </a:xfrm>
        </p:spPr>
        <p:txBody>
          <a:bodyPr/>
          <a:lstStyle/>
          <a:p>
            <a:pPr algn="ctr">
              <a:buNone/>
            </a:pPr>
            <a:r>
              <a:rPr lang="en-US" b="1" dirty="0">
                <a:solidFill>
                  <a:srgbClr val="990000"/>
                </a:solidFill>
              </a:rPr>
              <a:t>Ch. Peirce</a:t>
            </a:r>
          </a:p>
          <a:p>
            <a:pPr algn="ctr">
              <a:buNone/>
            </a:pPr>
            <a:r>
              <a:rPr lang="en-US" b="1" dirty="0">
                <a:solidFill>
                  <a:srgbClr val="990000"/>
                </a:solidFill>
              </a:rPr>
              <a:t>1839-1914</a:t>
            </a:r>
            <a:endParaRPr lang="ru-RU" b="1" dirty="0">
              <a:solidFill>
                <a:srgbClr val="990000"/>
              </a:solidFill>
            </a:endParaRPr>
          </a:p>
        </p:txBody>
      </p:sp>
      <p:sp>
        <p:nvSpPr>
          <p:cNvPr id="6" name="Содержимое 5"/>
          <p:cNvSpPr>
            <a:spLocks noGrp="1"/>
          </p:cNvSpPr>
          <p:nvPr>
            <p:ph sz="half" idx="2"/>
          </p:nvPr>
        </p:nvSpPr>
        <p:spPr>
          <a:xfrm>
            <a:off x="3275856" y="188640"/>
            <a:ext cx="5653862" cy="6166285"/>
          </a:xfrm>
        </p:spPr>
        <p:txBody>
          <a:bodyPr>
            <a:noAutofit/>
          </a:bodyPr>
          <a:lstStyle/>
          <a:p>
            <a:pPr algn="ctr">
              <a:spcBef>
                <a:spcPts val="0"/>
              </a:spcBef>
              <a:buNone/>
            </a:pPr>
            <a:r>
              <a:rPr lang="en-US" sz="3000" dirty="0"/>
              <a:t>The founders of pragmatism, philosophers </a:t>
            </a:r>
            <a:endParaRPr lang="ru-RU" sz="3000" dirty="0"/>
          </a:p>
          <a:p>
            <a:pPr algn="ctr">
              <a:spcBef>
                <a:spcPts val="0"/>
              </a:spcBef>
              <a:buNone/>
            </a:pPr>
            <a:r>
              <a:rPr lang="en-US" sz="3000" b="1" dirty="0">
                <a:solidFill>
                  <a:srgbClr val="990000"/>
                </a:solidFill>
              </a:rPr>
              <a:t>Ch. Peirce, W. James, J. Dewey</a:t>
            </a:r>
            <a:r>
              <a:rPr lang="en-US" sz="3000" dirty="0"/>
              <a:t> realized reconstruction of philosophy. </a:t>
            </a:r>
            <a:r>
              <a:rPr lang="en-US" sz="3000" b="1" i="1" dirty="0">
                <a:solidFill>
                  <a:srgbClr val="990000"/>
                </a:solidFill>
              </a:rPr>
              <a:t>The essence of reconstruction is to make philosophy means for good existence of man in society. </a:t>
            </a:r>
            <a:r>
              <a:rPr lang="en-US" sz="3000" dirty="0"/>
              <a:t>To transform it in methodology of extraction and achievement of </a:t>
            </a:r>
            <a:r>
              <a:rPr lang="en-US" sz="3000" b="1" dirty="0"/>
              <a:t>profit</a:t>
            </a:r>
            <a:r>
              <a:rPr lang="en-US" sz="3000" dirty="0"/>
              <a:t>. Ideas and theories are called to be necessary instruments.</a:t>
            </a:r>
            <a:endParaRPr lang="ru-RU" sz="3000" dirty="0"/>
          </a:p>
        </p:txBody>
      </p:sp>
      <p:pic>
        <p:nvPicPr>
          <p:cNvPr id="15361" name="Picture 1" descr="C:\Users\solomea\Pictures\220664.jpg"/>
          <p:cNvPicPr>
            <a:picLocks noChangeAspect="1" noChangeArrowheads="1"/>
          </p:cNvPicPr>
          <p:nvPr/>
        </p:nvPicPr>
        <p:blipFill>
          <a:blip r:embed="rId2"/>
          <a:srcRect/>
          <a:stretch>
            <a:fillRect/>
          </a:stretch>
        </p:blipFill>
        <p:spPr bwMode="auto">
          <a:xfrm>
            <a:off x="642910" y="714356"/>
            <a:ext cx="2786082" cy="378621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72272"/>
          </a:xfrm>
        </p:spPr>
        <p:txBody>
          <a:bodyPr>
            <a:noAutofit/>
          </a:bodyPr>
          <a:lstStyle/>
          <a:p>
            <a:pPr algn="ctr">
              <a:spcBef>
                <a:spcPts val="0"/>
              </a:spcBef>
              <a:buNone/>
            </a:pPr>
            <a:r>
              <a:rPr lang="en-US" sz="2700" dirty="0"/>
              <a:t>Knowledge is instrumental</a:t>
            </a:r>
            <a:r>
              <a:rPr lang="ru-RU" sz="2700" dirty="0"/>
              <a:t> </a:t>
            </a:r>
            <a:r>
              <a:rPr lang="en-US" sz="2700" dirty="0"/>
              <a:t>- a tool for organizing experience satisfactorily. Concepts are habits of belief or rules of action. Values, which arise in historically specific cultural situations, are intelligently appropriated only to the extent that they satisfactorily resolve problems and are judged worth retaining. Truth is belief that is confirmed in the course of experience and is therefore fallible, subject to further revision.</a:t>
            </a:r>
            <a:endParaRPr lang="ru-RU" sz="2700" dirty="0"/>
          </a:p>
          <a:p>
            <a:pPr algn="ctr">
              <a:spcBef>
                <a:spcPts val="0"/>
              </a:spcBef>
              <a:buNone/>
            </a:pPr>
            <a:r>
              <a:rPr lang="en-US" sz="2700" dirty="0"/>
              <a:t>Hence, the term </a:t>
            </a:r>
            <a:r>
              <a:rPr lang="en-US" sz="2700" b="1" dirty="0">
                <a:solidFill>
                  <a:srgbClr val="990000"/>
                </a:solidFill>
              </a:rPr>
              <a:t>“instrumentalism”</a:t>
            </a:r>
            <a:r>
              <a:rPr lang="en-US" sz="2700" dirty="0">
                <a:solidFill>
                  <a:srgbClr val="990000"/>
                </a:solidFill>
              </a:rPr>
              <a:t> </a:t>
            </a:r>
            <a:r>
              <a:rPr lang="en-US" sz="2700" dirty="0"/>
              <a:t>appeared. According to James, mentality is the means of the adaptation of organism to environment for successful action. Function of thought is the choice of means, which need for achievement of purpose. </a:t>
            </a:r>
            <a:r>
              <a:rPr lang="en-US" sz="2700" b="1" dirty="0">
                <a:solidFill>
                  <a:srgbClr val="990000"/>
                </a:solidFill>
              </a:rPr>
              <a:t>According to Peirce, usefulness defines the meaning of verity, its effectiveness. </a:t>
            </a:r>
            <a:endParaRPr lang="ru-RU" sz="2700" b="1" dirty="0">
              <a:solidFill>
                <a:srgbClr val="990000"/>
              </a:solidFill>
            </a:endParaRPr>
          </a:p>
          <a:p>
            <a:pPr algn="ctr">
              <a:buNone/>
            </a:pPr>
            <a:endParaRPr lang="ru-RU"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4624"/>
            <a:ext cx="8572560" cy="6599086"/>
          </a:xfrm>
        </p:spPr>
        <p:txBody>
          <a:bodyPr>
            <a:noAutofit/>
          </a:bodyPr>
          <a:lstStyle/>
          <a:p>
            <a:pPr algn="ctr">
              <a:buNone/>
            </a:pPr>
            <a:endParaRPr lang="ru-RU" sz="3600" b="1" dirty="0">
              <a:solidFill>
                <a:srgbClr val="990000"/>
              </a:solidFill>
            </a:endParaRPr>
          </a:p>
          <a:p>
            <a:pPr algn="ctr">
              <a:buNone/>
            </a:pPr>
            <a:r>
              <a:rPr lang="en-US" sz="2800" dirty="0"/>
              <a:t>The classical philosophy in 17-19-th centuries firmly believed in power and purposefulness of mind. According to this conception, the improvement of mind, progress must be realized through scientific knowledge, enlightenment of the masses, democracy. For the fulfillment of this purpose knowledge must be distinct, clear, demonstrative and has logically-conceptual structure. Philosophers of classical period believed in possibility of rational cognition of human, humanistic ideals, ideal of freedom, principle of personal dignity. But all this problems worked out in the limits of general which got complete expression in Hegel’s philosophy.</a:t>
            </a:r>
            <a:endParaRPr lang="ru-RU" sz="2800" dirty="0"/>
          </a:p>
          <a:p>
            <a:pPr algn="ctr">
              <a:buNone/>
            </a:pPr>
            <a:endParaRPr lang="ru-RU" sz="4000" b="1" dirty="0"/>
          </a:p>
        </p:txBody>
      </p:sp>
      <p:sp>
        <p:nvSpPr>
          <p:cNvPr id="13313" name="Rectangle 1"/>
          <p:cNvSpPr>
            <a:spLocks noChangeArrowheads="1"/>
          </p:cNvSpPr>
          <p:nvPr/>
        </p:nvSpPr>
        <p:spPr bwMode="auto">
          <a:xfrm>
            <a:off x="-37707" y="44624"/>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180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a:ln>
                  <a:noFill/>
                </a:ln>
                <a:solidFill>
                  <a:schemeClr val="accent2"/>
                </a:solidFill>
                <a:effectLst/>
                <a:latin typeface="Times New Roman" pitchFamily="18" charset="0"/>
                <a:ea typeface="Times New Roman" pitchFamily="18" charset="0"/>
                <a:cs typeface="Times New Roman" pitchFamily="18" charset="0"/>
              </a:rPr>
              <a:t>Theme: Western irrationalism</a:t>
            </a:r>
            <a:r>
              <a:rPr kumimoji="0" lang="en-US" sz="1400" b="1" i="0" u="sng" strike="noStrike" cap="none" normalizeH="0" baseline="0" dirty="0">
                <a:ln>
                  <a:noFill/>
                </a:ln>
                <a:solidFill>
                  <a:schemeClr val="accent2"/>
                </a:solidFill>
                <a:effectLst/>
                <a:latin typeface="Times New Roman" pitchFamily="18" charset="0"/>
                <a:ea typeface="Times New Roman" pitchFamily="18" charset="0"/>
                <a:cs typeface="Times New Roman" pitchFamily="18" charset="0"/>
              </a:rPr>
              <a:t>.</a:t>
            </a:r>
            <a:endParaRPr kumimoji="0" lang="en-US" sz="1800" b="0" i="0" u="sng" strike="noStrike" cap="none" normalizeH="0" baseline="0" dirty="0">
              <a:ln>
                <a:noFill/>
              </a:ln>
              <a:solidFill>
                <a:schemeClr val="accent2"/>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Грань">
  <a:themeElements>
    <a:clrScheme name="Другая 2">
      <a:dk1>
        <a:sysClr val="windowText" lastClr="000000"/>
      </a:dk1>
      <a:lt1>
        <a:sysClr val="window" lastClr="FFFFFF"/>
      </a:lt1>
      <a:dk2>
        <a:srgbClr val="465E9C"/>
      </a:dk2>
      <a:lt2>
        <a:srgbClr val="CCDDEA"/>
      </a:lt2>
      <a:accent1>
        <a:srgbClr val="FF6600"/>
      </a:accent1>
      <a:accent2>
        <a:srgbClr val="D60093"/>
      </a:accent2>
      <a:accent3>
        <a:srgbClr val="71685C"/>
      </a:accent3>
      <a:accent4>
        <a:srgbClr val="64A73B"/>
      </a:accent4>
      <a:accent5>
        <a:srgbClr val="EB5605"/>
      </a:accent5>
      <a:accent6>
        <a:srgbClr val="B9CA1A"/>
      </a:accent6>
      <a:hlink>
        <a:srgbClr val="D83E2C"/>
      </a:hlink>
      <a:folHlink>
        <a:srgbClr val="ED7D27"/>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1328</TotalTime>
  <Words>1877</Words>
  <Application>Microsoft Office PowerPoint</Application>
  <PresentationFormat>Экран (4:3)</PresentationFormat>
  <Paragraphs>56</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19</vt:i4>
      </vt:variant>
    </vt:vector>
  </HeadingPairs>
  <TitlesOfParts>
    <vt:vector size="24" baseType="lpstr">
      <vt:lpstr>Times New Roman</vt:lpstr>
      <vt:lpstr>Trebuchet MS</vt:lpstr>
      <vt:lpstr>Wingdings 3</vt:lpstr>
      <vt:lpstr>Грань</vt:lpstr>
      <vt:lpstr>1_Грань</vt:lpstr>
      <vt:lpstr>Theme: Western rationalism (of XIX-XX centuries).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231</cp:revision>
  <dcterms:created xsi:type="dcterms:W3CDTF">2012-08-14T13:30:11Z</dcterms:created>
  <dcterms:modified xsi:type="dcterms:W3CDTF">2022-04-22T16:17:52Z</dcterms:modified>
</cp:coreProperties>
</file>