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0" r:id="rId1"/>
    <p:sldMasterId id="2147483934" r:id="rId2"/>
    <p:sldMasterId id="2147483948" r:id="rId3"/>
  </p:sldMasterIdLst>
  <p:notesMasterIdLst>
    <p:notesMasterId r:id="rId23"/>
  </p:notesMasterIdLst>
  <p:sldIdLst>
    <p:sldId id="331" r:id="rId4"/>
    <p:sldId id="337" r:id="rId5"/>
    <p:sldId id="298" r:id="rId6"/>
    <p:sldId id="338" r:id="rId7"/>
    <p:sldId id="339" r:id="rId8"/>
    <p:sldId id="341" r:id="rId9"/>
    <p:sldId id="340" r:id="rId10"/>
    <p:sldId id="342" r:id="rId11"/>
    <p:sldId id="343" r:id="rId12"/>
    <p:sldId id="344" r:id="rId13"/>
    <p:sldId id="345" r:id="rId14"/>
    <p:sldId id="346" r:id="rId15"/>
    <p:sldId id="347" r:id="rId16"/>
    <p:sldId id="348" r:id="rId17"/>
    <p:sldId id="349" r:id="rId18"/>
    <p:sldId id="351" r:id="rId19"/>
    <p:sldId id="353" r:id="rId20"/>
    <p:sldId id="352" r:id="rId21"/>
    <p:sldId id="354" r:id="rId22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E8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>
      <p:cViewPr varScale="1">
        <p:scale>
          <a:sx n="115" d="100"/>
          <a:sy n="115" d="100"/>
        </p:scale>
        <p:origin x="14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14356B49-E556-4349-A1B6-AC79499799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0D3DB2F-7F59-4F63-A38A-AF7F8891A40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3FDB7-378D-4DD4-9397-61B8A20CDBC5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35259333-5170-4061-A183-076D312818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9C685BEE-65D1-4A5D-890F-A7E7AAFEE0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6DE5DFF-DB59-42C7-B6DE-A2B7A7D34C2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6B2D0A0-1F76-4085-8196-A1548600A9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9BB21-DE9B-457D-B54F-FAE23F3EDE8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43001" y="1422124"/>
            <a:ext cx="6858000" cy="2387600"/>
          </a:xfrm>
        </p:spPr>
        <p:txBody>
          <a:bodyPr lIns="0" tIns="0" rIns="0" bIns="0" anchor="ctr" anchorCtr="0">
            <a:noAutofit/>
          </a:bodyPr>
          <a:lstStyle>
            <a:lvl1pPr algn="ctr">
              <a:defRPr sz="36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6217" y="4436879"/>
            <a:ext cx="6858000" cy="50393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ctr" defTabSz="685663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lang="ru-RU" sz="2400" b="1" u="sng" dirty="0">
                <a:solidFill>
                  <a:srgbClr val="078777"/>
                </a:solidFill>
                <a:latin typeface="Arial Narrow" panose="020B0606020202030204" pitchFamily="34" charset="0"/>
              </a:defRPr>
            </a:lvl1pPr>
          </a:lstStyle>
          <a:p>
            <a:pPr marL="0" marR="0" lvl="0" indent="0" algn="r" defTabSz="685663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D36607-4973-49D4-A1EE-5A40CBF5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13D74F-B470-49B0-B338-F59BC2151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146" y="227659"/>
            <a:ext cx="7128000" cy="607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3429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6858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0287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1371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18288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2860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27432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2004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ИНСТИТУТ ОБЩЕСТВЕННОГО ЗДОРОВЬЯ 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ВЫСШАЯ ШКОЛА МЕДИЦИНСКОЙ ГУМАНИТАРИСТИКИ</a:t>
            </a:r>
          </a:p>
        </p:txBody>
      </p:sp>
      <p:pic>
        <p:nvPicPr>
          <p:cNvPr id="6" name="Рисунок 2">
            <a:extLst>
              <a:ext uri="{FF2B5EF4-FFF2-40B4-BE49-F238E27FC236}">
                <a16:creationId xmlns:a16="http://schemas.microsoft.com/office/drawing/2014/main" id="{B2A05617-2DED-4768-8EEE-99D7DFD71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06993"/>
            <a:ext cx="1224000" cy="1156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77C9901-D682-48EA-BAB5-F35E1B51B92E}"/>
              </a:ext>
            </a:extLst>
          </p:cNvPr>
          <p:cNvSpPr/>
          <p:nvPr/>
        </p:nvSpPr>
        <p:spPr>
          <a:xfrm>
            <a:off x="1673146" y="854573"/>
            <a:ext cx="7128000" cy="25880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15000"/>
              </a:lnSpc>
              <a:tabLst>
                <a:tab pos="2628374" algn="l"/>
              </a:tabLst>
            </a:pPr>
            <a:r>
              <a:rPr lang="ru-RU" sz="1600" b="1" dirty="0">
                <a:solidFill>
                  <a:srgbClr val="078777"/>
                </a:solidFill>
                <a:latin typeface="+mj-lt"/>
                <a:cs typeface="Times New Roman" panose="02020603050405020304" pitchFamily="18" charset="0"/>
              </a:rPr>
              <a:t>КАФЕДРА ФИЛОСОФИИ, БИОЭТИКИ И ПРАВА С КУРСОМ СОЦИОЛОГИИ МЕДИЦИНЫ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DB3EB5C4-8132-43E6-8092-C42537889A31}"/>
              </a:ext>
            </a:extLst>
          </p:cNvPr>
          <p:cNvSpPr/>
          <p:nvPr/>
        </p:nvSpPr>
        <p:spPr>
          <a:xfrm flipV="1">
            <a:off x="1673146" y="766317"/>
            <a:ext cx="7128000" cy="36001"/>
          </a:xfrm>
          <a:prstGeom prst="ellipse">
            <a:avLst/>
          </a:prstGeom>
          <a:solidFill>
            <a:srgbClr val="0C84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xfrm>
            <a:off x="1116216" y="5444757"/>
            <a:ext cx="6912362" cy="503121"/>
          </a:xfrm>
        </p:spPr>
        <p:txBody>
          <a:bodyPr/>
          <a:lstStyle>
            <a:lvl1pPr algn="ctr">
              <a:buNone/>
              <a:defRPr sz="2800" b="1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193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7A60B6F-55BB-4C97-B77D-14648040C3B1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23730" y="370115"/>
            <a:ext cx="4896543" cy="62683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ru-RU" sz="2800"/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4201407" y="1698090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5993" lvl="0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9140" y="1784478"/>
            <a:ext cx="2949178" cy="2088232"/>
          </a:xfrm>
          <a:prstGeom prst="homePlate">
            <a:avLst>
              <a:gd name="adj" fmla="val 19418"/>
            </a:avLst>
          </a:prstGeom>
          <a:solidFill>
            <a:schemeClr val="bg1"/>
          </a:solidFill>
          <a:ln w="53975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</a:lstStyle>
          <a:p>
            <a:pPr lvl="0" algn="ctr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C9201EA-8BC6-4E4B-A2B0-C1B8D6BFBA81}"/>
              </a:ext>
            </a:extLst>
          </p:cNvPr>
          <p:cNvSpPr>
            <a:spLocks noGrp="1"/>
          </p:cNvSpPr>
          <p:nvPr>
            <p:ph idx="11"/>
          </p:nvPr>
        </p:nvSpPr>
        <p:spPr>
          <a:xfrm flipH="1">
            <a:off x="4155745" y="2904645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5993" lvl="0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82C782AB-8C54-4686-8A11-EEFF3E96E9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288" y="4652965"/>
            <a:ext cx="8135937" cy="116998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1914F6B0-5F54-48E9-9CB1-99B676848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12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042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1680" y="505619"/>
            <a:ext cx="6300192" cy="7794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552786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A6FE3494-B954-4E2D-BC86-4DAAB4E8F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974592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7398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54B713D-FE7A-456D-923A-8C1741BF9A2F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49464DA-E199-45F6-BEE2-6014BCC2E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55925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4CE36C-5F7F-4FE7-9FBE-02FD9C7E5E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495" y="2721702"/>
            <a:ext cx="3852862" cy="3095922"/>
          </a:xfrm>
          <a:prstGeom prst="flowChartOffpageConnector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b="1" smtClean="0">
                <a:latin typeface="+mj-lt"/>
              </a:defRPr>
            </a:lvl1pPr>
            <a:lvl2pPr marL="514247" indent="-171416">
              <a:buClr>
                <a:srgbClr val="078777"/>
              </a:buClr>
              <a:buFont typeface="Arial Narrow" panose="020B0606020202030204" pitchFamily="34" charset="0"/>
              <a:buChar char="●"/>
              <a:defRPr lang="ru-RU" sz="2400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7815869-68BF-4601-A075-D3FAEB0B25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1" y="1196976"/>
            <a:ext cx="7667625" cy="935881"/>
          </a:xfrm>
          <a:solidFill>
            <a:schemeClr val="bg1">
              <a:alpha val="27000"/>
            </a:schemeClr>
          </a:solidFill>
          <a:ln w="3810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 marL="0">
              <a:spcBef>
                <a:spcPts val="0"/>
              </a:spcBef>
              <a:spcAft>
                <a:spcPts val="0"/>
              </a:spcAft>
              <a:defRPr lang="ru-RU" sz="26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lang="ru-RU" sz="2400" i="1" smtClean="0">
                <a:solidFill>
                  <a:srgbClr val="078777"/>
                </a:solidFill>
              </a:defRPr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BE7DFC45-416A-49B8-81F5-21BD00A1AB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50ABB4AC-A7B3-4F54-A0D0-B0ED119DB6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6213" y="2720976"/>
            <a:ext cx="3167062" cy="33004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pic>
        <p:nvPicPr>
          <p:cNvPr id="11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2266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5E7B21-4AE3-4741-B4A7-15B285E3A3F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57403"/>
            <a:ext cx="7886700" cy="55879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3000929"/>
            <a:ext cx="7886700" cy="2592288"/>
          </a:xfrm>
          <a:prstGeom prst="snip2Same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  <a:noAutofit/>
          </a:bodyPr>
          <a:lstStyle>
            <a:lvl1pPr marL="514350" indent="-514350">
              <a:buClr>
                <a:srgbClr val="078777"/>
              </a:buClr>
              <a:buFont typeface="+mj-lt"/>
              <a:buAutoNum type="arabicPeriod"/>
              <a:defRPr lang="ru-RU" sz="2800" b="0" smtClean="0">
                <a:latin typeface="+mj-lt"/>
              </a:defRPr>
            </a:lvl1pPr>
            <a:lvl2pPr marL="857250" indent="-514350">
              <a:buClr>
                <a:srgbClr val="078777"/>
              </a:buClr>
              <a:buFont typeface="+mj-lt"/>
              <a:buAutoNum type="arabicPeriod"/>
              <a:defRPr lang="ru-RU" sz="2800" smtClean="0">
                <a:solidFill>
                  <a:schemeClr val="tx1">
                    <a:tint val="75000"/>
                  </a:schemeClr>
                </a:solidFill>
                <a:latin typeface="+mj-lt"/>
              </a:defRPr>
            </a:lvl2pPr>
          </a:lstStyle>
          <a:p>
            <a:pPr marL="432000" lvl="0" indent="-432000" defTabSz="25200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Образец текста</a:t>
            </a:r>
          </a:p>
          <a:p>
            <a:pPr marL="432000" lvl="1" indent="-432000" defTabSz="25200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Второй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A8D48-16A3-41BE-87A5-D852DEDFEE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5635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09701AA-CC4F-4533-BA8F-6782560F67E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25525" y="1446135"/>
            <a:ext cx="7092950" cy="779463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08000" tIns="108000" rIns="108000" bIns="108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8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>
                <a:solidFill>
                  <a:srgbClr val="078777"/>
                </a:solidFill>
                <a:latin typeface="Arial Narrow" panose="020B0606020202030204" pitchFamily="34" charset="0"/>
              </a:defRPr>
            </a:lvl5pPr>
          </a:lstStyle>
          <a:p>
            <a:pPr marL="514350" lvl="0" indent="-514350" algn="ctr" fontAlgn="auto">
              <a:spcBef>
                <a:spcPct val="0"/>
              </a:spcBef>
              <a:spcAft>
                <a:spcPts val="0"/>
              </a:spcAft>
              <a:buClr>
                <a:srgbClr val="28645A"/>
              </a:buClr>
            </a:pPr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80843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6446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706" y="2485231"/>
            <a:ext cx="3886200" cy="3656013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32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>
                <a:latin typeface="Arial Narrow" panose="020B0606020202030204" pitchFamily="34" charset="0"/>
              </a:defRPr>
            </a:lvl5pPr>
          </a:lstStyle>
          <a:p>
            <a:pPr marL="352425" lvl="0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425" lvl="1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425" lvl="2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425" lvl="3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425" lvl="4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76243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7">
            <a:extLst>
              <a:ext uri="{FF2B5EF4-FFF2-40B4-BE49-F238E27FC236}">
                <a16:creationId xmlns:a16="http://schemas.microsoft.com/office/drawing/2014/main" id="{C815AA95-9F72-4606-8186-035F30D35B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7942" y="1268413"/>
            <a:ext cx="6607646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>
              <a:spcAft>
                <a:spcPts val="0"/>
              </a:spcAft>
              <a:buNone/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Aft>
                <a:spcPts val="0"/>
              </a:spcAft>
              <a:buNone/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lvl="0" algn="ctr" fontAlgn="auto">
              <a:spcBef>
                <a:spcPct val="0"/>
              </a:spcBef>
              <a:spcAft>
                <a:spcPts val="0"/>
              </a:spcAft>
            </a:pPr>
            <a:r>
              <a:rPr lang="ru-RU" dirty="0"/>
              <a:t>ОБРАЗЕЦ ТЕКСТА</a:t>
            </a:r>
          </a:p>
          <a:p>
            <a:pPr lvl="1" algn="ctr" eaLnBrk="0" hangingPunct="0">
              <a:spcBef>
                <a:spcPct val="0"/>
              </a:spcBef>
            </a:pPr>
            <a:r>
              <a:rPr lang="ru-RU" dirty="0"/>
              <a:t>Второй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CB98E0-0F15-4A64-B7F3-30D6B8152A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536" y="2483644"/>
            <a:ext cx="3888000" cy="3657600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2503336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50C60-556C-474B-AB83-F7FD922FC41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 flipH="1">
            <a:off x="826593" y="2852936"/>
            <a:ext cx="7490814" cy="3168352"/>
          </a:xfrm>
          <a:prstGeom prst="snip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  <a:noAutofit/>
          </a:bodyPr>
          <a:lstStyle>
            <a:lvl1pPr marL="633412" indent="-457200">
              <a:buFont typeface="Arial" panose="020B0604020202020204" pitchFamily="34" charset="0"/>
              <a:buChar char="•"/>
              <a:defRPr lang="ru-RU" sz="2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lvl="0" indent="-166688" algn="l" defTabSz="914400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ts val="600"/>
              </a:spcAft>
              <a:buClr>
                <a:srgbClr val="078877"/>
              </a:buClr>
              <a:buFontTx/>
              <a:buChar char="●"/>
            </a:pPr>
            <a:r>
              <a:rPr lang="ru-RU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B4490F2-07E4-4620-B7BC-FE05034B95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76243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94E4045-8FF9-457A-9AEC-8124C108F2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6446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B75F66C-C6B6-4D19-96E9-7D69B6165A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27088" y="1412875"/>
            <a:ext cx="7416800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Образец текста</a:t>
            </a:r>
          </a:p>
          <a:p>
            <a:pPr marL="0" lvl="1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Второй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289441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568" y="246899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flipH="1">
            <a:off x="1007268" y="1844824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flipH="1">
            <a:off x="1007268" y="346893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017973" y="4913048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555764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D0E06AE1-8FE9-4743-AE38-4BF6619E73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0821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94DB03-48CB-45B6-A18A-065BAF91DBE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 hasCustomPrompt="1"/>
          </p:nvPr>
        </p:nvSpPr>
        <p:spPr bwMode="auto">
          <a:xfrm>
            <a:off x="968145" y="1124090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575" indent="-342900" algn="l" defTabSz="2520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575" indent="-342900" algn="l" defTabSz="2520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9259DD58-FC13-4BFC-B5FB-1238ACA304E6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auto">
          <a:xfrm flipH="1">
            <a:off x="5227613" y="1124089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575" indent="-342900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575" indent="-342900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8E7B58A-37B8-40B2-B910-CB397BC66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4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E43B5F83-8542-4D82-B4C5-8AF8510376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875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73B5F0-731F-4FE5-AB59-DED3D8048617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399" y="388030"/>
            <a:ext cx="2949178" cy="1600200"/>
          </a:xfrm>
        </p:spPr>
        <p:txBody>
          <a:bodyPr lIns="0" tIns="0" rIns="0" bIns="0"/>
          <a:lstStyle>
            <a:lvl1pPr>
              <a:defRPr sz="24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E9280C2-CEEC-48BE-A873-96FAB31018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27538" y="549275"/>
            <a:ext cx="4464942" cy="5319714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dirty="0" smtClean="0">
                <a:latin typeface="Arial Narrow" panose="020B0606020202030204" pitchFamily="34" charset="0"/>
              </a:defRPr>
            </a:lvl1pPr>
            <a:lvl2pPr>
              <a:defRPr lang="ru-RU" dirty="0" smtClean="0"/>
            </a:lvl2pPr>
            <a:lvl3pPr>
              <a:defRPr lang="ru-RU" dirty="0" smtClean="0"/>
            </a:lvl3pPr>
            <a:lvl4pPr>
              <a:defRPr lang="ru-RU" dirty="0" smtClean="0"/>
            </a:lvl4pPr>
            <a:lvl5pPr>
              <a:defRPr lang="ru-RU" dirty="0"/>
            </a:lvl5pPr>
          </a:lstStyle>
          <a:p>
            <a:pPr marL="352425" lvl="0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425" lvl="1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425" lvl="2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425" lvl="3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425" lvl="4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F5E67615-75DA-44AB-A367-2E8B6F2365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238" y="2349500"/>
            <a:ext cx="3365500" cy="35194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5136621-DFE3-48C1-9262-5A67AE2FA7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21548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7A60B6F-55BB-4C97-B77D-14648040C3B1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23729" y="370114"/>
            <a:ext cx="4896543" cy="62683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ru-RU" sz="2800"/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4201407" y="1698089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6000" lvl="0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9140" y="1784478"/>
            <a:ext cx="2949178" cy="2088232"/>
          </a:xfrm>
          <a:prstGeom prst="homePlate">
            <a:avLst>
              <a:gd name="adj" fmla="val 19418"/>
            </a:avLst>
          </a:prstGeom>
          <a:solidFill>
            <a:schemeClr val="bg1"/>
          </a:solidFill>
          <a:ln w="53975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</a:lstStyle>
          <a:p>
            <a:pPr lvl="0" algn="ctr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C9201EA-8BC6-4E4B-A2B0-C1B8D6BFBA81}"/>
              </a:ext>
            </a:extLst>
          </p:cNvPr>
          <p:cNvSpPr>
            <a:spLocks noGrp="1"/>
          </p:cNvSpPr>
          <p:nvPr>
            <p:ph idx="11"/>
          </p:nvPr>
        </p:nvSpPr>
        <p:spPr>
          <a:xfrm flipH="1">
            <a:off x="4155745" y="2904645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6000" lvl="0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82C782AB-8C54-4686-8A11-EEFF3E96E9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288" y="4652963"/>
            <a:ext cx="8135937" cy="116998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1914F6B0-5F54-48E9-9CB1-99B676848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01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350A71D-5C1E-40DC-AF81-4D80599D85BA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5148716C-648C-49E2-BF08-FC036A6FC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602414"/>
          </a:xfrm>
        </p:spPr>
        <p:txBody>
          <a:bodyPr lIns="0" tIns="0" rIns="0" bIns="0">
            <a:noAutofit/>
          </a:bodyPr>
          <a:lstStyle>
            <a:lvl1pPr algn="ctr">
              <a:defRPr sz="2800" b="1" cap="all" baseline="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628650" y="1536890"/>
            <a:ext cx="7886700" cy="3763885"/>
          </a:xfrm>
          <a:prstGeom prst="snipRound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ctr" anchorCtr="0" compatLnSpc="1">
            <a:prstTxWarp prst="textNoShape">
              <a:avLst/>
            </a:prstTxWarp>
            <a:noAutofit/>
          </a:bodyPr>
          <a:lstStyle>
            <a:lvl1pPr marL="633285" indent="-457109">
              <a:buClr>
                <a:srgbClr val="078777"/>
              </a:buClr>
              <a:buFontTx/>
              <a:buChar char="●"/>
              <a:defRPr lang="ru-RU" sz="2600" smtClean="0"/>
            </a:lvl1pPr>
            <a:lvl2pPr marL="514247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2pPr>
            <a:lvl3pPr marL="857079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3pPr>
            <a:lvl4pPr marL="1199910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4pPr>
            <a:lvl5pPr marL="1542741" indent="-171416">
              <a:buClr>
                <a:srgbClr val="078777"/>
              </a:buClr>
              <a:buFontTx/>
              <a:buChar char="●"/>
              <a:defRPr lang="ru-RU" dirty="0">
                <a:latin typeface="Arial Narrow" panose="020B0606020202030204" pitchFamily="34" charset="0"/>
              </a:defRPr>
            </a:lvl5pPr>
          </a:lstStyle>
          <a:p>
            <a:pPr marL="342831" lvl="0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Образец текста</a:t>
            </a:r>
          </a:p>
          <a:p>
            <a:pPr marL="342831" lvl="1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Второй уровень</a:t>
            </a:r>
          </a:p>
          <a:p>
            <a:pPr marL="342831" lvl="2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Третий уровень</a:t>
            </a:r>
          </a:p>
          <a:p>
            <a:pPr marL="342831" lvl="3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Четвертый уровень</a:t>
            </a:r>
          </a:p>
          <a:p>
            <a:pPr marL="342831" lvl="4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8CC05590-56D0-4ADE-91CE-F653CE7BB4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B75B615-1464-43DC-825C-15DD385AEE9F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148716C-648C-49E2-BF08-FC036A6FC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65065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1680" y="505619"/>
            <a:ext cx="6300192" cy="7794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932156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A6FE3494-B954-4E2D-BC86-4DAAB4E8F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710144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54B713D-FE7A-456D-923A-8C1741BF9A2F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49464DA-E199-45F6-BEE2-6014BCC2E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55925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4CE36C-5F7F-4FE7-9FBE-02FD9C7E5E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494" y="2721702"/>
            <a:ext cx="3852862" cy="3095922"/>
          </a:xfrm>
          <a:prstGeom prst="flowChartOffpageConnector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b="1" smtClean="0">
                <a:latin typeface="+mj-lt"/>
              </a:defRPr>
            </a:lvl1pPr>
            <a:lvl2pPr marL="514350" indent="-171450">
              <a:buClr>
                <a:srgbClr val="078777"/>
              </a:buClr>
              <a:buFont typeface="Arial Narrow" panose="020B0606020202030204" pitchFamily="34" charset="0"/>
              <a:buChar char="●"/>
              <a:defRPr lang="ru-RU" sz="2400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7815869-68BF-4601-A075-D3FAEB0B25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0" y="1196975"/>
            <a:ext cx="7667625" cy="935881"/>
          </a:xfrm>
          <a:solidFill>
            <a:schemeClr val="bg1">
              <a:alpha val="27000"/>
            </a:schemeClr>
          </a:solidFill>
          <a:ln w="3810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 marL="0">
              <a:spcBef>
                <a:spcPts val="0"/>
              </a:spcBef>
              <a:spcAft>
                <a:spcPts val="0"/>
              </a:spcAft>
              <a:defRPr lang="ru-RU" sz="26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lang="ru-RU" sz="2400" i="1" smtClean="0">
                <a:solidFill>
                  <a:srgbClr val="078777"/>
                </a:solidFill>
              </a:defRPr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BE7DFC45-416A-49B8-81F5-21BD00A1AB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50ABB4AC-A7B3-4F54-A0D0-B0ED119DB6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6213" y="2720975"/>
            <a:ext cx="3167062" cy="33004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9024455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3">
            <a:extLst>
              <a:ext uri="{FF2B5EF4-FFF2-40B4-BE49-F238E27FC236}">
                <a16:creationId xmlns:a16="http://schemas.microsoft.com/office/drawing/2014/main" id="{9FF9C3FF-C2D2-457E-8D76-8C979EF6E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9">
            <a:extLst>
              <a:ext uri="{FF2B5EF4-FFF2-40B4-BE49-F238E27FC236}">
                <a16:creationId xmlns:a16="http://schemas.microsoft.com/office/drawing/2014/main" id="{19CD9DCE-95BB-4CF9-A7B9-0613C487D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>
            <a:extLst>
              <a:ext uri="{FF2B5EF4-FFF2-40B4-BE49-F238E27FC236}">
                <a16:creationId xmlns:a16="http://schemas.microsoft.com/office/drawing/2014/main" id="{AD1B59D9-2397-4788-BB08-195EB4933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07212-856C-4BBA-87D5-AAB3B59B2C1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55887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43001" y="1422124"/>
            <a:ext cx="6858000" cy="2387600"/>
          </a:xfrm>
        </p:spPr>
        <p:txBody>
          <a:bodyPr lIns="0" tIns="0" rIns="0" bIns="0" anchor="ctr" anchorCtr="0">
            <a:noAutofit/>
          </a:bodyPr>
          <a:lstStyle>
            <a:lvl1pPr algn="ctr">
              <a:defRPr sz="36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6217" y="4436879"/>
            <a:ext cx="6858000" cy="50393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ctr" defTabSz="685663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lang="ru-RU" sz="2400" b="1" u="sng" dirty="0">
                <a:solidFill>
                  <a:srgbClr val="078777"/>
                </a:solidFill>
                <a:latin typeface="Arial Narrow" panose="020B0606020202030204" pitchFamily="34" charset="0"/>
              </a:defRPr>
            </a:lvl1pPr>
          </a:lstStyle>
          <a:p>
            <a:pPr marL="0" marR="0" lvl="0" indent="0" algn="r" defTabSz="685663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D36607-4973-49D4-A1EE-5A40CBF5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13D74F-B470-49B0-B338-F59BC2151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146" y="227659"/>
            <a:ext cx="7128000" cy="607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3429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6858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0287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1371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18288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2860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27432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2004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ИНСТИТУТ ОБЩЕСТВЕННОГО ЗДОРОВЬЯ 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ВЫСШАЯ ШКОЛА МЕДИЦИНСКОЙ ГУМАНИТАРИСТИКИ</a:t>
            </a:r>
          </a:p>
        </p:txBody>
      </p:sp>
      <p:pic>
        <p:nvPicPr>
          <p:cNvPr id="6" name="Рисунок 2">
            <a:extLst>
              <a:ext uri="{FF2B5EF4-FFF2-40B4-BE49-F238E27FC236}">
                <a16:creationId xmlns:a16="http://schemas.microsoft.com/office/drawing/2014/main" id="{B2A05617-2DED-4768-8EEE-99D7DFD71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06993"/>
            <a:ext cx="1224000" cy="1156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77C9901-D682-48EA-BAB5-F35E1B51B92E}"/>
              </a:ext>
            </a:extLst>
          </p:cNvPr>
          <p:cNvSpPr/>
          <p:nvPr/>
        </p:nvSpPr>
        <p:spPr>
          <a:xfrm>
            <a:off x="1673146" y="854573"/>
            <a:ext cx="7128000" cy="25880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15000"/>
              </a:lnSpc>
              <a:tabLst>
                <a:tab pos="2628374" algn="l"/>
              </a:tabLst>
            </a:pPr>
            <a:r>
              <a:rPr lang="ru-RU" sz="1600" b="1" dirty="0">
                <a:solidFill>
                  <a:srgbClr val="078777"/>
                </a:solidFill>
                <a:latin typeface="+mj-lt"/>
                <a:cs typeface="Times New Roman" panose="02020603050405020304" pitchFamily="18" charset="0"/>
              </a:rPr>
              <a:t>КАФЕДРА ФИЛОСОФИИ, БИОЭТИКИ И ПРАВА С КУРСОМ СОЦИОЛОГИИ МЕДИЦИНЫ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DB3EB5C4-8132-43E6-8092-C42537889A31}"/>
              </a:ext>
            </a:extLst>
          </p:cNvPr>
          <p:cNvSpPr/>
          <p:nvPr/>
        </p:nvSpPr>
        <p:spPr>
          <a:xfrm flipV="1">
            <a:off x="1673146" y="766317"/>
            <a:ext cx="7128000" cy="36001"/>
          </a:xfrm>
          <a:prstGeom prst="ellipse">
            <a:avLst/>
          </a:prstGeom>
          <a:solidFill>
            <a:srgbClr val="0C84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xfrm>
            <a:off x="1116216" y="5444757"/>
            <a:ext cx="6912362" cy="503121"/>
          </a:xfrm>
        </p:spPr>
        <p:txBody>
          <a:bodyPr/>
          <a:lstStyle>
            <a:lvl1pPr algn="ctr">
              <a:buNone/>
              <a:defRPr sz="2800" b="1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357796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350A71D-5C1E-40DC-AF81-4D80599D85BA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5148716C-648C-49E2-BF08-FC036A6FC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602414"/>
          </a:xfrm>
        </p:spPr>
        <p:txBody>
          <a:bodyPr lIns="0" tIns="0" rIns="0" bIns="0">
            <a:noAutofit/>
          </a:bodyPr>
          <a:lstStyle>
            <a:lvl1pPr algn="ctr">
              <a:defRPr sz="2800" b="1" cap="all" baseline="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628650" y="1536890"/>
            <a:ext cx="7886700" cy="3763885"/>
          </a:xfrm>
          <a:prstGeom prst="snipRound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ctr" anchorCtr="0" compatLnSpc="1">
            <a:prstTxWarp prst="textNoShape">
              <a:avLst/>
            </a:prstTxWarp>
            <a:noAutofit/>
          </a:bodyPr>
          <a:lstStyle>
            <a:lvl1pPr marL="633285" indent="-457109">
              <a:buClr>
                <a:srgbClr val="078777"/>
              </a:buClr>
              <a:buFontTx/>
              <a:buChar char="●"/>
              <a:defRPr lang="ru-RU" sz="2600" smtClean="0"/>
            </a:lvl1pPr>
            <a:lvl2pPr marL="514247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2pPr>
            <a:lvl3pPr marL="857079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3pPr>
            <a:lvl4pPr marL="1199910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4pPr>
            <a:lvl5pPr marL="1542741" indent="-171416">
              <a:buClr>
                <a:srgbClr val="078777"/>
              </a:buClr>
              <a:buFontTx/>
              <a:buChar char="●"/>
              <a:defRPr lang="ru-RU" dirty="0">
                <a:latin typeface="Arial Narrow" panose="020B0606020202030204" pitchFamily="34" charset="0"/>
              </a:defRPr>
            </a:lvl5pPr>
          </a:lstStyle>
          <a:p>
            <a:pPr marL="342831" lvl="0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Образец текста</a:t>
            </a:r>
          </a:p>
          <a:p>
            <a:pPr marL="342831" lvl="1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Второй уровень</a:t>
            </a:r>
          </a:p>
          <a:p>
            <a:pPr marL="342831" lvl="2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Третий уровень</a:t>
            </a:r>
          </a:p>
          <a:p>
            <a:pPr marL="342831" lvl="3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Четвертый уровень</a:t>
            </a:r>
          </a:p>
          <a:p>
            <a:pPr marL="342831" lvl="4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8CC05590-56D0-4ADE-91CE-F653CE7BB4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2C400AE3-AE6C-4E1D-856A-1FE8E6523B8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22706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50C60-556C-474B-AB83-F7FD922FC41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 flipH="1">
            <a:off x="826594" y="2852937"/>
            <a:ext cx="7490814" cy="3168351"/>
          </a:xfrm>
          <a:prstGeom prst="snip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79964" tIns="179964" rIns="179964" bIns="179964" numCol="1" anchor="t" anchorCtr="0" compatLnSpc="1">
            <a:prstTxWarp prst="textNoShape">
              <a:avLst/>
            </a:prstTxWarp>
            <a:noAutofit/>
          </a:bodyPr>
          <a:lstStyle>
            <a:lvl1pPr marL="633285" indent="-457109">
              <a:buFont typeface="Arial" panose="020B0604020202020204" pitchFamily="34" charset="0"/>
              <a:buChar char="•"/>
              <a:defRPr lang="ru-RU" sz="2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831" lvl="0" indent="-166655" algn="l" defTabSz="914217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ts val="600"/>
              </a:spcAft>
              <a:buClr>
                <a:srgbClr val="078877"/>
              </a:buClr>
              <a:buFontTx/>
              <a:buChar char="●"/>
            </a:pPr>
            <a:r>
              <a:rPr lang="ru-RU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B4490F2-07E4-4620-B7BC-FE05034B95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94E4045-8FF9-457A-9AEC-8124C108F2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9"/>
            <a:ext cx="6607646" cy="644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B75F66C-C6B6-4D19-96E9-7D69B6165A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27088" y="1412875"/>
            <a:ext cx="7416800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Образец текста</a:t>
            </a:r>
          </a:p>
          <a:p>
            <a:pPr marL="0" lvl="1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Второй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983150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5E7B21-4AE3-4741-B4A7-15B285E3A3F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57404"/>
            <a:ext cx="7886700" cy="55879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3000929"/>
            <a:ext cx="7886700" cy="2592288"/>
          </a:xfrm>
          <a:prstGeom prst="snip2Same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79964" tIns="179964" rIns="179964" bIns="179964" numCol="1" anchor="t" anchorCtr="0" compatLnSpc="1">
            <a:prstTxWarp prst="textNoShape">
              <a:avLst/>
            </a:prstTxWarp>
            <a:noAutofit/>
          </a:bodyPr>
          <a:lstStyle>
            <a:lvl1pPr marL="514247" indent="-514247">
              <a:buClr>
                <a:srgbClr val="078777"/>
              </a:buClr>
              <a:buFont typeface="+mj-lt"/>
              <a:buAutoNum type="arabicPeriod"/>
              <a:defRPr lang="ru-RU" sz="2800" b="0" smtClean="0">
                <a:latin typeface="+mj-lt"/>
              </a:defRPr>
            </a:lvl1pPr>
            <a:lvl2pPr marL="857079" indent="-514247">
              <a:buClr>
                <a:srgbClr val="078777"/>
              </a:buClr>
              <a:buFont typeface="+mj-lt"/>
              <a:buAutoNum type="arabicPeriod"/>
              <a:defRPr lang="ru-RU" sz="2800" smtClean="0">
                <a:solidFill>
                  <a:schemeClr val="tx1">
                    <a:tint val="75000"/>
                  </a:schemeClr>
                </a:solidFill>
                <a:latin typeface="+mj-lt"/>
              </a:defRPr>
            </a:lvl2pPr>
          </a:lstStyle>
          <a:p>
            <a:pPr marL="431914" lvl="0" indent="-431914" defTabSz="25195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Образец текста</a:t>
            </a:r>
          </a:p>
          <a:p>
            <a:pPr marL="431914" lvl="1" indent="-431914" defTabSz="25195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Второй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A8D48-16A3-41BE-87A5-D852DEDFEE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5635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09701AA-CC4F-4533-BA8F-6782560F67E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25525" y="1446135"/>
            <a:ext cx="7092950" cy="779463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07978" tIns="107978" rIns="107978" bIns="107978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8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>
                <a:solidFill>
                  <a:srgbClr val="078777"/>
                </a:solidFill>
                <a:latin typeface="Arial Narrow" panose="020B0606020202030204" pitchFamily="34" charset="0"/>
              </a:defRPr>
            </a:lvl5pPr>
          </a:lstStyle>
          <a:p>
            <a:pPr marL="514247" lvl="0" indent="-514247" algn="ctr" fontAlgn="auto">
              <a:spcBef>
                <a:spcPct val="0"/>
              </a:spcBef>
              <a:spcAft>
                <a:spcPts val="0"/>
              </a:spcAft>
              <a:buClr>
                <a:srgbClr val="28645A"/>
              </a:buClr>
            </a:pPr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938275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68177" y="336099"/>
            <a:ext cx="6607646" cy="644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706" y="2485232"/>
            <a:ext cx="3886200" cy="3656013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5993" tIns="35993" rIns="35993" bIns="35993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32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>
                <a:latin typeface="Arial Narrow" panose="020B0606020202030204" pitchFamily="34" charset="0"/>
              </a:defRPr>
            </a:lvl5pPr>
          </a:lstStyle>
          <a:p>
            <a:pPr marL="352355" lvl="0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355" lvl="1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355" lvl="2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355" lvl="3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355" lvl="4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7">
            <a:extLst>
              <a:ext uri="{FF2B5EF4-FFF2-40B4-BE49-F238E27FC236}">
                <a16:creationId xmlns:a16="http://schemas.microsoft.com/office/drawing/2014/main" id="{C815AA95-9F72-4606-8186-035F30D35B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7942" y="1268413"/>
            <a:ext cx="6607646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>
              <a:spcAft>
                <a:spcPts val="0"/>
              </a:spcAft>
              <a:buNone/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Aft>
                <a:spcPts val="0"/>
              </a:spcAft>
              <a:buNone/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lvl="0" algn="ctr" fontAlgn="auto">
              <a:spcBef>
                <a:spcPct val="0"/>
              </a:spcBef>
              <a:spcAft>
                <a:spcPts val="0"/>
              </a:spcAft>
            </a:pPr>
            <a:r>
              <a:rPr lang="ru-RU" dirty="0"/>
              <a:t>ОБРАЗЕЦ ТЕКСТА</a:t>
            </a:r>
          </a:p>
          <a:p>
            <a:pPr lvl="1" algn="ctr" eaLnBrk="0" hangingPunct="0">
              <a:spcBef>
                <a:spcPct val="0"/>
              </a:spcBef>
            </a:pPr>
            <a:r>
              <a:rPr lang="ru-RU" dirty="0"/>
              <a:t>Второй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CB98E0-0F15-4A64-B7F3-30D6B8152A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537" y="2483645"/>
            <a:ext cx="3888000" cy="3657600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24379109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569" y="246900"/>
            <a:ext cx="4538836" cy="603306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flipH="1">
            <a:off x="1007269" y="184482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flipH="1">
            <a:off x="1007269" y="346893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017974" y="4913049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399810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D0E06AE1-8FE9-4743-AE38-4BF6619E73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143781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94DB03-48CB-45B6-A18A-065BAF91DBE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 hasCustomPrompt="1"/>
          </p:nvPr>
        </p:nvSpPr>
        <p:spPr bwMode="auto">
          <a:xfrm>
            <a:off x="968146" y="1124090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468" indent="-342831" algn="l" defTabSz="25195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468" indent="-342831" algn="l" defTabSz="25195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9259DD58-FC13-4BFC-B5FB-1238ACA304E6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auto">
          <a:xfrm flipH="1">
            <a:off x="5227613" y="1124089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468" indent="-342831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468" indent="-342831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8E7B58A-37B8-40B2-B910-CB397BC66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6"/>
            <a:ext cx="4538836" cy="603306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E43B5F83-8542-4D82-B4C5-8AF8510376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8890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50C60-556C-474B-AB83-F7FD922FC41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 flipH="1">
            <a:off x="826594" y="2852937"/>
            <a:ext cx="7490814" cy="3168351"/>
          </a:xfrm>
          <a:prstGeom prst="snip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79964" tIns="179964" rIns="179964" bIns="179964" numCol="1" anchor="t" anchorCtr="0" compatLnSpc="1">
            <a:prstTxWarp prst="textNoShape">
              <a:avLst/>
            </a:prstTxWarp>
            <a:noAutofit/>
          </a:bodyPr>
          <a:lstStyle>
            <a:lvl1pPr marL="633285" indent="-457109">
              <a:buFont typeface="Arial" panose="020B0604020202020204" pitchFamily="34" charset="0"/>
              <a:buChar char="•"/>
              <a:defRPr lang="ru-RU" sz="2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831" lvl="0" indent="-166655" algn="l" defTabSz="914217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ts val="600"/>
              </a:spcAft>
              <a:buClr>
                <a:srgbClr val="078877"/>
              </a:buClr>
              <a:buFontTx/>
              <a:buChar char="●"/>
            </a:pPr>
            <a:r>
              <a:rPr lang="ru-RU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B4490F2-07E4-4620-B7BC-FE05034B95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94E4045-8FF9-457A-9AEC-8124C108F2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9"/>
            <a:ext cx="6607646" cy="644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B75F66C-C6B6-4D19-96E9-7D69B6165A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27088" y="1412875"/>
            <a:ext cx="7416800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Образец текста</a:t>
            </a:r>
          </a:p>
          <a:p>
            <a:pPr marL="0" lvl="1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Второй уровень</a:t>
            </a:r>
          </a:p>
        </p:txBody>
      </p:sp>
      <p:pic>
        <p:nvPicPr>
          <p:cNvPr id="8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4228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F66E5F51-54D8-4DF1-8AFD-26312EE6F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143915"/>
            <a:ext cx="7886700" cy="775921"/>
          </a:xfrm>
        </p:spPr>
        <p:txBody>
          <a:bodyPr lIns="0" tIns="0" rIns="0" bIns="0">
            <a:noAutofit/>
          </a:bodyPr>
          <a:lstStyle>
            <a:lvl1pPr algn="ctr">
              <a:defRPr sz="2800" b="1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"/>
          </p:nvPr>
        </p:nvSpPr>
        <p:spPr>
          <a:xfrm flipH="1">
            <a:off x="5052611" y="115306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5993" tIns="35993" rIns="35993" bIns="35993" anchor="ctr">
            <a:noAutofit/>
          </a:bodyPr>
          <a:lstStyle>
            <a:lvl1pPr marL="352355" indent="-250775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1A6F02D5-3AF1-4FA1-9DF3-6052530A9ED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911593" y="117952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5993" tIns="35993" rIns="35993" bIns="35993" anchor="ctr">
            <a:noAutofit/>
          </a:bodyPr>
          <a:lstStyle>
            <a:lvl1pPr marL="387273" indent="-285693"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marL="352355" lvl="0" indent="-250775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4F8D766-FAE1-4CB1-94BC-FE6E2DDEC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160274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208CC98D-1960-47D7-BB6A-A8FBFC6319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17145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73B5F0-731F-4FE5-AB59-DED3D8048617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399" y="388031"/>
            <a:ext cx="2949178" cy="1600200"/>
          </a:xfrm>
        </p:spPr>
        <p:txBody>
          <a:bodyPr lIns="0" tIns="0" rIns="0" bIns="0"/>
          <a:lstStyle>
            <a:lvl1pPr>
              <a:defRPr sz="24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E9280C2-CEEC-48BE-A873-96FAB31018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27538" y="549276"/>
            <a:ext cx="4464943" cy="5319714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5993" tIns="35993" rIns="35993" bIns="35993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dirty="0" smtClean="0">
                <a:latin typeface="Arial Narrow" panose="020B0606020202030204" pitchFamily="34" charset="0"/>
              </a:defRPr>
            </a:lvl1pPr>
            <a:lvl2pPr>
              <a:defRPr lang="ru-RU" dirty="0" smtClean="0"/>
            </a:lvl2pPr>
            <a:lvl3pPr>
              <a:defRPr lang="ru-RU" dirty="0" smtClean="0"/>
            </a:lvl3pPr>
            <a:lvl4pPr>
              <a:defRPr lang="ru-RU" dirty="0" smtClean="0"/>
            </a:lvl4pPr>
            <a:lvl5pPr>
              <a:defRPr lang="ru-RU" dirty="0"/>
            </a:lvl5pPr>
          </a:lstStyle>
          <a:p>
            <a:pPr marL="352355" lvl="0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355" lvl="1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355" lvl="2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355" lvl="3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355" lvl="4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F5E67615-75DA-44AB-A367-2E8B6F2365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239" y="2349500"/>
            <a:ext cx="3365501" cy="35194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5136621-DFE3-48C1-9262-5A67AE2FA7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D3FFF12-ABE2-4311-89E2-F76E7AEA143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85498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7A60B6F-55BB-4C97-B77D-14648040C3B1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23730" y="370115"/>
            <a:ext cx="4896543" cy="62683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ru-RU" sz="2800"/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4201407" y="1698090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5993" lvl="0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9140" y="1784478"/>
            <a:ext cx="2949178" cy="2088232"/>
          </a:xfrm>
          <a:prstGeom prst="homePlate">
            <a:avLst>
              <a:gd name="adj" fmla="val 19418"/>
            </a:avLst>
          </a:prstGeom>
          <a:solidFill>
            <a:schemeClr val="bg1"/>
          </a:solidFill>
          <a:ln w="53975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</a:lstStyle>
          <a:p>
            <a:pPr lvl="0" algn="ctr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C9201EA-8BC6-4E4B-A2B0-C1B8D6BFBA81}"/>
              </a:ext>
            </a:extLst>
          </p:cNvPr>
          <p:cNvSpPr>
            <a:spLocks noGrp="1"/>
          </p:cNvSpPr>
          <p:nvPr>
            <p:ph idx="11"/>
          </p:nvPr>
        </p:nvSpPr>
        <p:spPr>
          <a:xfrm flipH="1">
            <a:off x="4155745" y="2904645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5993" lvl="0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82C782AB-8C54-4686-8A11-EEFF3E96E9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288" y="4652965"/>
            <a:ext cx="8135937" cy="116998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1914F6B0-5F54-48E9-9CB1-99B676848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46392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1680" y="505619"/>
            <a:ext cx="6300192" cy="7794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288903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A6FE3494-B954-4E2D-BC86-4DAAB4E8F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6817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54B713D-FE7A-456D-923A-8C1741BF9A2F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49464DA-E199-45F6-BEE2-6014BCC2E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55925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4CE36C-5F7F-4FE7-9FBE-02FD9C7E5E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495" y="2721702"/>
            <a:ext cx="3852862" cy="3095922"/>
          </a:xfrm>
          <a:prstGeom prst="flowChartOffpageConnector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b="1" smtClean="0">
                <a:latin typeface="+mj-lt"/>
              </a:defRPr>
            </a:lvl1pPr>
            <a:lvl2pPr marL="514247" indent="-171416">
              <a:buClr>
                <a:srgbClr val="078777"/>
              </a:buClr>
              <a:buFont typeface="Arial Narrow" panose="020B0606020202030204" pitchFamily="34" charset="0"/>
              <a:buChar char="●"/>
              <a:defRPr lang="ru-RU" sz="2400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7815869-68BF-4601-A075-D3FAEB0B25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1" y="1196976"/>
            <a:ext cx="7667625" cy="935881"/>
          </a:xfrm>
          <a:solidFill>
            <a:schemeClr val="bg1">
              <a:alpha val="27000"/>
            </a:schemeClr>
          </a:solidFill>
          <a:ln w="3810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 marL="0">
              <a:spcBef>
                <a:spcPts val="0"/>
              </a:spcBef>
              <a:spcAft>
                <a:spcPts val="0"/>
              </a:spcAft>
              <a:defRPr lang="ru-RU" sz="26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lang="ru-RU" sz="2400" i="1" smtClean="0">
                <a:solidFill>
                  <a:srgbClr val="078777"/>
                </a:solidFill>
              </a:defRPr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BE7DFC45-416A-49B8-81F5-21BD00A1AB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50ABB4AC-A7B3-4F54-A0D0-B0ED119DB6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6213" y="2720976"/>
            <a:ext cx="3167062" cy="33004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36854733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dirty="0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27CC1-B356-4CB9-AEB6-BE20B2BE18A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831438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43000" y="1422124"/>
            <a:ext cx="6858000" cy="2387600"/>
          </a:xfrm>
        </p:spPr>
        <p:txBody>
          <a:bodyPr lIns="0" tIns="0" rIns="0" bIns="0">
            <a:noAutofit/>
          </a:bodyPr>
          <a:lstStyle>
            <a:lvl1pPr algn="ctr">
              <a:defRPr sz="3600">
                <a:solidFill>
                  <a:srgbClr val="28645A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933477"/>
            <a:ext cx="6858000" cy="165576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ru-RU" sz="2800" b="1" u="none" dirty="0">
                <a:solidFill>
                  <a:srgbClr val="28645A"/>
                </a:solidFill>
                <a:latin typeface="Arial Narrow" panose="020B0606020202030204" pitchFamily="34" charset="0"/>
              </a:defRPr>
            </a:lvl1pPr>
          </a:lstStyle>
          <a:p>
            <a:pPr lvl="0" algn="r"/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D36607-4973-49D4-A1EE-5A40CBF5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13D74F-B470-49B0-B338-F59BC2151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146" y="227658"/>
            <a:ext cx="7128000" cy="607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3429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6858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0287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1371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18288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2860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27432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2004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ИНСТИТУТ ОБЩЕСТВЕННОГО ЗДОРОВЬЯ 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ВЫСШАЯ ШКОЛА МЕДИЦИНСКОЙ ГУМАНИТАРИСТИКИ</a:t>
            </a:r>
          </a:p>
        </p:txBody>
      </p:sp>
      <p:pic>
        <p:nvPicPr>
          <p:cNvPr id="6" name="Рисунок 2">
            <a:extLst>
              <a:ext uri="{FF2B5EF4-FFF2-40B4-BE49-F238E27FC236}">
                <a16:creationId xmlns:a16="http://schemas.microsoft.com/office/drawing/2014/main" id="{B2A05617-2DED-4768-8EEE-99D7DFD71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6992"/>
            <a:ext cx="1224000" cy="1156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77C9901-D682-48EA-BAB5-F35E1B51B92E}"/>
              </a:ext>
            </a:extLst>
          </p:cNvPr>
          <p:cNvSpPr/>
          <p:nvPr/>
        </p:nvSpPr>
        <p:spPr>
          <a:xfrm>
            <a:off x="1673146" y="854571"/>
            <a:ext cx="7128000" cy="25880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15000"/>
              </a:lnSpc>
              <a:tabLst>
                <a:tab pos="2628900" algn="l"/>
              </a:tabLst>
            </a:pPr>
            <a:r>
              <a:rPr lang="ru-RU" sz="1600" b="1" dirty="0">
                <a:solidFill>
                  <a:srgbClr val="078777"/>
                </a:solidFill>
                <a:cs typeface="Times New Roman" panose="02020603050405020304" pitchFamily="18" charset="0"/>
              </a:rPr>
              <a:t>КАФЕДРА ФИЛОСОФИИ, БИОЭТИКИ И ПРАВА С КУРСОМ СОЦИОЛОГИИ МЕДИЦИНЫ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DB3EB5C4-8132-43E6-8092-C42537889A31}"/>
              </a:ext>
            </a:extLst>
          </p:cNvPr>
          <p:cNvSpPr/>
          <p:nvPr/>
        </p:nvSpPr>
        <p:spPr>
          <a:xfrm flipV="1">
            <a:off x="1673146" y="766317"/>
            <a:ext cx="7128000" cy="36000"/>
          </a:xfrm>
          <a:prstGeom prst="ellipse">
            <a:avLst/>
          </a:prstGeom>
          <a:solidFill>
            <a:srgbClr val="0C84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1562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350A71D-5C1E-40DC-AF81-4D80599D85BA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5148716C-648C-49E2-BF08-FC036A6FC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02413"/>
          </a:xfrm>
        </p:spPr>
        <p:txBody>
          <a:bodyPr lIns="0" tIns="0" rIns="0" bIns="0">
            <a:noAutofit/>
          </a:bodyPr>
          <a:lstStyle>
            <a:lvl1pPr algn="ctr">
              <a:defRPr sz="2800" b="1" cap="all" baseline="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536888"/>
            <a:ext cx="7886700" cy="4351339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6000" tIns="0" rIns="36000" bIns="0" numCol="1" rtlCol="0" anchor="ctr" anchorCtr="0" compatLnSpc="1">
            <a:prstTxWarp prst="textNoShape">
              <a:avLst/>
            </a:prstTxWarp>
            <a:noAutofit/>
          </a:bodyPr>
          <a:lstStyle>
            <a:lvl1pPr marL="633412" indent="-457200">
              <a:buClr>
                <a:srgbClr val="078777"/>
              </a:buClr>
              <a:buFontTx/>
              <a:buChar char="●"/>
              <a:defRPr lang="ru-RU" sz="2600" smtClean="0"/>
            </a:lvl1pPr>
            <a:lvl2pPr marL="514350" indent="-171450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2pPr>
            <a:lvl3pPr marL="857250" indent="-171450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3pPr>
            <a:lvl4pPr marL="1200150" indent="-171450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4pPr>
            <a:lvl5pPr marL="1543050" indent="-171450">
              <a:buClr>
                <a:srgbClr val="078777"/>
              </a:buClr>
              <a:buFontTx/>
              <a:buChar char="●"/>
              <a:defRPr lang="ru-RU" dirty="0">
                <a:latin typeface="Arial Narrow" panose="020B0606020202030204" pitchFamily="34" charset="0"/>
              </a:defRPr>
            </a:lvl5pPr>
          </a:lstStyle>
          <a:p>
            <a:pPr marL="342900" lvl="0" indent="-166688" defTabSz="914400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Образец текста</a:t>
            </a:r>
          </a:p>
          <a:p>
            <a:pPr marL="342900" lvl="1" indent="-166688" defTabSz="914400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Второй уровень</a:t>
            </a:r>
          </a:p>
          <a:p>
            <a:pPr marL="342900" lvl="2" indent="-166688" defTabSz="914400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Третий уровень</a:t>
            </a:r>
          </a:p>
          <a:p>
            <a:pPr marL="342900" lvl="3" indent="-166688" defTabSz="914400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Четвертый уровень</a:t>
            </a:r>
          </a:p>
          <a:p>
            <a:pPr marL="342900" lvl="4" indent="-166688" defTabSz="914400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8CC05590-56D0-4ADE-91CE-F653CE7BB4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20684901-4A84-4DAB-94B6-E498738AD11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C0F5B1F-2BD2-446A-8E40-AE19A78AE9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15329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5E7B21-4AE3-4741-B4A7-15B285E3A3F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57403"/>
            <a:ext cx="7886700" cy="55879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3000929"/>
            <a:ext cx="7886700" cy="2592288"/>
          </a:xfrm>
          <a:prstGeom prst="snip2Same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  <a:noAutofit/>
          </a:bodyPr>
          <a:lstStyle>
            <a:lvl1pPr marL="514350" indent="-514350">
              <a:buClr>
                <a:srgbClr val="078777"/>
              </a:buClr>
              <a:buFont typeface="+mj-lt"/>
              <a:buAutoNum type="arabicPeriod"/>
              <a:defRPr lang="ru-RU" sz="2800" b="0" smtClean="0">
                <a:latin typeface="+mj-lt"/>
              </a:defRPr>
            </a:lvl1pPr>
            <a:lvl2pPr marL="857250" indent="-514350">
              <a:buClr>
                <a:srgbClr val="078777"/>
              </a:buClr>
              <a:buFont typeface="+mj-lt"/>
              <a:buAutoNum type="arabicPeriod"/>
              <a:defRPr lang="ru-RU" sz="2800" smtClean="0">
                <a:solidFill>
                  <a:schemeClr val="tx1">
                    <a:tint val="75000"/>
                  </a:schemeClr>
                </a:solidFill>
                <a:latin typeface="+mj-lt"/>
              </a:defRPr>
            </a:lvl2pPr>
          </a:lstStyle>
          <a:p>
            <a:pPr marL="432000" lvl="0" indent="-432000" defTabSz="25200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Образец текста</a:t>
            </a:r>
          </a:p>
          <a:p>
            <a:pPr marL="432000" lvl="1" indent="-432000" defTabSz="25200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Второй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A8D48-16A3-41BE-87A5-D852DEDFEE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5635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09701AA-CC4F-4533-BA8F-6782560F67E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25525" y="1446135"/>
            <a:ext cx="7092950" cy="779463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08000" tIns="108000" rIns="108000" bIns="108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8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>
                <a:solidFill>
                  <a:srgbClr val="078777"/>
                </a:solidFill>
                <a:latin typeface="Arial Narrow" panose="020B0606020202030204" pitchFamily="34" charset="0"/>
              </a:defRPr>
            </a:lvl5pPr>
          </a:lstStyle>
          <a:p>
            <a:pPr marL="514350" lvl="0" indent="-514350" algn="ctr" fontAlgn="auto">
              <a:spcBef>
                <a:spcPct val="0"/>
              </a:spcBef>
              <a:spcAft>
                <a:spcPts val="0"/>
              </a:spcAft>
              <a:buClr>
                <a:srgbClr val="28645A"/>
              </a:buClr>
            </a:pPr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167549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50C60-556C-474B-AB83-F7FD922FC41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 flipH="1">
            <a:off x="826593" y="2852936"/>
            <a:ext cx="7490814" cy="3168352"/>
          </a:xfrm>
          <a:prstGeom prst="snip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  <a:noAutofit/>
          </a:bodyPr>
          <a:lstStyle>
            <a:lvl1pPr marL="633412" indent="-457200">
              <a:buFont typeface="Arial" panose="020B0604020202020204" pitchFamily="34" charset="0"/>
              <a:buChar char="•"/>
              <a:defRPr lang="ru-RU" sz="2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lvl="0" indent="-166688" algn="l" defTabSz="914400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ts val="600"/>
              </a:spcAft>
              <a:buClr>
                <a:srgbClr val="078877"/>
              </a:buClr>
              <a:buFontTx/>
              <a:buChar char="●"/>
            </a:pPr>
            <a:r>
              <a:rPr lang="ru-RU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B4490F2-07E4-4620-B7BC-FE05034B95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34931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94E4045-8FF9-457A-9AEC-8124C108F2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6446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B75F66C-C6B6-4D19-96E9-7D69B6165A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27088" y="1412875"/>
            <a:ext cx="7416800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Образец текста</a:t>
            </a:r>
          </a:p>
          <a:p>
            <a:pPr marL="0" lvl="1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Второй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765579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5E7B21-4AE3-4741-B4A7-15B285E3A3F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57404"/>
            <a:ext cx="7886700" cy="55879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3000929"/>
            <a:ext cx="7886700" cy="2592288"/>
          </a:xfrm>
          <a:prstGeom prst="snip2Same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79964" tIns="179964" rIns="179964" bIns="179964" numCol="1" anchor="t" anchorCtr="0" compatLnSpc="1">
            <a:prstTxWarp prst="textNoShape">
              <a:avLst/>
            </a:prstTxWarp>
            <a:noAutofit/>
          </a:bodyPr>
          <a:lstStyle>
            <a:lvl1pPr marL="514247" indent="-514247">
              <a:buClr>
                <a:srgbClr val="078777"/>
              </a:buClr>
              <a:buFont typeface="+mj-lt"/>
              <a:buAutoNum type="arabicPeriod"/>
              <a:defRPr lang="ru-RU" sz="2800" b="0" smtClean="0">
                <a:latin typeface="+mj-lt"/>
              </a:defRPr>
            </a:lvl1pPr>
            <a:lvl2pPr marL="857079" indent="-514247">
              <a:buClr>
                <a:srgbClr val="078777"/>
              </a:buClr>
              <a:buFont typeface="+mj-lt"/>
              <a:buAutoNum type="arabicPeriod"/>
              <a:defRPr lang="ru-RU" sz="2800" smtClean="0">
                <a:solidFill>
                  <a:schemeClr val="tx1">
                    <a:tint val="75000"/>
                  </a:schemeClr>
                </a:solidFill>
                <a:latin typeface="+mj-lt"/>
              </a:defRPr>
            </a:lvl2pPr>
          </a:lstStyle>
          <a:p>
            <a:pPr marL="431914" lvl="0" indent="-431914" defTabSz="25195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Образец текста</a:t>
            </a:r>
          </a:p>
          <a:p>
            <a:pPr marL="431914" lvl="1" indent="-431914" defTabSz="25195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Второй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A8D48-16A3-41BE-87A5-D852DEDFEE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5635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09701AA-CC4F-4533-BA8F-6782560F67E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25525" y="1446135"/>
            <a:ext cx="7092950" cy="779463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07978" tIns="107978" rIns="107978" bIns="107978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8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>
                <a:solidFill>
                  <a:srgbClr val="078777"/>
                </a:solidFill>
                <a:latin typeface="Arial Narrow" panose="020B0606020202030204" pitchFamily="34" charset="0"/>
              </a:defRPr>
            </a:lvl5pPr>
          </a:lstStyle>
          <a:p>
            <a:pPr marL="514247" lvl="0" indent="-514247" algn="ctr" fontAlgn="auto">
              <a:spcBef>
                <a:spcPct val="0"/>
              </a:spcBef>
              <a:spcAft>
                <a:spcPts val="0"/>
              </a:spcAft>
              <a:buClr>
                <a:srgbClr val="28645A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9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66511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6446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706" y="2485231"/>
            <a:ext cx="3886200" cy="3656013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32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>
                <a:latin typeface="Arial Narrow" panose="020B0606020202030204" pitchFamily="34" charset="0"/>
              </a:defRPr>
            </a:lvl5pPr>
          </a:lstStyle>
          <a:p>
            <a:pPr marL="352425" lvl="0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425" lvl="1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425" lvl="2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425" lvl="3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425" lvl="4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76243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7">
            <a:extLst>
              <a:ext uri="{FF2B5EF4-FFF2-40B4-BE49-F238E27FC236}">
                <a16:creationId xmlns:a16="http://schemas.microsoft.com/office/drawing/2014/main" id="{C815AA95-9F72-4606-8186-035F30D35B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7942" y="1268413"/>
            <a:ext cx="6607646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>
              <a:spcAft>
                <a:spcPts val="0"/>
              </a:spcAft>
              <a:buNone/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Aft>
                <a:spcPts val="0"/>
              </a:spcAft>
              <a:buNone/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lvl="0" algn="ctr" fontAlgn="auto">
              <a:spcBef>
                <a:spcPct val="0"/>
              </a:spcBef>
              <a:spcAft>
                <a:spcPts val="0"/>
              </a:spcAft>
            </a:pPr>
            <a:r>
              <a:rPr lang="ru-RU" dirty="0"/>
              <a:t>ОБРАЗЕЦ ТЕКСТА</a:t>
            </a:r>
          </a:p>
          <a:p>
            <a:pPr lvl="1" algn="ctr" eaLnBrk="0" hangingPunct="0">
              <a:spcBef>
                <a:spcPct val="0"/>
              </a:spcBef>
            </a:pPr>
            <a:r>
              <a:rPr lang="ru-RU" dirty="0"/>
              <a:t>Второй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CB98E0-0F15-4A64-B7F3-30D6B8152A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536" y="2483644"/>
            <a:ext cx="3888000" cy="3657600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32964598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568" y="246899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07268" y="1844824"/>
            <a:ext cx="7129463" cy="1047750"/>
          </a:xfrm>
          <a:prstGeom prst="flowChartPunchedCard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07268" y="3468936"/>
            <a:ext cx="7129463" cy="1047750"/>
          </a:xfrm>
          <a:prstGeom prst="flowChartPunchedCard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17973" y="4913048"/>
            <a:ext cx="7129463" cy="1047750"/>
          </a:xfrm>
          <a:prstGeom prst="flowChartPunchedCard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942367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D0E06AE1-8FE9-4743-AE38-4BF6619E73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1CBEF6FC-04C6-428C-9A97-6D5EC78D1E6C}"/>
              </a:ext>
            </a:extLst>
          </p:cNvPr>
          <p:cNvSpPr/>
          <p:nvPr userDrawn="1"/>
        </p:nvSpPr>
        <p:spPr>
          <a:xfrm>
            <a:off x="862987" y="2132856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38203906-DD2E-4746-A36B-4FB0AC8D5807}"/>
              </a:ext>
            </a:extLst>
          </p:cNvPr>
          <p:cNvSpPr/>
          <p:nvPr userDrawn="1"/>
        </p:nvSpPr>
        <p:spPr>
          <a:xfrm>
            <a:off x="862987" y="3756968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1251B264-F163-4976-937B-315C1E9EB1DA}"/>
              </a:ext>
            </a:extLst>
          </p:cNvPr>
          <p:cNvSpPr/>
          <p:nvPr userDrawn="1"/>
        </p:nvSpPr>
        <p:spPr>
          <a:xfrm>
            <a:off x="873692" y="5201080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6">
            <a:extLst>
              <a:ext uri="{FF2B5EF4-FFF2-40B4-BE49-F238E27FC236}">
                <a16:creationId xmlns:a16="http://schemas.microsoft.com/office/drawing/2014/main" id="{2C5E89AE-26DC-4369-B316-FFADBDC64B9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Номер слайда 1">
            <a:extLst>
              <a:ext uri="{FF2B5EF4-FFF2-40B4-BE49-F238E27FC236}">
                <a16:creationId xmlns:a16="http://schemas.microsoft.com/office/drawing/2014/main" id="{D6A1B945-3567-4D7D-8B01-D72BE8326A0C}"/>
              </a:ext>
            </a:extLst>
          </p:cNvPr>
          <p:cNvSpPr txBox="1">
            <a:spLocks/>
          </p:cNvSpPr>
          <p:nvPr userDrawn="1"/>
        </p:nvSpPr>
        <p:spPr>
          <a:xfrm flipH="1">
            <a:off x="8388000" y="6376243"/>
            <a:ext cx="756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defPPr>
              <a:defRPr lang="ru-RU"/>
            </a:defPPr>
            <a:lvl1pPr algn="ctr"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9pPr>
          </a:lstStyle>
          <a:p>
            <a:fld id="{6271A238-3CFC-4330-B901-FDBD998E587B}" type="slidenum">
              <a:rPr lang="ru-RU" altLang="en-US"/>
              <a:pPr/>
              <a:t>‹#›</a:t>
            </a:fld>
            <a:endParaRPr lang="ru-RU" altLang="en-US" dirty="0"/>
          </a:p>
        </p:txBody>
      </p:sp>
      <p:graphicFrame>
        <p:nvGraphicFramePr>
          <p:cNvPr id="19" name="Таблица 18">
            <a:extLst>
              <a:ext uri="{FF2B5EF4-FFF2-40B4-BE49-F238E27FC236}">
                <a16:creationId xmlns:a16="http://schemas.microsoft.com/office/drawing/2014/main" id="{98D73758-83C4-4021-870F-99A16641CC3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903370912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5681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94DB03-48CB-45B6-A18A-065BAF91DBE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 hasCustomPrompt="1"/>
          </p:nvPr>
        </p:nvSpPr>
        <p:spPr bwMode="auto">
          <a:xfrm>
            <a:off x="968145" y="1124090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575" indent="-342900" algn="l" defTabSz="2520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575" indent="-342900" algn="l" defTabSz="2520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9259DD58-FC13-4BFC-B5FB-1238ACA304E6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auto">
          <a:xfrm flipH="1">
            <a:off x="5227613" y="1124089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575" indent="-342900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575" indent="-342900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8E7B58A-37B8-40B2-B910-CB397BC66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4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E43B5F83-8542-4D82-B4C5-8AF8510376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21591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F66E5F51-54D8-4DF1-8AFD-26312EE6F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143914"/>
            <a:ext cx="7886700" cy="775921"/>
          </a:xfrm>
        </p:spPr>
        <p:txBody>
          <a:bodyPr lIns="0" tIns="0" rIns="0" bIns="0">
            <a:noAutofit/>
          </a:bodyPr>
          <a:lstStyle>
            <a:lvl1pPr algn="ctr">
              <a:defRPr sz="2800" b="1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"/>
          </p:nvPr>
        </p:nvSpPr>
        <p:spPr>
          <a:xfrm flipH="1">
            <a:off x="5052610" y="115306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 anchor="ctr">
            <a:noAutofit/>
          </a:bodyPr>
          <a:lstStyle>
            <a:lvl1pPr marL="352425" indent="-250825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1A6F02D5-3AF1-4FA1-9DF3-6052530A9ED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911592" y="1179522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 anchor="ctr">
            <a:noAutofit/>
          </a:bodyPr>
          <a:lstStyle>
            <a:lvl1pPr marL="387350" indent="-285750"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marL="352425" lvl="0" indent="-250825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4F8D766-FAE1-4CB1-94BC-FE6E2DDEC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300670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208CC98D-1960-47D7-BB6A-A8FBFC6319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7AF3B3D0-B6A4-4E35-96AE-47285D1B308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pic>
        <p:nvPicPr>
          <p:cNvPr id="10" name="Рисунок 7">
            <a:extLst>
              <a:ext uri="{FF2B5EF4-FFF2-40B4-BE49-F238E27FC236}">
                <a16:creationId xmlns:a16="http://schemas.microsoft.com/office/drawing/2014/main" id="{05082549-3283-4D54-94D5-A0029350E0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6B7D3FFD-C68B-404C-A893-8703EEBD02C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0478536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484525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73B5F0-731F-4FE5-AB59-DED3D8048617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399" y="388030"/>
            <a:ext cx="2949178" cy="1600200"/>
          </a:xfrm>
        </p:spPr>
        <p:txBody>
          <a:bodyPr lIns="0" tIns="0" rIns="0" bIns="0"/>
          <a:lstStyle>
            <a:lvl1pPr>
              <a:defRPr sz="24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E9280C2-CEEC-48BE-A873-96FAB31018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27538" y="549275"/>
            <a:ext cx="4464942" cy="5319714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dirty="0" smtClean="0">
                <a:latin typeface="Arial Narrow" panose="020B0606020202030204" pitchFamily="34" charset="0"/>
              </a:defRPr>
            </a:lvl1pPr>
            <a:lvl2pPr>
              <a:defRPr lang="ru-RU" dirty="0" smtClean="0"/>
            </a:lvl2pPr>
            <a:lvl3pPr>
              <a:defRPr lang="ru-RU" dirty="0" smtClean="0"/>
            </a:lvl3pPr>
            <a:lvl4pPr>
              <a:defRPr lang="ru-RU" dirty="0" smtClean="0"/>
            </a:lvl4pPr>
            <a:lvl5pPr>
              <a:defRPr lang="ru-RU" dirty="0"/>
            </a:lvl5pPr>
          </a:lstStyle>
          <a:p>
            <a:pPr marL="352425" lvl="0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425" lvl="1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425" lvl="2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425" lvl="3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425" lvl="4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F5E67615-75DA-44AB-A367-2E8B6F2365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238" y="2349500"/>
            <a:ext cx="3365500" cy="35194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5136621-DFE3-48C1-9262-5A67AE2FA7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156288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7A60B6F-55BB-4C97-B77D-14648040C3B1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23729" y="370114"/>
            <a:ext cx="4896543" cy="62683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ru-RU" sz="2800"/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01407" y="1698089"/>
            <a:ext cx="4629150" cy="1010832"/>
          </a:xfrm>
          <a:prstGeom prst="flowChartPunchedCard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6000" lvl="0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9140" y="1784478"/>
            <a:ext cx="2949178" cy="2088232"/>
          </a:xfrm>
          <a:prstGeom prst="homePlate">
            <a:avLst>
              <a:gd name="adj" fmla="val 19418"/>
            </a:avLst>
          </a:prstGeom>
          <a:solidFill>
            <a:schemeClr val="bg1"/>
          </a:solidFill>
          <a:ln w="53975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</a:lstStyle>
          <a:p>
            <a:pPr lvl="0" algn="ctr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C9201EA-8BC6-4E4B-A2B0-C1B8D6BFBA8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155745" y="2904645"/>
            <a:ext cx="4629150" cy="1010832"/>
          </a:xfrm>
          <a:prstGeom prst="flowChartPunchedCard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6000" lvl="0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82C782AB-8C54-4686-8A11-EEFF3E96E9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288" y="4652963"/>
            <a:ext cx="8135937" cy="116998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1914F6B0-5F54-48E9-9CB1-99B676848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1522040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1680" y="505619"/>
            <a:ext cx="6300192" cy="7794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090997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A6FE3494-B954-4E2D-BC86-4DAAB4E8F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Номер слайда 1">
            <a:extLst>
              <a:ext uri="{FF2B5EF4-FFF2-40B4-BE49-F238E27FC236}">
                <a16:creationId xmlns:a16="http://schemas.microsoft.com/office/drawing/2014/main" id="{DE07D2D9-B7CA-4F49-B791-555E2EA1F2A3}"/>
              </a:ext>
            </a:extLst>
          </p:cNvPr>
          <p:cNvSpPr txBox="1">
            <a:spLocks/>
          </p:cNvSpPr>
          <p:nvPr userDrawn="1"/>
        </p:nvSpPr>
        <p:spPr>
          <a:xfrm flipH="1">
            <a:off x="8388000" y="6376243"/>
            <a:ext cx="756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defPPr>
              <a:defRPr lang="ru-RU"/>
            </a:defPPr>
            <a:lvl1pPr algn="ctr"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9pPr>
          </a:lstStyle>
          <a:p>
            <a:fld id="{6271A238-3CFC-4330-B901-FDBD998E587B}" type="slidenum">
              <a:rPr lang="ru-RU" altLang="en-US"/>
              <a:pPr/>
              <a:t>‹#›</a:t>
            </a:fld>
            <a:endParaRPr lang="ru-RU" altLang="en-US" dirty="0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015E0DDA-7F17-4D61-A2A6-FABEF3931C7F}"/>
              </a:ext>
            </a:extLst>
          </p:cNvPr>
          <p:cNvSpPr/>
          <p:nvPr userDrawn="1"/>
        </p:nvSpPr>
        <p:spPr>
          <a:xfrm>
            <a:off x="739420" y="1313014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8EC4E922-79E9-4578-B3E5-DFB165BD408B}"/>
              </a:ext>
            </a:extLst>
          </p:cNvPr>
          <p:cNvSpPr/>
          <p:nvPr userDrawn="1"/>
        </p:nvSpPr>
        <p:spPr>
          <a:xfrm>
            <a:off x="739420" y="3068960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64438387-BE35-481D-A9A6-981ECBD7ED89}"/>
              </a:ext>
            </a:extLst>
          </p:cNvPr>
          <p:cNvSpPr/>
          <p:nvPr userDrawn="1"/>
        </p:nvSpPr>
        <p:spPr>
          <a:xfrm>
            <a:off x="739420" y="4824906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6">
            <a:extLst>
              <a:ext uri="{FF2B5EF4-FFF2-40B4-BE49-F238E27FC236}">
                <a16:creationId xmlns:a16="http://schemas.microsoft.com/office/drawing/2014/main" id="{797294BF-3F4C-41D0-BB69-6693AC7CE6E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3DBD2515-5FCD-4E86-8E1D-A7B4B4A7ECD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193679838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551713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54B713D-FE7A-456D-923A-8C1741BF9A2F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49464DA-E199-45F6-BEE2-6014BCC2E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55925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4CE36C-5F7F-4FE7-9FBE-02FD9C7E5E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494" y="2721702"/>
            <a:ext cx="3852862" cy="3095922"/>
          </a:xfrm>
          <a:prstGeom prst="flowChartOffpageConnector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b="1" smtClean="0">
                <a:latin typeface="+mj-lt"/>
              </a:defRPr>
            </a:lvl1pPr>
            <a:lvl2pPr marL="514350" indent="-171450">
              <a:buClr>
                <a:srgbClr val="078777"/>
              </a:buClr>
              <a:buFont typeface="Arial Narrow" panose="020B0606020202030204" pitchFamily="34" charset="0"/>
              <a:buChar char="●"/>
              <a:defRPr lang="ru-RU" sz="2400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7815869-68BF-4601-A075-D3FAEB0B25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0" y="1196975"/>
            <a:ext cx="7667625" cy="935881"/>
          </a:xfrm>
          <a:solidFill>
            <a:schemeClr val="bg1">
              <a:alpha val="27000"/>
            </a:schemeClr>
          </a:solidFill>
          <a:ln w="3810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 marL="0">
              <a:spcBef>
                <a:spcPts val="0"/>
              </a:spcBef>
              <a:spcAft>
                <a:spcPts val="0"/>
              </a:spcAft>
              <a:defRPr lang="ru-RU" sz="26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lang="ru-RU" sz="2400" i="1" smtClean="0">
                <a:solidFill>
                  <a:srgbClr val="078777"/>
                </a:solidFill>
              </a:defRPr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BE7DFC45-416A-49B8-81F5-21BD00A1AB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50ABB4AC-A7B3-4F54-A0D0-B0ED119DB6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6213" y="2720975"/>
            <a:ext cx="3167062" cy="33004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3335204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336097"/>
            <a:ext cx="7886700" cy="1325563"/>
          </a:xfrm>
        </p:spPr>
        <p:txBody>
          <a:bodyPr>
            <a:normAutofit/>
          </a:bodyPr>
          <a:lstStyle>
            <a:lvl1pPr algn="ctr">
              <a:defRPr sz="2800" b="1" baseline="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9"/>
          </a:xfrm>
        </p:spPr>
        <p:txBody>
          <a:bodyPr/>
          <a:lstStyle>
            <a:lvl1pPr marL="171450" indent="-171450">
              <a:buFont typeface="Arial" panose="020B0604020202020204" pitchFamily="34" charset="0"/>
              <a:buChar char="•"/>
              <a:defRPr lang="ru-RU" smtClean="0">
                <a:latin typeface="Arial Narrow" panose="020B0606020202030204" pitchFamily="34" charset="0"/>
              </a:defRPr>
            </a:lvl1pPr>
            <a:lvl2pPr marL="514350" indent="-171450">
              <a:buFont typeface="Arial" panose="020B0604020202020204" pitchFamily="34" charset="0"/>
              <a:buChar char="•"/>
              <a:defRPr lang="ru-RU" smtClean="0">
                <a:latin typeface="Arial Narrow" panose="020B0606020202030204" pitchFamily="34" charset="0"/>
              </a:defRPr>
            </a:lvl2pPr>
            <a:lvl3pPr marL="857250" indent="-171450">
              <a:buFont typeface="Arial" panose="020B0604020202020204" pitchFamily="34" charset="0"/>
              <a:buChar char="•"/>
              <a:defRPr lang="ru-RU" smtClean="0">
                <a:latin typeface="Arial Narrow" panose="020B0606020202030204" pitchFamily="34" charset="0"/>
              </a:defRPr>
            </a:lvl3pPr>
            <a:lvl4pPr marL="1200150" indent="-171450">
              <a:buFont typeface="Arial" panose="020B0604020202020204" pitchFamily="34" charset="0"/>
              <a:buChar char="•"/>
              <a:defRPr lang="ru-RU" smtClean="0">
                <a:latin typeface="Arial Narrow" panose="020B0606020202030204" pitchFamily="34" charset="0"/>
              </a:defRPr>
            </a:lvl4pPr>
            <a:lvl5pPr marL="1543050" indent="-171450">
              <a:buFont typeface="Arial" panose="020B0604020202020204" pitchFamily="34" charset="0"/>
              <a:buChar char="•"/>
              <a:defRPr lang="ru-RU">
                <a:latin typeface="Arial Narrow" panose="020B0606020202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399463" y="6356350"/>
            <a:ext cx="75565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699EDAA8-80D5-4141-A984-7F764936300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935484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4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71550" y="1989138"/>
            <a:ext cx="7129463" cy="1047750"/>
          </a:xfrm>
          <a:prstGeom prst="flowChartPunchedCard">
            <a:avLst/>
          </a:prstGeom>
          <a:solidFill>
            <a:schemeClr val="bg1"/>
          </a:solidFill>
          <a:ln w="3810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7D28B406-BE02-4D2D-8608-46D24341F8C4}"/>
              </a:ext>
            </a:extLst>
          </p:cNvPr>
          <p:cNvSpPr/>
          <p:nvPr userDrawn="1"/>
        </p:nvSpPr>
        <p:spPr>
          <a:xfrm>
            <a:off x="862987" y="2132856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71550" y="3613250"/>
            <a:ext cx="7129463" cy="1047750"/>
          </a:xfrm>
          <a:prstGeom prst="flowChartPunchedCard">
            <a:avLst/>
          </a:prstGeom>
          <a:solidFill>
            <a:schemeClr val="bg1"/>
          </a:solidFill>
          <a:ln w="3810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699C90C3-1AA2-434E-8E16-05E392586B8A}"/>
              </a:ext>
            </a:extLst>
          </p:cNvPr>
          <p:cNvSpPr/>
          <p:nvPr userDrawn="1"/>
        </p:nvSpPr>
        <p:spPr>
          <a:xfrm>
            <a:off x="862987" y="3756968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82255" y="5057362"/>
            <a:ext cx="7129463" cy="1047750"/>
          </a:xfrm>
          <a:prstGeom prst="flowChartPunchedCard">
            <a:avLst/>
          </a:prstGeom>
          <a:solidFill>
            <a:schemeClr val="bg1"/>
          </a:solidFill>
          <a:ln w="3810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52727069-51D6-4B4C-AABC-F09E325E6908}"/>
              </a:ext>
            </a:extLst>
          </p:cNvPr>
          <p:cNvSpPr/>
          <p:nvPr userDrawn="1"/>
        </p:nvSpPr>
        <p:spPr>
          <a:xfrm>
            <a:off x="873692" y="5201080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Номер слайда 1">
            <a:extLst>
              <a:ext uri="{FF2B5EF4-FFF2-40B4-BE49-F238E27FC236}">
                <a16:creationId xmlns:a16="http://schemas.microsoft.com/office/drawing/2014/main" id="{F79C70B2-ED74-44B2-8A5E-984186A35C42}"/>
              </a:ext>
            </a:extLst>
          </p:cNvPr>
          <p:cNvSpPr txBox="1">
            <a:spLocks/>
          </p:cNvSpPr>
          <p:nvPr userDrawn="1"/>
        </p:nvSpPr>
        <p:spPr>
          <a:xfrm flipH="1">
            <a:off x="8388000" y="6376243"/>
            <a:ext cx="756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defPPr>
              <a:defRPr lang="ru-RU"/>
            </a:defPPr>
            <a:lvl1pPr algn="ctr"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9pPr>
          </a:lstStyle>
          <a:p>
            <a:fld id="{6271A238-3CFC-4330-B901-FDBD998E587B}" type="slidenum">
              <a:rPr lang="ru-RU" altLang="en-US"/>
              <a:pPr/>
              <a:t>‹#›</a:t>
            </a:fld>
            <a:endParaRPr lang="ru-RU" altLang="en-US" dirty="0"/>
          </a:p>
        </p:txBody>
      </p:sp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16512461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109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68177" y="336099"/>
            <a:ext cx="6607646" cy="644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706" y="2485232"/>
            <a:ext cx="3886200" cy="3656013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5993" tIns="35993" rIns="35993" bIns="35993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32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>
                <a:latin typeface="Arial Narrow" panose="020B0606020202030204" pitchFamily="34" charset="0"/>
              </a:defRPr>
            </a:lvl5pPr>
          </a:lstStyle>
          <a:p>
            <a:pPr marL="352355" lvl="0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355" lvl="1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355" lvl="2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355" lvl="3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355" lvl="4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7">
            <a:extLst>
              <a:ext uri="{FF2B5EF4-FFF2-40B4-BE49-F238E27FC236}">
                <a16:creationId xmlns:a16="http://schemas.microsoft.com/office/drawing/2014/main" id="{C815AA95-9F72-4606-8186-035F30D35B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7942" y="1268413"/>
            <a:ext cx="6607646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>
              <a:spcAft>
                <a:spcPts val="0"/>
              </a:spcAft>
              <a:buNone/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Aft>
                <a:spcPts val="0"/>
              </a:spcAft>
              <a:buNone/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lvl="0" algn="ctr" fontAlgn="auto">
              <a:spcBef>
                <a:spcPct val="0"/>
              </a:spcBef>
              <a:spcAft>
                <a:spcPts val="0"/>
              </a:spcAft>
            </a:pPr>
            <a:r>
              <a:rPr lang="ru-RU" dirty="0"/>
              <a:t>ОБРАЗЕЦ ТЕКСТА</a:t>
            </a:r>
          </a:p>
          <a:p>
            <a:pPr lvl="1" algn="ctr" eaLnBrk="0" hangingPunct="0">
              <a:spcBef>
                <a:spcPct val="0"/>
              </a:spcBef>
            </a:pPr>
            <a:r>
              <a:rPr lang="ru-RU" dirty="0"/>
              <a:t>Второй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CB98E0-0F15-4A64-B7F3-30D6B8152A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537" y="2483645"/>
            <a:ext cx="3888000" cy="3657600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577716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57350" y="10247"/>
            <a:ext cx="6300192" cy="100795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36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sp>
        <p:nvSpPr>
          <p:cNvPr id="10" name="Номер слайда 1">
            <a:extLst>
              <a:ext uri="{FF2B5EF4-FFF2-40B4-BE49-F238E27FC236}">
                <a16:creationId xmlns:a16="http://schemas.microsoft.com/office/drawing/2014/main" id="{2814B038-3F6E-4BCC-877D-D721783E5AC2}"/>
              </a:ext>
            </a:extLst>
          </p:cNvPr>
          <p:cNvSpPr txBox="1">
            <a:spLocks/>
          </p:cNvSpPr>
          <p:nvPr userDrawn="1"/>
        </p:nvSpPr>
        <p:spPr>
          <a:xfrm flipH="1">
            <a:off x="8388000" y="6376243"/>
            <a:ext cx="756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defPPr>
              <a:defRPr lang="ru-RU"/>
            </a:defPPr>
            <a:lvl1pPr algn="ctr"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9pPr>
          </a:lstStyle>
          <a:p>
            <a:fld id="{6271A238-3CFC-4330-B901-FDBD998E587B}" type="slidenum">
              <a:rPr lang="ru-RU" altLang="en-US"/>
              <a:pPr/>
              <a:t>‹#›</a:t>
            </a:fld>
            <a:endParaRPr lang="ru-RU" altLang="en-US" dirty="0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0F92D8A8-E00F-4D2F-8A81-012A22C75F51}"/>
              </a:ext>
            </a:extLst>
          </p:cNvPr>
          <p:cNvSpPr/>
          <p:nvPr userDrawn="1"/>
        </p:nvSpPr>
        <p:spPr>
          <a:xfrm>
            <a:off x="739420" y="1313014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0AF873F7-35A4-4C48-A23E-809E328CC8F0}"/>
              </a:ext>
            </a:extLst>
          </p:cNvPr>
          <p:cNvSpPr/>
          <p:nvPr userDrawn="1"/>
        </p:nvSpPr>
        <p:spPr>
          <a:xfrm>
            <a:off x="739420" y="3068960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22CED612-D283-419A-9C33-4AB809DE1243}"/>
              </a:ext>
            </a:extLst>
          </p:cNvPr>
          <p:cNvSpPr/>
          <p:nvPr userDrawn="1"/>
        </p:nvSpPr>
        <p:spPr>
          <a:xfrm>
            <a:off x="739420" y="4824906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52095909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7429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569" y="246900"/>
            <a:ext cx="4538836" cy="603306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flipH="1">
            <a:off x="1007269" y="184482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flipH="1">
            <a:off x="1007269" y="346893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017974" y="4913049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078521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D0E06AE1-8FE9-4743-AE38-4BF6619E73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9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493874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24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94DB03-48CB-45B6-A18A-065BAF91DBE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 hasCustomPrompt="1"/>
          </p:nvPr>
        </p:nvSpPr>
        <p:spPr bwMode="auto">
          <a:xfrm>
            <a:off x="968146" y="1124090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468" indent="-342831" algn="l" defTabSz="25195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468" indent="-342831" algn="l" defTabSz="25195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9259DD58-FC13-4BFC-B5FB-1238ACA304E6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auto">
          <a:xfrm flipH="1">
            <a:off x="5227613" y="1124089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468" indent="-342831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468" indent="-342831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8E7B58A-37B8-40B2-B910-CB397BC66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6"/>
            <a:ext cx="4538836" cy="603306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E43B5F83-8542-4D82-B4C5-8AF8510376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9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958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F66E5F51-54D8-4DF1-8AFD-26312EE6F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143915"/>
            <a:ext cx="7886700" cy="775921"/>
          </a:xfrm>
        </p:spPr>
        <p:txBody>
          <a:bodyPr lIns="0" tIns="0" rIns="0" bIns="0">
            <a:noAutofit/>
          </a:bodyPr>
          <a:lstStyle>
            <a:lvl1pPr algn="ctr">
              <a:defRPr sz="2800" b="1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"/>
          </p:nvPr>
        </p:nvSpPr>
        <p:spPr>
          <a:xfrm flipH="1">
            <a:off x="5052611" y="115306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5993" tIns="35993" rIns="35993" bIns="35993" anchor="ctr">
            <a:noAutofit/>
          </a:bodyPr>
          <a:lstStyle>
            <a:lvl1pPr marL="352355" indent="-250775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1A6F02D5-3AF1-4FA1-9DF3-6052530A9ED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911593" y="117952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5993" tIns="35993" rIns="35993" bIns="35993" anchor="ctr">
            <a:noAutofit/>
          </a:bodyPr>
          <a:lstStyle>
            <a:lvl1pPr marL="387273" indent="-285693"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marL="352355" lvl="0" indent="-250775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4F8D766-FAE1-4CB1-94BC-FE6E2DDEC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473546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208CC98D-1960-47D7-BB6A-A8FBFC6319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10" name="Рисунок 7">
            <a:extLst>
              <a:ext uri="{FF2B5EF4-FFF2-40B4-BE49-F238E27FC236}">
                <a16:creationId xmlns:a16="http://schemas.microsoft.com/office/drawing/2014/main" id="{F66E5F51-54D8-4DF1-8AFD-26312EE6F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E4F8D766-FAE1-4CB1-94BC-FE6E2DDEC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494623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9477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73B5F0-731F-4FE5-AB59-DED3D8048617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399" y="388031"/>
            <a:ext cx="2949178" cy="1600200"/>
          </a:xfrm>
        </p:spPr>
        <p:txBody>
          <a:bodyPr lIns="0" tIns="0" rIns="0" bIns="0"/>
          <a:lstStyle>
            <a:lvl1pPr>
              <a:defRPr sz="24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E9280C2-CEEC-48BE-A873-96FAB31018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27538" y="549276"/>
            <a:ext cx="4464943" cy="5319714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5993" tIns="35993" rIns="35993" bIns="35993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dirty="0" smtClean="0">
                <a:latin typeface="Arial Narrow" panose="020B0606020202030204" pitchFamily="34" charset="0"/>
              </a:defRPr>
            </a:lvl1pPr>
            <a:lvl2pPr>
              <a:defRPr lang="ru-RU" dirty="0" smtClean="0"/>
            </a:lvl2pPr>
            <a:lvl3pPr>
              <a:defRPr lang="ru-RU" dirty="0" smtClean="0"/>
            </a:lvl3pPr>
            <a:lvl4pPr>
              <a:defRPr lang="ru-RU" dirty="0" smtClean="0"/>
            </a:lvl4pPr>
            <a:lvl5pPr>
              <a:defRPr lang="ru-RU" dirty="0"/>
            </a:lvl5pPr>
          </a:lstStyle>
          <a:p>
            <a:pPr marL="352355" lvl="0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355" lvl="1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355" lvl="2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355" lvl="3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355" lvl="4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F5E67615-75DA-44AB-A367-2E8B6F2365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239" y="2349500"/>
            <a:ext cx="3365501" cy="35194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5136621-DFE3-48C1-9262-5A67AE2FA7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8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0053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37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6F57BCFB-A202-45F5-838B-27AFF28CE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7"/>
            <a:ext cx="7886700" cy="1335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3D11CE8F-131A-4695-BA47-6007EF952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5577" y="1988841"/>
            <a:ext cx="7886700" cy="410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текста</a:t>
            </a:r>
          </a:p>
          <a:p>
            <a:pPr lvl="1"/>
            <a:r>
              <a:rPr lang="ru-RU" altLang="ru-RU" dirty="0"/>
              <a:t>Второй уровень</a:t>
            </a:r>
          </a:p>
          <a:p>
            <a:pPr lvl="2"/>
            <a:r>
              <a:rPr lang="ru-RU" altLang="ru-RU" dirty="0"/>
              <a:t>Третий уровень</a:t>
            </a:r>
          </a:p>
          <a:p>
            <a:pPr lvl="3"/>
            <a:r>
              <a:rPr lang="ru-RU" altLang="ru-RU" dirty="0"/>
              <a:t>Четвертый уровень</a:t>
            </a:r>
          </a:p>
          <a:p>
            <a:pPr lvl="4"/>
            <a:r>
              <a:rPr lang="ru-RU" alt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6A732F-67F3-433D-B851-61B147F1E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7E54B0-D65D-406D-8022-BA6BA008B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BB139C-B2BD-4371-8B25-9DF8F13A2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406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  <p:sldLayoutId id="2147483922" r:id="rId12"/>
    <p:sldLayoutId id="2147483924" r:id="rId13"/>
    <p:sldLayoutId id="2147483925" r:id="rId14"/>
    <p:sldLayoutId id="2147483926" r:id="rId15"/>
    <p:sldLayoutId id="2147483927" r:id="rId16"/>
    <p:sldLayoutId id="2147483928" r:id="rId17"/>
    <p:sldLayoutId id="2147483929" r:id="rId18"/>
    <p:sldLayoutId id="2147483930" r:id="rId19"/>
    <p:sldLayoutId id="2147483931" r:id="rId20"/>
    <p:sldLayoutId id="2147483932" r:id="rId21"/>
    <p:sldLayoutId id="2147483933" r:id="rId22"/>
  </p:sldLayoutIdLst>
  <p:hf hdr="0" dt="0"/>
  <p:txStyles>
    <p:titleStyle>
      <a:lvl1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 kern="1200">
          <a:solidFill>
            <a:srgbClr val="388E84"/>
          </a:solidFill>
          <a:latin typeface="Arial Narrow" panose="020B0606020202030204" pitchFamily="34" charset="0"/>
          <a:ea typeface="+mj-ea"/>
          <a:cs typeface="Arial" panose="020B0604020202020204" pitchFamily="34" charset="0"/>
        </a:defRPr>
      </a:lvl1pPr>
      <a:lvl2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2pPr>
      <a:lvl3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3pPr>
      <a:lvl4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4pPr>
      <a:lvl5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5pPr>
      <a:lvl6pPr marL="457109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6pPr>
      <a:lvl7pPr marL="914217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7pPr>
      <a:lvl8pPr marL="1371326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8pPr>
      <a:lvl9pPr marL="1828434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9pPr>
    </p:titleStyle>
    <p:bodyStyle>
      <a:lvl1pPr marL="171416" indent="-171416" algn="l" defTabSz="685663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47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079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910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741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573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404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236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067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31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663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494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326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157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989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820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651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6F57BCFB-A202-45F5-838B-27AFF28CE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7"/>
            <a:ext cx="7886700" cy="1335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3D11CE8F-131A-4695-BA47-6007EF952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5577" y="1988841"/>
            <a:ext cx="7886700" cy="410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текста</a:t>
            </a:r>
          </a:p>
          <a:p>
            <a:pPr lvl="1"/>
            <a:r>
              <a:rPr lang="ru-RU" altLang="ru-RU" dirty="0"/>
              <a:t>Второй уровень</a:t>
            </a:r>
          </a:p>
          <a:p>
            <a:pPr lvl="2"/>
            <a:r>
              <a:rPr lang="ru-RU" altLang="ru-RU" dirty="0"/>
              <a:t>Третий уровень</a:t>
            </a:r>
          </a:p>
          <a:p>
            <a:pPr lvl="3"/>
            <a:r>
              <a:rPr lang="ru-RU" altLang="ru-RU" dirty="0"/>
              <a:t>Четвертый уровень</a:t>
            </a:r>
          </a:p>
          <a:p>
            <a:pPr lvl="4"/>
            <a:r>
              <a:rPr lang="ru-RU" alt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6A732F-67F3-433D-B851-61B147F1E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7E54B0-D65D-406D-8022-BA6BA008B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BB139C-B2BD-4371-8B25-9DF8F13A2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7783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  <p:sldLayoutId id="2147483946" r:id="rId12"/>
    <p:sldLayoutId id="2147483947" r:id="rId13"/>
  </p:sldLayoutIdLst>
  <p:hf hdr="0" dt="0"/>
  <p:txStyles>
    <p:titleStyle>
      <a:lvl1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 kern="1200">
          <a:solidFill>
            <a:srgbClr val="388E84"/>
          </a:solidFill>
          <a:latin typeface="Arial Narrow" panose="020B0606020202030204" pitchFamily="34" charset="0"/>
          <a:ea typeface="+mj-ea"/>
          <a:cs typeface="Arial" panose="020B0604020202020204" pitchFamily="34" charset="0"/>
        </a:defRPr>
      </a:lvl1pPr>
      <a:lvl2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2pPr>
      <a:lvl3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3pPr>
      <a:lvl4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4pPr>
      <a:lvl5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5pPr>
      <a:lvl6pPr marL="457109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6pPr>
      <a:lvl7pPr marL="914217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7pPr>
      <a:lvl8pPr marL="1371326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8pPr>
      <a:lvl9pPr marL="1828434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9pPr>
    </p:titleStyle>
    <p:bodyStyle>
      <a:lvl1pPr marL="171416" indent="-171416" algn="l" defTabSz="685663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47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079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910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741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573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404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236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067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31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663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494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326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157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989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820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651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6F57BCFB-A202-45F5-838B-27AFF28CE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35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3D11CE8F-131A-4695-BA47-6007EF952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5576" y="1988840"/>
            <a:ext cx="7886700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текста</a:t>
            </a:r>
          </a:p>
          <a:p>
            <a:pPr lvl="1"/>
            <a:r>
              <a:rPr lang="ru-RU" altLang="ru-RU" dirty="0"/>
              <a:t>Второй уровень</a:t>
            </a:r>
          </a:p>
          <a:p>
            <a:pPr lvl="2"/>
            <a:r>
              <a:rPr lang="ru-RU" altLang="ru-RU" dirty="0"/>
              <a:t>Третий уровень</a:t>
            </a:r>
          </a:p>
          <a:p>
            <a:pPr lvl="3"/>
            <a:r>
              <a:rPr lang="ru-RU" altLang="ru-RU" dirty="0"/>
              <a:t>Четвертый уровень</a:t>
            </a:r>
          </a:p>
          <a:p>
            <a:pPr lvl="4"/>
            <a:r>
              <a:rPr lang="ru-RU" alt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6A732F-67F3-433D-B851-61B147F1E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7E54B0-D65D-406D-8022-BA6BA008B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BB139C-B2BD-4371-8B25-9DF8F13A2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928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</p:sldLayoutIdLst>
  <p:hf hdr="0" dt="0"/>
  <p:txStyles>
    <p:titleStyle>
      <a:lvl1pPr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 kern="1200">
          <a:solidFill>
            <a:srgbClr val="388E84"/>
          </a:solidFill>
          <a:latin typeface="Arial Narrow" panose="020B0606020202030204" pitchFamily="34" charset="0"/>
          <a:ea typeface="+mj-ea"/>
          <a:cs typeface="Arial" panose="020B0604020202020204" pitchFamily="34" charset="0"/>
        </a:defRPr>
      </a:lvl1pPr>
      <a:lvl2pPr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2pPr>
      <a:lvl3pPr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3pPr>
      <a:lvl4pPr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4pPr>
      <a:lvl5pPr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5pPr>
      <a:lvl6pPr marL="457200"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6pPr>
      <a:lvl7pPr marL="914400"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7pPr>
      <a:lvl8pPr marL="1371600"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8pPr>
      <a:lvl9pPr marL="1828800"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9pPr>
    </p:titleStyle>
    <p:bodyStyle>
      <a:lvl1pPr marL="171450" indent="-171450" algn="l" defTabSz="685800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2000" y="4293097"/>
            <a:ext cx="7920000" cy="864096"/>
          </a:xfrm>
        </p:spPr>
        <p:txBody>
          <a:bodyPr rtlCol="0">
            <a:no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/>
              <a:t>Лекция 4</a:t>
            </a:r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18651024-1D71-4E38-BD7C-B90DECB5A18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2000" y="4941169"/>
            <a:ext cx="7920000" cy="936104"/>
          </a:xfrm>
        </p:spPr>
        <p:txBody>
          <a:bodyPr lIns="0" tIns="0" rIns="0" bIns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3600" dirty="0" smtClean="0"/>
              <a:t>Лицензирование фармацевтической деятельности.</a:t>
            </a:r>
            <a:endParaRPr lang="ru-RU" sz="3600" dirty="0"/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id="{FE9F52B0-85B5-434C-B6D3-BAD5936AB4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95536" y="1422400"/>
            <a:ext cx="8496944" cy="23876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altLang="ru-RU" sz="3200" b="1" dirty="0" smtClean="0">
                <a:solidFill>
                  <a:srgbClr val="078777"/>
                </a:solidFill>
              </a:rPr>
              <a:t/>
            </a:r>
            <a:br>
              <a:rPr lang="ru-RU" altLang="ru-RU" sz="3200" b="1" dirty="0" smtClean="0">
                <a:solidFill>
                  <a:srgbClr val="078777"/>
                </a:solidFill>
              </a:rPr>
            </a:br>
            <a:r>
              <a:rPr lang="ru-RU" altLang="ru-RU" sz="3200" b="1" dirty="0" smtClean="0">
                <a:solidFill>
                  <a:srgbClr val="078777"/>
                </a:solidFill>
              </a:rPr>
              <a:t>ЛЕКЦИИ</a:t>
            </a:r>
            <a:r>
              <a:rPr lang="en-US" altLang="ru-RU" sz="3200" b="1" dirty="0" smtClean="0">
                <a:solidFill>
                  <a:srgbClr val="078777"/>
                </a:solidFill>
              </a:rPr>
              <a:t> </a:t>
            </a:r>
            <a:r>
              <a:rPr lang="ru-RU" altLang="ru-RU" sz="3200" b="1" dirty="0" smtClean="0">
                <a:solidFill>
                  <a:srgbClr val="078777"/>
                </a:solidFill>
              </a:rPr>
              <a:t>по дисциплине</a:t>
            </a:r>
            <a:br>
              <a:rPr lang="ru-RU" altLang="ru-RU" sz="3200" b="1" dirty="0" smtClean="0">
                <a:solidFill>
                  <a:srgbClr val="078777"/>
                </a:solidFill>
              </a:rPr>
            </a:br>
            <a:r>
              <a:rPr lang="ru-RU" altLang="ru-RU" sz="3200" dirty="0"/>
              <a:t>«Правовое обеспечение профессиональной деятельности» </a:t>
            </a:r>
            <a:br>
              <a:rPr lang="ru-RU" altLang="ru-RU" sz="3200" dirty="0"/>
            </a:br>
            <a:r>
              <a:rPr lang="ru-RU" altLang="ru-RU" sz="3200" dirty="0"/>
              <a:t>для специальности Фармация </a:t>
            </a:r>
            <a:r>
              <a:rPr lang="ru-RU" altLang="ru-RU" sz="2800" dirty="0"/>
              <a:t/>
            </a:r>
            <a:br>
              <a:rPr lang="ru-RU" altLang="ru-RU" sz="2800" dirty="0"/>
            </a:br>
            <a:endParaRPr lang="ru-RU" altLang="ru-RU" sz="3200" b="1" dirty="0">
              <a:solidFill>
                <a:srgbClr val="07877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 flipH="1">
            <a:off x="826594" y="1268761"/>
            <a:ext cx="7490814" cy="475252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000" dirty="0"/>
              <a:t>наличие производственного объекта или объектов (помещений, зданий, сооружений) и оборудования по месту осуществления фармацевтической деятельности, принадлежащих на праве собственности или на ином законном основании, предусматривающем право владения и право </a:t>
            </a:r>
            <a:r>
              <a:rPr lang="ru-RU" sz="2000" dirty="0" smtClean="0"/>
              <a:t>пользования;</a:t>
            </a:r>
          </a:p>
          <a:p>
            <a:pPr algn="just"/>
            <a:r>
              <a:rPr lang="ru-RU" sz="2000" dirty="0"/>
              <a:t>наличие у индивидуального </a:t>
            </a:r>
            <a:r>
              <a:rPr lang="ru-RU" sz="2000" dirty="0" smtClean="0"/>
              <a:t>предпринимателя высшего </a:t>
            </a:r>
            <a:r>
              <a:rPr lang="ru-RU" sz="2000" dirty="0"/>
              <a:t>или среднего фармацевтического образования, а также сертификата специалиста или пройденной аккредитации </a:t>
            </a:r>
            <a:r>
              <a:rPr lang="ru-RU" sz="2000" dirty="0" smtClean="0"/>
              <a:t>специалиста, а у организации (кроме медицинских) – наличие работников, заключивших с ней трудовые договоры  </a:t>
            </a:r>
            <a:r>
              <a:rPr lang="ru-RU" sz="2000" dirty="0"/>
              <a:t>и </a:t>
            </a:r>
            <a:r>
              <a:rPr lang="ru-RU" sz="2000" dirty="0" smtClean="0"/>
              <a:t>имеющих высшего </a:t>
            </a:r>
            <a:r>
              <a:rPr lang="ru-RU" sz="2000" dirty="0"/>
              <a:t>или среднего фармацевтического образования, а также сертификата специалиста или пройденной аккредитации </a:t>
            </a:r>
            <a:r>
              <a:rPr lang="ru-RU" sz="2000" dirty="0" smtClean="0"/>
              <a:t>специалиста.</a:t>
            </a:r>
          </a:p>
          <a:p>
            <a:pPr algn="just"/>
            <a:r>
              <a:rPr lang="ru-RU" sz="2000" dirty="0" smtClean="0"/>
              <a:t>наличие лица</a:t>
            </a:r>
            <a:r>
              <a:rPr lang="ru-RU" sz="2000" dirty="0"/>
              <a:t>, ответственного за внедрение и обеспечение системы качества хранения и перевозки лекарственных препаратов и актуализацию стандартных операционных процедур для осуществления фармацевтической деятельности в сфере обращения лекарственных средств для медицинского применения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10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Лицензионные требования к соискателю лицензии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318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 flipH="1">
            <a:off x="826594" y="1700807"/>
            <a:ext cx="7490814" cy="4320481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/>
              <a:t>Статья 54 ФЗ №61 «Об обращении лекарственных средств» от 12.04.2010;</a:t>
            </a:r>
          </a:p>
          <a:p>
            <a:r>
              <a:rPr lang="ru-RU" sz="2000" dirty="0"/>
              <a:t>П</a:t>
            </a:r>
            <a:r>
              <a:rPr lang="ru-RU" sz="2000" dirty="0" smtClean="0"/>
              <a:t>равила </a:t>
            </a:r>
            <a:r>
              <a:rPr lang="ru-RU" sz="2000" dirty="0"/>
              <a:t>надлежащей дистрибьюторской практики в рамках Евразийского экономического </a:t>
            </a:r>
            <a:r>
              <a:rPr lang="ru-RU" sz="2000" dirty="0" smtClean="0"/>
              <a:t>союза (Утв. Решением </a:t>
            </a:r>
            <a:r>
              <a:rPr lang="ru-RU" sz="2000" dirty="0"/>
              <a:t>Совета </a:t>
            </a:r>
            <a:r>
              <a:rPr lang="ru-RU" sz="2000" dirty="0" smtClean="0"/>
              <a:t>Евразийской экономической комиссии от </a:t>
            </a:r>
            <a:r>
              <a:rPr lang="ru-RU" sz="2000" dirty="0"/>
              <a:t>3 ноября 2016 г. N </a:t>
            </a:r>
            <a:r>
              <a:rPr lang="ru-RU" sz="2000" dirty="0" smtClean="0"/>
              <a:t>80);</a:t>
            </a:r>
          </a:p>
          <a:p>
            <a:r>
              <a:rPr lang="ru-RU" sz="2000" dirty="0" smtClean="0"/>
              <a:t>Правила надлежащей </a:t>
            </a:r>
            <a:r>
              <a:rPr lang="ru-RU" sz="2000" dirty="0"/>
              <a:t>практики хранения и перевозки лекарственных препаратов для медицинского </a:t>
            </a:r>
            <a:r>
              <a:rPr lang="ru-RU" sz="2000" dirty="0" smtClean="0"/>
              <a:t>применения (утв</a:t>
            </a:r>
            <a:r>
              <a:rPr lang="ru-RU" sz="2000" dirty="0"/>
              <a:t>. приказом Министерства здравоохранения РФ от 31 августа 2016 г. N 646н)</a:t>
            </a:r>
          </a:p>
          <a:p>
            <a:pPr algn="just"/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11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75656" y="404664"/>
            <a:ext cx="6607646" cy="864096"/>
          </a:xfrm>
        </p:spPr>
        <p:txBody>
          <a:bodyPr/>
          <a:lstStyle/>
          <a:p>
            <a:r>
              <a:rPr lang="ru-RU" dirty="0" smtClean="0"/>
              <a:t>Лицензионные требования</a:t>
            </a:r>
            <a:br>
              <a:rPr lang="ru-RU" dirty="0" smtClean="0"/>
            </a:br>
            <a:r>
              <a:rPr lang="ru-RU" dirty="0" smtClean="0"/>
              <a:t> к соискателю - организации оптовой торговли ЛС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935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 flipH="1">
            <a:off x="826594" y="1268761"/>
            <a:ext cx="7490814" cy="4752528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/>
              <a:t>Статья 55 ФЗ №61 «Об обращении лекарственных средств» от 12.04.2010;</a:t>
            </a:r>
          </a:p>
          <a:p>
            <a:pPr algn="just"/>
            <a:r>
              <a:rPr lang="ru-RU" sz="2000" dirty="0" smtClean="0"/>
              <a:t>Правила надлежащей </a:t>
            </a:r>
            <a:r>
              <a:rPr lang="ru-RU" sz="2000" dirty="0"/>
              <a:t>аптечной практики лекарственных препаратов для медицинского </a:t>
            </a:r>
            <a:r>
              <a:rPr lang="ru-RU" sz="2000" dirty="0" smtClean="0"/>
              <a:t>применения (утв</a:t>
            </a:r>
            <a:r>
              <a:rPr lang="ru-RU" sz="2000" dirty="0"/>
              <a:t>. приказом Министерства здравоохранения РФ от 31 августа 2016 г. N 647н</a:t>
            </a:r>
            <a:r>
              <a:rPr lang="ru-RU" sz="2000" dirty="0" smtClean="0"/>
              <a:t>);</a:t>
            </a:r>
          </a:p>
          <a:p>
            <a:r>
              <a:rPr lang="ru-RU" sz="2000" dirty="0" smtClean="0"/>
              <a:t>Правила надлежащей </a:t>
            </a:r>
            <a:r>
              <a:rPr lang="ru-RU" sz="2000" dirty="0"/>
              <a:t>практики хранения и перевозки лекарственных препаратов для медицинского </a:t>
            </a:r>
            <a:r>
              <a:rPr lang="ru-RU" sz="2000" dirty="0" smtClean="0"/>
              <a:t>применения (утв</a:t>
            </a:r>
            <a:r>
              <a:rPr lang="ru-RU" sz="2000" dirty="0"/>
              <a:t>. приказом Министерства здравоохранения РФ от 31 августа 2016 г. N 646н)</a:t>
            </a:r>
          </a:p>
          <a:p>
            <a:pPr marL="176176" indent="0" algn="just">
              <a:buNone/>
            </a:pP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12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68176" y="336099"/>
            <a:ext cx="7336272" cy="644632"/>
          </a:xfrm>
        </p:spPr>
        <p:txBody>
          <a:bodyPr/>
          <a:lstStyle/>
          <a:p>
            <a:r>
              <a:rPr lang="ru-RU" dirty="0" smtClean="0"/>
              <a:t>Лицензионные требования к соискателю – аптечной организации и ИП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708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 flipH="1">
            <a:off x="826594" y="1268761"/>
            <a:ext cx="7490814" cy="47525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000" dirty="0" smtClean="0"/>
              <a:t>Статьи 53, 54 и часть 7 ст. 67 </a:t>
            </a:r>
            <a:r>
              <a:rPr lang="ru-RU" sz="2000" dirty="0"/>
              <a:t>(система мониторинга движения)</a:t>
            </a:r>
            <a:r>
              <a:rPr lang="ru-RU" sz="2000" dirty="0" smtClean="0"/>
              <a:t> ФЗ №61; </a:t>
            </a:r>
          </a:p>
          <a:p>
            <a:pPr algn="just"/>
            <a:r>
              <a:rPr lang="ru-RU" sz="2000" dirty="0"/>
              <a:t>П</a:t>
            </a:r>
            <a:r>
              <a:rPr lang="ru-RU" sz="2000" dirty="0" smtClean="0"/>
              <a:t>равила </a:t>
            </a:r>
            <a:r>
              <a:rPr lang="ru-RU" sz="2000" dirty="0"/>
              <a:t>надлежащей дистрибьюторской практики в рамках Евразийского экономического </a:t>
            </a:r>
            <a:r>
              <a:rPr lang="ru-RU" sz="2000" dirty="0" smtClean="0"/>
              <a:t>союза; </a:t>
            </a:r>
          </a:p>
          <a:p>
            <a:pPr algn="just"/>
            <a:r>
              <a:rPr lang="ru-RU" sz="2000" dirty="0" smtClean="0"/>
              <a:t>Правила надлежащей </a:t>
            </a:r>
            <a:r>
              <a:rPr lang="ru-RU" sz="2000" dirty="0"/>
              <a:t>практики хранения и перевозки лекарственных препаратов для медицинского </a:t>
            </a:r>
            <a:r>
              <a:rPr lang="ru-RU" sz="2000" dirty="0" smtClean="0"/>
              <a:t>применения</a:t>
            </a:r>
            <a:r>
              <a:rPr lang="ru-RU" sz="2000" dirty="0"/>
              <a:t>;</a:t>
            </a:r>
            <a:endParaRPr lang="ru-RU" sz="2000" dirty="0" smtClean="0"/>
          </a:p>
          <a:p>
            <a:pPr algn="just"/>
            <a:r>
              <a:rPr lang="ru-RU" sz="2000" dirty="0"/>
              <a:t>П</a:t>
            </a:r>
            <a:r>
              <a:rPr lang="ru-RU" sz="2000" dirty="0" smtClean="0"/>
              <a:t>равила </a:t>
            </a:r>
            <a:r>
              <a:rPr lang="ru-RU" sz="2000" dirty="0"/>
              <a:t>регистрации операций, связанных с </a:t>
            </a:r>
            <a:r>
              <a:rPr lang="ru-RU" sz="2000" dirty="0" smtClean="0"/>
              <a:t>обращением ЛС, </a:t>
            </a:r>
            <a:r>
              <a:rPr lang="ru-RU" sz="2000" dirty="0"/>
              <a:t>включенных в </a:t>
            </a:r>
            <a:r>
              <a:rPr lang="ru-RU" sz="2000" dirty="0" smtClean="0"/>
              <a:t>перечень ЛС, </a:t>
            </a:r>
            <a:r>
              <a:rPr lang="ru-RU" sz="2000" dirty="0"/>
              <a:t>подлежащих </a:t>
            </a:r>
            <a:r>
              <a:rPr lang="ru-RU" sz="2000" b="1" i="1" dirty="0"/>
              <a:t>предметно-количественному учету</a:t>
            </a:r>
            <a:r>
              <a:rPr lang="ru-RU" sz="2000" dirty="0"/>
              <a:t> в специальных журналах учета операций</a:t>
            </a:r>
            <a:r>
              <a:rPr lang="ru-RU" sz="2000" dirty="0" smtClean="0"/>
              <a:t>, связанных с обращением  ЛС для медицинского применения, правила </a:t>
            </a:r>
            <a:r>
              <a:rPr lang="ru-RU" sz="2000" dirty="0"/>
              <a:t>ведения и хранения специальных журналов учета операций, связанных с обращением </a:t>
            </a:r>
            <a:r>
              <a:rPr lang="ru-RU" sz="2000" dirty="0" smtClean="0"/>
              <a:t>ЛС для </a:t>
            </a:r>
            <a:r>
              <a:rPr lang="ru-RU" sz="2000" dirty="0"/>
              <a:t>медицинского </a:t>
            </a:r>
            <a:r>
              <a:rPr lang="ru-RU" sz="2000" dirty="0" smtClean="0"/>
              <a:t>применения </a:t>
            </a:r>
            <a:r>
              <a:rPr lang="ru-RU" sz="2000" dirty="0"/>
              <a:t>(утв. Приказом Министерства здравоохранения РФ от 17 июня 2013 г. N 378н);</a:t>
            </a:r>
            <a:endParaRPr lang="ru-RU" sz="2000" dirty="0" smtClean="0"/>
          </a:p>
          <a:p>
            <a:pPr marL="176176" indent="0" algn="just">
              <a:buNone/>
            </a:pP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13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68176" y="336099"/>
            <a:ext cx="7120247" cy="644632"/>
          </a:xfrm>
        </p:spPr>
        <p:txBody>
          <a:bodyPr/>
          <a:lstStyle/>
          <a:p>
            <a:r>
              <a:rPr lang="ru-RU" dirty="0" smtClean="0"/>
              <a:t>Лицензиат, осуществляющий оптовую торговлю ЛС обязан соблюдать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028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 flipH="1">
            <a:off x="826594" y="1268761"/>
            <a:ext cx="7490814" cy="475252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2000" dirty="0"/>
              <a:t>П</a:t>
            </a:r>
            <a:r>
              <a:rPr lang="ru-RU" sz="2000" dirty="0" smtClean="0"/>
              <a:t>равила </a:t>
            </a:r>
            <a:r>
              <a:rPr lang="ru-RU" sz="2000" dirty="0"/>
              <a:t>надлежащей аптечной практики лекарственных препаратов для медицинского </a:t>
            </a:r>
            <a:r>
              <a:rPr lang="ru-RU" sz="2000" dirty="0" smtClean="0"/>
              <a:t>применения; </a:t>
            </a:r>
          </a:p>
          <a:p>
            <a:pPr algn="just"/>
            <a:r>
              <a:rPr lang="ru-RU" sz="2000" dirty="0"/>
              <a:t>П</a:t>
            </a:r>
            <a:r>
              <a:rPr lang="ru-RU" sz="2000" dirty="0" smtClean="0"/>
              <a:t>равила </a:t>
            </a:r>
            <a:r>
              <a:rPr lang="ru-RU" sz="2000" dirty="0"/>
              <a:t>надлежащей практики хранения и перевозки лекарственных препаратов для медицинского </a:t>
            </a:r>
            <a:r>
              <a:rPr lang="ru-RU" sz="2000" dirty="0" smtClean="0"/>
              <a:t>применения; </a:t>
            </a:r>
          </a:p>
          <a:p>
            <a:pPr algn="just"/>
            <a:r>
              <a:rPr lang="ru-RU" sz="2000" dirty="0"/>
              <a:t>П</a:t>
            </a:r>
            <a:r>
              <a:rPr lang="ru-RU" sz="2000" dirty="0" smtClean="0"/>
              <a:t>равила </a:t>
            </a:r>
            <a:r>
              <a:rPr lang="ru-RU" sz="2000" dirty="0"/>
              <a:t>отпуска лекарственных препаратов для медицинского </a:t>
            </a:r>
            <a:r>
              <a:rPr lang="ru-RU" sz="2000" dirty="0" smtClean="0"/>
              <a:t>применения, правила </a:t>
            </a:r>
            <a:r>
              <a:rPr lang="ru-RU" sz="2000" dirty="0"/>
              <a:t>отпуска наркотических средств и психотропных веществ, зарегистрированных в качестве лекарственных препаратов </a:t>
            </a:r>
            <a:r>
              <a:rPr lang="ru-RU" sz="2000" dirty="0" smtClean="0"/>
              <a:t>(утв. приказом </a:t>
            </a:r>
            <a:r>
              <a:rPr lang="ru-RU" sz="2000" dirty="0"/>
              <a:t>Министерства здравоохранения РФ от 24 ноября 2021 г. N </a:t>
            </a:r>
            <a:r>
              <a:rPr lang="ru-RU" sz="2000" dirty="0" smtClean="0"/>
              <a:t>1093н); </a:t>
            </a:r>
          </a:p>
          <a:p>
            <a:pPr algn="just"/>
            <a:r>
              <a:rPr lang="ru-RU" sz="2000" dirty="0"/>
              <a:t>П</a:t>
            </a:r>
            <a:r>
              <a:rPr lang="ru-RU" sz="2000" dirty="0" smtClean="0"/>
              <a:t>равила регистрации операций, связанных с обращением ЛС, включенных в перечень ЛС, подлежащих </a:t>
            </a:r>
            <a:r>
              <a:rPr lang="ru-RU" sz="2000" b="1" i="1" dirty="0" smtClean="0"/>
              <a:t>предметно-количественному учету </a:t>
            </a:r>
            <a:r>
              <a:rPr lang="ru-RU" sz="2000" dirty="0" smtClean="0"/>
              <a:t>в специальных журналах учета операций, связанных с обращением  ЛС для медицинского применения, правила ведения и хранения специальных журналов учета операций, связанных с обращением ЛС для медицинского применения;</a:t>
            </a:r>
          </a:p>
          <a:p>
            <a:pPr algn="just"/>
            <a:r>
              <a:rPr lang="ru-RU" sz="2000" dirty="0" smtClean="0"/>
              <a:t>Часть 6 ст. 55 (минимальный ассортимент) </a:t>
            </a:r>
            <a:r>
              <a:rPr lang="ru-RU" sz="2000" dirty="0"/>
              <a:t>и часть 7 ст. 67  (система мониторинга движения) ФЗ №61 </a:t>
            </a:r>
          </a:p>
          <a:p>
            <a:pPr marL="176176" indent="0" algn="just">
              <a:buNone/>
            </a:pPr>
            <a:endParaRPr lang="ru-RU" sz="2000" dirty="0" smtClean="0"/>
          </a:p>
          <a:p>
            <a:pPr marL="176176" indent="0" algn="just">
              <a:buNone/>
            </a:pP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14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68176" y="336099"/>
            <a:ext cx="7192256" cy="644632"/>
          </a:xfrm>
        </p:spPr>
        <p:txBody>
          <a:bodyPr/>
          <a:lstStyle/>
          <a:p>
            <a:r>
              <a:rPr lang="ru-RU" dirty="0" smtClean="0"/>
              <a:t>Лицензиат, осуществляющий розничную торговлю ЛС обязан соблюдать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932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 flipH="1">
            <a:off x="826594" y="1268761"/>
            <a:ext cx="7490814" cy="4752528"/>
          </a:xfrm>
        </p:spPr>
        <p:txBody>
          <a:bodyPr>
            <a:normAutofit/>
          </a:bodyPr>
          <a:lstStyle/>
          <a:p>
            <a:pPr algn="just"/>
            <a:r>
              <a:rPr lang="ru-RU" sz="2000" dirty="0"/>
              <a:t>П</a:t>
            </a:r>
            <a:r>
              <a:rPr lang="ru-RU" sz="2000" dirty="0" smtClean="0"/>
              <a:t>равила </a:t>
            </a:r>
            <a:r>
              <a:rPr lang="ru-RU" sz="2000" dirty="0"/>
              <a:t>изготовления и отпуска лекарственных препаратов для медицинского </a:t>
            </a:r>
            <a:r>
              <a:rPr lang="ru-RU" sz="2000" dirty="0" smtClean="0"/>
              <a:t>применения (утв. </a:t>
            </a:r>
            <a:r>
              <a:rPr lang="ru-RU" sz="2000" dirty="0"/>
              <a:t>Приказом Министерства здравоохранения </a:t>
            </a:r>
            <a:r>
              <a:rPr lang="ru-RU" sz="2000" dirty="0" smtClean="0"/>
              <a:t>РФ от 2</a:t>
            </a:r>
            <a:r>
              <a:rPr lang="en-US" sz="2000" dirty="0" smtClean="0"/>
              <a:t>2</a:t>
            </a:r>
            <a:r>
              <a:rPr lang="ru-RU" sz="2000" dirty="0" smtClean="0"/>
              <a:t> мая 2023 </a:t>
            </a:r>
            <a:r>
              <a:rPr lang="ru-RU" sz="2000" dirty="0"/>
              <a:t>г. </a:t>
            </a:r>
            <a:r>
              <a:rPr lang="ru-RU" sz="2000"/>
              <a:t>N </a:t>
            </a:r>
            <a:r>
              <a:rPr lang="ru-RU" sz="2000" smtClean="0"/>
              <a:t>249н</a:t>
            </a:r>
            <a:r>
              <a:rPr lang="ru-RU" sz="2000" dirty="0" smtClean="0"/>
              <a:t>)</a:t>
            </a: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15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68176" y="336099"/>
            <a:ext cx="7696312" cy="644632"/>
          </a:xfrm>
        </p:spPr>
        <p:txBody>
          <a:bodyPr/>
          <a:lstStyle/>
          <a:p>
            <a:r>
              <a:rPr lang="ru-RU" dirty="0" smtClean="0"/>
              <a:t>Лицензиат, осуществляющий изготовление и отпуск ЛП обязан соблюдать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143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 flipH="1">
            <a:off x="826594" y="1268761"/>
            <a:ext cx="7490814" cy="4752528"/>
          </a:xfrm>
        </p:spPr>
        <p:txBody>
          <a:bodyPr>
            <a:normAutofit/>
          </a:bodyPr>
          <a:lstStyle/>
          <a:p>
            <a:pPr algn="just"/>
            <a:r>
              <a:rPr lang="ru-RU" sz="2000" dirty="0"/>
              <a:t>с</a:t>
            </a:r>
            <a:r>
              <a:rPr lang="ru-RU" sz="2000" dirty="0" smtClean="0"/>
              <a:t>облюдение статьи </a:t>
            </a:r>
            <a:r>
              <a:rPr lang="ru-RU" sz="2000" dirty="0"/>
              <a:t>57 ФЗ № </a:t>
            </a:r>
            <a:r>
              <a:rPr lang="ru-RU" sz="2000" dirty="0" smtClean="0"/>
              <a:t>61: «Продажа </a:t>
            </a:r>
            <a:r>
              <a:rPr lang="ru-RU" sz="2000" dirty="0"/>
              <a:t>фальсифицированных лекарственных средств, недоброкачественных лекарственных средств, контрафактных лекарственных средств </a:t>
            </a:r>
            <a:r>
              <a:rPr lang="ru-RU" sz="2000" dirty="0" smtClean="0"/>
              <a:t>запрещается»;</a:t>
            </a:r>
          </a:p>
          <a:p>
            <a:pPr algn="just"/>
            <a:r>
              <a:rPr lang="ru-RU" sz="2000" dirty="0"/>
              <a:t>размещение лицензиатом в единой государственной информационной системе в сфере здравоохранения сведений о фармацевтической организации и о </a:t>
            </a:r>
            <a:r>
              <a:rPr lang="ru-RU" sz="2000" dirty="0" smtClean="0"/>
              <a:t>лицах, непосредственно осуществляющих фармацевтическую деятельность</a:t>
            </a: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16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336099"/>
            <a:ext cx="8388424" cy="644632"/>
          </a:xfrm>
        </p:spPr>
        <p:txBody>
          <a:bodyPr/>
          <a:lstStyle/>
          <a:p>
            <a:r>
              <a:rPr lang="ru-RU" dirty="0" smtClean="0"/>
              <a:t>Общие требования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936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 flipH="1">
            <a:off x="826594" y="1268761"/>
            <a:ext cx="7490814" cy="47525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000" dirty="0"/>
              <a:t>Федеральная служба по надзору в сфере </a:t>
            </a:r>
            <a:r>
              <a:rPr lang="ru-RU" sz="2000" dirty="0" smtClean="0"/>
              <a:t>здравоохранения (предоставляет лицензии в части деятельности, осуществляемой организациями </a:t>
            </a:r>
            <a:r>
              <a:rPr lang="ru-RU" sz="2000" dirty="0"/>
              <a:t>оптовой торговли, аптечными организациями, подведомственными федеральным органам исполнительной </a:t>
            </a:r>
            <a:r>
              <a:rPr lang="ru-RU" sz="2000" dirty="0" smtClean="0"/>
              <a:t>власти, а также осуществляет федеральный государственный контроль соблюдения лицензиатами лицензионных требований, обладает полномочиями по приостановлению, возобновлению и аннулированию лицензий в судебном порядке;</a:t>
            </a:r>
          </a:p>
          <a:p>
            <a:pPr algn="just"/>
            <a:r>
              <a:rPr lang="ru-RU" sz="2000" dirty="0"/>
              <a:t>исполнительные органы субъектов Российской </a:t>
            </a:r>
            <a:r>
              <a:rPr lang="ru-RU" sz="2000" dirty="0" smtClean="0"/>
              <a:t>Федерации (предоставляют лицензии иным организациям и ИП);</a:t>
            </a:r>
          </a:p>
          <a:p>
            <a:pPr algn="just"/>
            <a:r>
              <a:rPr lang="ru-RU" sz="2000" dirty="0"/>
              <a:t>Федеральная служба по ветеринарному и фитосанитарному надзору - в части деятельности, осуществляемой в сфере обращения лекарственных средств для ветеринарного </a:t>
            </a:r>
            <a:r>
              <a:rPr lang="ru-RU" sz="2000" dirty="0" smtClean="0"/>
              <a:t>применения. </a:t>
            </a: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17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336099"/>
            <a:ext cx="8388424" cy="644632"/>
          </a:xfrm>
        </p:spPr>
        <p:txBody>
          <a:bodyPr/>
          <a:lstStyle/>
          <a:p>
            <a:r>
              <a:rPr lang="ru-RU" dirty="0" smtClean="0"/>
              <a:t>Лицензирующие органы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736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 flipH="1">
            <a:off x="826594" y="1268761"/>
            <a:ext cx="7490814" cy="475252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000" dirty="0"/>
              <a:t>С</a:t>
            </a:r>
            <a:r>
              <a:rPr lang="ru-RU" sz="2000" dirty="0" smtClean="0"/>
              <a:t>оискатель подает заявление, </a:t>
            </a:r>
            <a:r>
              <a:rPr lang="ru-RU" sz="2000" dirty="0"/>
              <a:t>требования к содержанию </a:t>
            </a:r>
            <a:r>
              <a:rPr lang="ru-RU" sz="2000" dirty="0" smtClean="0"/>
              <a:t>которого определены </a:t>
            </a:r>
            <a:r>
              <a:rPr lang="ru-RU" sz="2000" dirty="0"/>
              <a:t>ст. 13 ФЗ № </a:t>
            </a:r>
            <a:r>
              <a:rPr lang="ru-RU" sz="2000" dirty="0" smtClean="0"/>
              <a:t>99</a:t>
            </a:r>
            <a:r>
              <a:rPr lang="ru-RU" sz="2000" dirty="0"/>
              <a:t>, </a:t>
            </a:r>
            <a:r>
              <a:rPr lang="ru-RU" sz="2000" dirty="0" smtClean="0"/>
              <a:t>в лицензирующий орган посредством </a:t>
            </a:r>
            <a:r>
              <a:rPr lang="ru-RU" sz="2000" dirty="0"/>
              <a:t>использования федеральной государственной информационной системы </a:t>
            </a:r>
            <a:r>
              <a:rPr lang="ru-RU" sz="2000" dirty="0" smtClean="0"/>
              <a:t>«Единый </a:t>
            </a:r>
            <a:r>
              <a:rPr lang="ru-RU" sz="2000" dirty="0"/>
              <a:t>портал государственных и муниципальных услуг (функций</a:t>
            </a:r>
            <a:r>
              <a:rPr lang="ru-RU" sz="2000" dirty="0" smtClean="0"/>
              <a:t>)» </a:t>
            </a:r>
            <a:r>
              <a:rPr lang="ru-RU" sz="2000" dirty="0"/>
              <a:t>в форме электронного </a:t>
            </a:r>
            <a:r>
              <a:rPr lang="ru-RU" sz="2000" dirty="0" smtClean="0"/>
              <a:t>документа.</a:t>
            </a:r>
          </a:p>
          <a:p>
            <a:pPr algn="just"/>
            <a:r>
              <a:rPr lang="ru-RU" sz="2000" dirty="0" smtClean="0"/>
              <a:t>За предоставление лицензии уплачивается государственная пошлина.</a:t>
            </a:r>
          </a:p>
          <a:p>
            <a:pPr algn="just"/>
            <a:r>
              <a:rPr lang="ru-RU" sz="2000" dirty="0"/>
              <a:t>Лицензирующий орган осуществляет </a:t>
            </a:r>
            <a:r>
              <a:rPr lang="ru-RU" sz="2000" dirty="0" smtClean="0"/>
              <a:t>оценку </a:t>
            </a:r>
            <a:r>
              <a:rPr lang="ru-RU" sz="2000" dirty="0"/>
              <a:t>соответствия соискателя лицензии лицензионным требованиям путем направления межведомственных запросов в информационные </a:t>
            </a:r>
            <a:r>
              <a:rPr lang="ru-RU" sz="2000" dirty="0" smtClean="0"/>
              <a:t>системы государственных органов</a:t>
            </a:r>
            <a:r>
              <a:rPr lang="ru-RU" sz="2000" dirty="0"/>
              <a:t>. В случае невозможности получения таких сведений документы могут быть предоставлены заявителем по собственной </a:t>
            </a:r>
            <a:r>
              <a:rPr lang="ru-RU" sz="2000" dirty="0" smtClean="0"/>
              <a:t>инициативе.</a:t>
            </a:r>
          </a:p>
          <a:p>
            <a:pPr algn="just"/>
            <a:r>
              <a:rPr lang="ru-RU" sz="2000" dirty="0"/>
              <a:t>Лицензирующий орган осуществляет оценку соответствия соискателя лицензии лицензионным требованиям и принимает решение о предоставлении лицензии или об отказе в ее предоставлении в срок, не превышающий 10 рабочих дней со дня подачи заявления о предоставлении </a:t>
            </a:r>
            <a:r>
              <a:rPr lang="ru-RU" sz="2000" dirty="0" smtClean="0"/>
              <a:t>лицензии.</a:t>
            </a:r>
          </a:p>
          <a:p>
            <a:pPr algn="just"/>
            <a:r>
              <a:rPr lang="ru-RU" sz="2000" dirty="0" smtClean="0"/>
              <a:t>В дальнейшем возможно изменение лицензии при намерении лицензиата выполнять иные работы, оказывать иные услуги или осуществлять деятельность по иному месту.</a:t>
            </a:r>
          </a:p>
          <a:p>
            <a:pPr algn="just"/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18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336099"/>
            <a:ext cx="8388424" cy="644632"/>
          </a:xfrm>
        </p:spPr>
        <p:txBody>
          <a:bodyPr/>
          <a:lstStyle/>
          <a:p>
            <a:r>
              <a:rPr lang="ru-RU" dirty="0" smtClean="0"/>
              <a:t>Порядок предоставление лицензии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286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 flipH="1">
            <a:off x="826594" y="1268761"/>
            <a:ext cx="7490814" cy="4752528"/>
          </a:xfrm>
        </p:spPr>
        <p:txBody>
          <a:bodyPr>
            <a:normAutofit/>
          </a:bodyPr>
          <a:lstStyle/>
          <a:p>
            <a:pPr algn="just"/>
            <a:r>
              <a:rPr lang="ru-RU" sz="2000" dirty="0"/>
              <a:t>проводится в форме выездной </a:t>
            </a:r>
            <a:r>
              <a:rPr lang="ru-RU" sz="2000" dirty="0" smtClean="0"/>
              <a:t>оценки, возможно использование средств дистанционного взаимодействия;</a:t>
            </a:r>
          </a:p>
          <a:p>
            <a:pPr algn="just"/>
            <a:r>
              <a:rPr lang="ru-RU" sz="2000" dirty="0" smtClean="0"/>
              <a:t>при ее проведении лицензирующий </a:t>
            </a:r>
            <a:r>
              <a:rPr lang="ru-RU" sz="2000" dirty="0"/>
              <a:t>орган может привлекать к проведению такой оценки не заинтересованных в ее результатах экспертов или экспертные организации, аккредитованные в соответствии с законодательством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19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336099"/>
            <a:ext cx="8388424" cy="644632"/>
          </a:xfrm>
        </p:spPr>
        <p:txBody>
          <a:bodyPr/>
          <a:lstStyle/>
          <a:p>
            <a:r>
              <a:rPr lang="ru-RU" dirty="0"/>
              <a:t>Оценка соответствия соискателя лицензии (лицензиата</a:t>
            </a:r>
            <a:r>
              <a:rPr lang="ru-RU" dirty="0" smtClean="0"/>
              <a:t>) лицензионным требованиям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594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6000" y="288000"/>
            <a:ext cx="2592000" cy="360000"/>
          </a:xfrm>
          <a:noFill/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altLang="ru-RU" dirty="0">
                <a:solidFill>
                  <a:srgbClr val="078777"/>
                </a:solidFill>
              </a:rPr>
              <a:t>План лекции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0BD82F22-2155-4DD1-B432-A2450BC014F4}"/>
              </a:ext>
            </a:extLst>
          </p:cNvPr>
          <p:cNvGrpSpPr/>
          <p:nvPr/>
        </p:nvGrpSpPr>
        <p:grpSpPr>
          <a:xfrm>
            <a:off x="611560" y="1420010"/>
            <a:ext cx="7920880" cy="642948"/>
            <a:chOff x="683568" y="1598776"/>
            <a:chExt cx="7920880" cy="642948"/>
          </a:xfrm>
        </p:grpSpPr>
        <p:sp>
          <p:nvSpPr>
            <p:cNvPr id="6" name="Прямоугольник: скругленные углы 5">
              <a:extLst>
                <a:ext uri="{FF2B5EF4-FFF2-40B4-BE49-F238E27FC236}">
                  <a16:creationId xmlns:a16="http://schemas.microsoft.com/office/drawing/2014/main" id="{793E8B91-F3E5-472D-9EA4-A19A60AEAF2E}"/>
                </a:ext>
              </a:extLst>
            </p:cNvPr>
            <p:cNvSpPr/>
            <p:nvPr/>
          </p:nvSpPr>
          <p:spPr>
            <a:xfrm>
              <a:off x="683568" y="1845724"/>
              <a:ext cx="7920880" cy="396000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B2A5264D-7984-41E6-95BE-7DE1A9CA43D0}"/>
                </a:ext>
              </a:extLst>
            </p:cNvPr>
            <p:cNvSpPr/>
            <p:nvPr/>
          </p:nvSpPr>
          <p:spPr>
            <a:xfrm>
              <a:off x="683568" y="1862856"/>
              <a:ext cx="288032" cy="270000"/>
            </a:xfrm>
            <a:prstGeom prst="roundRect">
              <a:avLst/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  <a:sym typeface="Wingdings 2" panose="05020102010507070707" pitchFamily="18" charset="2"/>
                </a:rPr>
                <a:t>1</a:t>
              </a:r>
              <a:endPara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:a16="http://schemas.microsoft.com/office/drawing/2014/main" id="{2657015D-2D3C-46C2-AB5F-010C71DDBE15}"/>
                </a:ext>
              </a:extLst>
            </p:cNvPr>
            <p:cNvSpPr/>
            <p:nvPr/>
          </p:nvSpPr>
          <p:spPr>
            <a:xfrm>
              <a:off x="1259632" y="1598776"/>
              <a:ext cx="6156000" cy="432000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solidFill>
              <a:srgbClr val="DDFCF7"/>
            </a:solidFill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  <a:alpha val="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54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lvl="0" algn="ctr" defTabSz="914377" eaLnBrk="1" hangingPunct="1">
                <a:lnSpc>
                  <a:spcPct val="70000"/>
                </a:lnSpc>
                <a:spcBef>
                  <a:spcPts val="0"/>
                </a:spcBef>
                <a:buClr>
                  <a:srgbClr val="0C8471"/>
                </a:buClr>
              </a:pPr>
              <a:r>
                <a:rPr lang="ru-RU" sz="2200" dirty="0" smtClean="0">
                  <a:solidFill>
                    <a:prstClr val="black"/>
                  </a:solidFill>
                </a:rPr>
                <a:t>Общие положения о лицензировании. </a:t>
              </a:r>
              <a:endPara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27" name="Группа 26">
            <a:extLst>
              <a:ext uri="{FF2B5EF4-FFF2-40B4-BE49-F238E27FC236}">
                <a16:creationId xmlns:a16="http://schemas.microsoft.com/office/drawing/2014/main" id="{BCC7E5B3-9BDF-4517-808F-E22D5586F2DB}"/>
              </a:ext>
            </a:extLst>
          </p:cNvPr>
          <p:cNvGrpSpPr/>
          <p:nvPr/>
        </p:nvGrpSpPr>
        <p:grpSpPr>
          <a:xfrm>
            <a:off x="611560" y="2356114"/>
            <a:ext cx="7920880" cy="738113"/>
            <a:chOff x="683568" y="3948813"/>
            <a:chExt cx="7920880" cy="738113"/>
          </a:xfrm>
        </p:grpSpPr>
        <p:sp>
          <p:nvSpPr>
            <p:cNvPr id="10" name="Прямоугольник: скругленные углы 9">
              <a:extLst>
                <a:ext uri="{FF2B5EF4-FFF2-40B4-BE49-F238E27FC236}">
                  <a16:creationId xmlns:a16="http://schemas.microsoft.com/office/drawing/2014/main" id="{D75E6CC8-3BDD-4A98-A2AD-AC31D44210C8}"/>
                </a:ext>
              </a:extLst>
            </p:cNvPr>
            <p:cNvSpPr/>
            <p:nvPr/>
          </p:nvSpPr>
          <p:spPr>
            <a:xfrm>
              <a:off x="683568" y="4254926"/>
              <a:ext cx="7920880" cy="432000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Стрелка: пятиугольник 19">
              <a:extLst>
                <a:ext uri="{FF2B5EF4-FFF2-40B4-BE49-F238E27FC236}">
                  <a16:creationId xmlns:a16="http://schemas.microsoft.com/office/drawing/2014/main" id="{B2A5264D-7984-41E6-95BE-7DE1A9CA43D0}"/>
                </a:ext>
              </a:extLst>
            </p:cNvPr>
            <p:cNvSpPr/>
            <p:nvPr/>
          </p:nvSpPr>
          <p:spPr>
            <a:xfrm>
              <a:off x="683568" y="4272108"/>
              <a:ext cx="288032" cy="270000"/>
            </a:xfrm>
            <a:prstGeom prst="roundRect">
              <a:avLst/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  <a:sym typeface="Wingdings 2" panose="05020102010507070707" pitchFamily="18" charset="2"/>
                </a:rPr>
                <a:t>2</a:t>
              </a:r>
              <a:endPara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  <p:sp>
          <p:nvSpPr>
            <p:cNvPr id="11" name="Полилиния: фигура 10">
              <a:extLst>
                <a:ext uri="{FF2B5EF4-FFF2-40B4-BE49-F238E27FC236}">
                  <a16:creationId xmlns:a16="http://schemas.microsoft.com/office/drawing/2014/main" id="{73326C3D-D789-49C2-A199-3F4F11E3256F}"/>
                </a:ext>
              </a:extLst>
            </p:cNvPr>
            <p:cNvSpPr/>
            <p:nvPr/>
          </p:nvSpPr>
          <p:spPr>
            <a:xfrm>
              <a:off x="1259632" y="3948813"/>
              <a:ext cx="6156000" cy="540000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solidFill>
              <a:srgbClr val="D1F4EE"/>
            </a:solidFill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  <a:alpha val="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54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6000" tIns="36000" rIns="36000" bIns="36000" numCol="1" rtlCol="0" anchor="b" anchorCtr="0" compatLnSpc="1">
              <a:prstTxWarp prst="textNoShape">
                <a:avLst/>
              </a:prstTxWarp>
              <a:noAutofit/>
            </a:bodyPr>
            <a:lstStyle/>
            <a:p>
              <a:pPr lvl="0" algn="ctr" defTabSz="914377" eaLnBrk="1" hangingPunct="1">
                <a:lnSpc>
                  <a:spcPct val="70000"/>
                </a:lnSpc>
                <a:spcBef>
                  <a:spcPts val="1000"/>
                </a:spcBef>
                <a:buClr>
                  <a:srgbClr val="0C8471"/>
                </a:buClr>
              </a:pPr>
              <a:r>
                <a:rPr lang="ru-RU" sz="2200" dirty="0" smtClean="0">
                  <a:solidFill>
                    <a:prstClr val="black"/>
                  </a:solidFill>
                </a:rPr>
                <a:t>Лицензионные требования к осуществлению фармацевтической деятельности.</a:t>
              </a:r>
              <a:endParaRPr lang="ru-RU" sz="22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C6BF9DC6-B2BC-4BDE-BCCF-711E072D09AD}"/>
              </a:ext>
            </a:extLst>
          </p:cNvPr>
          <p:cNvGrpSpPr/>
          <p:nvPr/>
        </p:nvGrpSpPr>
        <p:grpSpPr>
          <a:xfrm>
            <a:off x="611560" y="3356992"/>
            <a:ext cx="7920880" cy="612849"/>
            <a:chOff x="683568" y="5733256"/>
            <a:chExt cx="7920880" cy="612849"/>
          </a:xfrm>
        </p:grpSpPr>
        <p:sp>
          <p:nvSpPr>
            <p:cNvPr id="12" name="Прямоугольник: скругленные углы 11">
              <a:extLst>
                <a:ext uri="{FF2B5EF4-FFF2-40B4-BE49-F238E27FC236}">
                  <a16:creationId xmlns:a16="http://schemas.microsoft.com/office/drawing/2014/main" id="{2AF5B854-4D0B-47AD-AA35-7E65585376A2}"/>
                </a:ext>
              </a:extLst>
            </p:cNvPr>
            <p:cNvSpPr/>
            <p:nvPr/>
          </p:nvSpPr>
          <p:spPr>
            <a:xfrm>
              <a:off x="683568" y="5950105"/>
              <a:ext cx="7920880" cy="396000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Стрелка: пятиугольник 19">
              <a:extLst>
                <a:ext uri="{FF2B5EF4-FFF2-40B4-BE49-F238E27FC236}">
                  <a16:creationId xmlns:a16="http://schemas.microsoft.com/office/drawing/2014/main" id="{B2A5264D-7984-41E6-95BE-7DE1A9CA43D0}"/>
                </a:ext>
              </a:extLst>
            </p:cNvPr>
            <p:cNvSpPr/>
            <p:nvPr/>
          </p:nvSpPr>
          <p:spPr>
            <a:xfrm>
              <a:off x="683568" y="5967312"/>
              <a:ext cx="288032" cy="270000"/>
            </a:xfrm>
            <a:prstGeom prst="roundRect">
              <a:avLst/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2000" b="1" dirty="0">
                  <a:solidFill>
                    <a:prstClr val="white"/>
                  </a:solidFill>
                  <a:sym typeface="Wingdings 2" panose="05020102010507070707" pitchFamily="18" charset="2"/>
                </a:rPr>
                <a:t>3</a:t>
              </a:r>
              <a:endPara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  <p:sp>
          <p:nvSpPr>
            <p:cNvPr id="13" name="Полилиния: фигура 12">
              <a:extLst>
                <a:ext uri="{FF2B5EF4-FFF2-40B4-BE49-F238E27FC236}">
                  <a16:creationId xmlns:a16="http://schemas.microsoft.com/office/drawing/2014/main" id="{5420572F-057D-4800-A3FE-EE48F2EE0220}"/>
                </a:ext>
              </a:extLst>
            </p:cNvPr>
            <p:cNvSpPr/>
            <p:nvPr/>
          </p:nvSpPr>
          <p:spPr>
            <a:xfrm>
              <a:off x="1259632" y="5733256"/>
              <a:ext cx="6156000" cy="432000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solidFill>
              <a:srgbClr val="CBEFEB"/>
            </a:solidFill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  <a:alpha val="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54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6000" tIns="36000" rIns="36000" bIns="36000" numCol="1" rtlCol="0" anchor="b" anchorCtr="0" compatLnSpc="1">
              <a:prstTxWarp prst="textNoShape">
                <a:avLst/>
              </a:prstTxWarp>
              <a:noAutofit/>
            </a:bodyPr>
            <a:lstStyle/>
            <a:p>
              <a:pPr lvl="0" algn="ctr" defTabSz="914377" eaLnBrk="1" hangingPunct="1">
                <a:lnSpc>
                  <a:spcPct val="70000"/>
                </a:lnSpc>
                <a:spcBef>
                  <a:spcPts val="1000"/>
                </a:spcBef>
                <a:buClr>
                  <a:srgbClr val="0C8471"/>
                </a:buClr>
              </a:pPr>
              <a:r>
                <a:rPr lang="ru-RU" sz="2200" dirty="0" smtClean="0">
                  <a:solidFill>
                    <a:prstClr val="black"/>
                  </a:solidFill>
                </a:rPr>
                <a:t>Порядок предоставления лицензий.</a:t>
              </a:r>
              <a:endParaRPr lang="ru-RU" sz="2200" dirty="0">
                <a:solidFill>
                  <a:prstClr val="black"/>
                </a:solidFill>
              </a:endParaRPr>
            </a:p>
          </p:txBody>
        </p:sp>
      </p:grpSp>
      <p:sp>
        <p:nvSpPr>
          <p:cNvPr id="30" name="Номер слайда 29">
            <a:extLst>
              <a:ext uri="{FF2B5EF4-FFF2-40B4-BE49-F238E27FC236}">
                <a16:creationId xmlns:a16="http://schemas.microsoft.com/office/drawing/2014/main" id="{97C7FCFC-7B7E-466D-A4B3-8C7763509D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84901-4A84-4DAB-94B6-E498738AD117}" type="slidenum">
              <a:rPr kumimoji="0" lang="ru-RU" altLang="ru-RU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altLang="ru-RU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8D29853-7611-4648-882A-E234DCEB5A0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4941168"/>
            <a:ext cx="3948314" cy="1265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88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97B4D6-B365-46B3-B95C-22DD3C6F9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873" y="288000"/>
            <a:ext cx="7484559" cy="4584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685800"/>
            <a:r>
              <a:rPr lang="ru-RU" sz="2700" dirty="0" smtClean="0"/>
              <a:t>Лицензирование и его цель</a:t>
            </a:r>
            <a:endParaRPr lang="ru-RU" sz="2700" dirty="0"/>
          </a:p>
        </p:txBody>
      </p:sp>
      <p:sp>
        <p:nvSpPr>
          <p:cNvPr id="4" name="Прямоугольник: скругленные противолежащие углы 3">
            <a:extLst>
              <a:ext uri="{FF2B5EF4-FFF2-40B4-BE49-F238E27FC236}">
                <a16:creationId xmlns:a16="http://schemas.microsoft.com/office/drawing/2014/main" id="{44304DF6-225A-4299-8252-08835933E27A}"/>
              </a:ext>
            </a:extLst>
          </p:cNvPr>
          <p:cNvSpPr/>
          <p:nvPr/>
        </p:nvSpPr>
        <p:spPr>
          <a:xfrm flipH="1">
            <a:off x="827584" y="980728"/>
            <a:ext cx="7380392" cy="4392488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179964" rIns="108000" bIns="179964" numCol="1" anchor="t" anchorCtr="0" compatLnSpc="1">
            <a:prstTxWarp prst="textNoShape">
              <a:avLst/>
            </a:prstTxWarp>
            <a:noAutofit/>
          </a:bodyPr>
          <a:lstStyle/>
          <a:p>
            <a:pPr algn="just" defTabSz="685663" eaLnBrk="1" hangingPunct="1">
              <a:lnSpc>
                <a:spcPct val="90000"/>
              </a:lnSpc>
              <a:spcBef>
                <a:spcPts val="750"/>
              </a:spcBef>
              <a:buClr>
                <a:srgbClr val="078777"/>
              </a:buClr>
            </a:pPr>
            <a:r>
              <a:rPr lang="ru-RU" sz="2000" dirty="0" smtClean="0">
                <a:latin typeface="+mn-lt"/>
              </a:rPr>
              <a:t>Лицензирование – деятельность государства по регулированию предпринимательства с помощью запрета осуществлять определенные виды деятельности без специального разрешения.</a:t>
            </a:r>
          </a:p>
          <a:p>
            <a:pPr algn="just" defTabSz="685663" eaLnBrk="1" hangingPunct="1">
              <a:lnSpc>
                <a:spcPct val="90000"/>
              </a:lnSpc>
              <a:spcBef>
                <a:spcPts val="750"/>
              </a:spcBef>
              <a:buClr>
                <a:srgbClr val="078777"/>
              </a:buClr>
            </a:pPr>
            <a:r>
              <a:rPr lang="ru-RU" sz="2000" dirty="0">
                <a:latin typeface="+mn-lt"/>
              </a:rPr>
              <a:t>Цель лицензирования - </a:t>
            </a:r>
            <a:r>
              <a:rPr lang="ru-RU" sz="2000" dirty="0" smtClean="0">
                <a:latin typeface="+mn-lt"/>
              </a:rPr>
              <a:t>предотвращения </a:t>
            </a:r>
            <a:r>
              <a:rPr lang="ru-RU" sz="2000" dirty="0">
                <a:latin typeface="+mn-lt"/>
              </a:rPr>
              <a:t>ущерба правам, законным интересам, </a:t>
            </a:r>
            <a:r>
              <a:rPr lang="ru-RU" sz="2000" b="1" i="1" dirty="0">
                <a:latin typeface="+mn-lt"/>
              </a:rPr>
              <a:t>жизни или здоровью граждан</a:t>
            </a:r>
            <a:r>
              <a:rPr lang="ru-RU" sz="2000" dirty="0">
                <a:latin typeface="+mn-lt"/>
              </a:rPr>
              <a:t>, окружающей среде, объектам культурного наследия (памятникам истории и культуры) </a:t>
            </a:r>
            <a:r>
              <a:rPr lang="ru-RU" sz="2000" dirty="0" smtClean="0">
                <a:latin typeface="+mn-lt"/>
              </a:rPr>
              <a:t>народов РФ, </a:t>
            </a:r>
            <a:r>
              <a:rPr lang="ru-RU" sz="2000" dirty="0">
                <a:latin typeface="+mn-lt"/>
              </a:rPr>
              <a:t>обороне и безопасности государства, возможность нанесения которого связана с осуществлением юридическими </a:t>
            </a:r>
            <a:r>
              <a:rPr lang="ru-RU" sz="2000" dirty="0" smtClean="0">
                <a:latin typeface="+mn-lt"/>
              </a:rPr>
              <a:t>лицами (ЮЛ) </a:t>
            </a:r>
            <a:r>
              <a:rPr lang="ru-RU" sz="2000" dirty="0">
                <a:latin typeface="+mn-lt"/>
              </a:rPr>
              <a:t>и </a:t>
            </a:r>
            <a:r>
              <a:rPr lang="ru-RU" sz="2000" dirty="0" smtClean="0">
                <a:latin typeface="+mn-lt"/>
              </a:rPr>
              <a:t>индивидуальными предпринимателями (ИП) отдельных </a:t>
            </a:r>
            <a:r>
              <a:rPr lang="ru-RU" sz="2000" dirty="0">
                <a:latin typeface="+mn-lt"/>
              </a:rPr>
              <a:t>видов </a:t>
            </a:r>
            <a:r>
              <a:rPr lang="ru-RU" sz="2000" dirty="0" smtClean="0">
                <a:latin typeface="+mn-lt"/>
              </a:rPr>
              <a:t>деятельности.</a:t>
            </a:r>
          </a:p>
          <a:p>
            <a:pPr algn="just" defTabSz="685663" eaLnBrk="1" hangingPunct="1">
              <a:lnSpc>
                <a:spcPct val="90000"/>
              </a:lnSpc>
              <a:spcBef>
                <a:spcPts val="750"/>
              </a:spcBef>
              <a:buClr>
                <a:srgbClr val="078777"/>
              </a:buClr>
            </a:pPr>
            <a:r>
              <a:rPr lang="ru-RU" sz="2000" dirty="0" smtClean="0">
                <a:latin typeface="+mn-lt"/>
              </a:rPr>
              <a:t>Лицензирование включает предоставление лицензии и осуществление лицензионного контроля.</a:t>
            </a:r>
            <a:endParaRPr lang="ru-RU" sz="2000" dirty="0">
              <a:latin typeface="+mn-lt"/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4F410242-1ECD-4AE0-B370-EAA5B269E1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3</a:t>
            </a:fld>
            <a:endParaRPr lang="ru-RU" alt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0EA93D34-5184-4C3E-BD6C-F9AD39AE2657}"/>
              </a:ext>
            </a:extLst>
          </p:cNvPr>
          <p:cNvSpPr>
            <a:spLocks noChangeAspect="1"/>
          </p:cNvSpPr>
          <p:nvPr/>
        </p:nvSpPr>
        <p:spPr>
          <a:xfrm>
            <a:off x="6372200" y="5661248"/>
            <a:ext cx="1080120" cy="10795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97B4D6-B365-46B3-B95C-22DD3C6F9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873" y="288000"/>
            <a:ext cx="7484559" cy="4584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685800"/>
            <a:r>
              <a:rPr lang="ru-RU" sz="2700" dirty="0" smtClean="0"/>
              <a:t>Нормативная база</a:t>
            </a:r>
            <a:endParaRPr lang="ru-RU" sz="2700" dirty="0"/>
          </a:p>
        </p:txBody>
      </p:sp>
      <p:sp>
        <p:nvSpPr>
          <p:cNvPr id="4" name="Прямоугольник: скругленные противолежащие углы 3">
            <a:extLst>
              <a:ext uri="{FF2B5EF4-FFF2-40B4-BE49-F238E27FC236}">
                <a16:creationId xmlns:a16="http://schemas.microsoft.com/office/drawing/2014/main" id="{44304DF6-225A-4299-8252-08835933E27A}"/>
              </a:ext>
            </a:extLst>
          </p:cNvPr>
          <p:cNvSpPr/>
          <p:nvPr/>
        </p:nvSpPr>
        <p:spPr>
          <a:xfrm flipH="1">
            <a:off x="827584" y="980728"/>
            <a:ext cx="7380392" cy="386460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179964" rIns="108000" bIns="179964" numCol="1" anchor="t" anchorCtr="0" compatLnSpc="1">
            <a:prstTxWarp prst="textNoShape">
              <a:avLst/>
            </a:prstTxWarp>
            <a:noAutofit/>
          </a:bodyPr>
          <a:lstStyle/>
          <a:p>
            <a:pPr algn="just" defTabSz="685663" eaLnBrk="1" hangingPunct="1">
              <a:lnSpc>
                <a:spcPct val="90000"/>
              </a:lnSpc>
              <a:spcBef>
                <a:spcPts val="750"/>
              </a:spcBef>
              <a:buClr>
                <a:srgbClr val="078777"/>
              </a:buClr>
            </a:pPr>
            <a:r>
              <a:rPr lang="ru-RU" sz="2000" dirty="0" smtClean="0">
                <a:latin typeface="+mn-lt"/>
              </a:rPr>
              <a:t>Основной НПА – ФЗ «О лицензировании отдельных видов деятельности» № 99-ФЗ от 04.05.2011, регулирующий отношения, возникающие между органами исполнительной власти (федеральными, субъектов РФ) и юридическими лицами/индивидуальными предпринимателями в связи с осуществлением лицензирования.</a:t>
            </a:r>
            <a:endParaRPr lang="ru-RU" sz="2000" dirty="0">
              <a:latin typeface="+mn-lt"/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4F410242-1ECD-4AE0-B370-EAA5B269E1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4</a:t>
            </a:fld>
            <a:endParaRPr lang="ru-RU" alt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0EA93D34-5184-4C3E-BD6C-F9AD39AE2657}"/>
              </a:ext>
            </a:extLst>
          </p:cNvPr>
          <p:cNvSpPr>
            <a:spLocks noChangeAspect="1"/>
          </p:cNvSpPr>
          <p:nvPr/>
        </p:nvSpPr>
        <p:spPr>
          <a:xfrm>
            <a:off x="5940152" y="5157192"/>
            <a:ext cx="1080120" cy="10795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47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 flipH="1">
            <a:off x="611560" y="1268760"/>
            <a:ext cx="7992888" cy="4752529"/>
          </a:xfrm>
        </p:spPr>
        <p:txBody>
          <a:bodyPr/>
          <a:lstStyle/>
          <a:p>
            <a:pPr algn="just"/>
            <a:r>
              <a:rPr lang="ru-RU" sz="1800" dirty="0"/>
              <a:t>лицензия - специальное разрешение на право осуществления </a:t>
            </a:r>
            <a:r>
              <a:rPr lang="ru-RU" sz="1800" dirty="0" smtClean="0"/>
              <a:t>ЮЛ или ИП конкретного </a:t>
            </a:r>
            <a:r>
              <a:rPr lang="ru-RU" sz="1800" dirty="0"/>
              <a:t>вида деятельности (выполнения работ, оказания услуг, составляющих лицензируемый вид деятельности), которое подтверждается записью в реестре </a:t>
            </a:r>
            <a:r>
              <a:rPr lang="ru-RU" sz="1800" dirty="0" smtClean="0"/>
              <a:t>лицензий.</a:t>
            </a:r>
          </a:p>
          <a:p>
            <a:pPr algn="just"/>
            <a:r>
              <a:rPr lang="ru-RU" sz="1800" dirty="0"/>
              <a:t>лицензирующие </a:t>
            </a:r>
            <a:r>
              <a:rPr lang="ru-RU" sz="1800" dirty="0" smtClean="0"/>
              <a:t>органы - </a:t>
            </a:r>
            <a:r>
              <a:rPr lang="ru-RU" sz="1800" dirty="0"/>
              <a:t>уполномоченные федеральные органы исполнительной власти и (или) их территориальные органы, органы исполнительной власти </a:t>
            </a:r>
            <a:r>
              <a:rPr lang="ru-RU" sz="1800" dirty="0" smtClean="0"/>
              <a:t>субъектов РФ, </a:t>
            </a:r>
            <a:r>
              <a:rPr lang="ru-RU" sz="1800" dirty="0"/>
              <a:t>осуществляющие </a:t>
            </a:r>
            <a:r>
              <a:rPr lang="ru-RU" sz="1800" dirty="0" smtClean="0"/>
              <a:t>лицензирования…</a:t>
            </a:r>
          </a:p>
          <a:p>
            <a:pPr algn="just"/>
            <a:r>
              <a:rPr lang="ru-RU" sz="1800" dirty="0" smtClean="0"/>
              <a:t>соискатель лицензии – ЮЛ или ИП, обратившееся в лицензирующий орган с заявлением о предоставлении лицензии.</a:t>
            </a:r>
          </a:p>
          <a:p>
            <a:pPr algn="just"/>
            <a:r>
              <a:rPr lang="ru-RU" sz="1800" dirty="0" smtClean="0"/>
              <a:t>лицензиат - </a:t>
            </a:r>
            <a:r>
              <a:rPr lang="ru-RU" sz="1800" dirty="0"/>
              <a:t>ЮЛ или ИП, </a:t>
            </a:r>
            <a:r>
              <a:rPr lang="ru-RU" sz="1800" dirty="0" smtClean="0"/>
              <a:t>имеющие лицензию.</a:t>
            </a:r>
          </a:p>
          <a:p>
            <a:pPr algn="just"/>
            <a:r>
              <a:rPr lang="ru-RU" sz="1800" dirty="0"/>
              <a:t>лицензионные требования - обязательные требования, которые связаны с осуществлением лицензируемых видов деятельности, установлены положениями о лицензировании конкретных видов </a:t>
            </a:r>
            <a:r>
              <a:rPr lang="ru-RU" sz="1800" dirty="0" smtClean="0"/>
              <a:t>деятельности.</a:t>
            </a:r>
          </a:p>
          <a:p>
            <a:pPr algn="just"/>
            <a:endParaRPr lang="ru-RU" sz="1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5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Ключевые понятия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867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 flipH="1">
            <a:off x="826594" y="2564904"/>
            <a:ext cx="7490814" cy="3456385"/>
          </a:xfrm>
        </p:spPr>
        <p:txBody>
          <a:bodyPr/>
          <a:lstStyle/>
          <a:p>
            <a:pPr algn="just"/>
            <a:r>
              <a:rPr lang="ru-RU" sz="1800" dirty="0"/>
              <a:t>запрашивать у органов государственной власти, органов местного самоуправления, соискателей лицензий и лицензиатов, получать от них сведения и документы, которые необходимы для осуществления лицензирования и представление которых предусмотрено </a:t>
            </a:r>
            <a:r>
              <a:rPr lang="ru-RU" sz="1800" dirty="0" smtClean="0"/>
              <a:t>законодательством;</a:t>
            </a:r>
          </a:p>
          <a:p>
            <a:pPr algn="just"/>
            <a:r>
              <a:rPr lang="ru-RU" sz="1800" dirty="0"/>
              <a:t>выдавать лицензиатам предписания об устранении выявленных нарушений лицензионных </a:t>
            </a:r>
            <a:r>
              <a:rPr lang="ru-RU" sz="1800" dirty="0" smtClean="0"/>
              <a:t>требований;</a:t>
            </a:r>
          </a:p>
          <a:p>
            <a:pPr algn="just"/>
            <a:r>
              <a:rPr lang="ru-RU" sz="1800" dirty="0"/>
              <a:t>применять меры по </a:t>
            </a:r>
            <a:r>
              <a:rPr lang="ru-RU" sz="1800" dirty="0" smtClean="0"/>
              <a:t>пресечению административных </a:t>
            </a:r>
            <a:r>
              <a:rPr lang="ru-RU" sz="1800" dirty="0"/>
              <a:t>правонарушений и привлечению виновных в их совершении лиц к административной </a:t>
            </a:r>
            <a:r>
              <a:rPr lang="ru-RU" sz="1800" dirty="0" smtClean="0"/>
              <a:t>ответственности.</a:t>
            </a:r>
            <a:endParaRPr lang="ru-RU" sz="1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6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43608" y="336099"/>
            <a:ext cx="6832215" cy="644632"/>
          </a:xfrm>
        </p:spPr>
        <p:txBody>
          <a:bodyPr/>
          <a:lstStyle/>
          <a:p>
            <a:r>
              <a:rPr lang="ru-RU" dirty="0" smtClean="0"/>
              <a:t>уполномоченные должностные лица лицензирующих органов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/>
          </p:nvPr>
        </p:nvSpPr>
        <p:spPr>
          <a:xfrm>
            <a:off x="827088" y="1124745"/>
            <a:ext cx="7489328" cy="1224136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/>
              <a:t>при осуществлении лицензирования проводят </a:t>
            </a:r>
            <a:r>
              <a:rPr lang="ru-RU" sz="2000" dirty="0" smtClean="0"/>
              <a:t> оценку </a:t>
            </a:r>
            <a:r>
              <a:rPr lang="ru-RU" sz="2000" dirty="0"/>
              <a:t>соблюдения соискателем лицензии, лицензиатом лицензионных </a:t>
            </a:r>
            <a:r>
              <a:rPr lang="ru-RU" sz="2000" dirty="0" smtClean="0"/>
              <a:t>требований и имеют право: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6287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 flipH="1">
            <a:off x="826594" y="1268761"/>
            <a:ext cx="7490814" cy="4752528"/>
          </a:xfrm>
        </p:spPr>
        <p:txBody>
          <a:bodyPr/>
          <a:lstStyle/>
          <a:p>
            <a:r>
              <a:rPr lang="ru-RU" sz="2000" dirty="0"/>
              <a:t>производство лекарственных </a:t>
            </a:r>
            <a:r>
              <a:rPr lang="ru-RU" sz="2000" dirty="0" smtClean="0"/>
              <a:t>средств;</a:t>
            </a:r>
          </a:p>
          <a:p>
            <a:r>
              <a:rPr lang="ru-RU" sz="2000" dirty="0" smtClean="0"/>
              <a:t>оборот </a:t>
            </a:r>
            <a:r>
              <a:rPr lang="ru-RU" sz="2000" dirty="0"/>
              <a:t>наркотических средств, психотропных веществ и их </a:t>
            </a:r>
            <a:r>
              <a:rPr lang="ru-RU" sz="2000" dirty="0" err="1"/>
              <a:t>прекурсоров</a:t>
            </a:r>
            <a:r>
              <a:rPr lang="ru-RU" sz="2000" dirty="0"/>
              <a:t>, культивирование </a:t>
            </a:r>
            <a:r>
              <a:rPr lang="ru-RU" sz="2000" dirty="0" err="1"/>
              <a:t>наркосодержащих</a:t>
            </a:r>
            <a:r>
              <a:rPr lang="ru-RU" sz="2000" dirty="0"/>
              <a:t> </a:t>
            </a:r>
            <a:r>
              <a:rPr lang="ru-RU" sz="2000" dirty="0" smtClean="0"/>
              <a:t>растений;</a:t>
            </a:r>
          </a:p>
          <a:p>
            <a:r>
              <a:rPr lang="ru-RU" sz="2000" dirty="0"/>
              <a:t>фармацевтическая </a:t>
            </a:r>
            <a:r>
              <a:rPr lang="ru-RU" sz="2000" dirty="0" smtClean="0"/>
              <a:t>деятельность.</a:t>
            </a:r>
          </a:p>
          <a:p>
            <a:pPr marL="176176" indent="0" algn="just">
              <a:buNone/>
            </a:pPr>
            <a:r>
              <a:rPr lang="ru-RU" sz="2000" dirty="0" smtClean="0"/>
              <a:t>На каждый вид деятельности предоставляется отдельная лицензия.</a:t>
            </a:r>
          </a:p>
          <a:p>
            <a:pPr marL="176176" indent="0">
              <a:buNone/>
            </a:pPr>
            <a:r>
              <a:rPr lang="ru-RU" sz="2000" dirty="0" smtClean="0"/>
              <a:t>Лицензия действует бессрочно.</a:t>
            </a: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7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Лицензируемые виды деятельности в сфере обращения </a:t>
            </a:r>
            <a:r>
              <a:rPr lang="ru-RU" dirty="0" err="1" smtClean="0"/>
              <a:t>Лс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164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000" dirty="0" smtClean="0"/>
              <a:t>вступило </a:t>
            </a:r>
            <a:r>
              <a:rPr lang="ru-RU" sz="2000" dirty="0"/>
              <a:t>в силу с 1 сентября 2022 г. и действует до 1 сентября </a:t>
            </a:r>
            <a:r>
              <a:rPr lang="ru-RU" sz="2000" dirty="0" smtClean="0"/>
              <a:t>2028</a:t>
            </a:r>
          </a:p>
          <a:p>
            <a:pPr algn="just"/>
            <a:r>
              <a:rPr lang="ru-RU" sz="2000" dirty="0"/>
              <a:t>устанавливает порядок лицензирования фармацевтической деятельности, </a:t>
            </a:r>
            <a:r>
              <a:rPr lang="ru-RU" sz="2000" dirty="0" smtClean="0"/>
              <a:t>осуществляемой ЮЛ (организации оптовой торговли, аптечные организации, ветеринарные аптечные организации, медицинские организации, расположенные в сельских населенных пунктах, ветеринарные организации) и ИП.</a:t>
            </a: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8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Постановление Правительства РФ от 31 марта 2022 </a:t>
            </a:r>
            <a:r>
              <a:rPr lang="ru-RU" dirty="0" smtClean="0"/>
              <a:t>г. </a:t>
            </a:r>
            <a:r>
              <a:rPr lang="ru-RU" dirty="0"/>
              <a:t>N 547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"Об утверждении Положения о лицензировании фармацевтической деятельности"</a:t>
            </a:r>
          </a:p>
        </p:txBody>
      </p:sp>
    </p:spTree>
    <p:extLst>
      <p:ext uri="{BB962C8B-B14F-4D97-AF65-F5344CB8AC3E}">
        <p14:creationId xmlns:p14="http://schemas.microsoft.com/office/powerpoint/2010/main" val="63586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 flipH="1">
            <a:off x="827584" y="1484784"/>
            <a:ext cx="7488832" cy="4896544"/>
          </a:xfrm>
        </p:spPr>
        <p:txBody>
          <a:bodyPr>
            <a:normAutofit fontScale="92500" lnSpcReduction="10000"/>
          </a:bodyPr>
          <a:lstStyle/>
          <a:p>
            <a:pPr marL="176176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/>
              <a:t>1. </a:t>
            </a:r>
            <a:r>
              <a:rPr lang="ru-RU" sz="1800" b="1" dirty="0" smtClean="0"/>
              <a:t>Оптовая торговля </a:t>
            </a:r>
            <a:r>
              <a:rPr lang="ru-RU" sz="1800" dirty="0" smtClean="0"/>
              <a:t>лекарственными средствами для медицинского применения</a:t>
            </a:r>
          </a:p>
          <a:p>
            <a:pPr marL="176176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/>
              <a:t>2. </a:t>
            </a:r>
            <a:r>
              <a:rPr lang="ru-RU" sz="1800" b="1" dirty="0" smtClean="0"/>
              <a:t>Хранение</a:t>
            </a:r>
            <a:r>
              <a:rPr lang="ru-RU" sz="1800" dirty="0" smtClean="0"/>
              <a:t> лекарственных средств -//-</a:t>
            </a:r>
          </a:p>
          <a:p>
            <a:pPr marL="176176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/>
              <a:t>3. </a:t>
            </a:r>
            <a:r>
              <a:rPr lang="ru-RU" sz="1800" b="1" dirty="0" smtClean="0"/>
              <a:t>Хранение</a:t>
            </a:r>
            <a:r>
              <a:rPr lang="ru-RU" sz="1800" dirty="0" smtClean="0"/>
              <a:t> лекарственных препаратов </a:t>
            </a:r>
            <a:r>
              <a:rPr lang="ru-RU" sz="1800" dirty="0"/>
              <a:t>-//-</a:t>
            </a:r>
          </a:p>
          <a:p>
            <a:pPr marL="176176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/>
              <a:t>4. </a:t>
            </a:r>
            <a:r>
              <a:rPr lang="ru-RU" sz="1800" b="1" dirty="0" smtClean="0"/>
              <a:t>Перевозка</a:t>
            </a:r>
            <a:r>
              <a:rPr lang="ru-RU" sz="1800" dirty="0" smtClean="0"/>
              <a:t> лекарственных средств </a:t>
            </a:r>
            <a:r>
              <a:rPr lang="ru-RU" sz="1800" dirty="0"/>
              <a:t>-//-</a:t>
            </a:r>
          </a:p>
          <a:p>
            <a:pPr marL="176176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/>
              <a:t>5. </a:t>
            </a:r>
            <a:r>
              <a:rPr lang="ru-RU" sz="1800" b="1" dirty="0" smtClean="0"/>
              <a:t>Перевозка</a:t>
            </a:r>
            <a:r>
              <a:rPr lang="ru-RU" sz="1800" dirty="0" smtClean="0"/>
              <a:t> лекарственных </a:t>
            </a:r>
            <a:r>
              <a:rPr lang="ru-RU" sz="1800" dirty="0"/>
              <a:t>препаратов -//-</a:t>
            </a:r>
          </a:p>
          <a:p>
            <a:pPr marL="176176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/>
              <a:t>6. </a:t>
            </a:r>
            <a:r>
              <a:rPr lang="ru-RU" sz="1800" b="1" dirty="0" smtClean="0"/>
              <a:t>Розничная торговля </a:t>
            </a:r>
            <a:r>
              <a:rPr lang="ru-RU" sz="1800" dirty="0" smtClean="0"/>
              <a:t>лекарственными </a:t>
            </a:r>
            <a:r>
              <a:rPr lang="ru-RU" sz="1800" dirty="0"/>
              <a:t>препаратами -//-</a:t>
            </a:r>
          </a:p>
          <a:p>
            <a:pPr marL="176176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/>
              <a:t>7. </a:t>
            </a:r>
            <a:r>
              <a:rPr lang="ru-RU" sz="1800" b="1" dirty="0" smtClean="0"/>
              <a:t>Отпуск</a:t>
            </a:r>
            <a:r>
              <a:rPr lang="ru-RU" sz="1800" dirty="0" smtClean="0"/>
              <a:t> </a:t>
            </a:r>
            <a:r>
              <a:rPr lang="ru-RU" sz="1800" dirty="0"/>
              <a:t>лекарственных препаратов -//-</a:t>
            </a:r>
          </a:p>
          <a:p>
            <a:pPr marL="176176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/>
              <a:t>8. </a:t>
            </a:r>
            <a:r>
              <a:rPr lang="ru-RU" sz="1800" b="1" dirty="0" smtClean="0"/>
              <a:t>Изготовление</a:t>
            </a:r>
            <a:r>
              <a:rPr lang="ru-RU" sz="1800" dirty="0" smtClean="0"/>
              <a:t> лекарственных препаратов для медицинского применения, за исключением изготовления радиофармацевтических лекарственных препаратов для медицинского применения</a:t>
            </a:r>
          </a:p>
          <a:p>
            <a:pPr marL="176176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/>
              <a:t>9. </a:t>
            </a:r>
            <a:r>
              <a:rPr lang="ru-RU" sz="1800" b="1" dirty="0"/>
              <a:t>Изготовление</a:t>
            </a:r>
            <a:r>
              <a:rPr lang="ru-RU" sz="1800" dirty="0"/>
              <a:t> радиофармацевтических лекарственных </a:t>
            </a:r>
            <a:r>
              <a:rPr lang="ru-RU" sz="1800" dirty="0" smtClean="0"/>
              <a:t>препаратов -//-</a:t>
            </a:r>
          </a:p>
          <a:p>
            <a:pPr marL="176176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/>
          </a:p>
          <a:p>
            <a:pPr marL="176176" indent="0" algn="just">
              <a:spcBef>
                <a:spcPts val="0"/>
              </a:spcBef>
              <a:buNone/>
            </a:pPr>
            <a:r>
              <a:rPr lang="ru-RU" sz="1800" i="1" dirty="0" smtClean="0"/>
              <a:t>Каждый вид работ и услуг предполагает особые лицензионные требования.</a:t>
            </a:r>
            <a:endParaRPr lang="ru-RU" sz="18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9</a:t>
            </a:fld>
            <a:endParaRPr lang="ru-RU" alt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68177" y="336098"/>
            <a:ext cx="6607646" cy="1076677"/>
          </a:xfrm>
        </p:spPr>
        <p:txBody>
          <a:bodyPr/>
          <a:lstStyle/>
          <a:p>
            <a:r>
              <a:rPr lang="ru-RU" sz="2400" dirty="0" smtClean="0"/>
              <a:t>Фармацевтическая деятельность в сфере обращения ЛС для медицинского применения включает работы и услуги</a:t>
            </a:r>
            <a:r>
              <a:rPr lang="ru-RU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438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ФБП2">
  <a:themeElements>
    <a:clrScheme name="КФБП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78777"/>
      </a:accent1>
      <a:accent2>
        <a:srgbClr val="056256"/>
      </a:accent2>
      <a:accent3>
        <a:srgbClr val="9F844D"/>
      </a:accent3>
      <a:accent4>
        <a:srgbClr val="E5C78C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КФБП2" id="{3718F79A-4E9F-401C-992A-CBDC7EC2995E}" vid="{F3AA191C-90A5-4250-8463-0FC5D3AEE9F5}"/>
    </a:ext>
  </a:extLst>
</a:theme>
</file>

<file path=ppt/theme/theme2.xml><?xml version="1.0" encoding="utf-8"?>
<a:theme xmlns:a="http://schemas.openxmlformats.org/drawingml/2006/main" name="Кафедра">
  <a:themeElements>
    <a:clrScheme name="КФБП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78777"/>
      </a:accent1>
      <a:accent2>
        <a:srgbClr val="056256"/>
      </a:accent2>
      <a:accent3>
        <a:srgbClr val="9F844D"/>
      </a:accent3>
      <a:accent4>
        <a:srgbClr val="E5C78C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3" id="{51291F59-95A3-4C3D-B401-8133C8009EE4}" vid="{789C3A00-9192-4606-A86F-46B09590382B}"/>
    </a:ext>
  </a:extLst>
</a:theme>
</file>

<file path=ppt/theme/theme3.xml><?xml version="1.0" encoding="utf-8"?>
<a:theme xmlns:a="http://schemas.openxmlformats.org/drawingml/2006/main" name="1_КФБП2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КФБП2" id="{2D8EB31C-D155-4717-8944-B56B6AEEE051}" vid="{43B45528-606A-487D-85B8-E36C96E05FCD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КФБП2</Template>
  <TotalTime>3050</TotalTime>
  <Words>1447</Words>
  <Application>Microsoft Office PowerPoint</Application>
  <PresentationFormat>Экран (4:3)</PresentationFormat>
  <Paragraphs>108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Arial Narrow</vt:lpstr>
      <vt:lpstr>Calibri</vt:lpstr>
      <vt:lpstr>Times New Roman</vt:lpstr>
      <vt:lpstr>Wingdings 2</vt:lpstr>
      <vt:lpstr>КФБП2</vt:lpstr>
      <vt:lpstr>Кафедра</vt:lpstr>
      <vt:lpstr>1_КФБП2</vt:lpstr>
      <vt:lpstr> ЛЕКЦИИ по дисциплине «Правовое обеспечение профессиональной деятельности»  для специальности Фармация  </vt:lpstr>
      <vt:lpstr>План лекции</vt:lpstr>
      <vt:lpstr>Лицензирование и его цель</vt:lpstr>
      <vt:lpstr>Нормативная база</vt:lpstr>
      <vt:lpstr>Ключевые понятия</vt:lpstr>
      <vt:lpstr>уполномоченные должностные лица лицензирующих органов</vt:lpstr>
      <vt:lpstr>Лицензируемые виды деятельности в сфере обращения Лс</vt:lpstr>
      <vt:lpstr>Постановление Правительства РФ от 31 марта 2022 г. N 547</vt:lpstr>
      <vt:lpstr>Фармацевтическая деятельность в сфере обращения ЛС для медицинского применения включает работы и услуги:</vt:lpstr>
      <vt:lpstr>Лицензионные требования к соискателю лицензии</vt:lpstr>
      <vt:lpstr>Лицензионные требования  к соискателю - организации оптовой торговли ЛС </vt:lpstr>
      <vt:lpstr>Лицензионные требования к соискателю – аптечной организации и ИП</vt:lpstr>
      <vt:lpstr>Лицензиат, осуществляющий оптовую торговлю ЛС обязан соблюдать</vt:lpstr>
      <vt:lpstr>Лицензиат, осуществляющий розничную торговлю ЛС обязан соблюдать</vt:lpstr>
      <vt:lpstr>Лицензиат, осуществляющий изготовление и отпуск ЛП обязан соблюдать</vt:lpstr>
      <vt:lpstr>Общие требования </vt:lpstr>
      <vt:lpstr>Лицензирующие органы </vt:lpstr>
      <vt:lpstr>Порядок предоставление лицензии </vt:lpstr>
      <vt:lpstr>Оценка соответствия соискателя лицензии (лицензиата) лицензионным требованиям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Волгоградский государственный медицинский университет Кафедра философии, биоэтики и права</dc:title>
  <dc:creator>Общая запись</dc:creator>
  <cp:lastModifiedBy>Alexander Basov</cp:lastModifiedBy>
  <cp:revision>185</cp:revision>
  <dcterms:created xsi:type="dcterms:W3CDTF">2008-09-07T13:40:43Z</dcterms:created>
  <dcterms:modified xsi:type="dcterms:W3CDTF">2023-10-13T07:12:26Z</dcterms:modified>
</cp:coreProperties>
</file>