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0" r:id="rId1"/>
  </p:sldMasterIdLst>
  <p:sldIdLst>
    <p:sldId id="256" r:id="rId2"/>
    <p:sldId id="282" r:id="rId3"/>
    <p:sldId id="289" r:id="rId4"/>
    <p:sldId id="284" r:id="rId5"/>
    <p:sldId id="257" r:id="rId6"/>
    <p:sldId id="260" r:id="rId7"/>
    <p:sldId id="283" r:id="rId8"/>
    <p:sldId id="285" r:id="rId9"/>
    <p:sldId id="259" r:id="rId10"/>
    <p:sldId id="287" r:id="rId11"/>
    <p:sldId id="288" r:id="rId12"/>
    <p:sldId id="286" r:id="rId13"/>
    <p:sldId id="261" r:id="rId14"/>
    <p:sldId id="291" r:id="rId15"/>
    <p:sldId id="292" r:id="rId16"/>
    <p:sldId id="268" r:id="rId17"/>
    <p:sldId id="269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22" r:id="rId31"/>
    <p:sldId id="308" r:id="rId32"/>
    <p:sldId id="306" r:id="rId33"/>
    <p:sldId id="309" r:id="rId34"/>
    <p:sldId id="323" r:id="rId35"/>
    <p:sldId id="324" r:id="rId36"/>
    <p:sldId id="325" r:id="rId37"/>
    <p:sldId id="307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20" r:id="rId47"/>
    <p:sldId id="321" r:id="rId48"/>
    <p:sldId id="318" r:id="rId49"/>
    <p:sldId id="319" r:id="rId50"/>
    <p:sldId id="262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2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2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300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55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7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6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9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8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0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3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82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0234" y="1264272"/>
            <a:ext cx="10993549" cy="999958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6000" b="1" dirty="0"/>
              <a:t>ДИДАКТИКА</a:t>
            </a:r>
            <a:endParaRPr lang="ru-RU" sz="6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0234" y="3607267"/>
            <a:ext cx="10993546" cy="2550252"/>
          </a:xfrm>
        </p:spPr>
        <p:txBody>
          <a:bodyPr>
            <a:norm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Доцент кафедры медико-социальных технологий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курсом П и ОТ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дпо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ВолгГМУ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к.п.н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чумаков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вячеслав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игоревич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ЛЕКЦИЯ ДЛЯ СТУДЕНТОВ 1 КУРСА направления  «менеджмент» (магистратура)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ДИСЦИПЛИНЕ «методы преподавания управленческих дисциплин»</a:t>
            </a:r>
          </a:p>
          <a:p>
            <a:pPr algn="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Волгоградский государственный медицинский университет — Википедия">
            <a:extLst>
              <a:ext uri="{FF2B5EF4-FFF2-40B4-BE49-F238E27FC236}">
                <a16:creationId xmlns:a16="http://schemas.microsoft.com/office/drawing/2014/main" id="{231D567B-74E6-442B-8A12-7ED39534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43" y="360726"/>
            <a:ext cx="2289903" cy="234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4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  <p:sndAc>
          <p:stSnd>
            <p:snd r:embed="rId2" name="Futatsu_no_Kodou кат.wav"/>
          </p:stSnd>
        </p:sndAc>
      </p:transition>
    </mc:Choice>
    <mc:Fallback xmlns="">
      <p:transition spd="slow">
        <p:fade/>
        <p:sndAc>
          <p:stSnd>
            <p:snd r:embed="rId4" name="Futatsu_no_Kodou кат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2DED6-B931-4F98-811F-F6D2F708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Общие закономерности </a:t>
            </a:r>
            <a:br>
              <a:rPr lang="ru-RU" dirty="0"/>
            </a:br>
            <a:r>
              <a:rPr lang="ru-RU" dirty="0"/>
              <a:t>дидактики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D6526-2639-4D49-9BED-2F30F266A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096073-A82F-4CDF-9B24-7A9EBA20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4088"/>
            <a:ext cx="6164871" cy="36058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793C3B-06F2-4C73-8064-C801D9726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871" y="71190"/>
            <a:ext cx="6039472" cy="37540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BE9B18-2B27-4798-A02A-2B03DA542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686" y="3825263"/>
            <a:ext cx="5721734" cy="29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2DED6-B931-4F98-811F-F6D2F708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частные закономерности дидактики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D6526-2639-4D49-9BED-2F30F266A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6A2B9F-225C-456F-8F33-F95D1098E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956"/>
            <a:ext cx="5964572" cy="3705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4F5145-0B28-4D71-B108-542451AFB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572" y="2201971"/>
            <a:ext cx="6164073" cy="44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39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BAFE-AA84-4D89-BAA8-302F8E06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4779373" cy="10138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Принципы отбора содержания образования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6EF59D-A830-4105-9C58-95C6A87B7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04575B-3B77-47A8-BE61-5BFB0354D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341" y="0"/>
            <a:ext cx="749136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AD3188-3466-4A0F-BDCB-6B59E6AF6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93" y="1883039"/>
            <a:ext cx="5238134" cy="325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20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b="1" dirty="0"/>
              <a:t>Функции  и Принципы </a:t>
            </a:r>
            <a:br>
              <a:rPr lang="ru-RU" b="1" dirty="0"/>
            </a:br>
            <a:r>
              <a:rPr lang="ru-RU" b="1" dirty="0"/>
              <a:t>обучения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022" y="2045353"/>
            <a:ext cx="5374992" cy="4725959"/>
          </a:xfrm>
        </p:spPr>
        <p:txBody>
          <a:bodyPr anchor="t">
            <a:normAutofit/>
          </a:bodyPr>
          <a:lstStyle/>
          <a:p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458DC3AA-EF89-48A5-9237-D257419462B6}"/>
              </a:ext>
            </a:extLst>
          </p:cNvPr>
          <p:cNvSpPr txBox="1">
            <a:spLocks/>
          </p:cNvSpPr>
          <p:nvPr/>
        </p:nvSpPr>
        <p:spPr>
          <a:xfrm>
            <a:off x="5956184" y="2045354"/>
            <a:ext cx="5374992" cy="4725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83F76A-0F36-4A6E-8ED1-4E7A4370C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0"/>
            <a:ext cx="5942202" cy="697880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8DED524-F62F-4B9E-A2E9-B0E17B308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798" y="1778464"/>
            <a:ext cx="4860779" cy="4992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6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A8B2693-CF8D-4107-8BDE-975790BC90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404814"/>
            <a:ext cx="7158038" cy="141287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dirty="0"/>
              <a:t>Методы обучения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D2E47B2-7AA4-45D2-8EEA-152D137B5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8232" y="1989589"/>
            <a:ext cx="5704454" cy="4570602"/>
          </a:xfrm>
          <a:solidFill>
            <a:srgbClr val="EAEAD6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i="1" dirty="0"/>
              <a:t>Под методами обучения следует понимать </a:t>
            </a:r>
            <a:r>
              <a:rPr lang="ru-RU" altLang="ru-RU" sz="2400" i="1" dirty="0">
                <a:solidFill>
                  <a:srgbClr val="0000FF"/>
                </a:solidFill>
              </a:rPr>
              <a:t>способы обучающей работы учителя и организации учебно-познавательной деятельности учащихся</a:t>
            </a:r>
            <a:r>
              <a:rPr lang="ru-RU" altLang="ru-RU" sz="2400" i="1" dirty="0"/>
              <a:t> по решению различных дидактических задач, направленных на овладение изучаемым материалом.</a:t>
            </a:r>
          </a:p>
        </p:txBody>
      </p:sp>
      <p:pic>
        <p:nvPicPr>
          <p:cNvPr id="7170" name="Picture 2" descr="Семинар - &quot;Методы обучения&quot;">
            <a:extLst>
              <a:ext uri="{FF2B5EF4-FFF2-40B4-BE49-F238E27FC236}">
                <a16:creationId xmlns:a16="http://schemas.microsoft.com/office/drawing/2014/main" id="{3B9A5189-F955-4B19-A6B6-BFF49B937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498" y="1730229"/>
            <a:ext cx="5807978" cy="435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4A4A3-8FB7-470C-93AB-A4CD8C4C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5047821" cy="1013800"/>
          </a:xfrm>
        </p:spPr>
        <p:txBody>
          <a:bodyPr/>
          <a:lstStyle/>
          <a:p>
            <a:r>
              <a:rPr lang="ru-RU" dirty="0"/>
              <a:t>Критерии выбора методов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7B21E-7C09-4DF4-93B2-B3ECFCE19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C41790-C044-4F0C-BEBC-F8EBC98D7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794" y="1"/>
            <a:ext cx="6274222" cy="68580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80F42CF-04B7-487B-9BCE-EF2BBCB7EB1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880532"/>
            <a:ext cx="5796794" cy="4855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2000" dirty="0"/>
              <a:t>Исследования Ю.К. Бабанского, М.И. </a:t>
            </a:r>
            <a:r>
              <a:rPr lang="ru-RU" altLang="ru-RU" sz="2000" dirty="0" err="1"/>
              <a:t>Махмутова</a:t>
            </a:r>
            <a:r>
              <a:rPr lang="ru-RU" altLang="ru-RU" sz="2000" dirty="0"/>
              <a:t> и др. показали, что при выборе и сочетании методов обучения необходимо руководствоваться следующими критериями:</a:t>
            </a:r>
          </a:p>
          <a:p>
            <a:pPr>
              <a:lnSpc>
                <a:spcPct val="80000"/>
              </a:lnSpc>
            </a:pPr>
            <a:r>
              <a:rPr lang="ru-RU" altLang="ru-RU" sz="2000" dirty="0"/>
              <a:t>          - соответствие </a:t>
            </a:r>
            <a:r>
              <a:rPr lang="ru-RU" altLang="ru-RU" sz="2000" dirty="0">
                <a:solidFill>
                  <a:srgbClr val="0000FF"/>
                </a:solidFill>
              </a:rPr>
              <a:t>целям и задачам обучения</a:t>
            </a:r>
            <a:r>
              <a:rPr lang="ru-RU" altLang="ru-RU" sz="2000" dirty="0"/>
              <a:t> и развития;</a:t>
            </a:r>
          </a:p>
          <a:p>
            <a:pPr>
              <a:lnSpc>
                <a:spcPct val="80000"/>
              </a:lnSpc>
            </a:pPr>
            <a:r>
              <a:rPr lang="ru-RU" altLang="ru-RU" sz="2000" dirty="0"/>
              <a:t>          - соответствие </a:t>
            </a:r>
            <a:r>
              <a:rPr lang="ru-RU" altLang="ru-RU" sz="2000" dirty="0">
                <a:solidFill>
                  <a:srgbClr val="0000FF"/>
                </a:solidFill>
              </a:rPr>
              <a:t>содержанию темы</a:t>
            </a:r>
            <a:r>
              <a:rPr lang="ru-RU" altLang="ru-RU" sz="2000" dirty="0"/>
              <a:t> занятия;</a:t>
            </a:r>
          </a:p>
          <a:p>
            <a:pPr>
              <a:lnSpc>
                <a:spcPct val="80000"/>
              </a:lnSpc>
            </a:pPr>
            <a:r>
              <a:rPr lang="ru-RU" altLang="ru-RU" sz="2000" dirty="0"/>
              <a:t>          - соответствие </a:t>
            </a:r>
            <a:r>
              <a:rPr lang="ru-RU" altLang="ru-RU" sz="2000" dirty="0">
                <a:solidFill>
                  <a:srgbClr val="0000FF"/>
                </a:solidFill>
              </a:rPr>
              <a:t>реальным учебным возможностям</a:t>
            </a:r>
            <a:r>
              <a:rPr lang="ru-RU" altLang="ru-RU" sz="2000" dirty="0"/>
              <a:t> школьников: возрастным (физическим, психическим), уровню подготовленности (обученности, развитости, воспитанности), особенностям класса;</a:t>
            </a:r>
          </a:p>
          <a:p>
            <a:pPr>
              <a:lnSpc>
                <a:spcPct val="80000"/>
              </a:lnSpc>
            </a:pPr>
            <a:r>
              <a:rPr lang="ru-RU" altLang="ru-RU" sz="2000" dirty="0"/>
              <a:t>           - соответствие </a:t>
            </a:r>
            <a:r>
              <a:rPr lang="ru-RU" altLang="ru-RU" sz="2000" dirty="0">
                <a:solidFill>
                  <a:srgbClr val="0000FF"/>
                </a:solidFill>
              </a:rPr>
              <a:t>имеющимся условиям и отведенному для обучения времени</a:t>
            </a:r>
            <a:r>
              <a:rPr lang="ru-RU" altLang="ru-RU" sz="2000" dirty="0"/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2000" dirty="0"/>
              <a:t>         - </a:t>
            </a:r>
            <a:r>
              <a:rPr lang="ru-RU" altLang="ru-RU" sz="2000" dirty="0">
                <a:solidFill>
                  <a:srgbClr val="0000FF"/>
                </a:solidFill>
              </a:rPr>
              <a:t>соответствие возможностям самих учителей</a:t>
            </a:r>
            <a:r>
              <a:rPr lang="ru-RU" altLang="ru-RU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5167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BF1AC-AB97-465D-9A5F-DF847C3B9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обучения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D95BD5-1C1E-41D6-ABFD-55B81C121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00F42E-F57C-410A-B045-B26014A74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7629"/>
            <a:ext cx="6686026" cy="4108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817561-9957-4918-951B-445077A46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129" y="73887"/>
            <a:ext cx="6262294" cy="435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8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EC057-2077-4572-BDD2-01ECD94B8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2371733" cy="1013800"/>
          </a:xfrm>
        </p:spPr>
        <p:txBody>
          <a:bodyPr>
            <a:normAutofit/>
          </a:bodyPr>
          <a:lstStyle/>
          <a:p>
            <a:r>
              <a:rPr lang="ru-RU" sz="2000" dirty="0"/>
              <a:t>Классификации </a:t>
            </a:r>
            <a:br>
              <a:rPr lang="ru-RU" sz="2000" dirty="0"/>
            </a:br>
            <a:r>
              <a:rPr lang="ru-RU" sz="2000" dirty="0"/>
              <a:t>методов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C2353F-59E6-4ED2-9FF8-7DB157C1F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Современные методы обучения - презентация онлайн">
            <a:extLst>
              <a:ext uri="{FF2B5EF4-FFF2-40B4-BE49-F238E27FC236}">
                <a16:creationId xmlns:a16="http://schemas.microsoft.com/office/drawing/2014/main" id="{F12C7F12-92B8-4266-ADC4-D05310D60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98" y="-251669"/>
            <a:ext cx="9354483" cy="719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027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EC057-2077-4572-BDD2-01ECD94B8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4863263" cy="1013800"/>
          </a:xfrm>
        </p:spPr>
        <p:txBody>
          <a:bodyPr>
            <a:normAutofit/>
          </a:bodyPr>
          <a:lstStyle/>
          <a:p>
            <a:r>
              <a:rPr lang="ru-RU" dirty="0"/>
              <a:t>Классификации </a:t>
            </a:r>
            <a:br>
              <a:rPr lang="ru-RU" dirty="0"/>
            </a:br>
            <a:r>
              <a:rPr lang="ru-RU" dirty="0"/>
              <a:t>методов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C2353F-59E6-4ED2-9FF8-7DB157C1F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58B8C0-9528-4C6E-8B79-2D2805274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192"/>
            <a:ext cx="5704514" cy="4974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6E82D4-38DF-48CF-ADBE-8A0E6AE87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880" y="364265"/>
            <a:ext cx="6413209" cy="64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53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46D0C-A64F-4E95-933D-C80B4E36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Наглядные и практические </a:t>
            </a:r>
            <a:br>
              <a:rPr lang="ru-RU" dirty="0"/>
            </a:br>
            <a:r>
              <a:rPr lang="ru-RU" dirty="0"/>
              <a:t>методы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BB5465-96FE-414B-9A76-8FBA4F038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2355D3-EA68-4598-B562-7F200A4C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584" y="1852861"/>
            <a:ext cx="6141323" cy="33458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D389A3-B3C0-4035-B4C5-00ADDC9C3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848" y="2318340"/>
            <a:ext cx="6588735" cy="453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69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AAC7D-6632-4260-BD2B-0E045BCA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Вопросы лекции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E2A0C-51FD-45F8-84BD-B0A405030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Закономерности и принципы обучения. </a:t>
            </a:r>
          </a:p>
          <a:p>
            <a:r>
              <a:rPr lang="ru-RU" sz="3200"/>
              <a:t>Методы </a:t>
            </a:r>
            <a:r>
              <a:rPr lang="ru-RU" sz="3200" dirty="0"/>
              <a:t>и средства обучения</a:t>
            </a:r>
          </a:p>
          <a:p>
            <a:r>
              <a:rPr lang="ru-RU" sz="3200" dirty="0"/>
              <a:t>Характеристики процесса обучения. Диалогический характер обучения. </a:t>
            </a:r>
          </a:p>
          <a:p>
            <a:r>
              <a:rPr lang="ru-RU" sz="3200" dirty="0"/>
              <a:t>Основные дидактические концепции. </a:t>
            </a:r>
          </a:p>
          <a:p>
            <a:r>
              <a:rPr lang="ru-RU" sz="3200" dirty="0"/>
              <a:t>Формы организации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670422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3D25C-E091-4DD3-92C2-AFBB7B50A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Наглядные методы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155C68-50A6-4880-9B8C-A6B9F9EC8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73DC7E3-D854-474C-B37F-1AE1A83B1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2628" y="0"/>
            <a:ext cx="5767387" cy="6858000"/>
          </a:xfrm>
          <a:prstGeom prst="rect">
            <a:avLst/>
          </a:prstGeom>
          <a:noFill/>
        </p:spPr>
      </p:pic>
      <p:pic>
        <p:nvPicPr>
          <p:cNvPr id="10242" name="Picture 2" descr="Карандашев В. Н. Методика преподавания психологии: Учебное пособие. — СПб.:  Питер, 2005. — 250 с: ил">
            <a:extLst>
              <a:ext uri="{FF2B5EF4-FFF2-40B4-BE49-F238E27FC236}">
                <a16:creationId xmlns:a16="http://schemas.microsoft.com/office/drawing/2014/main" id="{7F528B60-B8D1-4260-9387-984DE43B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6" y="3946628"/>
            <a:ext cx="6338181" cy="27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Наглядные методы обучения - Наглядность в обучении географии - Современное  образование - EducationMode.ru">
            <a:extLst>
              <a:ext uri="{FF2B5EF4-FFF2-40B4-BE49-F238E27FC236}">
                <a16:creationId xmlns:a16="http://schemas.microsoft.com/office/drawing/2014/main" id="{500771FB-34E0-4A1E-80AF-30D9CD8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90" y="1885595"/>
            <a:ext cx="4546897" cy="20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028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AE3EB-4E73-4127-A84E-EDCCC9C0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методов обучения </a:t>
            </a:r>
            <a:br>
              <a:rPr lang="ru-RU" dirty="0"/>
            </a:br>
            <a:r>
              <a:rPr lang="ru-RU" dirty="0"/>
              <a:t>по Лернеру-</a:t>
            </a:r>
            <a:r>
              <a:rPr lang="ru-RU" dirty="0" err="1"/>
              <a:t>Скаткину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6CC4EF-D061-4306-A1B6-7352453AF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C99644-593B-496D-AC42-D295D41F5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4602"/>
            <a:ext cx="5712903" cy="518824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4296157-0AD0-4C0A-9C92-D5DC185614F8}"/>
              </a:ext>
            </a:extLst>
          </p:cNvPr>
          <p:cNvSpPr txBox="1">
            <a:spLocks noChangeArrowheads="1"/>
          </p:cNvSpPr>
          <p:nvPr/>
        </p:nvSpPr>
        <p:spPr>
          <a:xfrm>
            <a:off x="5922628" y="2156649"/>
            <a:ext cx="6162690" cy="4701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2400" dirty="0"/>
              <a:t>И.Я. Лернер и М.Н. </a:t>
            </a:r>
            <a:r>
              <a:rPr lang="ru-RU" altLang="ru-RU" sz="2400" dirty="0" err="1"/>
              <a:t>Скаткин</a:t>
            </a:r>
            <a:r>
              <a:rPr lang="ru-RU" altLang="ru-RU" sz="2400" dirty="0"/>
              <a:t> выделяли следующие методы:</a:t>
            </a:r>
          </a:p>
          <a:p>
            <a:pPr>
              <a:lnSpc>
                <a:spcPct val="80000"/>
              </a:lnSpc>
            </a:pPr>
            <a:r>
              <a:rPr lang="ru-RU" altLang="ru-RU" sz="2400" dirty="0"/>
              <a:t>а) </a:t>
            </a:r>
            <a:r>
              <a:rPr lang="ru-RU" altLang="ru-RU" sz="2400" i="1" dirty="0">
                <a:solidFill>
                  <a:srgbClr val="FF3300"/>
                </a:solidFill>
              </a:rPr>
              <a:t>объяснительно-иллюстративный, или информационно-рецептивный</a:t>
            </a:r>
            <a:r>
              <a:rPr lang="ru-RU" altLang="ru-RU" sz="2400" dirty="0"/>
              <a:t> (рецепция – восприятие): рассказ, лекция, объяснение, работа с учебником, демонстрация </a:t>
            </a:r>
          </a:p>
          <a:p>
            <a:pPr>
              <a:lnSpc>
                <a:spcPct val="80000"/>
              </a:lnSpc>
            </a:pPr>
            <a:r>
              <a:rPr lang="ru-RU" altLang="ru-RU" sz="2400" dirty="0"/>
              <a:t>б) </a:t>
            </a:r>
            <a:r>
              <a:rPr lang="ru-RU" altLang="ru-RU" sz="2400" i="1" dirty="0">
                <a:solidFill>
                  <a:srgbClr val="FF3300"/>
                </a:solidFill>
              </a:rPr>
              <a:t>репродуктивный</a:t>
            </a:r>
            <a:r>
              <a:rPr lang="ru-RU" altLang="ru-RU" sz="2400" dirty="0"/>
              <a:t>: воспроизведение действий по применению знаний на практике, деятельность по алгоритму, программирование;</a:t>
            </a:r>
          </a:p>
          <a:p>
            <a:pPr>
              <a:lnSpc>
                <a:spcPct val="80000"/>
              </a:lnSpc>
            </a:pPr>
            <a:r>
              <a:rPr lang="ru-RU" altLang="ru-RU" sz="2400" dirty="0"/>
              <a:t>в) </a:t>
            </a:r>
            <a:r>
              <a:rPr lang="ru-RU" altLang="ru-RU" sz="2400" i="1" dirty="0">
                <a:solidFill>
                  <a:srgbClr val="FF3300"/>
                </a:solidFill>
              </a:rPr>
              <a:t>проблемное</a:t>
            </a:r>
            <a:r>
              <a:rPr lang="ru-RU" altLang="ru-RU" sz="2400" i="1" dirty="0"/>
              <a:t> изложение</a:t>
            </a:r>
            <a:r>
              <a:rPr lang="ru-RU" altLang="ru-RU" sz="2400" dirty="0"/>
              <a:t> изучаемого материала (оценка, сравнение);</a:t>
            </a:r>
          </a:p>
          <a:p>
            <a:pPr>
              <a:lnSpc>
                <a:spcPct val="80000"/>
              </a:lnSpc>
            </a:pPr>
            <a:r>
              <a:rPr lang="ru-RU" altLang="ru-RU" sz="2400" dirty="0"/>
              <a:t>г) </a:t>
            </a:r>
            <a:r>
              <a:rPr lang="ru-RU" altLang="ru-RU" sz="2400" i="1" dirty="0">
                <a:solidFill>
                  <a:srgbClr val="FF3300"/>
                </a:solidFill>
              </a:rPr>
              <a:t>частично-поисковый</a:t>
            </a:r>
            <a:r>
              <a:rPr lang="ru-RU" altLang="ru-RU" sz="2400" dirty="0">
                <a:solidFill>
                  <a:srgbClr val="FF3300"/>
                </a:solidFill>
              </a:rPr>
              <a:t>, или эвристический</a:t>
            </a:r>
            <a:r>
              <a:rPr lang="ru-RU" altLang="ru-RU" sz="2400" dirty="0"/>
              <a:t>, метод – сократическая беседа;</a:t>
            </a:r>
          </a:p>
          <a:p>
            <a:pPr>
              <a:lnSpc>
                <a:spcPct val="80000"/>
              </a:lnSpc>
            </a:pPr>
            <a:r>
              <a:rPr lang="ru-RU" altLang="ru-RU" sz="2400" dirty="0"/>
              <a:t>д) </a:t>
            </a:r>
            <a:r>
              <a:rPr lang="ru-RU" altLang="ru-RU" sz="2400" i="1" dirty="0">
                <a:solidFill>
                  <a:srgbClr val="FF3300"/>
                </a:solidFill>
              </a:rPr>
              <a:t>исследовательский</a:t>
            </a:r>
            <a:r>
              <a:rPr lang="ru-RU" altLang="ru-RU" sz="2400" i="1" dirty="0"/>
              <a:t> </a:t>
            </a:r>
            <a:r>
              <a:rPr lang="ru-RU" altLang="ru-RU" sz="2400" dirty="0"/>
              <a:t>метод, когда учащимся дается познавательная задача, которую они решают самостоятельно, подбирая для этого необходимые методы и пользуясь помощью учителя.</a:t>
            </a:r>
          </a:p>
        </p:txBody>
      </p:sp>
    </p:spTree>
    <p:extLst>
      <p:ext uri="{BB962C8B-B14F-4D97-AF65-F5344CB8AC3E}">
        <p14:creationId xmlns:p14="http://schemas.microsoft.com/office/powerpoint/2010/main" val="2135737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61133-491E-4B55-A1E5-CD9D0ECBD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/>
              <a:t>Интерактивные методы обучения                                         Средства</a:t>
            </a:r>
            <a:br>
              <a:rPr lang="ru-RU" dirty="0"/>
            </a:br>
            <a:r>
              <a:rPr lang="ru-RU" dirty="0"/>
              <a:t>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2A3697-9AF9-45E2-AE45-296F6874B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0FF4CB-8526-4C7B-B67D-742A9FD49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178" y="1715956"/>
            <a:ext cx="6576969" cy="5115198"/>
          </a:xfrm>
          <a:prstGeom prst="rect">
            <a:avLst/>
          </a:prstGeom>
        </p:spPr>
      </p:pic>
      <p:pic>
        <p:nvPicPr>
          <p:cNvPr id="12290" name="Picture 2" descr="Блог Терлеевой Надежды Юрьевны: Информационные технологии и интерактивное  обучение">
            <a:extLst>
              <a:ext uri="{FF2B5EF4-FFF2-40B4-BE49-F238E27FC236}">
                <a16:creationId xmlns:a16="http://schemas.microsoft.com/office/drawing/2014/main" id="{6181C9BB-F1D2-4AE3-BACC-EA42EE8E1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" y="1597701"/>
            <a:ext cx="5889072" cy="52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12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5840B-C5F4-4710-9372-83235A104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Характеристики </a:t>
            </a:r>
            <a:br>
              <a:rPr lang="ru-RU" dirty="0"/>
            </a:br>
            <a:r>
              <a:rPr lang="ru-RU" dirty="0"/>
              <a:t>процесса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9907F-FA2F-42F9-8630-E550DB76E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F17D77-9C7D-4C94-B5D5-AD3E4D104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37" y="1715956"/>
            <a:ext cx="8382787" cy="502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18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1E083D-1CD0-486D-A054-90A504EA6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76C5D-B459-4F35-9E10-B96B513C6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984226-A216-4732-91FB-A51E2A1D1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399" y="0"/>
            <a:ext cx="683530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5CE27C-8DA3-48C2-BFC9-8F5B180C3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61" y="2088859"/>
            <a:ext cx="5848498" cy="463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55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9937D-7B11-4C18-B74B-541DE6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4729039" cy="1013800"/>
          </a:xfrm>
        </p:spPr>
        <p:txBody>
          <a:bodyPr/>
          <a:lstStyle/>
          <a:p>
            <a:r>
              <a:rPr lang="ru-RU" dirty="0"/>
              <a:t>Противоречия как факторы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ED007-BB74-4456-8A8D-FDF3E32F1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C93099-5432-4534-8B29-CE5C66F4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02" y="1715956"/>
            <a:ext cx="5043929" cy="52473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F1356-68D1-4AB7-B703-F486406A9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090" y="224375"/>
            <a:ext cx="7123909" cy="636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90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319A0-4118-490C-8476-572CED28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умений </a:t>
            </a:r>
            <a:br>
              <a:rPr lang="ru-RU" dirty="0"/>
            </a:br>
            <a:r>
              <a:rPr lang="ru-RU" dirty="0"/>
              <a:t>обучающегося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1C3A2A-FC9D-4C69-A27E-8107E9FA1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AA7E66-9B37-4AF8-8B9C-90376E204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9" y="1940998"/>
            <a:ext cx="6839824" cy="48291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BF143A-8C1E-46D7-A75F-DC3E6BFB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885" y="0"/>
            <a:ext cx="5381796" cy="380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2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B445-81D8-444B-B380-EF01609C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948863" cy="1013800"/>
          </a:xfrm>
        </p:spPr>
        <p:txBody>
          <a:bodyPr/>
          <a:lstStyle/>
          <a:p>
            <a:r>
              <a:rPr lang="ru-RU" dirty="0"/>
              <a:t>Формы действия</a:t>
            </a:r>
            <a:br>
              <a:rPr lang="ru-RU" dirty="0"/>
            </a:br>
            <a:r>
              <a:rPr lang="ru-RU" dirty="0"/>
              <a:t>обучающегося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F5FA0C-479D-40F5-84AF-20477EC85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F0FE09-03CA-4A65-8883-0F73F1CC0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494" y="-134224"/>
            <a:ext cx="7305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86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EF81D-325F-4DEE-83AB-48C9208FE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1A2B7-6DBC-4C7A-9A5A-512E8DF59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FD64BE-2ACB-4ED3-B939-5013DFD7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3" y="0"/>
            <a:ext cx="11029615" cy="69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52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4BA81-FCDF-4DC5-9E62-699ADA6FF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и уровни </a:t>
            </a:r>
            <a:br>
              <a:rPr lang="ru-RU" dirty="0"/>
            </a:br>
            <a:r>
              <a:rPr lang="ru-RU" dirty="0"/>
              <a:t>усвоения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EC1014-26A8-45A0-AC99-D13A75E82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E6FD47-8EB0-450C-B5B9-1D14B9E78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29" y="2290194"/>
            <a:ext cx="6146129" cy="44485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04F8B4-BB2F-4338-AC1A-7ED9884BE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183" y="411865"/>
            <a:ext cx="6235817" cy="50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1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17B21-0D6F-40D4-B0C4-195F5445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6348114" cy="1013800"/>
          </a:xfrm>
        </p:spPr>
        <p:txBody>
          <a:bodyPr/>
          <a:lstStyle/>
          <a:p>
            <a:r>
              <a:rPr lang="ru-RU" dirty="0"/>
              <a:t>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7548B7-780F-4056-ABFC-32245DA23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6A6074-0A1E-452D-9A0B-A2FAE7F8D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307" y="-203392"/>
            <a:ext cx="5262694" cy="71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1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C5433-4FB7-49E7-84DC-857E4AED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Ассоциативная теория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45EC65-94E2-4D9C-BF5F-05ABFA1DD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ОСНОВНЫЕ КОНЦЕПЦИИ И ТЕХНОЛОГИИ В ОБУЧЕНИИ ВОЕННОСЛУЖАЩИХ, Дидактические  концепции и их реализация в обучении военнослужащих - ВОЕННАЯ ПЕДАГОГИКА">
            <a:extLst>
              <a:ext uri="{FF2B5EF4-FFF2-40B4-BE49-F238E27FC236}">
                <a16:creationId xmlns:a16="http://schemas.microsoft.com/office/drawing/2014/main" id="{FBCA5CF1-1376-4745-8C91-74BD24305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9" y="2026587"/>
            <a:ext cx="8497812" cy="463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окк, Джон — Википедия">
            <a:extLst>
              <a:ext uri="{FF2B5EF4-FFF2-40B4-BE49-F238E27FC236}">
                <a16:creationId xmlns:a16="http://schemas.microsoft.com/office/drawing/2014/main" id="{6B7A2C64-017C-4B7F-B1A9-1D5033EA6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781" y="2072134"/>
            <a:ext cx="3048365" cy="37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418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060C1-7297-4098-B163-06993B80C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</a:t>
            </a:r>
            <a:br>
              <a:rPr lang="ru-RU" dirty="0"/>
            </a:br>
            <a:r>
              <a:rPr lang="ru-RU" dirty="0"/>
              <a:t>дидактические концепции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0FB72F-C816-46DC-967C-3EF86F00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06089-D202-48FC-9CE6-E3BEF153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3" y="1893814"/>
            <a:ext cx="6011176" cy="2726844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B97F9E84-E79E-430C-8261-411415D1C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-403782"/>
            <a:ext cx="5731058" cy="429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4D5898CB-E1DC-4792-8D5C-F7D5D990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64" y="2892811"/>
            <a:ext cx="5731058" cy="429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936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060C1-7297-4098-B163-06993B80C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Основные </a:t>
            </a:r>
            <a:br>
              <a:rPr lang="ru-RU" dirty="0"/>
            </a:br>
            <a:r>
              <a:rPr lang="ru-RU" dirty="0"/>
              <a:t>дидактические концепции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0FB72F-C816-46DC-967C-3EF86F00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47C4DA6-C64B-4765-AEF5-1CECA695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" y="1938072"/>
            <a:ext cx="4521667" cy="338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9BCA100D-1199-4FB8-B77C-013D9BD11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698" y="2936147"/>
            <a:ext cx="5113190" cy="38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13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D4C46-782E-4662-89F4-4EDF89DF3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</a:t>
            </a:r>
            <a:br>
              <a:rPr lang="ru-RU" dirty="0"/>
            </a:br>
            <a:r>
              <a:rPr lang="ru-RU" dirty="0"/>
              <a:t>дидактические концепции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C58C0C-2AF7-469F-B6B6-981037A5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AD0E6-5D10-45B3-8B81-90E41FE89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584" y="1749871"/>
            <a:ext cx="7344089" cy="5207627"/>
          </a:xfrm>
          <a:prstGeom prst="rect">
            <a:avLst/>
          </a:prstGeom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EE9672F9-C58B-4AC2-B2E3-766BCD55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3" y="1715956"/>
            <a:ext cx="4183756" cy="289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CA43038D-D802-4BB0-BACF-B8EE06D8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3" y="3955768"/>
            <a:ext cx="4502537" cy="337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65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93798-A8B3-413C-8E15-64AC8D07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58429C-C81F-4CE4-8155-949C3D358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онцепция теоретического обобщения в обучении">
            <a:extLst>
              <a:ext uri="{FF2B5EF4-FFF2-40B4-BE49-F238E27FC236}">
                <a16:creationId xmlns:a16="http://schemas.microsoft.com/office/drawing/2014/main" id="{ED5C481A-47EC-49B6-8F07-38D85834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" y="-117446"/>
            <a:ext cx="9289409" cy="696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831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A73CA-FD8E-4516-95BD-C1F3F673E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BCD5E-B358-4322-8771-39BDE5061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Суггестопедическая концепция обучения">
            <a:extLst>
              <a:ext uri="{FF2B5EF4-FFF2-40B4-BE49-F238E27FC236}">
                <a16:creationId xmlns:a16="http://schemas.microsoft.com/office/drawing/2014/main" id="{6A7569CB-0108-4AB8-BE79-262C54525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159391"/>
            <a:ext cx="9356521" cy="70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248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DFB79-637D-4B6D-98D8-966B556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C75138-428B-44AB-8E51-F8EA5330E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Проблемное обучение">
            <a:extLst>
              <a:ext uri="{FF2B5EF4-FFF2-40B4-BE49-F238E27FC236}">
                <a16:creationId xmlns:a16="http://schemas.microsoft.com/office/drawing/2014/main" id="{ED9243C5-876F-4007-986C-F2A582D2E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94" y="-111155"/>
            <a:ext cx="9529894" cy="714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865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E9093-595F-4EB8-B816-E7E20598F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</a:t>
            </a:r>
            <a:br>
              <a:rPr lang="ru-RU" dirty="0"/>
            </a:br>
            <a:r>
              <a:rPr lang="ru-RU" dirty="0"/>
              <a:t>дидактические концепции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85FFA-26AE-4E50-B3B0-CF76653D7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E95ACA-6FF8-4795-A473-94DD8FF4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0" y="1950846"/>
            <a:ext cx="6305964" cy="3947067"/>
          </a:xfrm>
          <a:prstGeom prst="rect">
            <a:avLst/>
          </a:prstGeom>
        </p:spPr>
      </p:pic>
      <p:pic>
        <p:nvPicPr>
          <p:cNvPr id="17412" name="Picture 4" descr="Программа обучения это">
            <a:extLst>
              <a:ext uri="{FF2B5EF4-FFF2-40B4-BE49-F238E27FC236}">
                <a16:creationId xmlns:a16="http://schemas.microsoft.com/office/drawing/2014/main" id="{74C76713-6C5D-45C4-8137-A3C92A04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44" y="221350"/>
            <a:ext cx="5949456" cy="28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ribbble гифки, анимированные GIF изображения dribbble - скачать гиф  картинки на GIFER">
            <a:extLst>
              <a:ext uri="{FF2B5EF4-FFF2-40B4-BE49-F238E27FC236}">
                <a16:creationId xmlns:a16="http://schemas.microsoft.com/office/drawing/2014/main" id="{CC1DCBF5-4379-4524-B4EE-6F1A9CB2B6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884" y="2967009"/>
            <a:ext cx="5352176" cy="401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895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A5199-98C8-4A5B-B74A-83333AF6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Формы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B2E1F7-0A94-4A2F-93AA-1890A817A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Формы обучения, ГБОУ Школа № 183, Москва">
            <a:extLst>
              <a:ext uri="{FF2B5EF4-FFF2-40B4-BE49-F238E27FC236}">
                <a16:creationId xmlns:a16="http://schemas.microsoft.com/office/drawing/2014/main" id="{D5751F5B-752D-46D0-917C-00371D389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3" y="1762831"/>
            <a:ext cx="10806244" cy="506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64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54C1D-F238-4FD2-BE13-21C6BD7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Формы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6A64F7-2A62-4E78-AE0D-790B01FEB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D2D339-8872-49B4-AC9F-14197092F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661" y="0"/>
            <a:ext cx="7154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46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AA135-05B9-4D0D-AD7B-41094EA2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15" y="232919"/>
            <a:ext cx="11029616" cy="1013800"/>
          </a:xfrm>
        </p:spPr>
        <p:txBody>
          <a:bodyPr/>
          <a:lstStyle/>
          <a:p>
            <a:pPr algn="ctr"/>
            <a:r>
              <a:rPr lang="ru-RU" dirty="0"/>
              <a:t>Содержание дидактики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1A8249-61A8-4761-8096-3DFF050A5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91AD4-2A43-4706-A2A8-0850CB01B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805" y="1246719"/>
            <a:ext cx="7784982" cy="5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2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3739C-679D-487C-9CBE-551FB9EC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Форма обучения -  урок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038F6F-46E2-4FF2-ABF0-CF9028635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B5B0ED-BA00-41CD-8235-767341528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828800"/>
            <a:ext cx="7829550" cy="5029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AEA964-3838-4886-9C1A-4B4F3A67E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498" y="93676"/>
            <a:ext cx="4870374" cy="30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33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84DE0-F1A1-4F19-B007-8F346657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57923C-A71C-438E-89E0-CF2A79BD2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ADC0D7-5B5C-44BE-90CF-FC56BD084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38718"/>
            <a:ext cx="5814719" cy="3331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E5007D-61B4-4797-AC60-B6673D4DD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721" y="1397174"/>
            <a:ext cx="6476001" cy="53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38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48AE5-5C18-4243-BB47-D189079E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66A653-C3BA-498D-9C75-A32787964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F76C2F-E9B6-4AA7-920C-D584D3E04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391" y="124538"/>
            <a:ext cx="8118534" cy="68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35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C5B06-547D-4B9D-A60F-BCDF29326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урока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5A14D5-0D28-4D10-A7BE-C8EE0A9AD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020F19-2384-4E78-957A-EB9F52FFB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56" y="0"/>
            <a:ext cx="8229156" cy="696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54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01D34-5268-4EF9-BF9F-399642A7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F5D601-6709-40F5-847E-1B6E347E9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D12C1A-59D6-40F9-B4DA-330C965CE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083" y="-58723"/>
            <a:ext cx="7171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891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B1F6C-CFE2-480D-9B80-D4CAAFB1F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анализа занятия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8D98F0-CBAB-4277-8216-9F6813E32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5153CA-4C88-4D06-B546-9C313613F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567" y="-164083"/>
            <a:ext cx="6241409" cy="71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99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4A12F-C61B-4E5A-888A-C8D481BA4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378E97-2DDA-4934-BA81-4E2064CC9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Презентация на тему &quot;Типы уроков&quot; - скачать презентации по Педагогике">
            <a:extLst>
              <a:ext uri="{FF2B5EF4-FFF2-40B4-BE49-F238E27FC236}">
                <a16:creationId xmlns:a16="http://schemas.microsoft.com/office/drawing/2014/main" id="{4D22FAE0-9614-481B-BF27-7CE2F995F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247475"/>
            <a:ext cx="9473967" cy="71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741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BACE5-164F-4F7A-B6A7-4F8106DC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8" y="702156"/>
            <a:ext cx="3828176" cy="1013800"/>
          </a:xfrm>
        </p:spPr>
        <p:txBody>
          <a:bodyPr>
            <a:normAutofit fontScale="90000"/>
          </a:bodyPr>
          <a:lstStyle/>
          <a:p>
            <a:r>
              <a:rPr lang="ru-RU" dirty="0"/>
              <a:t>Виды уроков по ФГОС для каждого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989DC4-4C9E-4773-AD95-548334FE3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Современный урок - прочее, презентации">
            <a:extLst>
              <a:ext uri="{FF2B5EF4-FFF2-40B4-BE49-F238E27FC236}">
                <a16:creationId xmlns:a16="http://schemas.microsoft.com/office/drawing/2014/main" id="{39CF9F2E-24CE-464E-AA39-797CE61E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4" y="117446"/>
            <a:ext cx="8830811" cy="662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679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28199-851C-4DF6-B696-04B87F91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372373" cy="1013800"/>
          </a:xfrm>
        </p:spPr>
        <p:txBody>
          <a:bodyPr/>
          <a:lstStyle/>
          <a:p>
            <a:r>
              <a:rPr lang="ru-RU" dirty="0"/>
              <a:t>Познавательный интерес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731A58-4D25-4685-82D4-204D4299B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D32ED8-05BE-4E80-BB5C-D4687F33C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600" y="-2394"/>
            <a:ext cx="7523990" cy="6378028"/>
          </a:xfrm>
          <a:prstGeom prst="rect">
            <a:avLst/>
          </a:prstGeom>
        </p:spPr>
      </p:pic>
      <p:pic>
        <p:nvPicPr>
          <p:cNvPr id="19458" name="Picture 2" descr="Виды знаний | ЕГЭ по обществознанию">
            <a:extLst>
              <a:ext uri="{FF2B5EF4-FFF2-40B4-BE49-F238E27FC236}">
                <a16:creationId xmlns:a16="http://schemas.microsoft.com/office/drawing/2014/main" id="{2CA5BA82-68C4-4BE8-A382-0EBA93B0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9" y="1825368"/>
            <a:ext cx="4537820" cy="22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665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E4520-006E-497F-B534-4454C979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14F3D-A8DE-43F4-A294-FECB4D3C2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Какие формы познания следует выучить до ЕГЭ | ЕГЭ Обществознание | Яндекс  Дзен">
            <a:extLst>
              <a:ext uri="{FF2B5EF4-FFF2-40B4-BE49-F238E27FC236}">
                <a16:creationId xmlns:a16="http://schemas.microsoft.com/office/drawing/2014/main" id="{EBE23C69-26F6-4E3F-8CE4-1429BD719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-72545"/>
            <a:ext cx="11029615" cy="688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518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dirty="0"/>
              <a:t>Предмет дидактики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412" y="2096290"/>
            <a:ext cx="11029615" cy="14690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8B6A17-7C41-4A92-B9F7-74B14E5484EF}"/>
              </a:ext>
            </a:extLst>
          </p:cNvPr>
          <p:cNvSpPr/>
          <p:nvPr/>
        </p:nvSpPr>
        <p:spPr>
          <a:xfrm>
            <a:off x="581193" y="2096290"/>
            <a:ext cx="455287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Дидактика - это часть педагогической науки, раскрывающая в наиболее общем виде </a:t>
            </a:r>
            <a:r>
              <a:rPr lang="ru-RU" altLang="ru-RU" dirty="0">
                <a:solidFill>
                  <a:srgbClr val="0000FF"/>
                </a:solidFill>
              </a:rPr>
              <a:t>теоретические основы обучения</a:t>
            </a:r>
            <a:r>
              <a:rPr lang="ru-RU" altLang="ru-RU" dirty="0"/>
              <a:t>. </a:t>
            </a:r>
            <a:br>
              <a:rPr lang="ru-RU" altLang="ru-RU" dirty="0"/>
            </a:br>
            <a:r>
              <a:rPr lang="ru-RU" altLang="ru-RU" dirty="0"/>
              <a:t>В дидактике сформулированы эти основы в виде </a:t>
            </a:r>
            <a:br>
              <a:rPr lang="ru-RU" altLang="ru-RU" dirty="0"/>
            </a:br>
            <a:r>
              <a:rPr lang="ru-RU" altLang="ru-RU" dirty="0"/>
              <a:t>- закономерностей и принципов обучения,</a:t>
            </a:r>
            <a:br>
              <a:rPr lang="ru-RU" altLang="ru-RU" dirty="0"/>
            </a:br>
            <a:r>
              <a:rPr lang="ru-RU" altLang="ru-RU" dirty="0"/>
              <a:t>- функций, задач и содержания образования, </a:t>
            </a:r>
            <a:br>
              <a:rPr lang="ru-RU" altLang="ru-RU" dirty="0"/>
            </a:br>
            <a:r>
              <a:rPr lang="ru-RU" altLang="ru-RU" dirty="0"/>
              <a:t>- форм и методов преподавания и учения,</a:t>
            </a:r>
            <a:br>
              <a:rPr lang="ru-RU" altLang="ru-RU" dirty="0"/>
            </a:br>
            <a:r>
              <a:rPr lang="ru-RU" altLang="ru-RU" dirty="0"/>
              <a:t>- стимулирования и контроля </a:t>
            </a:r>
            <a:br>
              <a:rPr lang="ru-RU" altLang="ru-RU" dirty="0"/>
            </a:br>
            <a:r>
              <a:rPr lang="ru-RU" altLang="ru-RU" dirty="0"/>
              <a:t> </a:t>
            </a:r>
            <a:br>
              <a:rPr lang="ru-RU" altLang="ru-RU" dirty="0"/>
            </a:br>
            <a:r>
              <a:rPr lang="ru-RU" altLang="ru-RU" sz="2000" dirty="0"/>
              <a:t>Предметом дидактики являются системы обучения, или дидактические системы. </a:t>
            </a:r>
            <a:br>
              <a:rPr lang="ru-RU" altLang="ru-RU" sz="2000" dirty="0"/>
            </a:br>
            <a:br>
              <a:rPr lang="ru-RU" altLang="ru-RU" sz="1600" dirty="0"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D01257-41E1-4574-9842-C220E7BE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844" y="0"/>
            <a:ext cx="6702802" cy="670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5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Спасибо за Внимание!</a:t>
            </a:r>
          </a:p>
        </p:txBody>
      </p:sp>
      <p:pic>
        <p:nvPicPr>
          <p:cNvPr id="5122" name="Picture 2" descr="18 харизматичных учителей, на чьи уроки вы бы ходили даже на летних  каникулах">
            <a:extLst>
              <a:ext uri="{FF2B5EF4-FFF2-40B4-BE49-F238E27FC236}">
                <a16:creationId xmlns:a16="http://schemas.microsoft.com/office/drawing/2014/main" id="{4E24EBBA-007D-40A4-9F46-958B718329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36" y="2387385"/>
            <a:ext cx="5259547" cy="44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0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/>
              <a:t>Общая и частная дидактика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783" y="1963023"/>
            <a:ext cx="5209564" cy="4580389"/>
          </a:xfr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2050" name="Picture 2" descr="Лекция 2. Теория и практика обучения. Планирование целей и результатов  обучения - PDF Скачать Бесплатно">
            <a:extLst>
              <a:ext uri="{FF2B5EF4-FFF2-40B4-BE49-F238E27FC236}">
                <a16:creationId xmlns:a16="http://schemas.microsoft.com/office/drawing/2014/main" id="{392B0C00-549F-4515-A5F7-1D086DE1C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0181"/>
            <a:ext cx="6328096" cy="47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7.1. Объект, предмет и задачи дидактики - Txtb.ru">
            <a:extLst>
              <a:ext uri="{FF2B5EF4-FFF2-40B4-BE49-F238E27FC236}">
                <a16:creationId xmlns:a16="http://schemas.microsoft.com/office/drawing/2014/main" id="{32E5D0B1-91F6-4043-B9D7-6D7AF7EF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551" y="2067884"/>
            <a:ext cx="5724374" cy="37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4C512-BB05-4FDB-8EED-31787500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5240768" cy="1013800"/>
          </a:xfrm>
        </p:spPr>
        <p:txBody>
          <a:bodyPr>
            <a:normAutofit/>
          </a:bodyPr>
          <a:lstStyle/>
          <a:p>
            <a:r>
              <a:rPr lang="ru-RU" dirty="0"/>
              <a:t>Проблемы дидактики</a:t>
            </a:r>
            <a:br>
              <a:rPr lang="ru-RU" dirty="0"/>
            </a:br>
            <a:r>
              <a:rPr lang="ru-RU" sz="1600" dirty="0"/>
              <a:t>связь между познанием и обучением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69F91D-7DE8-4FAF-BC22-8F82DE321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E8F6F6-204D-4DDD-ADF6-E80EE2E61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77" y="1729062"/>
            <a:ext cx="5174813" cy="50618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2DFAC2-D868-4F78-A9F9-3ADBD1B76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53" y="293615"/>
            <a:ext cx="7037161" cy="64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6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8F98C-D0C2-4FE2-B2A4-BE39D73C2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Закон дидактики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3AAD0B-5B14-4884-B0FD-BE92B507B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CB0F8E-12E9-4CC5-9E0D-0A70AE122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00" y="1895331"/>
            <a:ext cx="6645829" cy="49369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EF14E3-FB0D-461A-87A2-A90E249A5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124" y="4338208"/>
            <a:ext cx="5150804" cy="2616381"/>
          </a:xfrm>
          <a:prstGeom prst="rect">
            <a:avLst/>
          </a:prstGeom>
        </p:spPr>
      </p:pic>
      <p:pic>
        <p:nvPicPr>
          <p:cNvPr id="4100" name="Picture 4" descr="Гифка учитель гиф картинка, скачать анимированный gif на GIFER">
            <a:extLst>
              <a:ext uri="{FF2B5EF4-FFF2-40B4-BE49-F238E27FC236}">
                <a16:creationId xmlns:a16="http://schemas.microsoft.com/office/drawing/2014/main" id="{1BF86FE7-1ABA-4BC5-BEFF-FC95002D3E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391" y="515800"/>
            <a:ext cx="3822408" cy="382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65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820" y="684738"/>
            <a:ext cx="11029616" cy="1013800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законы и Закономерности обучения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8156AF8-033E-48E2-B5B5-8C012F9A7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8174"/>
            <a:ext cx="6887361" cy="47148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76E4BF-5A7D-4F82-918C-32B934636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085" y="2402732"/>
            <a:ext cx="5617175" cy="3565758"/>
          </a:xfrm>
          <a:prstGeom prst="rect">
            <a:avLst/>
          </a:prstGeom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6062F73D-6A96-4475-AF9F-D23FD3D16FCD}"/>
              </a:ext>
            </a:extLst>
          </p:cNvPr>
          <p:cNvSpPr/>
          <p:nvPr/>
        </p:nvSpPr>
        <p:spPr>
          <a:xfrm rot="19081720">
            <a:off x="7020357" y="1359276"/>
            <a:ext cx="484632" cy="120052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12DE84CB-5A88-4B2B-B9CE-64C8D0E70F52}"/>
              </a:ext>
            </a:extLst>
          </p:cNvPr>
          <p:cNvSpPr/>
          <p:nvPr/>
        </p:nvSpPr>
        <p:spPr>
          <a:xfrm rot="8098928">
            <a:off x="2172832" y="1585858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Дивиденд">
  <a:themeElements>
    <a:clrScheme name="Другая 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852538"/>
      </a:accent1>
      <a:accent2>
        <a:srgbClr val="B2324B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888</TotalTime>
  <Words>506</Words>
  <Application>Microsoft Office PowerPoint</Application>
  <PresentationFormat>Широкоэкранный</PresentationFormat>
  <Paragraphs>77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7" baseType="lpstr">
      <vt:lpstr>Arial</vt:lpstr>
      <vt:lpstr>Arial Black</vt:lpstr>
      <vt:lpstr>Corbel</vt:lpstr>
      <vt:lpstr>Gill Sans MT</vt:lpstr>
      <vt:lpstr>Wingdings</vt:lpstr>
      <vt:lpstr>Wingdings 2</vt:lpstr>
      <vt:lpstr>Дивиденд</vt:lpstr>
      <vt:lpstr>ДИДАКТИКА</vt:lpstr>
      <vt:lpstr>Вопросы лекции</vt:lpstr>
      <vt:lpstr>литература</vt:lpstr>
      <vt:lpstr>Содержание дидактики </vt:lpstr>
      <vt:lpstr>Предмет дидактики</vt:lpstr>
      <vt:lpstr>Общая и частная дидактика </vt:lpstr>
      <vt:lpstr>Проблемы дидактики связь между познанием и обучением</vt:lpstr>
      <vt:lpstr>Закон дидактики</vt:lpstr>
      <vt:lpstr>законы и Закономерности обучения</vt:lpstr>
      <vt:lpstr>Общие закономерности  дидактики </vt:lpstr>
      <vt:lpstr>частные закономерности дидактики </vt:lpstr>
      <vt:lpstr>Принципы отбора содержания образования</vt:lpstr>
      <vt:lpstr>Функции  и Принципы  обучения</vt:lpstr>
      <vt:lpstr>Методы обучения</vt:lpstr>
      <vt:lpstr>Критерии выбора методов обучения</vt:lpstr>
      <vt:lpstr>Методы обучения </vt:lpstr>
      <vt:lpstr>Классификации  методов обучения</vt:lpstr>
      <vt:lpstr>Классификации  методов обучения</vt:lpstr>
      <vt:lpstr>Наглядные и практические  методы обучения</vt:lpstr>
      <vt:lpstr>Наглядные методы</vt:lpstr>
      <vt:lpstr>Классификация методов обучения  по Лернеру-Скаткину</vt:lpstr>
      <vt:lpstr>Интерактивные методы обучения                                         Средства обучения</vt:lpstr>
      <vt:lpstr>Характеристики  процесса обучения</vt:lpstr>
      <vt:lpstr>Структура учения</vt:lpstr>
      <vt:lpstr>Противоречия как факторы обучения</vt:lpstr>
      <vt:lpstr>Структура умений  обучающегося</vt:lpstr>
      <vt:lpstr>Формы действия обучающегося</vt:lpstr>
      <vt:lpstr>Презентация PowerPoint</vt:lpstr>
      <vt:lpstr>Этапы и уровни  усвоения знаний</vt:lpstr>
      <vt:lpstr>Ассоциативная теория обучения</vt:lpstr>
      <vt:lpstr>Основные  дидактические концепции</vt:lpstr>
      <vt:lpstr>Основные  дидактические концепции </vt:lpstr>
      <vt:lpstr>Основные  дидактические концепции </vt:lpstr>
      <vt:lpstr>Презентация PowerPoint</vt:lpstr>
      <vt:lpstr>Презентация PowerPoint</vt:lpstr>
      <vt:lpstr>Презентация PowerPoint</vt:lpstr>
      <vt:lpstr>Основные  дидактические концепции </vt:lpstr>
      <vt:lpstr>Формы обучения</vt:lpstr>
      <vt:lpstr>Формы обучения</vt:lpstr>
      <vt:lpstr>Форма обучения -  урок</vt:lpstr>
      <vt:lpstr>Структура урока</vt:lpstr>
      <vt:lpstr>Структура урока</vt:lpstr>
      <vt:lpstr>Структура урока </vt:lpstr>
      <vt:lpstr>Презентация PowerPoint</vt:lpstr>
      <vt:lpstr>Виды анализа занятия</vt:lpstr>
      <vt:lpstr>Презентация PowerPoint</vt:lpstr>
      <vt:lpstr>Виды уроков по ФГОС для каждого типа</vt:lpstr>
      <vt:lpstr>Познавательный интерес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Уход за маломобильными гражданами</dc:title>
  <dc:creator>Наталья Коробова</dc:creator>
  <cp:lastModifiedBy>Vyacheslav</cp:lastModifiedBy>
  <cp:revision>143</cp:revision>
  <dcterms:created xsi:type="dcterms:W3CDTF">2020-11-07T13:56:51Z</dcterms:created>
  <dcterms:modified xsi:type="dcterms:W3CDTF">2021-01-23T13:49:42Z</dcterms:modified>
</cp:coreProperties>
</file>