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770" r:id="rId1"/>
  </p:sldMasterIdLst>
  <p:notesMasterIdLst>
    <p:notesMasterId r:id="rId96"/>
  </p:notesMasterIdLst>
  <p:handoutMasterIdLst>
    <p:handoutMasterId r:id="rId97"/>
  </p:handoutMasterIdLst>
  <p:sldIdLst>
    <p:sldId id="292" r:id="rId2"/>
    <p:sldId id="374" r:id="rId3"/>
    <p:sldId id="565" r:id="rId4"/>
    <p:sldId id="639" r:id="rId5"/>
    <p:sldId id="576" r:id="rId6"/>
    <p:sldId id="577" r:id="rId7"/>
    <p:sldId id="578" r:id="rId8"/>
    <p:sldId id="579" r:id="rId9"/>
    <p:sldId id="580" r:id="rId10"/>
    <p:sldId id="581" r:id="rId11"/>
    <p:sldId id="641" r:id="rId12"/>
    <p:sldId id="642" r:id="rId13"/>
    <p:sldId id="643" r:id="rId14"/>
    <p:sldId id="582" r:id="rId15"/>
    <p:sldId id="586" r:id="rId16"/>
    <p:sldId id="587" r:id="rId17"/>
    <p:sldId id="588" r:id="rId18"/>
    <p:sldId id="589" r:id="rId19"/>
    <p:sldId id="590" r:id="rId20"/>
    <p:sldId id="591" r:id="rId21"/>
    <p:sldId id="592" r:id="rId22"/>
    <p:sldId id="593" r:id="rId23"/>
    <p:sldId id="647" r:id="rId24"/>
    <p:sldId id="594" r:id="rId25"/>
    <p:sldId id="595" r:id="rId26"/>
    <p:sldId id="596" r:id="rId27"/>
    <p:sldId id="620" r:id="rId28"/>
    <p:sldId id="621" r:id="rId29"/>
    <p:sldId id="618" r:id="rId30"/>
    <p:sldId id="633" r:id="rId31"/>
    <p:sldId id="644" r:id="rId32"/>
    <p:sldId id="634" r:id="rId33"/>
    <p:sldId id="650" r:id="rId34"/>
    <p:sldId id="671" r:id="rId35"/>
    <p:sldId id="635" r:id="rId36"/>
    <p:sldId id="623" r:id="rId37"/>
    <p:sldId id="636" r:id="rId38"/>
    <p:sldId id="624" r:id="rId39"/>
    <p:sldId id="626" r:id="rId40"/>
    <p:sldId id="677" r:id="rId41"/>
    <p:sldId id="678" r:id="rId42"/>
    <p:sldId id="679" r:id="rId43"/>
    <p:sldId id="627" r:id="rId44"/>
    <p:sldId id="652" r:id="rId45"/>
    <p:sldId id="653" r:id="rId46"/>
    <p:sldId id="659" r:id="rId47"/>
    <p:sldId id="665" r:id="rId48"/>
    <p:sldId id="664" r:id="rId49"/>
    <p:sldId id="666" r:id="rId50"/>
    <p:sldId id="667" r:id="rId51"/>
    <p:sldId id="628" r:id="rId52"/>
    <p:sldId id="673" r:id="rId53"/>
    <p:sldId id="657" r:id="rId54"/>
    <p:sldId id="658" r:id="rId55"/>
    <p:sldId id="669" r:id="rId56"/>
    <p:sldId id="660" r:id="rId57"/>
    <p:sldId id="668" r:id="rId58"/>
    <p:sldId id="629" r:id="rId59"/>
    <p:sldId id="630" r:id="rId60"/>
    <p:sldId id="651" r:id="rId61"/>
    <p:sldId id="654" r:id="rId62"/>
    <p:sldId id="663" r:id="rId63"/>
    <p:sldId id="672" r:id="rId64"/>
    <p:sldId id="601" r:id="rId65"/>
    <p:sldId id="683" r:id="rId66"/>
    <p:sldId id="680" r:id="rId67"/>
    <p:sldId id="681" r:id="rId68"/>
    <p:sldId id="684" r:id="rId69"/>
    <p:sldId id="616" r:id="rId70"/>
    <p:sldId id="607" r:id="rId71"/>
    <p:sldId id="609" r:id="rId72"/>
    <p:sldId id="610" r:id="rId73"/>
    <p:sldId id="611" r:id="rId74"/>
    <p:sldId id="612" r:id="rId75"/>
    <p:sldId id="613" r:id="rId76"/>
    <p:sldId id="614" r:id="rId77"/>
    <p:sldId id="615" r:id="rId78"/>
    <p:sldId id="662" r:id="rId79"/>
    <p:sldId id="661" r:id="rId80"/>
    <p:sldId id="648" r:id="rId81"/>
    <p:sldId id="637" r:id="rId82"/>
    <p:sldId id="694" r:id="rId83"/>
    <p:sldId id="686" r:id="rId84"/>
    <p:sldId id="541" r:id="rId85"/>
    <p:sldId id="689" r:id="rId86"/>
    <p:sldId id="688" r:id="rId87"/>
    <p:sldId id="690" r:id="rId88"/>
    <p:sldId id="691" r:id="rId89"/>
    <p:sldId id="687" r:id="rId90"/>
    <p:sldId id="692" r:id="rId91"/>
    <p:sldId id="693" r:id="rId92"/>
    <p:sldId id="696" r:id="rId93"/>
    <p:sldId id="498" r:id="rId94"/>
    <p:sldId id="695" r:id="rId95"/>
  </p:sldIdLst>
  <p:sldSz cx="9144000" cy="6858000" type="screen4x3"/>
  <p:notesSz cx="9942513" cy="6815138"/>
  <p:embeddedFontLst>
    <p:embeddedFont>
      <p:font typeface="Calibri" panose="020F0502020204030204" pitchFamily="34" charset="0"/>
      <p:regular r:id="rId98"/>
      <p:bold r:id="rId99"/>
      <p:italic r:id="rId100"/>
      <p:boldItalic r:id="rId101"/>
    </p:embeddedFont>
  </p:embeddedFontLst>
  <p:custDataLst>
    <p:tags r:id="rId10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7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3399"/>
    <a:srgbClr val="1547B6"/>
    <a:srgbClr val="1547B7"/>
    <a:srgbClr val="993300"/>
    <a:srgbClr val="0959B2"/>
    <a:srgbClr val="F8C301"/>
    <a:srgbClr val="CC6600"/>
    <a:srgbClr val="FF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01" autoAdjust="0"/>
  </p:normalViewPr>
  <p:slideViewPr>
    <p:cSldViewPr showGuides="1">
      <p:cViewPr varScale="1">
        <p:scale>
          <a:sx n="98" d="100"/>
          <a:sy n="98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123" d="100"/>
          <a:sy n="123" d="100"/>
        </p:scale>
        <p:origin x="1638" y="108"/>
      </p:cViewPr>
      <p:guideLst>
        <p:guide orient="horz" pos="2147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3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72050" y="6410326"/>
            <a:ext cx="2119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AEB04FC8-ED15-4127-9AB7-A94C780658F7}" type="datetime8">
              <a:rPr lang="ru-RU"/>
              <a:pPr>
                <a:defRPr/>
              </a:pPr>
              <a:t>09.01.2021 17:39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82676" y="6359525"/>
            <a:ext cx="3889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550151" y="6359525"/>
            <a:ext cx="138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99928758-4F46-4BB8-87D0-608546AA7D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798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5187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7" y="3236913"/>
            <a:ext cx="72945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9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73826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9" y="6473826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3A3332-FDB5-4BC3-8DB5-AE92543385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9622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561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56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57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2319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78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595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81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272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83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435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93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34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23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82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94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0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54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1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42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08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40D3-B06D-4AB4-A85B-50212F1A987A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89CE-F93A-404E-A6DB-E278FD98B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5184"/>
            <a:ext cx="4602863" cy="17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2409"/>
      </p:ext>
    </p:extLst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E533-804D-42C1-960A-58829F29D8C5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3D29-10CF-450B-B7C6-EE9F6DFCC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08892"/>
      </p:ext>
    </p:extLst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C51A-0E11-476D-95CB-D749B160769B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7351-CBB4-45E7-A6F2-B957FB5BA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084295"/>
      </p:ext>
    </p:extLst>
  </p:cSld>
  <p:clrMapOvr>
    <a:masterClrMapping/>
  </p:clrMapOvr>
  <p:transition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73163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219200" y="6248400"/>
            <a:ext cx="2819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65E51-4D49-425B-9A25-BF29158CF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38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190501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916113"/>
            <a:ext cx="3429000" cy="4114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1600" y="1916113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1880" y="6356350"/>
            <a:ext cx="951384" cy="365125"/>
          </a:xfrm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58DD93BF-5D2C-4EEE-B110-1A7C89C4C75C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99992" y="6356350"/>
            <a:ext cx="3615680" cy="365125"/>
          </a:xfrm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2C5BE45E-C9BB-4AE1-A083-5243A426338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1424052"/>
      </p:ext>
    </p:extLst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7559" y="6520259"/>
            <a:ext cx="1023392" cy="365125"/>
          </a:xfrm>
        </p:spPr>
        <p:txBody>
          <a:bodyPr/>
          <a:lstStyle>
            <a:lvl1pPr algn="r"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87679" y="6520259"/>
            <a:ext cx="3543672" cy="365125"/>
          </a:xfrm>
        </p:spPr>
        <p:txBody>
          <a:bodyPr/>
          <a:lstStyle>
            <a:lvl1pPr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72" y="274638"/>
            <a:ext cx="800639" cy="951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3"/>
            <a:ext cx="348282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2261"/>
      </p:ext>
    </p:extLst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FA7E-F34F-40A5-880F-6F25ABA38237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375F-ED4C-4D03-8799-0C32D76C3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164614"/>
      </p:ext>
    </p:extLst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5331-8C46-4649-926B-B2D662C2B406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F5E8-C54E-445A-B000-6A4FB1586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913457"/>
      </p:ext>
    </p:extLst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E44D-7229-4064-ADAA-F07CA8E832DC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A7CA-B78E-4D6F-AE25-9781E1DB1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315406"/>
      </p:ext>
    </p:extLst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23A4-58AA-4E16-B26A-2C07981CF83A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DFF5-3B88-4BAB-94B3-0198DC272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84117"/>
      </p:ext>
    </p:extLst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25A8-13F6-4827-BB2C-D440DA7202F3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222F-EF81-4B23-B631-32788856F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138408"/>
      </p:ext>
    </p:extLst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277D-05CC-4FAE-B311-6B750A258AEA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2FC5-3127-4F8F-8193-2A3DC59460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618341"/>
      </p:ext>
    </p:extLst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115F-475C-4941-80CC-5C6BF2374D46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C44B-3B13-4ECE-9958-DF9B583E4E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730190"/>
      </p:ext>
    </p:extLst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274638"/>
            <a:ext cx="7430783" cy="10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92276"/>
            <a:ext cx="8229600" cy="456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91880" y="6520259"/>
            <a:ext cx="102339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eaLnBrk="1" hangingPunct="1">
              <a:defRPr sz="1100">
                <a:solidFill>
                  <a:srgbClr val="1547B7"/>
                </a:solidFill>
                <a:latin typeface="Arial" charset="0"/>
              </a:defRPr>
            </a:lvl1pPr>
          </a:lstStyle>
          <a:p>
            <a:pPr>
              <a:defRPr/>
            </a:pPr>
            <a:fld id="{68827B23-F1DA-4F01-8D46-8C7C9C9E3874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0" y="6520259"/>
            <a:ext cx="354367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eaLnBrk="1" hangingPunct="1">
              <a:defRPr sz="1100" smtClean="0">
                <a:solidFill>
                  <a:srgbClr val="1547B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dirty="0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520259"/>
            <a:ext cx="514400" cy="365125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1547B7"/>
                </a:solidFill>
              </a:defRPr>
            </a:lvl1pPr>
          </a:lstStyle>
          <a:p>
            <a:pPr>
              <a:defRPr/>
            </a:pPr>
            <a:fld id="{02786723-4739-4497-A3C3-7BA6394FF4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71" r:id="rId12"/>
    <p:sldLayoutId id="2147484172" r:id="rId13"/>
  </p:sldLayoutIdLst>
  <p:transition>
    <p:cover dir="lu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entlibrary.ru/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78896" cy="10661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/>
              <a:t>ВОЛГОГРАДСКИЙ ГОСУДАРСТВЕННЫЙ МЕДИЦИНСКИЙ УНИВЕРСИТЕТ</a:t>
            </a:r>
            <a:br>
              <a:rPr lang="ru-RU" sz="1600" dirty="0"/>
            </a:br>
            <a:r>
              <a:rPr lang="ru-RU" sz="1600" dirty="0">
                <a:ea typeface="Calibri" pitchFamily="34" charset="0"/>
                <a:cs typeface="Times New Roman" pitchFamily="18" charset="0"/>
              </a:rPr>
              <a:t>КАФЕДРА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МЕДИКО-СОЦИАЛЬНЫХ ТЕХНОЛОГИЙ С КУРСОМ ПЕДАГОГИКИ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И ОБРАЗОВАТЕЛЬНЫХ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ТЕХНОЛОГИЙ ДПО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Лекция </a:t>
            </a:r>
            <a:r>
              <a:rPr lang="ru-RU" sz="2800" b="1" dirty="0" smtClean="0">
                <a:solidFill>
                  <a:srgbClr val="7030A0"/>
                </a:solidFill>
              </a:rPr>
              <a:t>27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по «Теории социальной работы»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для студентов </a:t>
            </a:r>
            <a:r>
              <a:rPr lang="ru-RU" sz="2800" b="1" dirty="0" smtClean="0">
                <a:solidFill>
                  <a:srgbClr val="7030A0"/>
                </a:solidFill>
              </a:rPr>
              <a:t>2 курса отделения</a:t>
            </a:r>
            <a:endParaRPr lang="ru-RU" sz="2800" b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«Социальная работа»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1547B6"/>
                </a:solidFill>
              </a:rPr>
              <a:t>Проблемы эффективности в социальной работе</a:t>
            </a:r>
            <a:endParaRPr lang="ru-RU" sz="3600" dirty="0">
              <a:solidFill>
                <a:srgbClr val="1547B6"/>
              </a:solidFill>
            </a:endParaRPr>
          </a:p>
          <a:p>
            <a:pPr marL="0" indent="0" algn="just">
              <a:buNone/>
            </a:pPr>
            <a:endParaRPr lang="ru-RU" altLang="ru-RU" sz="3600" dirty="0" smtClean="0">
              <a:solidFill>
                <a:srgbClr val="1547B6"/>
              </a:solidFill>
            </a:endParaRPr>
          </a:p>
          <a:p>
            <a:pPr marL="0" indent="0" algn="r"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Д.пед.н</a:t>
            </a:r>
            <a:r>
              <a:rPr lang="ru-RU" altLang="ru-RU" sz="2400" dirty="0" smtClean="0">
                <a:solidFill>
                  <a:srgbClr val="002060"/>
                </a:solidFill>
              </a:rPr>
              <a:t>. А.И. </a:t>
            </a:r>
            <a:r>
              <a:rPr lang="ru-RU" altLang="ru-RU" sz="2400" dirty="0" err="1" smtClean="0">
                <a:solidFill>
                  <a:srgbClr val="002060"/>
                </a:solidFill>
              </a:rPr>
              <a:t>Артюхина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1547B6"/>
                </a:solidFill>
              </a:rPr>
              <a:t>       Волгоград 2021</a:t>
            </a:r>
            <a:endParaRPr lang="ru-RU" sz="2800" b="1" dirty="0">
              <a:solidFill>
                <a:srgbClr val="1547B6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Рисунок 1" descr="Описание: 4215-logotip_volgg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1783879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0a2ae59b0b7e5ee1c62e80d684812ac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8558" y="-5680"/>
            <a:ext cx="1800225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0196652"/>
      </p:ext>
    </p:extLst>
  </p:cSld>
  <p:clrMapOvr>
    <a:masterClrMapping/>
  </p:clrMapOvr>
  <p:transition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34818" name="Picture 2" descr="http://player.myshared.ru/6/639334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019.radikal.ru/i621/1308/fe/237c39919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08" y="4784203"/>
            <a:ext cx="4427984" cy="207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98505"/>
      </p:ext>
    </p:extLst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ачество </a:t>
            </a:r>
            <a:r>
              <a:rPr lang="ru-RU" sz="2400" b="1" dirty="0"/>
              <a:t>услуги </a:t>
            </a:r>
            <a:r>
              <a:rPr lang="ru-RU" sz="2400" dirty="0"/>
              <a:t>представляется как соответствие идеального образа услуги, удовлетворяющего все стороны, и реального воплощения этой услуги. Качество услуги включает следующие параметры: полноту предоставления в соответствии с требованиями (стандартами); доступность; своевременность; достижение запланированных целей и задач.</a:t>
            </a:r>
          </a:p>
          <a:p>
            <a:r>
              <a:rPr lang="ru-RU" sz="2400" b="1" dirty="0"/>
              <a:t>Результативность</a:t>
            </a:r>
            <a:r>
              <a:rPr lang="ru-RU" sz="2400" dirty="0"/>
              <a:t> – это способность производить намеченный результат в желаемом объеме. Эта мера фокусируется на достижении как таковом, а </a:t>
            </a:r>
            <a:r>
              <a:rPr lang="ru-RU" sz="2400" dirty="0" smtClean="0"/>
              <a:t>не </a:t>
            </a:r>
            <a:r>
              <a:rPr lang="ru-RU" sz="2400" dirty="0"/>
              <a:t>на ресурсах, затраченных на достижение желаемого эффекта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889235"/>
      </p:ext>
    </p:extLst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691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800" dirty="0">
                <a:solidFill>
                  <a:srgbClr val="154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 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132856"/>
            <a:ext cx="3384376" cy="4176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547B6"/>
                </a:solidFill>
              </a:rPr>
              <a:t>В</a:t>
            </a:r>
            <a:r>
              <a:rPr lang="ru-RU" sz="2000" dirty="0" smtClean="0">
                <a:solidFill>
                  <a:srgbClr val="1547B6"/>
                </a:solidFill>
              </a:rPr>
              <a:t> </a:t>
            </a:r>
            <a:r>
              <a:rPr lang="ru-RU" sz="2000" b="1" dirty="0">
                <a:solidFill>
                  <a:srgbClr val="1547B6"/>
                </a:solidFill>
              </a:rPr>
              <a:t>смысле </a:t>
            </a:r>
            <a:r>
              <a:rPr lang="ru-RU" sz="2400" b="1" dirty="0">
                <a:solidFill>
                  <a:srgbClr val="1547B6"/>
                </a:solidFill>
              </a:rPr>
              <a:t>продуктивности</a:t>
            </a:r>
            <a:r>
              <a:rPr lang="ru-RU" sz="2000" b="1" dirty="0">
                <a:solidFill>
                  <a:srgbClr val="1547B6"/>
                </a:solidFill>
              </a:rPr>
              <a:t> </a:t>
            </a:r>
            <a:r>
              <a:rPr lang="ru-RU" sz="2000" dirty="0">
                <a:solidFill>
                  <a:srgbClr val="1547B6"/>
                </a:solidFill>
              </a:rPr>
              <a:t>(т.е. достижения очевидных результатов) и экономичности (выгодности, возможности что-либо сэкономить) – способность осуществлять "правильные действия" "правильным способом", показатель эффективности деятельности, отражающий сумму выработки на единицу затрат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2132856"/>
            <a:ext cx="3384376" cy="4176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547B6"/>
                </a:solidFill>
              </a:rPr>
              <a:t>В</a:t>
            </a:r>
            <a:r>
              <a:rPr lang="ru-RU" sz="2000" dirty="0" smtClean="0">
                <a:solidFill>
                  <a:srgbClr val="1547B6"/>
                </a:solidFill>
              </a:rPr>
              <a:t> </a:t>
            </a:r>
            <a:r>
              <a:rPr lang="ru-RU" sz="2000" b="1" dirty="0">
                <a:solidFill>
                  <a:srgbClr val="1547B6"/>
                </a:solidFill>
              </a:rPr>
              <a:t>смысле </a:t>
            </a:r>
            <a:endParaRPr lang="ru-RU" sz="2000" b="1" dirty="0" smtClean="0">
              <a:solidFill>
                <a:srgbClr val="1547B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1547B6"/>
                </a:solidFill>
              </a:rPr>
              <a:t>действенности</a:t>
            </a:r>
            <a:r>
              <a:rPr lang="ru-RU" sz="2000" b="1" dirty="0" smtClean="0">
                <a:solidFill>
                  <a:srgbClr val="1547B6"/>
                </a:solidFill>
              </a:rPr>
              <a:t> </a:t>
            </a:r>
            <a:r>
              <a:rPr lang="ru-RU" sz="2000" dirty="0">
                <a:solidFill>
                  <a:srgbClr val="1547B6"/>
                </a:solidFill>
              </a:rPr>
              <a:t>– это способность осуществлять действия, получая результат, производить эффект (результат) неких действий, который не всегда может быть измерен при помощи количественных показателей.</a:t>
            </a:r>
          </a:p>
        </p:txBody>
      </p:sp>
    </p:spTree>
    <p:extLst>
      <p:ext uri="{BB962C8B-B14F-4D97-AF65-F5344CB8AC3E}">
        <p14:creationId xmlns:p14="http://schemas.microsoft.com/office/powerpoint/2010/main" val="3364222036"/>
      </p:ext>
    </p:extLst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</a:t>
            </a:r>
            <a:r>
              <a:rPr lang="ru-RU" dirty="0" smtClean="0"/>
              <a:t>социальной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154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максимально возможное удовлетворение социальных потребностей населения при оптимальных затратах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Эффект – исполнение, действие,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езультат, следствие каких либо</a:t>
            </a:r>
          </a:p>
          <a:p>
            <a:pPr marL="0" indent="0">
              <a:buNone/>
            </a:pPr>
            <a:r>
              <a:rPr lang="ru-RU" dirty="0" smtClean="0"/>
              <a:t> причин, действий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7" name="Picture 2" descr="http://petushokaldan.ucoz.ru/66473653_image001_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35" y="1916832"/>
            <a:ext cx="252028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65866"/>
      </p:ext>
    </p:extLst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35842" name="Picture 2" descr="http://player.myshared.ru/6/639334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0" y="0"/>
            <a:ext cx="9144000" cy="68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834"/>
      </p:ext>
    </p:extLst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39938" name="Picture 2" descr="http://player.myshared.ru/6/639334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uzanovsky.spassk.pnzreg.ru/files/ruzanovsky_spassk_pnzreg_ru/2017_/fevral/10_02_2017/sostavlyayushhie-uspeshnoy-profilaktikoy-rabotyi-sotsialnogo-pedago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84" y="6237312"/>
            <a:ext cx="2763416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86379"/>
      </p:ext>
    </p:extLst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40962" name="Picture 2" descr="http://player.myshared.ru/6/639334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4"/>
            <a:ext cx="9252520" cy="685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im1-tub-ru.yandex.net/i?id=3e94a653a967d73e71f4d098c5fc1c9f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75" y="4581128"/>
            <a:ext cx="3545632" cy="21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2391"/>
      </p:ext>
    </p:extLst>
  </p:cSld>
  <p:clrMapOvr>
    <a:masterClrMapping/>
  </p:clrMapOvr>
  <p:transition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41986" name="Picture 2" descr="http://player.myshared.ru/6/639334/slides/slide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strahovkunado.ru/wp-content/uploads/2014/05/Centr_soc_zach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42738"/>
            <a:ext cx="7620000" cy="16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63647"/>
      </p:ext>
    </p:extLst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43010" name="Picture 2" descr="http://player.myshared.ru/6/639334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54"/>
            <a:ext cx="9144000" cy="67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nord-news.ru/img/newsimages/20160729/1_f5a337b46d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906837" cy="45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42243"/>
      </p:ext>
    </p:extLst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44034" name="Picture 2" descr="http://player.myshared.ru/6/639334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" y="188640"/>
            <a:ext cx="914423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im0-tub-ru.yandex.net/i?id=3f83912946e9fb6b13172741b715cfb3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26913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85859"/>
      </p:ext>
    </p:extLst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 flipV="1">
            <a:off x="3725330" y="4212931"/>
            <a:ext cx="755402" cy="606375"/>
            <a:chOff x="2543" y="1006"/>
            <a:chExt cx="416" cy="416"/>
          </a:xfrm>
        </p:grpSpPr>
        <p:sp>
          <p:nvSpPr>
            <p:cNvPr id="10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3" name="Picture 5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5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3761115" y="3038216"/>
            <a:ext cx="794151" cy="632020"/>
            <a:chOff x="3071" y="1006"/>
            <a:chExt cx="416" cy="416"/>
          </a:xfrm>
        </p:grpSpPr>
        <p:sp>
          <p:nvSpPr>
            <p:cNvPr id="1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20" name="Picture 6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8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94"/>
          <p:cNvGrpSpPr>
            <a:grpSpLocks/>
          </p:cNvGrpSpPr>
          <p:nvPr/>
        </p:nvGrpSpPr>
        <p:grpSpPr bwMode="auto">
          <a:xfrm flipV="1">
            <a:off x="3737948" y="1980029"/>
            <a:ext cx="755402" cy="606375"/>
            <a:chOff x="2543" y="1006"/>
            <a:chExt cx="416" cy="416"/>
          </a:xfrm>
        </p:grpSpPr>
        <p:sp>
          <p:nvSpPr>
            <p:cNvPr id="24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7" name="Picture 5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9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93"/>
          <p:cNvGrpSpPr>
            <a:grpSpLocks/>
          </p:cNvGrpSpPr>
          <p:nvPr/>
        </p:nvGrpSpPr>
        <p:grpSpPr bwMode="auto">
          <a:xfrm>
            <a:off x="3649265" y="5394286"/>
            <a:ext cx="794151" cy="632020"/>
            <a:chOff x="3071" y="1006"/>
            <a:chExt cx="416" cy="416"/>
          </a:xfrm>
        </p:grpSpPr>
        <p:sp>
          <p:nvSpPr>
            <p:cNvPr id="31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4" name="Picture 6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36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8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88467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8467" y="19196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Понятие эффективности социальной работы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88467" y="30325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Критерий эффективности социальной работы, его сущность, количественная и качественные характеристики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16016" y="4418746"/>
            <a:ext cx="3589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Методы оценки эффективности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16016" y="5379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Понятие критериев эффективности специалиста по социальной работе. 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632" y="1573147"/>
            <a:ext cx="3942162" cy="5168221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99"/>
                </a:solidFill>
              </a:rPr>
              <a:t>… понятие «эффективность социальной работы» очень абстрактно,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поэтому оно всегда должно быть </a:t>
            </a:r>
            <a:r>
              <a:rPr lang="ru-RU" sz="2000" dirty="0" smtClean="0">
                <a:solidFill>
                  <a:srgbClr val="000099"/>
                </a:solidFill>
              </a:rPr>
              <a:t>«привязано</a:t>
            </a:r>
            <a:r>
              <a:rPr lang="ru-RU" sz="2000" dirty="0">
                <a:solidFill>
                  <a:srgbClr val="000099"/>
                </a:solidFill>
              </a:rPr>
              <a:t>» к какому-либо </a:t>
            </a:r>
            <a:r>
              <a:rPr lang="ru-RU" sz="2000" dirty="0" smtClean="0">
                <a:solidFill>
                  <a:srgbClr val="000099"/>
                </a:solidFill>
              </a:rPr>
              <a:t>объекту</a:t>
            </a:r>
            <a:r>
              <a:rPr lang="ru-RU" sz="2000" dirty="0">
                <a:solidFill>
                  <a:srgbClr val="000099"/>
                </a:solidFill>
              </a:rPr>
              <a:t>, субъекту социальной работы или процессу разрешения</a:t>
            </a:r>
          </a:p>
          <a:p>
            <a:r>
              <a:rPr lang="ru-RU" sz="2000" dirty="0">
                <a:solidFill>
                  <a:srgbClr val="000099"/>
                </a:solidFill>
              </a:rPr>
              <a:t> социальной проблемы (технологиям, способам, методам).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                 К</a:t>
            </a:r>
            <a:r>
              <a:rPr lang="ru-RU" dirty="0">
                <a:solidFill>
                  <a:srgbClr val="000099"/>
                </a:solidFill>
              </a:rPr>
              <a:t>. И. </a:t>
            </a:r>
            <a:r>
              <a:rPr lang="ru-RU" dirty="0" err="1">
                <a:solidFill>
                  <a:srgbClr val="000099"/>
                </a:solidFill>
              </a:rPr>
              <a:t>Фальковская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2124"/>
      </p:ext>
    </p:extLst>
  </p:cSld>
  <p:clrMapOvr>
    <a:masterClrMapping/>
  </p:clrMapOvr>
  <p:transition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45058" name="Picture 2" descr="http://player.myshared.ru/6/639334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1-tub-ru.yandex.net/i?id=3e94a653a967d73e71f4d098c5fc1c9f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75" y="5301209"/>
            <a:ext cx="32414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07904"/>
      </p:ext>
    </p:extLst>
  </p:cSld>
  <p:clrMapOvr>
    <a:masterClrMapping/>
  </p:clrMapOvr>
  <p:transition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46082" name="Picture 2" descr="http://player.myshared.ru/6/639334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" y="188640"/>
            <a:ext cx="914750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uzanovsky.spassk.pnzreg.ru/files/ruzanovsky_spassk_pnzreg_ru/2017_/fevral/10_02_2017/sostavlyayushhie-uspeshnoy-profilaktikoy-rabotyi-sotsialnogo-pedago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129313"/>
            <a:ext cx="2820954" cy="7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22315"/>
      </p:ext>
    </p:extLst>
  </p:cSld>
  <p:clrMapOvr>
    <a:masterClrMapping/>
  </p:clrMapOvr>
  <p:transition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47106" name="Picture 2" descr="http://player.myshared.ru/6/639334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fssu.ru/zontozagon/2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5724525" cy="22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19217"/>
      </p:ext>
    </p:extLst>
  </p:cSld>
  <p:clrMapOvr>
    <a:masterClrMapping/>
  </p:clrMapOvr>
  <p:transition>
    <p:cover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и показатели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268760"/>
            <a:ext cx="9118848" cy="4569122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Социальные </a:t>
            </a:r>
            <a:r>
              <a:rPr lang="ru-RU" sz="2000" dirty="0"/>
              <a:t>показатели как качественные и количественные характеристики состояния социальных объектов и процессов. В широком смысле к ним относят демографические, экономические, социально-структурные показатели политического, нравственного, социально-культурного, духовного развития, образа жизни различных групп населения и общества в целом. </a:t>
            </a:r>
            <a:endParaRPr lang="ru-RU" sz="2000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r>
              <a:rPr lang="ru-RU" sz="2000" dirty="0" smtClean="0"/>
              <a:t>В социальной </a:t>
            </a:r>
            <a:r>
              <a:rPr lang="ru-RU" sz="2000" dirty="0"/>
              <a:t>работе социальными показателями являются материальное положение семьи (человека), состояние здоровья (инвалидность), семейное положение клиента, зависимость его от алкоголя, наркотиков и т.д.</a:t>
            </a:r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r>
              <a:rPr lang="ru-RU" sz="2000" dirty="0" smtClean="0"/>
              <a:t>,</a:t>
            </a:r>
            <a:r>
              <a:rPr lang="ru-RU" sz="2000" dirty="0"/>
              <a:t> 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Применительно к </a:t>
            </a:r>
            <a:r>
              <a:rPr lang="ru-RU" sz="2000" dirty="0" smtClean="0"/>
              <a:t>Поскольку </a:t>
            </a:r>
            <a:r>
              <a:rPr lang="ru-RU" sz="2000" dirty="0"/>
              <a:t>показатели могут быть достаточно общими, то используют </a:t>
            </a:r>
            <a:r>
              <a:rPr lang="ru-RU" sz="2000" b="1" i="1" dirty="0"/>
              <a:t>индикаторы, </a:t>
            </a:r>
            <a:r>
              <a:rPr lang="ru-RU" sz="2000" dirty="0"/>
              <a:t>т.е. простые свойства, образующие социальные показатели, доступные наблюдению и измерению характеристики социальных объектов (например, процент принимающих наркотики подростков как показатель десантного поведения).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284984"/>
            <a:ext cx="3960440" cy="1359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1547B6"/>
                </a:solidFill>
              </a:rPr>
              <a:t>Качественные показатели </a:t>
            </a:r>
            <a:r>
              <a:rPr lang="ru-RU" sz="2400" dirty="0">
                <a:solidFill>
                  <a:srgbClr val="1547B6"/>
                </a:solidFill>
              </a:rPr>
              <a:t>фиксируют определенные свойства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3317431"/>
            <a:ext cx="3960440" cy="1359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1547B6"/>
                </a:solidFill>
              </a:rPr>
              <a:t>Количественные показатели фиксируют—</a:t>
            </a:r>
            <a:r>
              <a:rPr lang="ru-RU" sz="2400" b="1" i="1" dirty="0">
                <a:solidFill>
                  <a:srgbClr val="1547B6"/>
                </a:solidFill>
              </a:rPr>
              <a:t> </a:t>
            </a:r>
            <a:r>
              <a:rPr lang="ru-RU" sz="2400" dirty="0">
                <a:solidFill>
                  <a:srgbClr val="1547B6"/>
                </a:solidFill>
              </a:rPr>
              <a:t>меру их выраженности,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703585996"/>
      </p:ext>
    </p:extLst>
  </p:cSld>
  <p:clrMapOvr>
    <a:masterClrMapping/>
  </p:clrMapOvr>
  <p:transition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48130" name="Picture 2" descr="http://player.myshared.ru/6/639334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260648"/>
            <a:ext cx="915880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edikst.ru/misc/i/gallery/20380/693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21" y="5777457"/>
            <a:ext cx="2857500" cy="10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16312"/>
      </p:ext>
    </p:extLst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49154" name="Picture 2" descr="http://player.myshared.ru/6/639334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7" y="130174"/>
            <a:ext cx="9158627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edikst.ru/misc/i/gallery/20380/693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55786"/>
      </p:ext>
    </p:extLst>
  </p:cSld>
  <p:clrMapOvr>
    <a:masterClrMapping/>
  </p:clrMapOvr>
  <p:transition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50178" name="Picture 2" descr="http://player.myshared.ru/6/639334/slides/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" y="260648"/>
            <a:ext cx="913438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edikst.ru/misc/i/gallery/20380/693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76" y="5877272"/>
            <a:ext cx="2431504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69484"/>
      </p:ext>
    </p:extLst>
  </p:cSld>
  <p:clrMapOvr>
    <a:masterClrMapping/>
  </p:clrMapOvr>
  <p:transition>
    <p:cover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/>
              <a:t>Методы </a:t>
            </a:r>
            <a:r>
              <a:rPr lang="ru-RU" sz="3600" i="1" dirty="0" smtClean="0"/>
              <a:t>оценки </a:t>
            </a:r>
            <a:r>
              <a:rPr lang="ru-RU" sz="3600" i="1" dirty="0"/>
              <a:t>эффективности социальной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✓</a:t>
            </a:r>
            <a:r>
              <a:rPr lang="ru-RU" dirty="0"/>
              <a:t>  параметрический;</a:t>
            </a:r>
          </a:p>
          <a:p>
            <a:pPr marL="0" indent="0">
              <a:buNone/>
            </a:pPr>
            <a:r>
              <a:rPr lang="ru-RU" dirty="0"/>
              <a:t>✓  факторы эффективности/неэффективности;</a:t>
            </a:r>
          </a:p>
          <a:p>
            <a:pPr marL="0" indent="0">
              <a:buNone/>
            </a:pPr>
            <a:r>
              <a:rPr lang="ru-RU" dirty="0"/>
              <a:t>✓  выявление степени удовлетворения потребностей клиентов (пациентов);</a:t>
            </a:r>
          </a:p>
          <a:p>
            <a:pPr marL="0" indent="0">
              <a:buNone/>
            </a:pPr>
            <a:r>
              <a:rPr lang="ru-RU" dirty="0"/>
              <a:t>✓  социологический — анкеты, беседы, интервью, вопросники.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7516760"/>
      </p:ext>
    </p:extLst>
  </p:cSld>
  <p:clrMapOvr>
    <a:masterClrMapping/>
  </p:clrMapOvr>
  <p:transition>
    <p:cover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/>
              <a:t>Параметрический </a:t>
            </a:r>
            <a:r>
              <a:rPr lang="ru-RU" sz="3600" i="1" dirty="0" smtClean="0"/>
              <a:t>метод -</a:t>
            </a:r>
            <a:r>
              <a:rPr lang="ru-RU" sz="2800" dirty="0" smtClean="0"/>
              <a:t>основа</a:t>
            </a:r>
            <a:r>
              <a:rPr lang="ru-RU" sz="3600" dirty="0" smtClean="0"/>
              <a:t> </a:t>
            </a:r>
            <a:r>
              <a:rPr lang="ru-RU" sz="2800" dirty="0"/>
              <a:t>так называемых параметрических методик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691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400" dirty="0" smtClean="0"/>
              <a:t>- и </a:t>
            </a:r>
            <a:r>
              <a:rPr lang="ru-RU" sz="2400" dirty="0"/>
              <a:t>предполагает сопоставление</a:t>
            </a:r>
            <a:r>
              <a:rPr lang="ru-RU" sz="2400" i="1" dirty="0"/>
              <a:t> двух параметров: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✓  прежнее состояние пациента (клиента);</a:t>
            </a:r>
          </a:p>
          <a:p>
            <a:pPr marL="0" indent="0">
              <a:buNone/>
            </a:pPr>
            <a:r>
              <a:rPr lang="ru-RU" sz="2400" dirty="0"/>
              <a:t>✓  нынешнее состояние пациента (клиента).</a:t>
            </a:r>
          </a:p>
          <a:p>
            <a:pPr marL="0" indent="0">
              <a:buNone/>
            </a:pPr>
            <a:r>
              <a:rPr lang="ru-RU" sz="2400" dirty="0"/>
              <a:t>Для параметрических методик характерно определение промежуточной, или текущей, эффективности, при которой параметры, достигнутые в какой-то момент времени, сопоставляются с параметрами "на входе".</a:t>
            </a:r>
            <a:r>
              <a:rPr lang="ru-RU" sz="2400" i="1" dirty="0"/>
              <a:t> Главные проблемы разработки параметрических методик: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✓  описание параметров "на входе":</a:t>
            </a:r>
          </a:p>
          <a:p>
            <a:pPr marL="0" indent="0">
              <a:buNone/>
            </a:pPr>
            <a:r>
              <a:rPr lang="ru-RU" sz="2400" dirty="0"/>
              <a:t>✓  разработка параметров "на выходе":</a:t>
            </a:r>
          </a:p>
          <a:p>
            <a:pPr marL="0" indent="0">
              <a:buNone/>
            </a:pPr>
            <a:r>
              <a:rPr lang="ru-RU" sz="2400" dirty="0"/>
              <a:t>✓  определение основных факторов эффективности и неэффективности с точки зрения как промежуточных, так </a:t>
            </a:r>
            <a:r>
              <a:rPr lang="ru-RU" sz="2400" dirty="0" smtClean="0"/>
              <a:t>и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</a:t>
            </a:r>
            <a:r>
              <a:rPr lang="ru-RU" sz="2400" dirty="0"/>
              <a:t>конечных параметров.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986203"/>
      </p:ext>
    </p:extLst>
  </p:cSld>
  <p:clrMapOvr>
    <a:masterClrMapping/>
  </p:clrMapOvr>
  <p:transition>
    <p:cover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066130"/>
          </a:xfrm>
        </p:spPr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Методы</a:t>
            </a:r>
            <a:r>
              <a:rPr lang="ru-RU" sz="3200" dirty="0"/>
              <a:t>, </a:t>
            </a:r>
            <a:r>
              <a:rPr lang="ru-RU" sz="3200" dirty="0" smtClean="0"/>
              <a:t>позволяют </a:t>
            </a:r>
            <a:r>
              <a:rPr lang="ru-RU" sz="3200" dirty="0"/>
              <a:t>оценить эффективность </a:t>
            </a:r>
            <a:r>
              <a:rPr lang="ru-RU" sz="3200" dirty="0" smtClean="0"/>
              <a:t>деятельности учреждений </a:t>
            </a:r>
            <a:r>
              <a:rPr lang="ru-RU" sz="3200" dirty="0"/>
              <a:t>с</a:t>
            </a:r>
            <a:r>
              <a:rPr lang="ru-RU" sz="3200" dirty="0" smtClean="0"/>
              <a:t>оциальной сферы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1547B6"/>
                </a:solidFill>
              </a:rPr>
              <a:t> н</a:t>
            </a:r>
            <a:r>
              <a:rPr lang="ru-RU" sz="2400" dirty="0" smtClean="0">
                <a:solidFill>
                  <a:srgbClr val="1547B6"/>
                </a:solidFill>
              </a:rPr>
              <a:t>езависимо </a:t>
            </a:r>
            <a:r>
              <a:rPr lang="ru-RU" sz="2400" dirty="0">
                <a:solidFill>
                  <a:srgbClr val="1547B6"/>
                </a:solidFill>
              </a:rPr>
              <a:t>от их вида, профиля, предоставляемых услуг и </a:t>
            </a:r>
            <a:r>
              <a:rPr lang="ru-RU" sz="2400" dirty="0" err="1">
                <a:solidFill>
                  <a:srgbClr val="1547B6"/>
                </a:solidFill>
              </a:rPr>
              <a:t>и</a:t>
            </a:r>
            <a:r>
              <a:rPr lang="ru-RU" sz="2400" dirty="0">
                <a:solidFill>
                  <a:srgbClr val="1547B6"/>
                </a:solidFill>
              </a:rPr>
              <a:t> масштаба </a:t>
            </a:r>
            <a:r>
              <a:rPr lang="ru-RU" sz="2400" dirty="0" smtClean="0">
                <a:solidFill>
                  <a:srgbClr val="1547B6"/>
                </a:solidFill>
              </a:rPr>
              <a:t>деятельности. </a:t>
            </a:r>
            <a:endParaRPr lang="ru-RU" dirty="0">
              <a:solidFill>
                <a:srgbClr val="1547B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568952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✓</a:t>
            </a:r>
            <a:r>
              <a:rPr lang="ru-RU" sz="2800" dirty="0"/>
              <a:t>  "задачи — результаты" ("3 — Р");</a:t>
            </a:r>
          </a:p>
          <a:p>
            <a:pPr marL="0" indent="0">
              <a:buNone/>
            </a:pPr>
            <a:r>
              <a:rPr lang="ru-RU" sz="2800" dirty="0"/>
              <a:t>✓  "задачи — результаты — затраты" ("3 — Р — 3").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1547B6"/>
                </a:solidFill>
              </a:rPr>
              <a:t>Метод "задачи — результаты"</a:t>
            </a:r>
            <a:r>
              <a:rPr lang="ru-RU" sz="2800" dirty="0"/>
              <a:t> заключается в том, что деятельность любого социального учреждения регламентируется положением (уставом), один из разделов или ряд подразделов которого содержит перечень решаемых задач.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997980"/>
      </p:ext>
    </p:extLst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- один </a:t>
            </a:r>
            <a:r>
              <a:rPr lang="ru-RU" dirty="0"/>
              <a:t>из сложных элементов в системе управления. Она складывается из цели, затрат, условий, результата, общепринятых норм.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28674" name="Picture 2" descr="https://im1-tub-ru.yandex.net/i?id=0f897374baf16b32e228923aebbbb46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91502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51467"/>
      </p:ext>
    </p:extLst>
  </p:cSld>
  <p:clrMapOvr>
    <a:masterClrMapping/>
  </p:clrMapOvr>
  <p:transition>
    <p:cover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30783" cy="1066130"/>
          </a:xfrm>
        </p:spPr>
        <p:txBody>
          <a:bodyPr/>
          <a:lstStyle/>
          <a:p>
            <a:r>
              <a:rPr lang="ru-RU" dirty="0"/>
              <a:t>Достоинства и недостатки метода «З — Р»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86565"/>
              </p:ext>
            </p:extLst>
          </p:nvPr>
        </p:nvGraphicFramePr>
        <p:xfrm>
          <a:off x="107504" y="1390784"/>
          <a:ext cx="8712968" cy="5467216"/>
        </p:xfrm>
        <a:graphic>
          <a:graphicData uri="http://schemas.openxmlformats.org/drawingml/2006/table">
            <a:tbl>
              <a:tblPr/>
              <a:tblGrid>
                <a:gridCol w="4176464"/>
                <a:gridCol w="453650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Достоинства метода</a:t>
                      </a:r>
                    </a:p>
                  </a:txBody>
                  <a:tcPr marL="19796" marR="19796" marT="19796" marB="197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Недостатки метода</a:t>
                      </a:r>
                    </a:p>
                  </a:txBody>
                  <a:tcPr marL="19796" marR="19796" marT="19796" marB="197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116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1 . Наглядно демонстрирует связь меж­ду целевым назначением учреждения и достигнутыми результатами за оп­ределенный период времени</a:t>
                      </a:r>
                    </a:p>
                  </a:txBody>
                  <a:tcPr marL="19796" marR="19796" marT="19796" marB="197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1. «Скрывает» затраты, связанные с</a:t>
                      </a:r>
                    </a:p>
                    <a:p>
                      <a:r>
                        <a:rPr lang="ru-RU" sz="2000" dirty="0">
                          <a:effectLst/>
                        </a:rPr>
                        <a:t>достижением результатов</a:t>
                      </a:r>
                    </a:p>
                  </a:txBody>
                  <a:tcPr marL="19796" marR="19796" marT="19796" marB="197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8437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2. Требует развитой нормативной базы относительно выполнения задач</a:t>
                      </a:r>
                    </a:p>
                  </a:txBody>
                  <a:tcPr marL="19796" marR="19796" marT="19796" marB="197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2. На практике существует опасность преобладания философии «результа­ты любой ценой!», которая связана с форсированием ресурсов данного уч­реждения, особенно человеческих</a:t>
                      </a:r>
                    </a:p>
                  </a:txBody>
                  <a:tcPr marL="19796" marR="19796" marT="19796" marB="197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399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3. Необходима хорошо поставленная система учета для фиксации достиг­нутых результатов</a:t>
                      </a:r>
                    </a:p>
                  </a:txBody>
                  <a:tcPr marL="19796" marR="19796" marT="19796" marB="197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3. «Утаивает» показатели по ведуще­му виду ресурсов в достижении ре­зультатов — людям (персоналу)</a:t>
                      </a:r>
                    </a:p>
                  </a:txBody>
                  <a:tcPr marL="19796" marR="19796" marT="19796" marB="197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5721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4. Требует развитой статистической системы в учреждении</a:t>
                      </a:r>
                    </a:p>
                  </a:txBody>
                  <a:tcPr marL="19796" marR="19796" marT="19796" marB="197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4. Не оценивает эффективность с точ­ки зрения обслуживаемых — клиентов, пациентов</a:t>
                      </a:r>
                    </a:p>
                  </a:txBody>
                  <a:tcPr marL="19796" marR="19796" marT="19796" marB="197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85702"/>
      </p:ext>
    </p:extLst>
  </p:cSld>
  <p:clrMapOvr>
    <a:masterClrMapping/>
  </p:clrMapOvr>
  <p:transition>
    <p:cover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/>
              <a:t>«З — Р — З»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/>
              <a:t>З</a:t>
            </a:r>
            <a:r>
              <a:rPr lang="ru-RU" sz="2400" b="1" i="1" dirty="0" smtClean="0"/>
              <a:t>атраты</a:t>
            </a:r>
            <a:r>
              <a:rPr lang="ru-RU" sz="2400" b="1" i="1" dirty="0"/>
              <a:t>, </a:t>
            </a:r>
            <a:r>
              <a:rPr lang="ru-RU" sz="2400" dirty="0"/>
              <a:t>т.е. то, что истрачено, израсходовано. Вид затрат, их совокупность зависят от вида деятельности и реализации тех или иных целей.</a:t>
            </a:r>
          </a:p>
          <a:p>
            <a:pPr marL="0" indent="0">
              <a:buNone/>
            </a:pPr>
            <a:r>
              <a:rPr lang="ru-RU" sz="2400" dirty="0"/>
              <a:t>Применительно к социальной работе затраты могут быть материальными и финансовыми: </a:t>
            </a:r>
            <a:endParaRPr lang="ru-RU" sz="2400" dirty="0" smtClean="0"/>
          </a:p>
          <a:p>
            <a:r>
              <a:rPr lang="ru-RU" sz="2400" dirty="0" smtClean="0"/>
              <a:t>затраты </a:t>
            </a:r>
            <a:r>
              <a:rPr lang="ru-RU" sz="2400" dirty="0"/>
              <a:t>на устройство различного рода социальных служб и учреждений, </a:t>
            </a:r>
            <a:endParaRPr lang="ru-RU" sz="2400" dirty="0" smtClean="0"/>
          </a:p>
          <a:p>
            <a:r>
              <a:rPr lang="ru-RU" sz="2400" dirty="0" smtClean="0"/>
              <a:t>финансовое </a:t>
            </a:r>
            <a:r>
              <a:rPr lang="ru-RU" sz="2400" dirty="0"/>
              <a:t>обеспечение потребностей клиентов (в том числе реальные доходы, потребляемые блага и услуги, продовольственные и непродовольственные товары, жилищные условия, уровень образования, здравоохранения, культуры и т.д.), </a:t>
            </a:r>
            <a:r>
              <a:rPr lang="ru-RU" sz="2400" dirty="0" smtClean="0"/>
              <a:t>а </a:t>
            </a:r>
            <a:r>
              <a:rPr lang="ru-RU" sz="2400" dirty="0"/>
              <a:t>также физические, умственные (в том числе нравственного, психологического характера) и временные (дни, недели, месяцы, годы).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849294"/>
      </p:ext>
    </p:extLst>
  </p:cSld>
  <p:clrMapOvr>
    <a:masterClrMapping/>
  </p:clrMapOvr>
  <p:transition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066130"/>
          </a:xfrm>
        </p:spPr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Методы</a:t>
            </a:r>
            <a:r>
              <a:rPr lang="ru-RU" sz="3200" dirty="0"/>
              <a:t>, </a:t>
            </a:r>
            <a:r>
              <a:rPr lang="ru-RU" sz="3200" dirty="0" smtClean="0"/>
              <a:t>позволяют </a:t>
            </a:r>
            <a:r>
              <a:rPr lang="ru-RU" sz="3200" dirty="0"/>
              <a:t>оценить эффективность </a:t>
            </a:r>
            <a:r>
              <a:rPr lang="ru-RU" sz="3200" dirty="0" smtClean="0"/>
              <a:t>деятельности учреждений </a:t>
            </a:r>
            <a:r>
              <a:rPr lang="ru-RU" sz="3200" dirty="0"/>
              <a:t>с</a:t>
            </a:r>
            <a:r>
              <a:rPr lang="ru-RU" sz="3200" dirty="0" smtClean="0"/>
              <a:t>оциальной сферы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1547B6"/>
                </a:solidFill>
              </a:rPr>
              <a:t> н</a:t>
            </a:r>
            <a:r>
              <a:rPr lang="ru-RU" sz="2400" dirty="0" smtClean="0">
                <a:solidFill>
                  <a:srgbClr val="1547B6"/>
                </a:solidFill>
              </a:rPr>
              <a:t>езависимо </a:t>
            </a:r>
            <a:r>
              <a:rPr lang="ru-RU" sz="2400" dirty="0">
                <a:solidFill>
                  <a:srgbClr val="1547B6"/>
                </a:solidFill>
              </a:rPr>
              <a:t>от их вида, профиля, предоставляемых услуг и </a:t>
            </a:r>
            <a:r>
              <a:rPr lang="ru-RU" sz="2400" dirty="0" err="1">
                <a:solidFill>
                  <a:srgbClr val="1547B6"/>
                </a:solidFill>
              </a:rPr>
              <a:t>и</a:t>
            </a:r>
            <a:r>
              <a:rPr lang="ru-RU" sz="2400" dirty="0">
                <a:solidFill>
                  <a:srgbClr val="1547B6"/>
                </a:solidFill>
              </a:rPr>
              <a:t> масштаба </a:t>
            </a:r>
            <a:r>
              <a:rPr lang="ru-RU" sz="2400" dirty="0" smtClean="0">
                <a:solidFill>
                  <a:srgbClr val="1547B6"/>
                </a:solidFill>
              </a:rPr>
              <a:t>деятельности. </a:t>
            </a:r>
            <a:endParaRPr lang="ru-RU" dirty="0">
              <a:solidFill>
                <a:srgbClr val="1547B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2132856"/>
            <a:ext cx="8784976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/>
              <a:t>Затраты </a:t>
            </a:r>
            <a:r>
              <a:rPr lang="ru-RU" sz="2400" i="1" dirty="0"/>
              <a:t>в </a:t>
            </a:r>
            <a:r>
              <a:rPr lang="ru-RU" sz="2400" b="1" i="1" dirty="0">
                <a:solidFill>
                  <a:srgbClr val="1547B6"/>
                </a:solidFill>
              </a:rPr>
              <a:t>методе "задачи — результаты — затраты" </a:t>
            </a:r>
            <a:r>
              <a:rPr lang="ru-RU" sz="2400" i="1" dirty="0"/>
              <a:t>— </a:t>
            </a:r>
            <a:r>
              <a:rPr lang="ru-RU" sz="2400" dirty="0"/>
              <a:t>это стоимость услуг, оказываемых данным учреждением определенным категориям людей, нуждающихся в социальной защите, помощи, поддержке.</a:t>
            </a:r>
          </a:p>
          <a:p>
            <a:pPr marL="0" indent="0">
              <a:buNone/>
            </a:pPr>
            <a:r>
              <a:rPr lang="ru-RU" sz="2400" i="1" dirty="0"/>
              <a:t>Отличие этого метода от предыдущего состоит в том, что необходимы </a:t>
            </a:r>
            <a:r>
              <a:rPr lang="ru-RU" sz="2400" i="1" dirty="0" smtClean="0"/>
              <a:t>ресурсные измерения</a:t>
            </a:r>
            <a:r>
              <a:rPr lang="ru-RU" sz="2400" i="1" dirty="0"/>
              <a:t>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✓  задач, выполняемых данным учреждением (предполагаемые затраты по задачам):</a:t>
            </a:r>
          </a:p>
          <a:p>
            <a:r>
              <a:rPr lang="ru-RU" sz="2400" dirty="0"/>
              <a:t>✓  фактически достигнутых результатов (в стоимостном, натурально- вещественном или смешанном виде).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847580"/>
      </p:ext>
    </p:extLst>
  </p:cSld>
  <p:clrMapOvr>
    <a:masterClrMapping/>
  </p:clrMapOvr>
  <p:transition>
    <p:cover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Метод </a:t>
            </a:r>
            <a:r>
              <a:rPr lang="ru-RU" b="1" i="1" dirty="0"/>
              <a:t>"задачи — результаты — затраты"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6146" name="Picture 2" descr="http://image.subscribe.ru/list/economics/school/finishmanager/effectivno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2728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69636"/>
      </p:ext>
    </p:extLst>
  </p:cSld>
  <p:clrMapOvr>
    <a:masterClrMapping/>
  </p:clrMapOvr>
  <p:transition>
    <p:cover dir="l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5122" name="Picture 2" descr="http://studme.org/imag/sociolog/hol_teorsocr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7280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Метод "задачи — результаты — затраты"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16773"/>
      </p:ext>
    </p:extLst>
  </p:cSld>
  <p:clrMapOvr>
    <a:masterClrMapping/>
  </p:clrMapOvr>
  <p:transition>
    <p:cover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Достоинства и недостатки метода «З — Р — З»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86229"/>
              </p:ext>
            </p:extLst>
          </p:nvPr>
        </p:nvGraphicFramePr>
        <p:xfrm>
          <a:off x="539552" y="1649216"/>
          <a:ext cx="8352928" cy="4664366"/>
        </p:xfrm>
        <a:graphic>
          <a:graphicData uri="http://schemas.openxmlformats.org/drawingml/2006/table">
            <a:tbl>
              <a:tblPr/>
              <a:tblGrid>
                <a:gridCol w="4464496"/>
                <a:gridCol w="3888432"/>
              </a:tblGrid>
              <a:tr h="2528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Достоинства метода</a:t>
                      </a:r>
                    </a:p>
                  </a:txBody>
                  <a:tcPr marL="21798" marR="21798" marT="21798" marB="217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Недостатки метода</a:t>
                      </a:r>
                    </a:p>
                  </a:txBody>
                  <a:tcPr marL="21798" marR="21798" marT="21798" marB="217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9891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1. Требует ресурсного измерения за­дач и достигнутых результатов за оп­ределенный период времени</a:t>
                      </a:r>
                    </a:p>
                  </a:txBody>
                  <a:tcPr marL="21798" marR="21798" marT="21798" marB="217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1. «Скрывает» качественные характе­ристики задач, результатов и произ­веденных затрат</a:t>
                      </a:r>
                    </a:p>
                  </a:txBody>
                  <a:tcPr marL="21798" marR="21798" marT="21798" marB="217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9151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2. Определяет необходимость четко поставленного учета, связанного с до­стижением результатов и производи­мыми затратами</a:t>
                      </a:r>
                    </a:p>
                  </a:txBody>
                  <a:tcPr marL="21798" marR="21798" marT="21798" marB="217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2. Не дает оценку эффективности де­ятельности с точки зрения обслужи­ваемых — клиентов, пациентов</a:t>
                      </a:r>
                    </a:p>
                  </a:txBody>
                  <a:tcPr marL="21798" marR="21798" marT="21798" marB="217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6928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3. Требует организации и ведения «внутриучрежденческой статистики», в том числе и так называемой "нестан­дартной статистики", связанной с оценкой качества выполняемых задач</a:t>
                      </a:r>
                    </a:p>
                  </a:txBody>
                  <a:tcPr marL="21798" marR="21798" marT="21798" marB="217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effectLst/>
                      </a:endParaRPr>
                    </a:p>
                  </a:txBody>
                  <a:tcPr marL="21798" marR="21798" marT="21798" marB="217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90763" y="164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87800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7887982" cy="1066130"/>
          </a:xfrm>
        </p:spPr>
        <p:txBody>
          <a:bodyPr/>
          <a:lstStyle/>
          <a:p>
            <a:r>
              <a:rPr lang="ru-RU" sz="3600" i="1" dirty="0"/>
              <a:t>Метод факторов эффективности/неэффективности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77231"/>
            <a:ext cx="9036496" cy="45691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Факторы неэффективности</a:t>
            </a:r>
            <a:r>
              <a:rPr lang="ru-RU" sz="2400" dirty="0"/>
              <a:t> </a:t>
            </a:r>
            <a:endParaRPr lang="ru-RU" sz="2400" dirty="0" smtClean="0"/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pPr marL="0" indent="0">
              <a:buNone/>
            </a:pPr>
            <a:r>
              <a:rPr lang="ru-RU" sz="2400" dirty="0" smtClean="0"/>
              <a:t>Данный </a:t>
            </a:r>
            <a:r>
              <a:rPr lang="ru-RU" sz="2400" dirty="0"/>
              <a:t>метод, применяемый периодически, например один раз в год или 1,5—2 года, может способствовать снижению или, наоборот, увеличению факторов </a:t>
            </a:r>
            <a:r>
              <a:rPr lang="ru-RU" sz="2400" dirty="0" smtClean="0"/>
              <a:t>эффективности / неэффективности </a:t>
            </a:r>
            <a:r>
              <a:rPr lang="ru-RU" sz="2400" dirty="0"/>
              <a:t>(при условии использования одной и той же оценочной базы</a:t>
            </a:r>
            <a:r>
              <a:rPr lang="ru-RU" sz="2400" dirty="0" smtClean="0"/>
              <a:t>). Особенность </a:t>
            </a:r>
            <a:r>
              <a:rPr lang="ru-RU" sz="2400" dirty="0"/>
              <a:t>данного метода оценки </a:t>
            </a:r>
            <a:r>
              <a:rPr lang="ru-RU" sz="2400" dirty="0" smtClean="0"/>
              <a:t>эффективности </a:t>
            </a:r>
            <a:r>
              <a:rPr lang="ru-RU" sz="2400" dirty="0"/>
              <a:t>— не только его "чисто оценочный характер", но и направленность на решение практически значимых проблем, входящих в перечень факторов </a:t>
            </a:r>
            <a:r>
              <a:rPr lang="ru-RU" sz="2400" dirty="0" smtClean="0"/>
              <a:t>неэффективности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8568952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547B6"/>
                </a:solidFill>
              </a:rPr>
              <a:t>факторы, практическое решение которых не зависит от данной структуры (так называемые верхние или чужие факторы);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564904"/>
            <a:ext cx="8568952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547B6"/>
                </a:solidFill>
              </a:rPr>
              <a:t>факторы, практическое решение которых </a:t>
            </a:r>
            <a:r>
              <a:rPr lang="ru-RU" sz="2400" dirty="0" smtClean="0">
                <a:solidFill>
                  <a:srgbClr val="1547B6"/>
                </a:solidFill>
              </a:rPr>
              <a:t> </a:t>
            </a:r>
            <a:r>
              <a:rPr lang="ru-RU" sz="2400" dirty="0">
                <a:solidFill>
                  <a:srgbClr val="1547B6"/>
                </a:solidFill>
              </a:rPr>
              <a:t>зависит от данной структуры (так </a:t>
            </a:r>
            <a:r>
              <a:rPr lang="ru-RU" sz="2400" dirty="0" smtClean="0">
                <a:solidFill>
                  <a:srgbClr val="1547B6"/>
                </a:solidFill>
              </a:rPr>
              <a:t>называемые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1547B6"/>
                </a:solidFill>
              </a:rPr>
              <a:t>наши факторы</a:t>
            </a:r>
            <a:r>
              <a:rPr lang="ru-RU" sz="2400" dirty="0" smtClean="0">
                <a:solidFill>
                  <a:srgbClr val="1547B6"/>
                </a:solidFill>
              </a:rPr>
              <a:t>);</a:t>
            </a:r>
            <a:endParaRPr lang="ru-RU" sz="2400" dirty="0">
              <a:solidFill>
                <a:srgbClr val="1547B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50151"/>
            <a:ext cx="8568952" cy="487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547B6"/>
                </a:solidFill>
              </a:rPr>
              <a:t>факторы, находящиеся на границе "своих" и "чужих".</a:t>
            </a:r>
          </a:p>
        </p:txBody>
      </p:sp>
    </p:spTree>
    <p:extLst>
      <p:ext uri="{BB962C8B-B14F-4D97-AF65-F5344CB8AC3E}">
        <p14:creationId xmlns:p14="http://schemas.microsoft.com/office/powerpoint/2010/main" val="2101435624"/>
      </p:ext>
    </p:extLst>
  </p:cSld>
  <p:clrMapOvr>
    <a:masterClrMapping/>
  </p:clrMapOvr>
  <p:transition>
    <p:cover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Основные факторы эффективности/неэффективности деятельности </a:t>
            </a:r>
            <a:r>
              <a:rPr lang="ru-RU" sz="3200" dirty="0" err="1"/>
              <a:t>цсо</a:t>
            </a:r>
            <a:r>
              <a:rPr lang="ru-RU" sz="3200" dirty="0"/>
              <a:t> 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56648"/>
              </p:ext>
            </p:extLst>
          </p:nvPr>
        </p:nvGraphicFramePr>
        <p:xfrm>
          <a:off x="251520" y="1287665"/>
          <a:ext cx="8784976" cy="5570335"/>
        </p:xfrm>
        <a:graphic>
          <a:graphicData uri="http://schemas.openxmlformats.org/drawingml/2006/table">
            <a:tbl>
              <a:tblPr/>
              <a:tblGrid>
                <a:gridCol w="4503223"/>
                <a:gridCol w="4281753"/>
              </a:tblGrid>
              <a:tr h="161975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Факторы эффективности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Факторы неэффективности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2219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1. Все более полное и квалифициро­ванное оказание услуг социально-пси­хологического и социально-педагоги­ческого характера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1. Низкий уровень заработной платы социальных работников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17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2. Ориентация в деятельности ЦСО на специфику, интересы и потребности клиентов, их нужды и запросы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2. Несвоевременная индексация за­работной платы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121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3. Реализация принципа личностного подхода в работе с конкретным чело­веком и его окружением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3. Высокая текучесть кадров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073">
                <a:tc>
                  <a:txBody>
                    <a:bodyPr/>
                    <a:lstStyle/>
                    <a:p>
                      <a:endParaRPr lang="ru-RU" sz="1800">
                        <a:effectLst/>
                      </a:endParaRP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4. Недостаточная профессиональная подготовка работников ЦСО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073">
                <a:tc>
                  <a:txBody>
                    <a:bodyPr/>
                    <a:lstStyle/>
                    <a:p>
                      <a:endParaRPr lang="ru-RU" sz="1800">
                        <a:effectLst/>
                      </a:endParaRP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5. Недостаток дешевых продуктов для обслуживаемых граждан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073">
                <a:tc>
                  <a:txBody>
                    <a:bodyPr/>
                    <a:lstStyle/>
                    <a:p>
                      <a:endParaRPr lang="ru-RU" sz="1800">
                        <a:effectLst/>
                      </a:endParaRP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6. Несовершенство структуры штата ЦСО и недостаточное количество ра­ботников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75">
                <a:tc>
                  <a:txBody>
                    <a:bodyPr/>
                    <a:lstStyle/>
                    <a:p>
                      <a:endParaRPr lang="ru-RU" sz="1800">
                        <a:effectLst/>
                      </a:endParaRP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7. Недостаток транспорта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024">
                <a:tc>
                  <a:txBody>
                    <a:bodyPr/>
                    <a:lstStyle/>
                    <a:p>
                      <a:endParaRPr lang="ru-RU" sz="1800">
                        <a:effectLst/>
                      </a:endParaRP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8. Трудности в эксплуатации жилого фонда ЦСО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121">
                <a:tc>
                  <a:txBody>
                    <a:bodyPr/>
                    <a:lstStyle/>
                    <a:p>
                      <a:endParaRPr lang="ru-RU" sz="1800">
                        <a:effectLst/>
                      </a:endParaRP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9. Отсутствие АСУ и программного обеспечения, сложности в обработке различной информации</a:t>
                      </a:r>
                    </a:p>
                  </a:txBody>
                  <a:tcPr marL="13963" marR="13963" marT="13963" marB="139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911527"/>
      </p:ext>
    </p:extLst>
  </p:cSld>
  <p:clrMapOvr>
    <a:masterClrMapping/>
  </p:clrMapOvr>
  <p:transition>
    <p:cover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100391" cy="1066130"/>
          </a:xfrm>
        </p:spPr>
        <p:txBody>
          <a:bodyPr/>
          <a:lstStyle/>
          <a:p>
            <a:r>
              <a:rPr lang="ru-RU" sz="3200" i="1" dirty="0"/>
              <a:t>Метод выявления степени удовлетворения потребностей </a:t>
            </a:r>
            <a:r>
              <a:rPr lang="ru-RU" sz="3200" i="1" dirty="0" smtClean="0"/>
              <a:t>клиентов </a:t>
            </a:r>
            <a:r>
              <a:rPr lang="ru-RU" sz="2800" i="1" dirty="0"/>
              <a:t>(пациентов)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400" dirty="0"/>
              <a:t>является комбинированным. С одной стороны, он отражает инструментарий социального маркетинга, а с другой — социологии, поэтому</a:t>
            </a:r>
            <a:r>
              <a:rPr lang="ru-RU" sz="2400" i="1" dirty="0"/>
              <a:t> имеет следующие разновидности: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✓  </a:t>
            </a:r>
            <a:r>
              <a:rPr lang="ru-RU" sz="2400" b="1" dirty="0">
                <a:solidFill>
                  <a:srgbClr val="1547B6"/>
                </a:solidFill>
              </a:rPr>
              <a:t>прямой оценочный </a:t>
            </a:r>
            <a:r>
              <a:rPr lang="ru-RU" sz="2400" dirty="0"/>
              <a:t>метод, суть которого — периодическое проведение устных и письменных (с помощью анкет) опросов клиентов;</a:t>
            </a:r>
          </a:p>
          <a:p>
            <a:pPr marL="0" indent="0">
              <a:buNone/>
            </a:pPr>
            <a:r>
              <a:rPr lang="ru-RU" sz="2400" dirty="0"/>
              <a:t>✓  </a:t>
            </a:r>
            <a:r>
              <a:rPr lang="ru-RU" sz="2400" b="1" dirty="0">
                <a:solidFill>
                  <a:srgbClr val="1547B6"/>
                </a:solidFill>
              </a:rPr>
              <a:t>параметрический метод</a:t>
            </a:r>
            <a:r>
              <a:rPr lang="ru-RU" sz="2400" dirty="0"/>
              <a:t>, с помощью которого сопоставляется (сравнивается) то, что положено клиенту по нормам, нормативам или соответствующим стандартам, с тем, что фактически выполняется в процессе социального обслуживания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✓ </a:t>
            </a:r>
            <a:r>
              <a:rPr lang="ru-RU" sz="2800" b="1" dirty="0">
                <a:solidFill>
                  <a:srgbClr val="1547B6"/>
                </a:solidFill>
              </a:rPr>
              <a:t> </a:t>
            </a:r>
            <a:r>
              <a:rPr lang="ru-RU" sz="2400" b="1" dirty="0">
                <a:solidFill>
                  <a:srgbClr val="1547B6"/>
                </a:solidFill>
              </a:rPr>
              <a:t>сочетание этих разновидностей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796161"/>
      </p:ext>
    </p:extLst>
  </p:cSld>
  <p:clrMapOvr>
    <a:masterClrMapping/>
  </p:clrMapOvr>
  <p:transition>
    <p:cover dir="l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8172400" cy="1066130"/>
          </a:xfrm>
        </p:spPr>
        <p:txBody>
          <a:bodyPr/>
          <a:lstStyle/>
          <a:p>
            <a:r>
              <a:rPr lang="ru-RU" i="1" dirty="0" smtClean="0"/>
              <a:t>Общий недостаток </a:t>
            </a:r>
            <a:br>
              <a:rPr lang="ru-RU" i="1" dirty="0" smtClean="0"/>
            </a:br>
            <a:r>
              <a:rPr lang="ru-RU" sz="2800" dirty="0" smtClean="0"/>
              <a:t>(</a:t>
            </a:r>
            <a:r>
              <a:rPr lang="ru-RU" sz="2800" dirty="0"/>
              <a:t>за исключением прямого оценочного метода)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800" dirty="0" smtClean="0"/>
              <a:t>отсутствие </a:t>
            </a:r>
            <a:r>
              <a:rPr lang="ru-RU" sz="2800" dirty="0"/>
              <a:t>возможности оценить мнения самих клиентов.</a:t>
            </a:r>
          </a:p>
          <a:p>
            <a:pPr marL="0" indent="0">
              <a:buNone/>
            </a:pPr>
            <a:r>
              <a:rPr lang="ru-RU" sz="2800" i="1" dirty="0"/>
              <a:t>Для получения более достоверных или надежных оценок эффективности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деятельности учреждений социальной сферы следует: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✓  увеличить количество опрашиваемых клиентов;</a:t>
            </a:r>
          </a:p>
          <a:p>
            <a:pPr marL="0" indent="0">
              <a:buNone/>
            </a:pPr>
            <a:r>
              <a:rPr lang="ru-RU" sz="2800" dirty="0"/>
              <a:t>✓  использовать разнообразные оценочные методы (методы сбора и обработки оценочной информации).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0940132"/>
      </p:ext>
    </p:extLst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</a:t>
            </a:r>
            <a:r>
              <a:rPr lang="ru-RU" dirty="0"/>
              <a:t>работы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628800"/>
            <a:ext cx="8496944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547B6"/>
                </a:solidFill>
              </a:rPr>
              <a:t>Определение </a:t>
            </a:r>
            <a:r>
              <a:rPr lang="ru-RU" sz="2000" b="1" dirty="0">
                <a:solidFill>
                  <a:srgbClr val="1547B6"/>
                </a:solidFill>
              </a:rPr>
              <a:t>соотношения между достигнутыми результатами и затратами на их достижение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Измеряются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и затраты,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влияние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затрат на результаты. В сравнении возникают разные ситуации: затраты сохраняются на одном уровне, а количественные и качественные показатели результатов выросли; затраты сокращены, а результаты выросли или остались прежними; затраты выросли и результаты повысились; затраты увеличились, но результаты не стали выше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221088"/>
            <a:ext cx="8496944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547B6"/>
                </a:solidFill>
              </a:rPr>
              <a:t>Анализ </a:t>
            </a:r>
            <a:r>
              <a:rPr lang="ru-RU" sz="2000" b="1" dirty="0">
                <a:solidFill>
                  <a:srgbClr val="1547B6"/>
                </a:solidFill>
              </a:rPr>
              <a:t>фактически достигнутых результатов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В данном случае они измеряются и описываются. Поскольку результаты и затраты могут планироваться, предполагаться, постольку эффективность работы может быть предполагаемой (планируемой),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реагентной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Кроме того, она может быть практической, то есть реально достигнутой.</a:t>
            </a:r>
          </a:p>
        </p:txBody>
      </p:sp>
    </p:spTree>
    <p:extLst>
      <p:ext uri="{BB962C8B-B14F-4D97-AF65-F5344CB8AC3E}">
        <p14:creationId xmlns:p14="http://schemas.microsoft.com/office/powerpoint/2010/main" val="1867940315"/>
      </p:ext>
    </p:extLst>
  </p:cSld>
  <p:clrMapOvr>
    <a:masterClrMapping/>
  </p:clrMapOvr>
  <p:transition>
    <p:cover dir="l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</a:t>
            </a:r>
            <a:r>
              <a:rPr lang="ru-RU" sz="2400" dirty="0" smtClean="0"/>
              <a:t>бщие </a:t>
            </a:r>
            <a:r>
              <a:rPr lang="ru-RU" sz="2400" dirty="0"/>
              <a:t>требования к формированию показателей оценки качества и эффективности которые складываются как под влиянием теории, так и повседневной практики социальной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208912" cy="4569122"/>
          </a:xfrm>
        </p:spPr>
        <p:txBody>
          <a:bodyPr/>
          <a:lstStyle/>
          <a:p>
            <a:r>
              <a:rPr lang="ru-RU" sz="2400" i="1" dirty="0"/>
              <a:t>Во-первых</a:t>
            </a:r>
            <a:r>
              <a:rPr lang="ru-RU" sz="2400" dirty="0"/>
              <a:t>, показатели должны быть предельно понятными для тех, кто их использует в практической работе.</a:t>
            </a:r>
          </a:p>
          <a:p>
            <a:r>
              <a:rPr lang="ru-RU" sz="2400" i="1" dirty="0"/>
              <a:t>Во-вторых,</a:t>
            </a:r>
            <a:r>
              <a:rPr lang="ru-RU" sz="2400" dirty="0"/>
              <a:t> показатели должны отражать количественный и качественный подходы к измерению эффективности, например, социальных услуг и выплат.</a:t>
            </a:r>
          </a:p>
          <a:p>
            <a:r>
              <a:rPr lang="ru-RU" sz="2400" i="1" dirty="0"/>
              <a:t>В-третьих</a:t>
            </a:r>
            <a:r>
              <a:rPr lang="ru-RU" sz="2400" dirty="0"/>
              <a:t>, количество принятых на вооружение показателей качества, эффективности и результативности должно быть оптимальным, но нецелесообразно их превышение более 3-5 по каждому блоку.</a:t>
            </a:r>
          </a:p>
          <a:p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258862"/>
      </p:ext>
    </p:extLst>
  </p:cSld>
  <p:clrMapOvr>
    <a:masterClrMapping/>
  </p:clrMapOvr>
  <p:transition>
    <p:cover dir="l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</a:t>
            </a:r>
            <a:r>
              <a:rPr lang="ru-RU" sz="2400" dirty="0" smtClean="0"/>
              <a:t>бщие </a:t>
            </a:r>
            <a:r>
              <a:rPr lang="ru-RU" sz="2400" dirty="0"/>
              <a:t>требования к формированию показателей оценки качества и эффективности которые складываются как под влиянием теории, так и повседневной практики социальной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/>
              <a:t>В-четвертых</a:t>
            </a:r>
            <a:r>
              <a:rPr lang="ru-RU" sz="2400" dirty="0"/>
              <a:t>, принятые на вооружение показатели должны позволить найти другие, последующие, показатели по принципу “домино”, адекватно отражающие потребности клиентов на пути приобретения ими независимости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i="1" dirty="0" smtClean="0"/>
              <a:t>В-пятых</a:t>
            </a:r>
            <a:r>
              <a:rPr lang="ru-RU" sz="2400" i="1" dirty="0"/>
              <a:t>,</a:t>
            </a:r>
            <a:r>
              <a:rPr lang="ru-RU" sz="2400" dirty="0"/>
              <a:t> при использовании разработанных показателей качества и эффективности, применяемых в зарубежных странах, необходимо учитывать местные условия их применения и специфику психологии народов России.</a:t>
            </a:r>
          </a:p>
          <a:p>
            <a:pPr marL="0" indent="0">
              <a:buNone/>
            </a:pP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680164"/>
      </p:ext>
    </p:extLst>
  </p:cSld>
  <p:clrMapOvr>
    <a:masterClrMapping/>
  </p:clrMapOvr>
  <p:transition>
    <p:cover dir="l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</a:t>
            </a:r>
            <a:r>
              <a:rPr lang="ru-RU" sz="2400" dirty="0" smtClean="0"/>
              <a:t>бщие </a:t>
            </a:r>
            <a:r>
              <a:rPr lang="ru-RU" sz="2400" dirty="0"/>
              <a:t>требования к формированию показателей оценки качества и эффективности которые складываются как под влиянием теории, так и повседневной практики социальной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569122"/>
          </a:xfrm>
        </p:spPr>
        <p:txBody>
          <a:bodyPr/>
          <a:lstStyle/>
          <a:p>
            <a:r>
              <a:rPr lang="ru-RU" sz="2400" i="1" dirty="0"/>
              <a:t>В-шестых</a:t>
            </a:r>
            <a:r>
              <a:rPr lang="ru-RU" sz="2400" dirty="0"/>
              <a:t>, показатели качества и эффективности по возможности должны основываться на федеральных и региональных стандартах социальных услуг, а также других нормативных правовых актах, регулирующих деятельность учреждений социального обслуживания населения и органов соцзащиты.</a:t>
            </a:r>
          </a:p>
          <a:p>
            <a:r>
              <a:rPr lang="ru-RU" sz="2400" i="1" dirty="0" smtClean="0"/>
              <a:t>В-седьмых</a:t>
            </a:r>
            <a:r>
              <a:rPr lang="ru-RU" sz="2400" i="1" dirty="0"/>
              <a:t>,</a:t>
            </a:r>
            <a:r>
              <a:rPr lang="ru-RU" sz="2400" dirty="0"/>
              <a:t> применение эффективности оказания социальных услуг и других видов социальной поддержки населения предполагает профессиональную подготовку тех специалистов, которые будут применять эти показатели на практике.</a:t>
            </a:r>
          </a:p>
          <a:p>
            <a:r>
              <a:rPr lang="ru-RU" sz="2400" i="1" dirty="0"/>
              <a:t>В-восьмых</a:t>
            </a:r>
            <a:r>
              <a:rPr lang="ru-RU" sz="2400" dirty="0"/>
              <a:t>, показатели качества и эффективности должны разрабатываться с учетом их системного и поэтапного применения в практической деятельности.</a:t>
            </a:r>
          </a:p>
          <a:p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768620"/>
      </p:ext>
    </p:extLst>
  </p:cSld>
  <p:clrMapOvr>
    <a:masterClrMapping/>
  </p:clrMapOvr>
  <p:transition>
    <p:cover dir="l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>
                <a:latin typeface="Arial" pitchFamily="34" charset="0"/>
                <a:cs typeface="Arial" pitchFamily="34" charset="0"/>
              </a:rPr>
              <a:t>Контуры, предметы и методики оценки эффективности социальной работы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875169"/>
              </p:ext>
            </p:extLst>
          </p:nvPr>
        </p:nvGraphicFramePr>
        <p:xfrm>
          <a:off x="683568" y="1844824"/>
          <a:ext cx="8280921" cy="3477800"/>
        </p:xfrm>
        <a:graphic>
          <a:graphicData uri="http://schemas.openxmlformats.org/drawingml/2006/table">
            <a:tbl>
              <a:tblPr/>
              <a:tblGrid>
                <a:gridCol w="2760307"/>
                <a:gridCol w="2760307"/>
                <a:gridCol w="2760307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Контуры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эффек­тивности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Предметы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Виды методик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979">
                <a:tc rowSpan="3"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1. Деятельность различ­ных учреждений системы социальной защиты на­селения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Используемые формы и методы управления социальной защитой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Методики оценки эффективности форм и методов управления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Результаты деятельнос­ти за определенный пе­риод времени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Методики оценки результативности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Результаты выполнения целевых программ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Методики оценки выполнения целевых программ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9246538"/>
      </p:ext>
    </p:extLst>
  </p:cSld>
  <p:clrMapOvr>
    <a:masterClrMapping/>
  </p:clrMapOvr>
  <p:transition>
    <p:cover dir="l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1. </a:t>
            </a:r>
            <a:r>
              <a:rPr lang="ru-RU" sz="3200" dirty="0"/>
              <a:t>Деятельность различ­ных учреждений системы социальной защиты на­селения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  <p:pic>
        <p:nvPicPr>
          <p:cNvPr id="21506" name="Picture 2" descr="http://disus.ru/images1/402419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7" y="1412776"/>
            <a:ext cx="913447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4709"/>
      </p:ext>
    </p:extLst>
  </p:cSld>
  <p:clrMapOvr>
    <a:masterClrMapping/>
  </p:clrMapOvr>
  <p:transition>
    <p:cover dir="l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1. Деятельность различ­ных учреждений системы социальной защиты на­селения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  <p:pic>
        <p:nvPicPr>
          <p:cNvPr id="7" name="Picture 2" descr="https://im1-tub-ru.yandex.net/i?id=2efbb0adb95a68a14b90dfff2d81c2b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089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082351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  <p:pic>
        <p:nvPicPr>
          <p:cNvPr id="13314" name="Picture 2" descr="http://bigpo.ru/potrb/%D0%9C%D0%B5%D1%82%D0%BE%D0%B4%D0%BE%D0%BB%D0%BE%D0%B3%D0%B8%D1%8F+%D1%81%D1%82%D0%B0%D1%82%D0%B8%D1%81%D1%82%D0%B8%D1%87%D0%B5%D1%81%D0%BA%D0%BE%D0%B3%D0%BE+%D0%B8%D1%81%D1%81%D0%BB%D0%B5%D0%B4%D0%BE%D0%B2%D0%B0%D0%BD%D0%B8%D1%8F+%D1%80%D0%B0%D0%B7%D0%B2%D0%B8%D1%82%D0%B8%D1%8F+%D1%81%D0%B8%D1%81%D1%82%D0%B5%D0%BC%D1%8B+%D1%81%D0%BE%D1%86%D0%B8%D0%B0%D0%BB%D1%8C%D0%BD%D0%BE%D0%B3%D0%BE+%D0%BE%D0%B1%D1%81%D0%BB%D1%83%D0%B6%D0%B8%D0%B2%D0%B0%D0%BD%D0%B8%D1%8F+%D1%81%D0%B5%D0%BC%D1%8C%D0%B8+%D0%B8+%D0%B4%D0%B5%D1%82%D0%B5%D0%B9b/62397_html_e9a4c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9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83525"/>
      </p:ext>
    </p:extLst>
  </p:cSld>
  <p:clrMapOvr>
    <a:masterClrMapping/>
  </p:clrMapOvr>
  <p:transition>
    <p:cover dir="l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  <p:pic>
        <p:nvPicPr>
          <p:cNvPr id="23554" name="Picture 2" descr="http://textarchive.ru/images/648/1295232/m206f05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36982"/>
      </p:ext>
    </p:extLst>
  </p:cSld>
  <p:clrMapOvr>
    <a:masterClrMapping/>
  </p:clrMapOvr>
  <p:transition>
    <p:cover dir="l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деятельности организации СЗ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  <p:pic>
        <p:nvPicPr>
          <p:cNvPr id="10242" name="Picture 2" descr="http://works.doklad.ru/images/D1kh70r3QfU/643304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3448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73180"/>
      </p:ext>
    </p:extLst>
  </p:cSld>
  <p:clrMapOvr>
    <a:masterClrMapping/>
  </p:clrMapOvr>
  <p:transition>
    <p:cover dir="l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  <p:pic>
        <p:nvPicPr>
          <p:cNvPr id="12290" name="Picture 2" descr="http://soft-poker.ru/image/58541f7d3155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51935"/>
      </p:ext>
    </p:extLst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29698" name="Picture 2" descr="http://player.myshared.ru/6/639334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88" y="0"/>
            <a:ext cx="9169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ruzanovsky.spassk.pnzreg.ru/files/ruzanovsky_spassk_pnzreg_ru/2017_/fevral/10_02_2017/sostavlyayushhie-uspeshnoy-profilaktikoy-rabotyi-sotsialnogo-pedago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47" y="5373216"/>
            <a:ext cx="3778907" cy="13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65173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  <p:pic>
        <p:nvPicPr>
          <p:cNvPr id="15362" name="Picture 2" descr="http://refeteka.ru/images/r/9/4/0/94043363d9425c4cc26b1d4c09df773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3665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6854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>
                <a:latin typeface="Arial" pitchFamily="34" charset="0"/>
                <a:cs typeface="Arial" pitchFamily="34" charset="0"/>
              </a:rPr>
              <a:t>Контуры, предметы и методики оценки эффективности социальной работы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730888"/>
              </p:ext>
            </p:extLst>
          </p:nvPr>
        </p:nvGraphicFramePr>
        <p:xfrm>
          <a:off x="179511" y="1556793"/>
          <a:ext cx="8640960" cy="4896543"/>
        </p:xfrm>
        <a:graphic>
          <a:graphicData uri="http://schemas.openxmlformats.org/drawingml/2006/table">
            <a:tbl>
              <a:tblPr/>
              <a:tblGrid>
                <a:gridCol w="2880320"/>
                <a:gridCol w="2880320"/>
                <a:gridCol w="2880320"/>
              </a:tblGrid>
              <a:tr h="767713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Контуры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эффек­тивности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Предметы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Виды методик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3128">
                <a:tc rowSpan="3"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2. Качество или уровень организации труда работников (персонала), обеспечивающих социальную защиту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Условия труда — физические, социальные, организационные, социально-психологи-</a:t>
                      </a:r>
                      <a:r>
                        <a:rPr lang="ru-RU" sz="2000" dirty="0" err="1">
                          <a:effectLst/>
                        </a:rPr>
                        <a:t>ческие</a:t>
                      </a:r>
                      <a:endParaRPr lang="ru-RU" sz="2000" dirty="0">
                        <a:effectLst/>
                      </a:endParaRP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Методики оценки условий труда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Ресурсное обеспечение социальной защиты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Методики оценки ресурсного обеспече­ния (затрат)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Мотивация персонала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Методики оценки мотивационной систе­мы, средств мотивации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20889"/>
      </p:ext>
    </p:extLst>
  </p:cSld>
  <p:clrMapOvr>
    <a:masterClrMapping/>
  </p:clrMapOvr>
  <p:transition>
    <p:cover dir="l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Принципы</a:t>
            </a:r>
            <a:r>
              <a:rPr lang="ru-RU" sz="3200" b="1" dirty="0"/>
              <a:t>, на которых основывается эффективность социальной работы с клиентом: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/>
              <a:t>Умение точно сформулировать проблему клиента;</a:t>
            </a:r>
          </a:p>
          <a:p>
            <a:pPr marL="0" indent="0">
              <a:buNone/>
            </a:pPr>
            <a:r>
              <a:rPr lang="ru-RU" sz="2800" dirty="0"/>
              <a:t>- Анализ факторов, вызвавших проблему, а также препятствуют или способствуют решению проблемы;</a:t>
            </a:r>
          </a:p>
          <a:p>
            <a:pPr marL="0" indent="0">
              <a:buNone/>
            </a:pPr>
            <a:r>
              <a:rPr lang="ru-RU" sz="2800" dirty="0"/>
              <a:t>- Оценка возможности решения проблемы;</a:t>
            </a:r>
          </a:p>
          <a:p>
            <a:pPr marL="0" indent="0">
              <a:buNone/>
            </a:pPr>
            <a:r>
              <a:rPr lang="ru-RU" sz="2800" dirty="0"/>
              <a:t>- Разработка плана действий;</a:t>
            </a:r>
          </a:p>
          <a:p>
            <a:pPr marL="0" indent="0">
              <a:buNone/>
            </a:pPr>
            <a:r>
              <a:rPr lang="ru-RU" sz="2800" dirty="0"/>
              <a:t>- Привлечение клиента в решение проблемы;</a:t>
            </a:r>
          </a:p>
          <a:p>
            <a:pPr marL="0" indent="0">
              <a:buNone/>
            </a:pPr>
            <a:r>
              <a:rPr lang="ru-RU" sz="2800" dirty="0"/>
              <a:t>- Оценка изменений, достигнутых в положении клиента.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376549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Качество или уровень организации труда работников (персонала), обеспечивающих социальную защиту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  <p:pic>
        <p:nvPicPr>
          <p:cNvPr id="2050" name="Picture 2" descr="http://www.hr-director.ru/images/article/foto_statiy/hr_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488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33659"/>
      </p:ext>
    </p:extLst>
  </p:cSld>
  <p:clrMapOvr>
    <a:masterClrMapping/>
  </p:clrMapOvr>
  <p:transition>
    <p:cover dir="l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оценки труда персонала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  <p:pic>
        <p:nvPicPr>
          <p:cNvPr id="24578" name="Picture 2" descr="http://ok-t.ru/studopediaru/baza9/280768280802.files/image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37766"/>
            <a:ext cx="4896544" cy="48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im0-tub-ru.yandex.net/i?id=ecec8305638597f01c290808d7bf4989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8673"/>
            <a:ext cx="288032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27460"/>
      </p:ext>
    </p:extLst>
  </p:cSld>
  <p:clrMapOvr>
    <a:masterClrMapping/>
  </p:clrMapOvr>
  <p:transition>
    <p:cover dir="l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2. Критерии деятельности специалиста СР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  <p:pic>
        <p:nvPicPr>
          <p:cNvPr id="20482" name="Picture 2" descr="https://im0-tub-ru.yandex.net/i?id=546afa764e0569cab88fb01b00606b6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41231"/>
      </p:ext>
    </p:extLst>
  </p:cSld>
  <p:clrMapOvr>
    <a:masterClrMapping/>
  </p:clrMapOvr>
  <p:transition>
    <p:cover dir="l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56</a:t>
            </a:fld>
            <a:endParaRPr lang="ru-RU" altLang="ru-RU"/>
          </a:p>
        </p:txBody>
      </p:sp>
      <p:pic>
        <p:nvPicPr>
          <p:cNvPr id="3074" name="Picture 2" descr="https://fs00.infourok.ru/images/doc/234/104134/2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07154"/>
      </p:ext>
    </p:extLst>
  </p:cSld>
  <p:clrMapOvr>
    <a:masterClrMapping/>
  </p:clrMapOvr>
  <p:transition>
    <p:cover dir="l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57</a:t>
            </a:fld>
            <a:endParaRPr lang="ru-RU" altLang="ru-RU"/>
          </a:p>
        </p:txBody>
      </p:sp>
      <p:pic>
        <p:nvPicPr>
          <p:cNvPr id="7170" name="Picture 2" descr="http://moluch.ru/blmcbn/5983/m25c9a4c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29525"/>
      </p:ext>
    </p:extLst>
  </p:cSld>
  <p:clrMapOvr>
    <a:masterClrMapping/>
  </p:clrMapOvr>
  <p:transition>
    <p:cover dir="l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>
                <a:latin typeface="Arial" pitchFamily="34" charset="0"/>
                <a:cs typeface="Arial" pitchFamily="34" charset="0"/>
              </a:rPr>
              <a:t>Контуры, предметы и методики оценки эффективности социальной работы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337238"/>
              </p:ext>
            </p:extLst>
          </p:nvPr>
        </p:nvGraphicFramePr>
        <p:xfrm>
          <a:off x="179511" y="1556793"/>
          <a:ext cx="8640960" cy="767713"/>
        </p:xfrm>
        <a:graphic>
          <a:graphicData uri="http://schemas.openxmlformats.org/drawingml/2006/table">
            <a:tbl>
              <a:tblPr/>
              <a:tblGrid>
                <a:gridCol w="2880320"/>
                <a:gridCol w="2880320"/>
                <a:gridCol w="2880320"/>
              </a:tblGrid>
              <a:tr h="767713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Контуры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эффек­тивности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Предметы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Виды методик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58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05505"/>
              </p:ext>
            </p:extLst>
          </p:nvPr>
        </p:nvGraphicFramePr>
        <p:xfrm>
          <a:off x="179512" y="2348880"/>
          <a:ext cx="8640960" cy="3406140"/>
        </p:xfrm>
        <a:graphic>
          <a:graphicData uri="http://schemas.openxmlformats.org/drawingml/2006/table">
            <a:tbl>
              <a:tblPr/>
              <a:tblGrid>
                <a:gridCol w="2880320"/>
                <a:gridCol w="2880320"/>
                <a:gridCol w="288032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</a:rPr>
                        <a:t>3. Уровень (качество) квалификации персона­ла, обеспечивающего социальную защиту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Численность и квали­фикация персонала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Методики оценки квалификации персонала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Программы подготовки, повышения квалифика­ции персонала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Методики оценки эффективности подго­товки, повышения квалификации персонала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935660"/>
      </p:ext>
    </p:extLst>
  </p:cSld>
  <p:clrMapOvr>
    <a:masterClrMapping/>
  </p:clrMapOvr>
  <p:transition>
    <p:cover dir="l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>
                <a:latin typeface="Arial" pitchFamily="34" charset="0"/>
                <a:cs typeface="Arial" pitchFamily="34" charset="0"/>
              </a:rPr>
              <a:t>Контуры, предметы и методики оценки эффективности социальной работы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107832"/>
              </p:ext>
            </p:extLst>
          </p:nvPr>
        </p:nvGraphicFramePr>
        <p:xfrm>
          <a:off x="179511" y="1556793"/>
          <a:ext cx="8640960" cy="767713"/>
        </p:xfrm>
        <a:graphic>
          <a:graphicData uri="http://schemas.openxmlformats.org/drawingml/2006/table">
            <a:tbl>
              <a:tblPr/>
              <a:tblGrid>
                <a:gridCol w="2880320"/>
                <a:gridCol w="2880320"/>
                <a:gridCol w="2880320"/>
              </a:tblGrid>
              <a:tr h="767713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Контуры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эффек­тивности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Предметы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Виды методик оценки</a:t>
                      </a:r>
                    </a:p>
                    <a:p>
                      <a:r>
                        <a:rPr lang="ru-RU" sz="2000" b="1" dirty="0">
                          <a:effectLst/>
                        </a:rPr>
                        <a:t>эффективности</a:t>
                      </a:r>
                    </a:p>
                  </a:txBody>
                  <a:tcPr marL="15625" marR="15625" marT="15625" marB="15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59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48660"/>
              </p:ext>
            </p:extLst>
          </p:nvPr>
        </p:nvGraphicFramePr>
        <p:xfrm>
          <a:off x="179512" y="2348880"/>
          <a:ext cx="8712969" cy="3524250"/>
        </p:xfrm>
        <a:graphic>
          <a:graphicData uri="http://schemas.openxmlformats.org/drawingml/2006/table">
            <a:tbl>
              <a:tblPr/>
              <a:tblGrid>
                <a:gridCol w="2904323"/>
                <a:gridCol w="2904323"/>
                <a:gridCol w="2904323"/>
              </a:tblGrid>
              <a:tr h="0">
                <a:tc rowSpan="3"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4. Качество и уровень социального обслужи­вания различных категорий граждан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Виды обслуживания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Методики оценки видов социального обслужива­ния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Формы, методы и технологии социально­го обслуживания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Методики оценки эффективности форм, методов и технологий социального обслужива­ния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Результаты социально­го обслуживания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Методики оценки результатов социаль­ного обслуживания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538688"/>
      </p:ext>
    </p:extLst>
  </p:cSld>
  <p:clrMapOvr>
    <a:masterClrMapping/>
  </p:clrMapOvr>
  <p:transition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30722" name="Picture 2" descr="http://player.myshared.ru/6/639334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bashny.net/uploads/images/00/00/13/2014/09/10/bacda585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4032151" cy="350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81375"/>
      </p:ext>
    </p:extLst>
  </p:cSld>
  <p:clrMapOvr>
    <a:masterClrMapping/>
  </p:clrMapOvr>
  <p:transition>
    <p:cover dir="l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60</a:t>
            </a:fld>
            <a:endParaRPr lang="ru-RU" altLang="ru-RU"/>
          </a:p>
        </p:txBody>
      </p:sp>
      <p:pic>
        <p:nvPicPr>
          <p:cNvPr id="28676" name="Picture 4" descr="https://im1-tub-ru.yandex.net/i?id=455935735e677f4b87e928c8c2f5845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5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08824"/>
      </p:ext>
    </p:extLst>
  </p:cSld>
  <p:clrMapOvr>
    <a:masterClrMapping/>
  </p:clrMapOvr>
  <p:transition>
    <p:cover dir="l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61</a:t>
            </a:fld>
            <a:endParaRPr lang="ru-RU" altLang="ru-RU"/>
          </a:p>
        </p:txBody>
      </p:sp>
      <p:pic>
        <p:nvPicPr>
          <p:cNvPr id="18434" name="Picture 2" descr="http://hippt.net/u/storage/ppt_25091/3ff4-1410750181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9512"/>
      </p:ext>
    </p:extLst>
  </p:cSld>
  <p:clrMapOvr>
    <a:masterClrMapping/>
  </p:clrMapOvr>
  <p:transition>
    <p:cover dir="l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62</a:t>
            </a:fld>
            <a:endParaRPr lang="ru-RU" altLang="ru-RU"/>
          </a:p>
        </p:txBody>
      </p:sp>
      <p:pic>
        <p:nvPicPr>
          <p:cNvPr id="25602" name="Picture 2" descr="https://im2-tub-ru.yandex.net/i?id=207cb79a9e0e4abd18be622e5e58ac11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0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46913"/>
      </p:ext>
    </p:extLst>
  </p:cSld>
  <p:clrMapOvr>
    <a:masterClrMapping/>
  </p:clrMapOvr>
  <p:transition>
    <p:cover dir="l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15" y="2943089"/>
            <a:ext cx="8964488" cy="269691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Социальные ориентир</a:t>
            </a:r>
            <a:r>
              <a:rPr lang="ru-RU" sz="2000" dirty="0"/>
              <a:t>ы</a:t>
            </a:r>
            <a:r>
              <a:rPr lang="ru-RU" sz="2000" dirty="0" smtClean="0"/>
              <a:t> </a:t>
            </a:r>
            <a:r>
              <a:rPr lang="ru-RU" sz="2000" dirty="0"/>
              <a:t>и нормативы классифицируются главным образом по сферам жизнедеятельности человека (труд, социально-политическая жизнь, культура, быт, межличностные отношения) и отражают прежде всего обеспеченность материальными ресурсами в расчете на 1000 человек населения.</a:t>
            </a:r>
          </a:p>
          <a:p>
            <a:pPr marL="0" indent="0">
              <a:buNone/>
            </a:pPr>
            <a:r>
              <a:rPr lang="ru-RU" sz="2000" dirty="0"/>
              <a:t>Социальные ориентиры обусловлены объективными и субъективными факторами. В частности, </a:t>
            </a:r>
            <a:r>
              <a:rPr lang="ru-RU" sz="2000" dirty="0" smtClean="0"/>
              <a:t>определенные </a:t>
            </a:r>
            <a:r>
              <a:rPr lang="ru-RU" sz="2000" dirty="0"/>
              <a:t>социальные нормативы (минимальная заработная плата, пенсии, расходы на человека в больнице и др.) в России явно занижены, что объясняется как кризисным состоянием общества, так и социальной политикой государства. </a:t>
            </a:r>
            <a:r>
              <a:rPr lang="ru-RU" sz="2000" dirty="0" smtClean="0"/>
              <a:t>Даже </a:t>
            </a:r>
            <a:r>
              <a:rPr lang="ru-RU" sz="2000" dirty="0"/>
              <a:t>при соблюдении этих нормативов эффективность социальной работы, социальной защищенности </a:t>
            </a:r>
            <a:r>
              <a:rPr lang="ru-RU" sz="2000" dirty="0" smtClean="0"/>
              <a:t>является явно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</a:t>
            </a:r>
            <a:r>
              <a:rPr lang="ru-RU" sz="2000" dirty="0"/>
              <a:t>неудовлетворительной, точнее низкой.</a:t>
            </a:r>
          </a:p>
          <a:p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63</a:t>
            </a:fld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715" y="116160"/>
            <a:ext cx="8631706" cy="16004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1547B6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1547B6"/>
                </a:solidFill>
              </a:rPr>
              <a:t>Нормативы</a:t>
            </a:r>
            <a:r>
              <a:rPr lang="ru-RU" sz="2000" b="1" i="1" dirty="0">
                <a:solidFill>
                  <a:srgbClr val="1547B6"/>
                </a:solidFill>
              </a:rPr>
              <a:t> </a:t>
            </a:r>
            <a:r>
              <a:rPr lang="ru-RU" sz="2000" dirty="0">
                <a:solidFill>
                  <a:srgbClr val="1547B6"/>
                </a:solidFill>
              </a:rPr>
              <a:t>являются производным понятием от нормы и означают расчетные величины затрат рабочего времени, материальных и денежных ресурсов. Применяют их в нормировании труда и планировании деятельности (например, сколько в день необходимо обслужить пенсионеров-одиночек и т.д.).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6714" y="1842281"/>
            <a:ext cx="8777773" cy="1111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547B6"/>
                </a:solidFill>
              </a:rPr>
              <a:t>Понятие</a:t>
            </a:r>
            <a:r>
              <a:rPr lang="ru-RU" sz="2000" dirty="0">
                <a:solidFill>
                  <a:srgbClr val="1547B6"/>
                </a:solidFill>
              </a:rPr>
              <a:t> </a:t>
            </a:r>
            <a:r>
              <a:rPr lang="ru-RU" sz="2000" b="1" i="1" dirty="0">
                <a:solidFill>
                  <a:srgbClr val="1547B6"/>
                </a:solidFill>
              </a:rPr>
              <a:t>социального ориентира, </a:t>
            </a:r>
            <a:r>
              <a:rPr lang="ru-RU" sz="2000" dirty="0">
                <a:solidFill>
                  <a:srgbClr val="1547B6"/>
                </a:solidFill>
              </a:rPr>
              <a:t>который отражает развитие и функционирование социальных процессов с учетом передовых показателей развития и функционирования аналогичных процессов. </a:t>
            </a:r>
          </a:p>
        </p:txBody>
      </p:sp>
    </p:spTree>
    <p:extLst>
      <p:ext uri="{BB962C8B-B14F-4D97-AF65-F5344CB8AC3E}">
        <p14:creationId xmlns:p14="http://schemas.microsoft.com/office/powerpoint/2010/main" val="4113511619"/>
      </p:ext>
    </p:extLst>
  </p:cSld>
  <p:clrMapOvr>
    <a:masterClrMapping/>
  </p:clrMapOvr>
  <p:transition>
    <p:cover dir="l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64</a:t>
            </a:fld>
            <a:endParaRPr lang="ru-RU" altLang="ru-RU"/>
          </a:p>
        </p:txBody>
      </p:sp>
      <p:pic>
        <p:nvPicPr>
          <p:cNvPr id="55298" name="Picture 2" descr="http://player.myshared.ru/6/639334/slides/slid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akimat-atyrau.kz/wp-content/uploads/2015/08/kinoportal-he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60009"/>
      </p:ext>
    </p:extLst>
  </p:cSld>
  <p:clrMapOvr>
    <a:masterClrMapping/>
  </p:clrMapOvr>
  <p:transition>
    <p:cover dir="l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</a:t>
            </a:r>
            <a:r>
              <a:rPr lang="ru-RU" i="1" dirty="0" smtClean="0"/>
              <a:t>роблемы эффективности 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dirty="0"/>
          </a:p>
          <a:p>
            <a:r>
              <a:rPr lang="ru-RU" sz="2800" dirty="0"/>
              <a:t>✓  оценка эффективности, выбор предметов оценки эффективности;</a:t>
            </a:r>
          </a:p>
          <a:p>
            <a:r>
              <a:rPr lang="ru-RU" sz="2800" dirty="0"/>
              <a:t>✓  субъекты, оценивающие эффективность;</a:t>
            </a:r>
          </a:p>
          <a:p>
            <a:r>
              <a:rPr lang="ru-RU" sz="2800" dirty="0"/>
              <a:t>✓  методы и методики оценки эффективности:</a:t>
            </a:r>
          </a:p>
          <a:p>
            <a:r>
              <a:rPr lang="ru-RU" sz="2800" dirty="0"/>
              <a:t>✓  факторы, влияющие на эффективность/неэффективность.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65</a:t>
            </a:fld>
            <a:endParaRPr lang="ru-RU" altLang="ru-RU"/>
          </a:p>
        </p:txBody>
      </p:sp>
      <p:pic>
        <p:nvPicPr>
          <p:cNvPr id="7" name="Picture 2" descr="http://dagmintrud.ru/upload/iblock/c6d/c6dffddca21f1733bf3630810d159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915072" cy="27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36635"/>
      </p:ext>
    </p:extLst>
  </p:cSld>
  <p:clrMapOvr>
    <a:masterClrMapping/>
  </p:clrMapOvr>
  <p:transition>
    <p:cover dir="l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Процесс </a:t>
            </a:r>
            <a:r>
              <a:rPr lang="ru-RU" sz="3200" dirty="0"/>
              <a:t>оценивания эффективности различных видов социальной работы состоит из следующих этапов: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92276"/>
            <a:ext cx="7992888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dirty="0" smtClean="0"/>
              <a:t>• </a:t>
            </a:r>
            <a:r>
              <a:rPr lang="ru-RU" sz="2400" dirty="0"/>
              <a:t>составление программы оценки эффективности, определение целей и задач изучения эффективности социальной работы;</a:t>
            </a:r>
          </a:p>
          <a:p>
            <a:pPr marL="0" indent="0">
              <a:buNone/>
            </a:pPr>
            <a:r>
              <a:rPr lang="ru-RU" sz="2400" dirty="0"/>
              <a:t>• организация процесса оценки деятельности социальных служб и органов соцзащиты;</a:t>
            </a:r>
          </a:p>
          <a:p>
            <a:pPr marL="0" indent="0">
              <a:buNone/>
            </a:pPr>
            <a:r>
              <a:rPr lang="ru-RU" sz="2400" dirty="0"/>
              <a:t>• разработка на основе гносеологических и аксиологических аспектов, нормативно-правовых актов системы критериев и показателей;</a:t>
            </a:r>
          </a:p>
          <a:p>
            <a:pPr marL="0" indent="0">
              <a:buNone/>
            </a:pPr>
            <a:r>
              <a:rPr lang="ru-RU" sz="2400" dirty="0"/>
              <a:t>• определение краткосрочных и долгосрочных эффективности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66</a:t>
            </a:fld>
            <a:endParaRPr lang="ru-RU" altLang="ru-RU"/>
          </a:p>
        </p:txBody>
      </p:sp>
      <p:pic>
        <p:nvPicPr>
          <p:cNvPr id="7" name="Picture 2" descr="https://im0-tub-ru.yandex.net/i?id=bdfa30ae3b5a805796085e4d8b21d3c9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29200"/>
            <a:ext cx="20882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46950"/>
      </p:ext>
    </p:extLst>
  </p:cSld>
  <p:clrMapOvr>
    <a:masterClrMapping/>
  </p:clrMapOvr>
  <p:transition>
    <p:cover dir="l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Процесс </a:t>
            </a:r>
            <a:r>
              <a:rPr lang="ru-RU" sz="3200" dirty="0"/>
              <a:t>оценивания эффективности различных видов социальной работы состоит из следующих этапов: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обучение </a:t>
            </a:r>
            <a:r>
              <a:rPr lang="ru-RU" sz="2400" dirty="0"/>
              <a:t>персонала специалистов профессиональным навыкам оценки эффективности;</a:t>
            </a:r>
          </a:p>
          <a:p>
            <a:r>
              <a:rPr lang="ru-RU" sz="2400" dirty="0"/>
              <a:t>отбор методик, техник и процедур обследования; сбор и обработка информации, определение логических схем математической обработки полученных данных;</a:t>
            </a:r>
          </a:p>
          <a:p>
            <a:pPr marL="0" indent="0">
              <a:buNone/>
            </a:pPr>
            <a:r>
              <a:rPr lang="ru-RU" sz="2400" dirty="0"/>
              <a:t>• проведение аналитической работы;</a:t>
            </a:r>
          </a:p>
          <a:p>
            <a:pPr marL="0" indent="0">
              <a:buNone/>
            </a:pPr>
            <a:r>
              <a:rPr lang="ru-RU" sz="2400" dirty="0"/>
              <a:t>• разработка рекомендаций;</a:t>
            </a:r>
          </a:p>
          <a:p>
            <a:pPr marL="0" indent="0">
              <a:buNone/>
            </a:pPr>
            <a:r>
              <a:rPr lang="ru-RU" sz="2400" dirty="0"/>
              <a:t>• внедрение научно-методических рекомендаций в практику социальных служб, органов соцзащиты населения и управленческую деятельность региональной 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местной </a:t>
            </a:r>
            <a:r>
              <a:rPr lang="ru-RU" sz="2400" dirty="0"/>
              <a:t>администрации.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67</a:t>
            </a:fld>
            <a:endParaRPr lang="ru-RU" altLang="ru-RU"/>
          </a:p>
        </p:txBody>
      </p:sp>
      <p:pic>
        <p:nvPicPr>
          <p:cNvPr id="7" name="Picture 2" descr="https://im0-tub-ru.yandex.net/i?id=bdfa30ae3b5a805796085e4d8b21d3c9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29200"/>
            <a:ext cx="20882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44042"/>
      </p:ext>
    </p:extLst>
  </p:cSld>
  <p:clrMapOvr>
    <a:masterClrMapping/>
  </p:clrMapOvr>
  <p:transition>
    <p:cover dir="l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68</a:t>
            </a:fld>
            <a:endParaRPr lang="ru-RU" altLang="ru-RU"/>
          </a:p>
        </p:txBody>
      </p:sp>
      <p:pic>
        <p:nvPicPr>
          <p:cNvPr id="16386" name="Picture 2" descr="http://umotnas.ru/umot/ocenka-effektivnosti-nauchno-tehnicheskoj-deyatelenosti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64082"/>
      </p:ext>
    </p:extLst>
  </p:cSld>
  <p:clrMapOvr>
    <a:masterClrMapping/>
  </p:clrMapOvr>
  <p:transition>
    <p:cover dir="l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оценить эффективность социальных программ?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69</a:t>
            </a:fld>
            <a:endParaRPr lang="ru-RU" altLang="ru-RU"/>
          </a:p>
        </p:txBody>
      </p:sp>
      <p:pic>
        <p:nvPicPr>
          <p:cNvPr id="7" name="Picture 2" descr="Социальная эффективност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2275"/>
            <a:ext cx="8208912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47133"/>
      </p:ext>
    </p:extLst>
  </p:cSld>
  <p:clrMapOvr>
    <a:masterClrMapping/>
  </p:clrMapOvr>
  <p:transition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31746" name="Picture 2" descr="http://player.myshared.ru/6/639334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9" y="0"/>
            <a:ext cx="9157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uzanovsky.spassk.pnzreg.ru/files/ruzanovsky_spassk_pnzreg_ru/2017_/fevral/10_02_2017/sostavlyayushhie-uspeshnoy-profilaktikoy-rabotyi-sotsialnogo-pedago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61248"/>
            <a:ext cx="2820954" cy="12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00231"/>
      </p:ext>
    </p:extLst>
  </p:cSld>
  <p:clrMapOvr>
    <a:masterClrMapping/>
  </p:clrMapOvr>
  <p:transition>
    <p:cover dir="l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70</a:t>
            </a:fld>
            <a:endParaRPr lang="ru-RU" altLang="ru-RU"/>
          </a:p>
        </p:txBody>
      </p:sp>
      <p:pic>
        <p:nvPicPr>
          <p:cNvPr id="1026" name="Picture 2" descr="Основной подх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95089"/>
      </p:ext>
    </p:extLst>
  </p:cSld>
  <p:clrMapOvr>
    <a:masterClrMapping/>
  </p:clrMapOvr>
  <p:transition>
    <p:cover dir="l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71</a:t>
            </a:fld>
            <a:endParaRPr lang="ru-RU" altLang="ru-RU"/>
          </a:p>
        </p:txBody>
      </p:sp>
      <p:pic>
        <p:nvPicPr>
          <p:cNvPr id="3074" name="Picture 2" descr="Примеры социальных результатов и эффек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98087"/>
      </p:ext>
    </p:extLst>
  </p:cSld>
  <p:clrMapOvr>
    <a:masterClrMapping/>
  </p:clrMapOvr>
  <p:transition>
    <p:cover dir="l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72</a:t>
            </a:fld>
            <a:endParaRPr lang="ru-RU" altLang="ru-RU"/>
          </a:p>
        </p:txBody>
      </p:sp>
      <p:pic>
        <p:nvPicPr>
          <p:cNvPr id="4098" name="Picture 2" descr="Зачем измерять социально-экономическую эффектив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46847"/>
      </p:ext>
    </p:extLst>
  </p:cSld>
  <p:clrMapOvr>
    <a:masterClrMapping/>
  </p:clrMapOvr>
  <p:transition>
    <p:cover dir="l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73</a:t>
            </a:fld>
            <a:endParaRPr lang="ru-RU" altLang="ru-RU"/>
          </a:p>
        </p:txBody>
      </p:sp>
      <p:pic>
        <p:nvPicPr>
          <p:cNvPr id="5122" name="Picture 2" descr="Стоимостные подх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83347"/>
      </p:ext>
    </p:extLst>
  </p:cSld>
  <p:clrMapOvr>
    <a:masterClrMapping/>
  </p:clrMapOvr>
  <p:transition>
    <p:cover dir="l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74</a:t>
            </a:fld>
            <a:endParaRPr lang="ru-RU" altLang="ru-RU"/>
          </a:p>
        </p:txBody>
      </p:sp>
      <p:pic>
        <p:nvPicPr>
          <p:cNvPr id="6146" name="Picture 2" descr="Необходимые усло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00441"/>
      </p:ext>
    </p:extLst>
  </p:cSld>
  <p:clrMapOvr>
    <a:masterClrMapping/>
  </p:clrMapOvr>
  <p:transition>
    <p:cover dir="l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75</a:t>
            </a:fld>
            <a:endParaRPr lang="ru-RU" altLang="ru-RU"/>
          </a:p>
        </p:txBody>
      </p:sp>
      <p:pic>
        <p:nvPicPr>
          <p:cNvPr id="7170" name="Picture 2" descr="Основные принципы оце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47287"/>
      </p:ext>
    </p:extLst>
  </p:cSld>
  <p:clrMapOvr>
    <a:masterClrMapping/>
  </p:clrMapOvr>
  <p:transition>
    <p:cover dir="l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76</a:t>
            </a:fld>
            <a:endParaRPr lang="ru-RU" altLang="ru-RU"/>
          </a:p>
        </p:txBody>
      </p:sp>
      <p:pic>
        <p:nvPicPr>
          <p:cNvPr id="8194" name="Picture 2" descr="Огранич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42474"/>
      </p:ext>
    </p:extLst>
  </p:cSld>
  <p:clrMapOvr>
    <a:masterClrMapping/>
  </p:clrMapOvr>
  <p:transition>
    <p:cover dir="l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77</a:t>
            </a:fld>
            <a:endParaRPr lang="ru-RU" altLang="ru-RU"/>
          </a:p>
        </p:txBody>
      </p:sp>
      <p:pic>
        <p:nvPicPr>
          <p:cNvPr id="9218" name="Picture 2" descr="Алгоритм оце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44911"/>
      </p:ext>
    </p:extLst>
  </p:cSld>
  <p:clrMapOvr>
    <a:masterClrMapping/>
  </p:clrMapOvr>
  <p:transition>
    <p:cover dir="lu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оценить эффективность социального проекта?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78</a:t>
            </a:fld>
            <a:endParaRPr lang="ru-RU" altLang="ru-RU"/>
          </a:p>
        </p:txBody>
      </p:sp>
      <p:pic>
        <p:nvPicPr>
          <p:cNvPr id="4098" name="Picture 2" descr="https://im0-tub-ru.yandex.net/i?id=d55d6d325177ca1fd3abe3f4707dc1bf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96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904020"/>
      </p:ext>
    </p:extLst>
  </p:cSld>
  <p:clrMapOvr>
    <a:masterClrMapping/>
  </p:clrMapOvr>
  <p:transition>
    <p:cover dir="lu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оценить эффективность </a:t>
            </a:r>
            <a:r>
              <a:rPr lang="ru-RU" dirty="0" smtClean="0"/>
              <a:t>социального проекта?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79</a:t>
            </a:fld>
            <a:endParaRPr lang="ru-RU" altLang="ru-RU"/>
          </a:p>
        </p:txBody>
      </p:sp>
      <p:pic>
        <p:nvPicPr>
          <p:cNvPr id="7" name="Picture 2" descr="http://dot-pic.ru/images/768227_effektivnost-proek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" y="1412776"/>
            <a:ext cx="9144000" cy="66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ата 3"/>
          <p:cNvSpPr txBox="1">
            <a:spLocks/>
          </p:cNvSpPr>
          <p:nvPr/>
        </p:nvSpPr>
        <p:spPr>
          <a:xfrm>
            <a:off x="323528" y="3107506"/>
            <a:ext cx="3872753" cy="182563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1547B6"/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2000" dirty="0" smtClean="0"/>
          </a:p>
          <a:p>
            <a:pPr algn="l">
              <a:defRPr/>
            </a:pPr>
            <a:r>
              <a:rPr lang="ru-RU" sz="2000" dirty="0" smtClean="0"/>
              <a:t>На примере проекта приобщения к русской православной культуре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0059508"/>
      </p:ext>
    </p:extLst>
  </p:cSld>
  <p:clrMapOvr>
    <a:masterClrMapping/>
  </p:clrMapOvr>
  <p:transition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32770" name="Picture 2" descr="http://player.myshared.ru/6/639334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2"/>
            <a:ext cx="9144000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4582"/>
      </p:ext>
    </p:extLst>
  </p:cSld>
  <p:clrMapOvr>
    <a:masterClrMapping/>
  </p:clrMapOvr>
  <p:transition>
    <p:cover dir="lu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7558" y="6520259"/>
            <a:ext cx="3872753" cy="365125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>На примере проекта приобщения к русской православной культуре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80</a:t>
            </a:fld>
            <a:endParaRPr lang="ru-RU" altLang="ru-RU"/>
          </a:p>
        </p:txBody>
      </p:sp>
      <p:pic>
        <p:nvPicPr>
          <p:cNvPr id="4098" name="Picture 2" descr="http://gisap.eu/sites/default/files/1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1682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58903"/>
      </p:ext>
    </p:extLst>
  </p:cSld>
  <p:clrMapOvr>
    <a:masterClrMapping/>
  </p:clrMapOvr>
  <p:transition>
    <p:cover dir="l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 по СР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81</a:t>
            </a:fld>
            <a:endParaRPr lang="ru-RU" altLang="ru-RU"/>
          </a:p>
        </p:txBody>
      </p:sp>
      <p:pic>
        <p:nvPicPr>
          <p:cNvPr id="1026" name="Picture 2" descr="https://im1-tub-ru.yandex.net/i?id=4df3b5f822a67ca1b546775d12be3a43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2728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86959"/>
      </p:ext>
    </p:extLst>
  </p:cSld>
  <p:clrMapOvr>
    <a:masterClrMapping/>
  </p:clrMapOvr>
  <p:transition>
    <p:cover dir="lu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82</a:t>
            </a:fld>
            <a:endParaRPr lang="ru-RU" altLang="ru-RU"/>
          </a:p>
        </p:txBody>
      </p:sp>
      <p:pic>
        <p:nvPicPr>
          <p:cNvPr id="7170" name="Picture 2" descr="http://konesh.ru/imgs/upravlenie-personalom-predpriyatiya/337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8883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17984"/>
      </p:ext>
    </p:extLst>
  </p:cSld>
  <p:clrMapOvr>
    <a:masterClrMapping/>
  </p:clrMapOvr>
  <p:transition>
    <p:cover dir="lu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</a:t>
            </a:r>
            <a:r>
              <a:rPr lang="ru-RU" dirty="0" smtClean="0"/>
              <a:t> (специалист по СР)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83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28800"/>
            <a:ext cx="856895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Выполнение плановых показателей (нагрузка на </a:t>
            </a:r>
            <a:r>
              <a:rPr lang="ru-RU" sz="2000" dirty="0" smtClean="0">
                <a:solidFill>
                  <a:schemeClr val="tx1"/>
                </a:solidFill>
              </a:rPr>
              <a:t> социального </a:t>
            </a:r>
            <a:r>
              <a:rPr lang="ru-RU" sz="2000" dirty="0">
                <a:solidFill>
                  <a:schemeClr val="tx1"/>
                </a:solidFill>
              </a:rPr>
              <a:t>работника)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996952"/>
            <a:ext cx="8568952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Оперативность доведения решений до исполнителя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365104"/>
            <a:ext cx="8568952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Соблюдение сроков подготовки и </a:t>
            </a:r>
            <a:r>
              <a:rPr lang="ru-RU" sz="2000" dirty="0" smtClean="0">
                <a:solidFill>
                  <a:schemeClr val="tx1"/>
                </a:solidFill>
              </a:rPr>
              <a:t>предоставления информации</a:t>
            </a:r>
            <a:r>
              <a:rPr lang="ru-RU" sz="2000" dirty="0">
                <a:solidFill>
                  <a:schemeClr val="tx1"/>
                </a:solidFill>
              </a:rPr>
              <a:t>, отчетных, статистических</a:t>
            </a:r>
            <a:r>
              <a:rPr lang="ru-RU" sz="2000" dirty="0" smtClean="0">
                <a:solidFill>
                  <a:schemeClr val="tx1"/>
                </a:solidFill>
              </a:rPr>
              <a:t>, аналитических </a:t>
            </a:r>
            <a:r>
              <a:rPr lang="ru-RU" sz="2000" dirty="0">
                <a:solidFill>
                  <a:schemeClr val="tx1"/>
                </a:solidFill>
              </a:rPr>
              <a:t>материалов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276872"/>
            <a:ext cx="856895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Принятие оптимальных решений в </a:t>
            </a:r>
            <a:r>
              <a:rPr lang="ru-RU" sz="2000" dirty="0" smtClean="0">
                <a:solidFill>
                  <a:schemeClr val="tx1"/>
                </a:solidFill>
              </a:rPr>
              <a:t>кратчайшие сроки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446" y="6021288"/>
            <a:ext cx="8568952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Участие  в отчетном периоде в выполнении </a:t>
            </a:r>
            <a:r>
              <a:rPr lang="ru-RU" sz="2000" dirty="0" smtClean="0">
                <a:solidFill>
                  <a:schemeClr val="tx1"/>
                </a:solidFill>
              </a:rPr>
              <a:t>особо важных </a:t>
            </a:r>
            <a:r>
              <a:rPr lang="ru-RU" sz="2000" dirty="0">
                <a:solidFill>
                  <a:schemeClr val="tx1"/>
                </a:solidFill>
              </a:rPr>
              <a:t>работ и мероприятий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7796" y="3615245"/>
            <a:ext cx="8568952" cy="533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Осуществление комплексного контроля </a:t>
            </a:r>
            <a:r>
              <a:rPr lang="ru-RU" sz="2000" dirty="0" smtClean="0">
                <a:solidFill>
                  <a:schemeClr val="tx1"/>
                </a:solidFill>
              </a:rPr>
              <a:t>за выполнением </a:t>
            </a:r>
            <a:r>
              <a:rPr lang="ru-RU" sz="2000" dirty="0">
                <a:solidFill>
                  <a:schemeClr val="tx1"/>
                </a:solidFill>
              </a:rPr>
              <a:t>решений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092" y="5210817"/>
            <a:ext cx="856895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Отсутствие возвратов документов на доработку</a:t>
            </a:r>
            <a:r>
              <a:rPr lang="ru-RU" sz="2000" dirty="0" smtClean="0">
                <a:solidFill>
                  <a:schemeClr val="tx1"/>
                </a:solidFill>
              </a:rPr>
              <a:t>, требующих </a:t>
            </a:r>
            <a:r>
              <a:rPr lang="ru-RU" sz="2000" dirty="0">
                <a:solidFill>
                  <a:schemeClr val="tx1"/>
                </a:solidFill>
              </a:rPr>
              <a:t>их существенного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600612500"/>
      </p:ext>
    </p:extLst>
  </p:cSld>
  <p:clrMapOvr>
    <a:masterClrMapping/>
  </p:clrMapOvr>
  <p:transition>
    <p:cover dir="lu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/>
              <a:t>Критерии оценки деятельности заведующих отделениями социального обслуживания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569122"/>
          </a:xfrm>
        </p:spPr>
        <p:txBody>
          <a:bodyPr/>
          <a:lstStyle/>
          <a:p>
            <a:r>
              <a:rPr lang="ru-RU" sz="2000" dirty="0" smtClean="0"/>
              <a:t>- </a:t>
            </a:r>
            <a:r>
              <a:rPr lang="ru-RU" sz="2000" dirty="0"/>
              <a:t>выполнение плановых, объемных показателей (число обслуживаемых граждан пожилого возраста и инвалидов);</a:t>
            </a:r>
          </a:p>
          <a:p>
            <a:r>
              <a:rPr lang="ru-RU" sz="2000" dirty="0"/>
              <a:t>- выполнение работы в запланированном объеме и выше;</a:t>
            </a:r>
          </a:p>
          <a:p>
            <a:r>
              <a:rPr lang="ru-RU" sz="2000" dirty="0"/>
              <a:t>- внедрение инноваций и новых технологий в сфере социального обслуживания;</a:t>
            </a:r>
          </a:p>
          <a:p>
            <a:r>
              <a:rPr lang="ru-RU" sz="2000" dirty="0"/>
              <a:t>- разработка нормативных документов, относящихся к деятельности Центра;</a:t>
            </a:r>
          </a:p>
          <a:p>
            <a:r>
              <a:rPr lang="ru-RU" sz="2000" dirty="0"/>
              <a:t>- интенсивность и напряженность работы, связанной со спецификой контингента;</a:t>
            </a:r>
          </a:p>
          <a:p>
            <a:r>
              <a:rPr lang="ru-RU" sz="2000" dirty="0"/>
              <a:t>- высокий уровень принятия управленческих решений, самостоятельности и исполнительской дисциплины;</a:t>
            </a:r>
          </a:p>
          <a:p>
            <a:r>
              <a:rPr lang="ru-RU" sz="2000" dirty="0"/>
              <a:t>- уважительное отношение к коллегам и руководству;</a:t>
            </a:r>
          </a:p>
          <a:p>
            <a:r>
              <a:rPr lang="ru-RU" sz="2000" dirty="0"/>
              <a:t>- преобладание интересов Центра выше своих;</a:t>
            </a:r>
          </a:p>
          <a:p>
            <a:r>
              <a:rPr lang="ru-RU" sz="2000" dirty="0"/>
              <a:t>- иные критерии, которые можно использовать для оценки  интенсивности труда и высоких результатов работы. 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370516"/>
      </p:ext>
    </p:extLst>
  </p:cSld>
  <p:clrMapOvr>
    <a:masterClrMapping/>
  </p:clrMapOvr>
  <p:transition>
    <p:cover dir="l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 dirty="0"/>
              <a:t>Критерии оценки деятельности социальных работников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– </a:t>
            </a:r>
            <a:r>
              <a:rPr lang="ru-RU" sz="2400" dirty="0"/>
              <a:t>знание нормативных документов, регламентирующих деятельность в сфере социального обслуживания;</a:t>
            </a:r>
          </a:p>
          <a:p>
            <a:r>
              <a:rPr lang="ru-RU" sz="2400" dirty="0"/>
              <a:t>- выполнение нормированных показателей (количество обслуживаемых граждан пожилого возраста и инвалидов нам ставку в соответствии с нормами нагрузки труда для социальных работников);</a:t>
            </a:r>
          </a:p>
          <a:p>
            <a:r>
              <a:rPr lang="ru-RU" sz="2400" dirty="0"/>
              <a:t>- интенсивность и напряженность работы, связанной со спецификой контингента;</a:t>
            </a:r>
          </a:p>
          <a:p>
            <a:r>
              <a:rPr lang="ru-RU" sz="2400" dirty="0"/>
              <a:t>- интенсивность труда в связи с увеличением объема работы по основной должности;</a:t>
            </a:r>
          </a:p>
          <a:p>
            <a:r>
              <a:rPr lang="ru-RU" sz="2400" dirty="0"/>
              <a:t>- высокий уровень принятия управленческих решений, самостоятельности и исполнительской дисциплины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963496"/>
      </p:ext>
    </p:extLst>
  </p:cSld>
  <p:clrMapOvr>
    <a:masterClrMapping/>
  </p:clrMapOvr>
  <p:transition>
    <p:cover dir="lu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 dirty="0"/>
              <a:t>Критерии оценки деятельности социальных работников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- </a:t>
            </a:r>
            <a:r>
              <a:rPr lang="ru-RU" sz="2400" dirty="0"/>
              <a:t>предоставление социальных услуг обслуживаемым гражданам пожилого возраста и инвалидам в других (отдаленных) населенных пунктах;</a:t>
            </a:r>
          </a:p>
          <a:p>
            <a:r>
              <a:rPr lang="ru-RU" sz="2400" dirty="0"/>
              <a:t>- увеличение кратности посещения обслуживаемых;</a:t>
            </a:r>
          </a:p>
          <a:p>
            <a:r>
              <a:rPr lang="ru-RU" sz="2400" dirty="0"/>
              <a:t>- выполнение работы в запланированном объеме и выше;</a:t>
            </a:r>
          </a:p>
          <a:p>
            <a:r>
              <a:rPr lang="ru-RU" sz="2400" dirty="0"/>
              <a:t>- уважительное отношение к коллегам и руководству;</a:t>
            </a:r>
          </a:p>
          <a:p>
            <a:r>
              <a:rPr lang="ru-RU" sz="2400" dirty="0"/>
              <a:t>- преобладание интересов Центра выше своих;</a:t>
            </a:r>
          </a:p>
          <a:p>
            <a:r>
              <a:rPr lang="ru-RU" sz="2400" dirty="0"/>
              <a:t>- иные критерии, которые можно использовать для оценки  интенсивности труда и высоких результатов работы. </a:t>
            </a:r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922843"/>
      </p:ext>
    </p:extLst>
  </p:cSld>
  <p:clrMapOvr>
    <a:masterClrMapping/>
  </p:clrMapOvr>
  <p:transition>
    <p:cover dir="lu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 dirty="0"/>
              <a:t>Критерии оценки деятельности специалиста по социальной работе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- </a:t>
            </a:r>
            <a:r>
              <a:rPr lang="ru-RU" sz="2400" dirty="0"/>
              <a:t>отсутствие нарушений трудовой дисциплины;</a:t>
            </a:r>
          </a:p>
          <a:p>
            <a:r>
              <a:rPr lang="ru-RU" sz="2400" dirty="0"/>
              <a:t>- отсутствие обоснованных замечаний директора Центра и контролирующих органов;</a:t>
            </a:r>
          </a:p>
          <a:p>
            <a:r>
              <a:rPr lang="ru-RU" sz="2400" dirty="0"/>
              <a:t>- своевременное и качественное выполнение работы в установленные сроки и графики;</a:t>
            </a:r>
          </a:p>
          <a:p>
            <a:r>
              <a:rPr lang="ru-RU" sz="2400" dirty="0"/>
              <a:t>- высокий профессионализм и качество выполняемой работы;</a:t>
            </a:r>
          </a:p>
          <a:p>
            <a:r>
              <a:rPr lang="ru-RU" sz="2400" dirty="0"/>
              <a:t>- досрочное и качественное выполнение порученного объема работ;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87</a:t>
            </a:fld>
            <a:endParaRPr lang="ru-RU" altLang="ru-RU"/>
          </a:p>
        </p:txBody>
      </p:sp>
      <p:pic>
        <p:nvPicPr>
          <p:cNvPr id="7" name="Picture 2" descr="http://dagmintrud.ru/upload/iblock/6df/6df80d0dcb909db1713647f3b601d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273630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64519"/>
      </p:ext>
    </p:extLst>
  </p:cSld>
  <p:clrMapOvr>
    <a:masterClrMapping/>
  </p:clrMapOvr>
  <p:transition>
    <p:cover dir="lu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 dirty="0"/>
              <a:t>Критерии оценки деятельности специалиста по социальной работе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- </a:t>
            </a:r>
            <a:r>
              <a:rPr lang="ru-RU" sz="2400" dirty="0"/>
              <a:t>аккуратность и последовательность в работе;</a:t>
            </a:r>
          </a:p>
          <a:p>
            <a:r>
              <a:rPr lang="ru-RU" sz="2400" dirty="0"/>
              <a:t>- внедрение инноваций и новых технологий в сфере социального обслуживания;</a:t>
            </a:r>
          </a:p>
          <a:p>
            <a:r>
              <a:rPr lang="ru-RU" sz="2400" dirty="0"/>
              <a:t>- разработка нормативных документов, относящихся к деятельности Центра;</a:t>
            </a:r>
          </a:p>
          <a:p>
            <a:r>
              <a:rPr lang="ru-RU" sz="2400" dirty="0"/>
              <a:t>- интенсивность и напряженность работы, связанной со спецификой контингента;</a:t>
            </a:r>
          </a:p>
          <a:p>
            <a:r>
              <a:rPr lang="ru-RU" sz="2400" dirty="0"/>
              <a:t>- высокий уровень принятия управленческих решений, самостоятельности и исполнительской дисциплины;</a:t>
            </a:r>
          </a:p>
          <a:p>
            <a:r>
              <a:rPr lang="ru-RU" sz="2400" dirty="0"/>
              <a:t>- преобладание интересов Центра выше своих;</a:t>
            </a:r>
          </a:p>
          <a:p>
            <a:r>
              <a:rPr lang="ru-RU" sz="2400" dirty="0"/>
              <a:t>- иные критерии, которые можно использовать для оценки  интенсивности труда и высоких результатов работы.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42656"/>
      </p:ext>
    </p:extLst>
  </p:cSld>
  <p:clrMapOvr>
    <a:masterClrMapping/>
  </p:clrMapOvr>
  <p:transition>
    <p:cover dir="lu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89</a:t>
            </a:fld>
            <a:endParaRPr lang="ru-RU" altLang="ru-RU"/>
          </a:p>
        </p:txBody>
      </p:sp>
      <p:sp>
        <p:nvSpPr>
          <p:cNvPr id="7" name="Пятно 2 6"/>
          <p:cNvSpPr/>
          <p:nvPr/>
        </p:nvSpPr>
        <p:spPr>
          <a:xfrm>
            <a:off x="179512" y="908720"/>
            <a:ext cx="9101789" cy="67687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/>
              <a:t>Выбор критериев оптимальности практической </a:t>
            </a:r>
            <a:r>
              <a:rPr lang="ru-RU" sz="2800" dirty="0" smtClean="0"/>
              <a:t>деятельности </a:t>
            </a:r>
            <a:r>
              <a:rPr lang="ru-RU" sz="2800" dirty="0"/>
              <a:t>социального работника является важнейшим этапом ее оптимизации</a:t>
            </a:r>
          </a:p>
        </p:txBody>
      </p:sp>
    </p:spTree>
    <p:extLst>
      <p:ext uri="{BB962C8B-B14F-4D97-AF65-F5344CB8AC3E}">
        <p14:creationId xmlns:p14="http://schemas.microsoft.com/office/powerpoint/2010/main" val="1235686055"/>
      </p:ext>
    </p:extLst>
  </p:cSld>
  <p:clrMapOvr>
    <a:masterClrMapping/>
  </p:clrMapOvr>
  <p:transition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7" name="AutoShape 2" descr="http://player.myshared.ru/6/639334/slides/slide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http://player.myshared.ru/6/639334/slides/slid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42"/>
            <a:ext cx="9144000" cy="66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0-tub-ru.yandex.net/i?id=c80b8c137e2bc2af1173b1344ccb4fc0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24922"/>
            <a:ext cx="2757686" cy="32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98975"/>
      </p:ext>
    </p:extLst>
  </p:cSld>
  <p:clrMapOvr>
    <a:masterClrMapping/>
  </p:clrMapOvr>
  <p:transition>
    <p:cover dir="lu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dirty="0" smtClean="0"/>
              <a:t>1. </a:t>
            </a:r>
            <a:r>
              <a:rPr lang="ru-RU" sz="2400" dirty="0"/>
              <a:t>О</a:t>
            </a:r>
            <a:r>
              <a:rPr lang="ru-RU" sz="2400" dirty="0" smtClean="0"/>
              <a:t>ценочные </a:t>
            </a:r>
            <a:r>
              <a:rPr lang="ru-RU" sz="2400" dirty="0"/>
              <a:t>подходы к определению эффективнос­ти социальной работы могут быть самыми разными.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Но </a:t>
            </a:r>
            <a:r>
              <a:rPr lang="ru-RU" sz="2400" dirty="0"/>
              <a:t>доминан­тными контурами являются прежде всего деятельность данного учреждения в целом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уровень его организации;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уровень </a:t>
            </a:r>
            <a:r>
              <a:rPr lang="ru-RU" sz="2400" dirty="0"/>
              <a:t>квалифи­кации персонала;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качество </a:t>
            </a:r>
            <a:r>
              <a:rPr lang="ru-RU" sz="2400" dirty="0"/>
              <a:t>и уровень социального обслуживания той или иной категории людей. </a:t>
            </a:r>
            <a:endParaRPr lang="ru-RU" sz="2400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1547B6"/>
                </a:solidFill>
              </a:rPr>
              <a:t>С </a:t>
            </a:r>
            <a:r>
              <a:rPr lang="ru-RU" sz="2800" b="1" dirty="0">
                <a:solidFill>
                  <a:srgbClr val="1547B6"/>
                </a:solidFill>
              </a:rPr>
              <a:t>позиции эф­фективности должно оцениваться то, что в большей степени вы­ражает рассматриваемое содержание, влияет на результаты соци­альной </a:t>
            </a:r>
            <a:endParaRPr lang="ru-RU" sz="2800" b="1" dirty="0" smtClean="0">
              <a:solidFill>
                <a:srgbClr val="1547B6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1547B6"/>
                </a:solidFill>
              </a:rPr>
              <a:t> </a:t>
            </a:r>
            <a:r>
              <a:rPr lang="ru-RU" sz="2800" b="1" dirty="0" smtClean="0">
                <a:solidFill>
                  <a:srgbClr val="1547B6"/>
                </a:solidFill>
              </a:rPr>
              <a:t>                                                                   работы</a:t>
            </a:r>
            <a:r>
              <a:rPr lang="ru-RU" sz="2400" b="1" dirty="0" smtClean="0">
                <a:solidFill>
                  <a:srgbClr val="1547B6"/>
                </a:solidFill>
              </a:rPr>
              <a:t>.</a:t>
            </a:r>
            <a:endParaRPr lang="ru-RU" sz="2400" b="1" dirty="0">
              <a:solidFill>
                <a:srgbClr val="1547B6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90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713114"/>
      </p:ext>
    </p:extLst>
  </p:cSld>
  <p:clrMapOvr>
    <a:masterClrMapping/>
  </p:clrMapOvr>
  <p:transition>
    <p:cover dir="lu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92276"/>
            <a:ext cx="8784976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2. Различие </a:t>
            </a:r>
            <a:r>
              <a:rPr lang="ru-RU" sz="2400" dirty="0"/>
              <a:t>контуров и предметов оценки эффектив­ности определяет, соответственно, различие оценочных методик. Совершенно очевидно, что любая разработанная методика, рек­ламируемая как «наилучшая», после экспертизы специалистов зай­мет свое место среди какого-то конкретного вида методик, кото­рые обычно жестко связаны с предметами оценок.</a:t>
            </a:r>
          </a:p>
          <a:p>
            <a:pPr marL="0" indent="0">
              <a:buNone/>
            </a:pPr>
            <a:r>
              <a:rPr lang="ru-RU" sz="2400" dirty="0" smtClean="0"/>
              <a:t>3. Комплексная </a:t>
            </a:r>
            <a:r>
              <a:rPr lang="ru-RU" sz="2400" dirty="0"/>
              <a:t>методика приобретает смысл тогда, когда необходима всесторонняя оценка эффективности социаль­ной работы. В этом случае в ней должны быть обозначены также предметы и методы оценки (определения) эффективности, по­скольку «методика вообще» теряет всякий смысл и не позволит получить полезную оценочную информацию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91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887339"/>
      </p:ext>
    </p:extLst>
  </p:cSld>
  <p:clrMapOvr>
    <a:masterClrMapping/>
  </p:clrMapOvr>
  <p:transition>
    <p:cover dir="lu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08270" cy="106613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92</a:t>
            </a:fld>
            <a:endParaRPr lang="ru-RU" altLang="ru-RU"/>
          </a:p>
        </p:txBody>
      </p:sp>
      <p:pic>
        <p:nvPicPr>
          <p:cNvPr id="27650" name="Picture 2" descr="http://vuskniga.ru/image/cache/data/new/2/237749807869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227340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Оцените статью скачать pd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6668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91683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Фирсов М. В.</a:t>
            </a:r>
            <a:r>
              <a:rPr lang="ru-RU" b="1" dirty="0"/>
              <a:t> </a:t>
            </a:r>
            <a:r>
              <a:rPr lang="ru-RU" dirty="0"/>
              <a:t>Теория социальной работы [Текст] : учебник для студентов вузов по направлению подготовки "Соц. работа" (квалификация (степень) "бакалавр") / Фирсов М. В., Студёнова Е. Г. . - М. : КНОРУС , 2018 . - 322 с. : ил. . - </a:t>
            </a:r>
            <a:r>
              <a:rPr lang="ru-RU" dirty="0" err="1"/>
              <a:t>Бакалавриат</a:t>
            </a:r>
            <a:r>
              <a:rPr lang="ru-RU" dirty="0"/>
              <a:t> 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Холостова</a:t>
            </a:r>
            <a:r>
              <a:rPr lang="ru-RU" dirty="0"/>
              <a:t> Е. И. Генезис социальной работы в России [Текст ] : учеб. пособие /  </a:t>
            </a:r>
            <a:r>
              <a:rPr lang="ru-RU" dirty="0" err="1"/>
              <a:t>Холостова</a:t>
            </a:r>
            <a:r>
              <a:rPr lang="ru-RU" dirty="0"/>
              <a:t> Е.И. - 3-е изд. - М. : Дашков и Ко, 2015. - 230. – (Социальная работа. Золотой фонд учебной литературы).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Социальная работа [Текст] : учеб. пособие / Басов Н. Ф., Басова В. М., </a:t>
            </a:r>
            <a:r>
              <a:rPr lang="ru-RU" dirty="0" err="1"/>
              <a:t>Бойцова</a:t>
            </a:r>
            <a:r>
              <a:rPr lang="ru-RU" dirty="0"/>
              <a:t> С. В. и др. ; под ред. Н. Ф. Басова. - 3-е изд., </a:t>
            </a:r>
            <a:r>
              <a:rPr lang="ru-RU" dirty="0" err="1"/>
              <a:t>перераб</a:t>
            </a:r>
            <a:r>
              <a:rPr lang="ru-RU" dirty="0"/>
              <a:t>. и доп. - М. : Дашков и Ко, 2016. - 351, [1] с. – (Учебные издания для бакалавров).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Социальная работа [Электронный ресурс]: учебник для бакалавров / Е.И. </a:t>
            </a:r>
            <a:r>
              <a:rPr lang="ru-RU" dirty="0" err="1"/>
              <a:t>Холостова</a:t>
            </a:r>
            <a:r>
              <a:rPr lang="ru-RU" dirty="0"/>
              <a:t> - М. : Дашков и К, 2015. Режим доступа: </a:t>
            </a:r>
            <a:r>
              <a:rPr lang="ru-RU" dirty="0">
                <a:hlinkClick r:id="rId4"/>
              </a:rPr>
              <a:t>http://www.studentlibrary.ru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Теория социальной работы [Текст] : учеб.-метод. пособие / </a:t>
            </a:r>
            <a:r>
              <a:rPr lang="ru-RU" dirty="0" err="1"/>
              <a:t>Артюхина</a:t>
            </a:r>
            <a:r>
              <a:rPr lang="ru-RU" dirty="0"/>
              <a:t> А. И., Чижова В. М., Чумаков В. И., </a:t>
            </a:r>
            <a:r>
              <a:rPr lang="ru-RU" dirty="0" err="1"/>
              <a:t>Волчанский</a:t>
            </a:r>
            <a:r>
              <a:rPr lang="ru-RU" dirty="0"/>
              <a:t> М. Е. ; </a:t>
            </a:r>
            <a:r>
              <a:rPr lang="ru-RU" dirty="0" err="1"/>
              <a:t>ВолгГМУ</a:t>
            </a:r>
            <a:r>
              <a:rPr lang="ru-RU" dirty="0"/>
              <a:t> Минздрава РФ . - Волгоград : Изд-во </a:t>
            </a:r>
            <a:r>
              <a:rPr lang="ru-RU" dirty="0" err="1"/>
              <a:t>ВолгГМУ</a:t>
            </a:r>
            <a:r>
              <a:rPr lang="ru-RU" dirty="0"/>
              <a:t> , 2018 . - 151, [1] с.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05260"/>
      </p:ext>
    </p:extLst>
  </p:cSld>
  <p:clrMapOvr>
    <a:masterClrMapping/>
  </p:clrMapOvr>
  <p:transition>
    <p:cover dir="lu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93</a:t>
            </a:fld>
            <a:endParaRPr lang="ru-RU" altLang="ru-RU"/>
          </a:p>
        </p:txBody>
      </p:sp>
      <p:pic>
        <p:nvPicPr>
          <p:cNvPr id="3074" name="Picture 2" descr="словарь -справочник по социальной рабо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17646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ookprose.ru/pictures/books_covers/10120004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95" y="1844824"/>
            <a:ext cx="3542413" cy="49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07528"/>
      </p:ext>
    </p:extLst>
  </p:cSld>
  <p:clrMapOvr>
    <a:masterClrMapping/>
  </p:clrMapOvr>
  <p:transition>
    <p:cover dir="lu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74638"/>
            <a:ext cx="7780478" cy="1066130"/>
          </a:xfrm>
        </p:spPr>
        <p:txBody>
          <a:bodyPr/>
          <a:lstStyle/>
          <a:p>
            <a:r>
              <a:rPr lang="ru-RU" sz="5400" dirty="0" smtClean="0"/>
              <a:t>Благодарю за внимание !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94</a:t>
            </a:fld>
            <a:endParaRPr lang="ru-RU" altLang="ru-RU"/>
          </a:p>
        </p:txBody>
      </p:sp>
      <p:pic>
        <p:nvPicPr>
          <p:cNvPr id="11266" name="Picture 2" descr="http://www.personal-soft.ru/upload/medialibrary/e15/image_388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556791"/>
            <a:ext cx="8395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работают эффективно, когда никто не вмешивается </a:t>
            </a:r>
          </a:p>
          <a:p>
            <a:pPr algn="ctr"/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их работу</a:t>
            </a:r>
            <a:endParaRPr lang="ru-RU" sz="2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633855"/>
      </p:ext>
    </p:extLst>
  </p:cSld>
  <p:clrMapOvr>
    <a:masterClrMapping/>
  </p:clrMapOvr>
  <p:transition>
    <p:cover dir="l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3025</Words>
  <Application>Microsoft Office PowerPoint</Application>
  <PresentationFormat>Экран (4:3)</PresentationFormat>
  <Paragraphs>571</Paragraphs>
  <Slides>94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9" baseType="lpstr">
      <vt:lpstr>Arial</vt:lpstr>
      <vt:lpstr>Wingdings</vt:lpstr>
      <vt:lpstr>Times New Roman</vt:lpstr>
      <vt:lpstr>Calibri</vt:lpstr>
      <vt:lpstr>Специальное оформление</vt:lpstr>
      <vt:lpstr>ВОЛГОГРАДСКИЙ ГОСУДАРСТВЕННЫЙ МЕДИЦИНСКИЙ УНИВЕРСИТЕТ КАФЕДРА  МЕДИКО-СОЦИАЛЬНЫХ ТЕХНОЛОГИЙ С КУРСОМ ПЕДАГОГИКИ И ОБРАЗОВАТЕЛЬНЫХ ТЕХНОЛОГИЙ ДПО </vt:lpstr>
      <vt:lpstr>Содержание</vt:lpstr>
      <vt:lpstr>Эффективность</vt:lpstr>
      <vt:lpstr>Эффективность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Определения</vt:lpstr>
      <vt:lpstr>Определения</vt:lpstr>
      <vt:lpstr>Эффективность социальной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и показатели оценки</vt:lpstr>
      <vt:lpstr>Презентация PowerPoint</vt:lpstr>
      <vt:lpstr>Презентация PowerPoint</vt:lpstr>
      <vt:lpstr>Презентация PowerPoint</vt:lpstr>
      <vt:lpstr>Методы оценки эффективности социальной работы</vt:lpstr>
      <vt:lpstr>Параметрический метод -основа так называемых параметрических методик </vt:lpstr>
      <vt:lpstr>   Методы, позволяют оценить эффективность деятельности учреждений социальной сферы  независимо от их вида, профиля, предоставляемых услуг и и масштаба деятельности. </vt:lpstr>
      <vt:lpstr>Достоинства и недостатки метода «З — Р»</vt:lpstr>
      <vt:lpstr>Метод «З — Р — З»</vt:lpstr>
      <vt:lpstr>   Методы, позволяют оценить эффективность деятельности учреждений социальной сферы  независимо от их вида, профиля, предоставляемых услуг и и масштаба деятельности. </vt:lpstr>
      <vt:lpstr>Метод "задачи — результаты — затраты"</vt:lpstr>
      <vt:lpstr>Презентация PowerPoint</vt:lpstr>
      <vt:lpstr>Достоинства и недостатки метода «З — Р — З»</vt:lpstr>
      <vt:lpstr>Метод факторов эффективности/неэффективности</vt:lpstr>
      <vt:lpstr>Основные факторы эффективности/неэффективности деятельности цсо  </vt:lpstr>
      <vt:lpstr>Метод выявления степени удовлетворения потребностей клиентов (пациентов)</vt:lpstr>
      <vt:lpstr>Общий недостаток  (за исключением прямого оценочного метода) </vt:lpstr>
      <vt:lpstr>Общие требования к формированию показателей оценки качества и эффективности которые складываются как под влиянием теории, так и повседневной практики социальной работы</vt:lpstr>
      <vt:lpstr>Общие требования к формированию показателей оценки качества и эффективности которые складываются как под влиянием теории, так и повседневной практики социальной работы</vt:lpstr>
      <vt:lpstr>Общие требования к формированию показателей оценки качества и эффективности которые складываются как под влиянием теории, так и повседневной практики социальной работы</vt:lpstr>
      <vt:lpstr>Контуры, предметы и методики оценки эффективности социальной работы </vt:lpstr>
      <vt:lpstr>1. Деятельность различ­ных учреждений системы социальной защиты на­селения </vt:lpstr>
      <vt:lpstr>1. Деятельность различ­ных учреждений системы социальной защиты на­селения </vt:lpstr>
      <vt:lpstr>Презентация PowerPoint</vt:lpstr>
      <vt:lpstr>Презентация PowerPoint</vt:lpstr>
      <vt:lpstr>Эффективность деятельности организации СЗ</vt:lpstr>
      <vt:lpstr>Презентация PowerPoint</vt:lpstr>
      <vt:lpstr>Презентация PowerPoint</vt:lpstr>
      <vt:lpstr>Контуры, предметы и методики оценки эффективности социальной работы </vt:lpstr>
      <vt:lpstr> Принципы, на которых основывается эффективность социальной работы с клиентом: </vt:lpstr>
      <vt:lpstr>Качество или уровень организации труда работников (персонала), обеспечивающих социальную защиту </vt:lpstr>
      <vt:lpstr>Методы оценки труда персонала</vt:lpstr>
      <vt:lpstr>2. Критерии деятельности специалиста СР </vt:lpstr>
      <vt:lpstr>Презентация PowerPoint</vt:lpstr>
      <vt:lpstr>Презентация PowerPoint</vt:lpstr>
      <vt:lpstr>Контуры, предметы и методики оценки эффективности социальной работы </vt:lpstr>
      <vt:lpstr>Контуры, предметы и методики оценки эффективности социальной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эффективности СР</vt:lpstr>
      <vt:lpstr>Процесс оценивания эффективности различных видов социальной работы состоит из следующих этапов: </vt:lpstr>
      <vt:lpstr>Процесс оценивания эффективности различных видов социальной работы состоит из следующих этапов: </vt:lpstr>
      <vt:lpstr>Презентация PowerPoint</vt:lpstr>
      <vt:lpstr>Как оценить эффективность социальных программ?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оценить эффективность социального проекта?</vt:lpstr>
      <vt:lpstr>Как оценить эффективность социального проекта?</vt:lpstr>
      <vt:lpstr>Презентация PowerPoint</vt:lpstr>
      <vt:lpstr>Специалист по СР</vt:lpstr>
      <vt:lpstr>Презентация PowerPoint</vt:lpstr>
      <vt:lpstr>Критерии  (специалист по СР)</vt:lpstr>
      <vt:lpstr>Критерии оценки деятельности заведующих отделениями социального обслуживания</vt:lpstr>
      <vt:lpstr>Критерии оценки деятельности социальных работников</vt:lpstr>
      <vt:lpstr>Критерии оценки деятельности социальных работников</vt:lpstr>
      <vt:lpstr>Критерии оценки деятельности специалиста по социальной работе</vt:lpstr>
      <vt:lpstr>Критерии оценки деятельности специалиста по социальной работе</vt:lpstr>
      <vt:lpstr>Презентация PowerPoint</vt:lpstr>
      <vt:lpstr>выводы</vt:lpstr>
      <vt:lpstr>выводы</vt:lpstr>
      <vt:lpstr>Литература</vt:lpstr>
      <vt:lpstr>Литература</vt:lpstr>
      <vt:lpstr>Благодарю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2010-04-27T13:42:52Z</dcterms:created>
  <dcterms:modified xsi:type="dcterms:W3CDTF">2021-01-09T13:42:06Z</dcterms:modified>
</cp:coreProperties>
</file>