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414" r:id="rId4"/>
    <p:sldId id="257" r:id="rId5"/>
    <p:sldId id="258" r:id="rId6"/>
    <p:sldId id="262" r:id="rId7"/>
    <p:sldId id="263" r:id="rId8"/>
    <p:sldId id="260" r:id="rId9"/>
    <p:sldId id="264" r:id="rId10"/>
    <p:sldId id="259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0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88" r:id="rId36"/>
    <p:sldId id="309" r:id="rId37"/>
    <p:sldId id="310" r:id="rId38"/>
    <p:sldId id="311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98061-5680-4E27-9304-B7F55B4C9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61C6B7-44B5-406F-87E6-8B2D53DC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06141-369B-4590-ADE0-CFA3BBD37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390917-B997-41A7-B488-0A097098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AD58F-D88C-4A42-9E45-C21B663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7A78E-B2D3-4047-B2CF-511CBFFA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3DD884-1581-4F7B-AD41-C090CA8F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5A579-5D02-40C7-A5E2-B792BB1C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88BC21-3724-4F49-BF61-F3CA374F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33B45-A00E-4D35-908F-61A46E21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FCB87B-5037-48A6-9307-FAA917F10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E064CB-995A-4396-9F9D-3C7DBC0B9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0D68B-01A7-47EF-B279-C7394C70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22A25-2042-41E7-BFDD-5FA3B5C7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C5C4D-67C7-46AB-9935-EBB96675B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0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59841-3606-47B4-A182-EBD99D35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8C1670-3C45-4C2E-A88E-2643B7F7C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1FF6A-03FA-49C8-B41D-D0B58477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CB5A-BAA7-4EC5-8BBB-E6970E6CF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F44B54-EBB7-49D7-A888-6557C30F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2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9BDFF-1BA4-4A89-910F-574F299F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33B05B-4498-4AE9-816E-8A61733C0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6B766C-CFBA-4CB1-ABC6-11CAF5C4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08785-5A8F-4693-92DC-7F74F7FF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AC0956-C0DB-48C4-86B8-68D30E14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9A348-D0C3-4B6E-BD70-E9A1F25F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09A643-CF59-426D-B22B-0C2E4C47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0822F8-73B2-4DBF-B39B-73A5D7BF4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E89E61-27F9-4396-9911-5A42B2D9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185A67-7F06-439E-BA05-C3D9B8DC9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8958FD-815B-48B9-A3BD-B0220D965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8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3D3AA-2989-41B6-AF8E-304525B3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94F6A8-EA3E-41BF-A465-592F67B83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C30BF8-9CD8-4283-95FD-8E327051D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FF4596-2AF3-40BD-AB5B-C1ECC38D8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3C5041-C030-4598-858E-048C4BE57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F252C96-BBDF-4056-923B-8405754D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93E896-F32C-48E7-BF69-6D5B3BDC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753139-1604-407D-8A29-3293EE53E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98CB97-AA27-476E-9A99-E7C23D04E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170EEC-6EDA-40AB-B907-CF777ACB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FF50D9-EBD8-49A1-A04F-720725FA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A075B3-EAB4-4879-9745-34CF8BB7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498FFA-868A-46F6-A445-CE3D8D434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2869C2-FEA9-4AA9-B179-D3E7802A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79982C3-BD96-4DC7-B336-7657C33C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1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062CC-7EA7-40CD-8C1E-1F43C28A1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6C0EBD-A9E9-4420-9DB2-6767276F3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CF9D64-1435-4762-BB9D-407A7C0B8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F51A1E-2EA6-48DD-B603-EB362B3C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3D7E6F-71B9-40DD-AF85-CB0FD852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2E21D-D8EB-4691-8A5A-9E283C73D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91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65543-93E3-402A-A46F-6F74D4BF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8BA07C8-DDBA-45A5-8C37-F1410FB20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858096-2A6D-48BA-A039-8C4B66DF4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C3A41-7E46-4595-9835-0AFE1260B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3F5B4-0324-4055-AFC2-DCA4771A6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5D3172-6B07-43E5-ACA5-F2F1E42BD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90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D07EA-BD92-4332-8041-0A2C07C3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E05527-07E7-4561-8A37-EE9CE3CF3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61904-1748-45F6-B768-93D420CD1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7DFE2-8FC0-4577-9AFC-E30C4079B5B8}" type="datetimeFigureOut">
              <a:rPr lang="ru-RU" smtClean="0"/>
              <a:t>23.05.2025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9BB07-EF9E-4C41-A45B-C9C0DA17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C42A7E-ABF7-41E5-8F8D-086BD8918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FB735-2230-4F60-9377-161F04E1B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69FEAD-5728-43E8-961B-3DB5CD8F3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61" y="523819"/>
            <a:ext cx="4553936" cy="15431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37C356-7565-4BF7-A6CB-A75F0E728F0E}"/>
              </a:ext>
            </a:extLst>
          </p:cNvPr>
          <p:cNvSpPr/>
          <p:nvPr/>
        </p:nvSpPr>
        <p:spPr>
          <a:xfrm>
            <a:off x="3812381" y="2286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pc="-10" dirty="0">
                <a:solidFill>
                  <a:srgbClr val="007366"/>
                </a:solidFill>
                <a:latin typeface="Microsoft Sans Serif"/>
                <a:cs typeface="Microsoft Sans Serif"/>
              </a:rPr>
              <a:t>Кафедра </a:t>
            </a:r>
            <a:r>
              <a:rPr lang="ru-RU" spc="-25" dirty="0">
                <a:solidFill>
                  <a:srgbClr val="007366"/>
                </a:solidFill>
                <a:latin typeface="Microsoft Sans Serif"/>
                <a:cs typeface="Microsoft Sans Serif"/>
              </a:rPr>
              <a:t>патофизиологии, </a:t>
            </a:r>
            <a:r>
              <a:rPr lang="ru-RU" spc="-10" dirty="0">
                <a:solidFill>
                  <a:srgbClr val="007366"/>
                </a:solidFill>
                <a:latin typeface="Microsoft Sans Serif"/>
                <a:cs typeface="Microsoft Sans Serif"/>
              </a:rPr>
              <a:t>клинической патофизиологии</a:t>
            </a:r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601094C1-A4EF-48A9-A16A-B425C524D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993" y="4791076"/>
            <a:ext cx="4676775" cy="165576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/>
              <a:t>Доцент кафедры патофизиологии, клинической патофизиологии, </a:t>
            </a:r>
          </a:p>
          <a:p>
            <a:r>
              <a:rPr lang="ru-RU" sz="2000" dirty="0"/>
              <a:t>Шестернина Наталия Владимировна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8C9DEC-10E2-4368-855E-2D20349D2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993" y="2907151"/>
            <a:ext cx="8394190" cy="181927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800" dirty="0">
                <a:solidFill>
                  <a:srgbClr val="007366"/>
                </a:solidFill>
                <a:latin typeface="Austin Cyr Bold" panose="02020803070702030403" pitchFamily="18" charset="-52"/>
              </a:rPr>
              <a:t>Роль наследственности и изменчивости в патологии</a:t>
            </a:r>
          </a:p>
        </p:txBody>
      </p:sp>
    </p:spTree>
    <p:extLst>
      <p:ext uri="{BB962C8B-B14F-4D97-AF65-F5344CB8AC3E}">
        <p14:creationId xmlns:p14="http://schemas.microsoft.com/office/powerpoint/2010/main" val="3332542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1F02C-445C-4B62-8FF1-C018769D3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342900"/>
            <a:ext cx="10810875" cy="58340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u="sng" dirty="0">
                <a:solidFill>
                  <a:srgbClr val="339966"/>
                </a:solidFill>
              </a:rPr>
              <a:t>2. Экогенетические заболевания. </a:t>
            </a:r>
            <a:r>
              <a:rPr lang="ru-RU" dirty="0"/>
              <a:t>Эта группа наследственных болезней обусловлена мутацией, действие которой проявляется только при воздействии на организм определенного, специфического для данного мутантного гена фактора внешней среды. Для этих болезней и генетическая, и средовая составляющая представлены </a:t>
            </a:r>
            <a:r>
              <a:rPr lang="ru-RU" dirty="0" err="1"/>
              <a:t>однофакторно</a:t>
            </a:r>
            <a:r>
              <a:rPr lang="ru-RU" dirty="0"/>
              <a:t>: индивидуальный ген — специфический к данному гену средовой фактор. К таким заболеваниям относится, например, </a:t>
            </a:r>
            <a:r>
              <a:rPr lang="ru-RU" dirty="0" err="1"/>
              <a:t>серповидноклеточная</a:t>
            </a:r>
            <a:r>
              <a:rPr lang="ru-RU" dirty="0"/>
              <a:t> анемия (</a:t>
            </a:r>
            <a:r>
              <a:rPr lang="ru-RU" dirty="0" err="1"/>
              <a:t>полудоминантно</a:t>
            </a:r>
            <a:r>
              <a:rPr lang="ru-RU" dirty="0"/>
              <a:t> наследуемая гемоглобинопатия). У гетерозиготных носителей </a:t>
            </a:r>
            <a:r>
              <a:rPr lang="ru-RU" dirty="0" err="1"/>
              <a:t>HbS</a:t>
            </a:r>
            <a:r>
              <a:rPr lang="ru-RU" dirty="0"/>
              <a:t> гемолитические кризы, ведущие к анемии, возникают лишь в условиях гипоксии или ацидоза. При наследственной ферментопатии, связанной с дефицитом глюкозо-6-фосфатдегидрогеназы, аналогичную роль может играть применение лекарств-окислителей, употребление конских бобов, иногда вирусная инфекция.</a:t>
            </a:r>
          </a:p>
        </p:txBody>
      </p:sp>
    </p:spTree>
    <p:extLst>
      <p:ext uri="{BB962C8B-B14F-4D97-AF65-F5344CB8AC3E}">
        <p14:creationId xmlns:p14="http://schemas.microsoft.com/office/powerpoint/2010/main" val="296186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F2D82-4F35-4E37-8E62-9433272C6948}"/>
              </a:ext>
            </a:extLst>
          </p:cNvPr>
          <p:cNvSpPr txBox="1"/>
          <p:nvPr/>
        </p:nvSpPr>
        <p:spPr>
          <a:xfrm>
            <a:off x="459581" y="529441"/>
            <a:ext cx="1127283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u="sng" dirty="0">
                <a:solidFill>
                  <a:srgbClr val="339966"/>
                </a:solidFill>
              </a:rPr>
              <a:t>3. Болезни с наследственной предрасположенностью</a:t>
            </a:r>
            <a:r>
              <a:rPr lang="ru-RU" sz="2800" dirty="0"/>
              <a:t>. Являются результатом взаимодействия генетических и средовых факторов, причем и те, и другие многочисленны. Иногда эти болезни называют многофакторными, или </a:t>
            </a:r>
            <a:r>
              <a:rPr lang="ru-RU" sz="2800" dirty="0" err="1"/>
              <a:t>мультифакториальными</a:t>
            </a:r>
            <a:r>
              <a:rPr lang="ru-RU" sz="2800" dirty="0"/>
              <a:t>. К ним относится подавляющее число болезней зрелого и пожилого возраста: гипертоническая болезнь, атеросклероз, ишемическая болезнь сердца, язвенная болезнь желудка и 12-перстной кишки, злокачественные новообразования и др. Между второй и третьей группой болезней нет четкой разницы. Их часто объединяют в одну группу болезней с наследственной предрасположенностью, различая моногенно и полигенно детерминированную предрасположенность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112670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C353F-7C3C-4E80-80BD-308C77873206}"/>
              </a:ext>
            </a:extLst>
          </p:cNvPr>
          <p:cNvSpPr txBox="1"/>
          <p:nvPr/>
        </p:nvSpPr>
        <p:spPr>
          <a:xfrm>
            <a:off x="885825" y="685801"/>
            <a:ext cx="102298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	</a:t>
            </a:r>
            <a:r>
              <a:rPr lang="ru-RU" sz="2800" u="sng" dirty="0">
                <a:solidFill>
                  <a:srgbClr val="339966"/>
                </a:solidFill>
              </a:rPr>
              <a:t>4. Болезни, обусловленные факторами среды</a:t>
            </a:r>
            <a:r>
              <a:rPr lang="ru-RU" sz="2800" dirty="0"/>
              <a:t>, от действия которых организм не имеет средств защиты (экстремальные). Это различные травмы (механическая, электрическая), болезни, возникающие под действием ионизирующей радиации, ожоги, отморожения, особо опасные инфекции и др. Генетический фактор в этих случаях определяет лишь тяжесть болезни, ее исход, в ряде случаев — вероятность возникновения</a:t>
            </a:r>
          </a:p>
        </p:txBody>
      </p:sp>
    </p:spTree>
    <p:extLst>
      <p:ext uri="{BB962C8B-B14F-4D97-AF65-F5344CB8AC3E}">
        <p14:creationId xmlns:p14="http://schemas.microsoft.com/office/powerpoint/2010/main" val="117902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9BD616-1D3A-4E6A-B389-2875ED0C4229}"/>
              </a:ext>
            </a:extLst>
          </p:cNvPr>
          <p:cNvSpPr txBox="1"/>
          <p:nvPr/>
        </p:nvSpPr>
        <p:spPr>
          <a:xfrm>
            <a:off x="1632348" y="472559"/>
            <a:ext cx="9969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9966"/>
                </a:solidFill>
              </a:rPr>
              <a:t>Классификация наследственных форм патологии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5808FF-3DA4-41B7-96FF-1B397F980B5F}"/>
              </a:ext>
            </a:extLst>
          </p:cNvPr>
          <p:cNvSpPr txBox="1"/>
          <p:nvPr/>
        </p:nvSpPr>
        <p:spPr>
          <a:xfrm>
            <a:off x="495300" y="1166842"/>
            <a:ext cx="11201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В связи со сложной природой наследственной патологии существует два основных принципа ее классификации: </a:t>
            </a:r>
            <a:r>
              <a:rPr lang="ru-RU" sz="3200" dirty="0">
                <a:solidFill>
                  <a:srgbClr val="339966"/>
                </a:solidFill>
              </a:rPr>
              <a:t>клинический</a:t>
            </a:r>
            <a:r>
              <a:rPr lang="ru-RU" sz="3200" dirty="0"/>
              <a:t> и </a:t>
            </a:r>
            <a:r>
              <a:rPr lang="ru-RU" sz="3200" dirty="0">
                <a:solidFill>
                  <a:srgbClr val="339966"/>
                </a:solidFill>
              </a:rPr>
              <a:t>генетический.</a:t>
            </a:r>
            <a:r>
              <a:rPr lang="ru-RU" sz="3200" dirty="0"/>
              <a:t> </a:t>
            </a:r>
          </a:p>
          <a:p>
            <a:pPr algn="just"/>
            <a:r>
              <a:rPr lang="ru-RU" sz="3200" dirty="0"/>
              <a:t>	</a:t>
            </a:r>
            <a:r>
              <a:rPr lang="ru-RU" sz="3200" i="1" dirty="0">
                <a:solidFill>
                  <a:srgbClr val="339966"/>
                </a:solidFill>
              </a:rPr>
              <a:t>Клинический принцип </a:t>
            </a:r>
            <a:r>
              <a:rPr lang="ru-RU" sz="3200" dirty="0"/>
              <a:t>классификации подразумевает деление наследственных форм патологии в зависимости от органа или системы, наиболее вовлеченных в патологический процесс. В соответствии с этим критерием выделяют наследственно обусловленные заболевания </a:t>
            </a:r>
          </a:p>
          <a:p>
            <a:pPr algn="just"/>
            <a:r>
              <a:rPr lang="ru-RU" sz="3200" dirty="0"/>
              <a:t>нервной системы, болезни опорно-двигательного </a:t>
            </a:r>
          </a:p>
          <a:p>
            <a:pPr algn="just"/>
            <a:r>
              <a:rPr lang="ru-RU" sz="3200" dirty="0"/>
              <a:t>аппарата, кожи, крови и др. </a:t>
            </a:r>
          </a:p>
        </p:txBody>
      </p:sp>
    </p:spTree>
    <p:extLst>
      <p:ext uri="{BB962C8B-B14F-4D97-AF65-F5344CB8AC3E}">
        <p14:creationId xmlns:p14="http://schemas.microsoft.com/office/powerpoint/2010/main" val="187838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D1873-5F49-42AE-B2AC-57C32BD107AB}"/>
              </a:ext>
            </a:extLst>
          </p:cNvPr>
          <p:cNvSpPr txBox="1"/>
          <p:nvPr/>
        </p:nvSpPr>
        <p:spPr>
          <a:xfrm>
            <a:off x="271463" y="302360"/>
            <a:ext cx="1171575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800" dirty="0"/>
              <a:t>В основу </a:t>
            </a:r>
            <a:r>
              <a:rPr lang="ru-RU" sz="2800" i="1" dirty="0">
                <a:solidFill>
                  <a:srgbClr val="339966"/>
                </a:solidFill>
              </a:rPr>
              <a:t>генетической классификации </a:t>
            </a:r>
            <a:r>
              <a:rPr lang="ru-RU" sz="2800" dirty="0"/>
              <a:t>наследственных болезней положен этиологический принцип, а именно тип мутаций и характер их взаимодействия со средой. В соответствии с этим критерием всю наследственную патологию можно разделить на группы: </a:t>
            </a:r>
          </a:p>
          <a:p>
            <a:pPr marL="514350" indent="-514350">
              <a:buAutoNum type="arabicParenR"/>
            </a:pPr>
            <a:r>
              <a:rPr lang="ru-RU" sz="2800" dirty="0"/>
              <a:t>генные болезни, вызываемые генными мутациями; </a:t>
            </a:r>
          </a:p>
          <a:p>
            <a:pPr marL="514350" indent="-514350">
              <a:buAutoNum type="arabicParenR"/>
            </a:pPr>
            <a:r>
              <a:rPr lang="ru-RU" sz="2800" dirty="0"/>
              <a:t>хромосомные болезни, возникающие в результате хромосомных или геномных мутаций; </a:t>
            </a:r>
          </a:p>
          <a:p>
            <a:pPr marL="514350" indent="-514350">
              <a:buAutoNum type="arabicParenR"/>
            </a:pPr>
            <a:r>
              <a:rPr lang="ru-RU" sz="2800" dirty="0"/>
              <a:t>болезни с наследственной предрасположенностью (многофакторные) — развиваются у лиц с соответствующим сочетанием «предрасполагающих» наследственных и «проявляющих» внешних факторов; </a:t>
            </a:r>
          </a:p>
          <a:p>
            <a:pPr marL="514350" indent="-514350">
              <a:buAutoNum type="arabicParenR"/>
            </a:pPr>
            <a:r>
              <a:rPr lang="ru-RU" sz="2800" dirty="0"/>
              <a:t>генетические болезни соматических клеток;</a:t>
            </a:r>
          </a:p>
          <a:p>
            <a:pPr marL="514350" indent="-514350">
              <a:buAutoNum type="arabicParenR"/>
            </a:pPr>
            <a:r>
              <a:rPr lang="ru-RU" sz="2800" dirty="0"/>
              <a:t>болезни генетической несовместимости </a:t>
            </a:r>
          </a:p>
          <a:p>
            <a:r>
              <a:rPr lang="ru-RU" sz="2800" dirty="0"/>
              <a:t>матери и плода. </a:t>
            </a:r>
          </a:p>
        </p:txBody>
      </p:sp>
    </p:spTree>
    <p:extLst>
      <p:ext uri="{BB962C8B-B14F-4D97-AF65-F5344CB8AC3E}">
        <p14:creationId xmlns:p14="http://schemas.microsoft.com/office/powerpoint/2010/main" val="268213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8E0E23-8E34-4B3B-9A21-033B0FDB0282}"/>
              </a:ext>
            </a:extLst>
          </p:cNvPr>
          <p:cNvSpPr txBox="1"/>
          <p:nvPr/>
        </p:nvSpPr>
        <p:spPr>
          <a:xfrm>
            <a:off x="803673" y="486847"/>
            <a:ext cx="9297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339966"/>
                </a:solidFill>
              </a:rPr>
              <a:t>Этиология наследственных форм патологии</a:t>
            </a:r>
            <a:r>
              <a:rPr lang="ru-RU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D7A65-3BD8-4728-AE4A-BCC60995977E}"/>
              </a:ext>
            </a:extLst>
          </p:cNvPr>
          <p:cNvSpPr txBox="1"/>
          <p:nvPr/>
        </p:nvSpPr>
        <p:spPr>
          <a:xfrm>
            <a:off x="271463" y="1294537"/>
            <a:ext cx="11758612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400" dirty="0">
                <a:solidFill>
                  <a:srgbClr val="339966"/>
                </a:solidFill>
              </a:rPr>
              <a:t>Мутации — </a:t>
            </a:r>
            <a:r>
              <a:rPr lang="ru-RU" sz="2400" dirty="0"/>
              <a:t>стойкое скачкообразное изменение в наследственном аппарате клетки, не связанное с обычной рекомбинацией генетического материала. Все мутации классифицируют в соответствии с несколькими критериями. </a:t>
            </a:r>
          </a:p>
          <a:p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По причине возникновения различают спонтанные и индуцированные мутации.</a:t>
            </a:r>
          </a:p>
          <a:p>
            <a:pPr marL="342900" indent="-342900">
              <a:buAutoNum type="arabicPeriod"/>
            </a:pPr>
            <a:r>
              <a:rPr lang="ru-RU" sz="2400" dirty="0"/>
              <a:t>По виду клеток, в которых произошла мутация, выделяют гаметические, соматические и мозаичные мутации</a:t>
            </a:r>
          </a:p>
          <a:p>
            <a:pPr marL="342900" indent="-342900">
              <a:buAutoNum type="arabicPeriod"/>
            </a:pPr>
            <a:r>
              <a:rPr lang="ru-RU" sz="2400" dirty="0"/>
              <a:t>По значению различают патогенные, нейтральные и благоприятные мутации</a:t>
            </a:r>
          </a:p>
          <a:p>
            <a:pPr marL="342900" indent="-342900">
              <a:buAutoNum type="arabicPeriod"/>
            </a:pPr>
            <a:r>
              <a:rPr lang="ru-RU" sz="2400" dirty="0"/>
              <a:t>В зависимости от объема поврежденного материала мутации делятся на генные (изменения в отдельных генах), хромосомные (структурные хромосомные аберрации), геномные (численные хромосомные аберрации).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21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8A92C-C6C3-43A7-A62D-391A4F561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325" y="179388"/>
            <a:ext cx="4705350" cy="1325563"/>
          </a:xfrm>
        </p:spPr>
        <p:txBody>
          <a:bodyPr/>
          <a:lstStyle/>
          <a:p>
            <a:r>
              <a:rPr lang="ru-RU" dirty="0">
                <a:solidFill>
                  <a:srgbClr val="339966"/>
                </a:solidFill>
              </a:rPr>
              <a:t>ГЕННЫЕ БОЛЕЗНИ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E1080-216B-4CF0-B268-5ED4856AC1DE}"/>
              </a:ext>
            </a:extLst>
          </p:cNvPr>
          <p:cNvSpPr txBox="1"/>
          <p:nvPr/>
        </p:nvSpPr>
        <p:spPr>
          <a:xfrm>
            <a:off x="1052512" y="1394550"/>
            <a:ext cx="100869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Генные болезни — разнородная по клиническим проявлениям группа заболеваний, обусловленных мутациями на генном уровне. Основой для объединения их в одну группу являются этиологическая генетическая характеристика и, соответственно, закономерности наследования в семьях и популяциях. </a:t>
            </a:r>
          </a:p>
        </p:txBody>
      </p:sp>
    </p:spTree>
    <p:extLst>
      <p:ext uri="{BB962C8B-B14F-4D97-AF65-F5344CB8AC3E}">
        <p14:creationId xmlns:p14="http://schemas.microsoft.com/office/powerpoint/2010/main" val="1385647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4CBBE-D522-43A0-805F-48E3313EC53E}"/>
              </a:ext>
            </a:extLst>
          </p:cNvPr>
          <p:cNvSpPr txBox="1"/>
          <p:nvPr/>
        </p:nvSpPr>
        <p:spPr>
          <a:xfrm>
            <a:off x="242888" y="197346"/>
            <a:ext cx="1178718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	Причинами генных болезней являются генные мутации, которые могут затрагивать структурные, транспортные и эмбриональные белки, а также ферменты. </a:t>
            </a:r>
          </a:p>
          <a:p>
            <a:r>
              <a:rPr lang="ru-RU" sz="2000" dirty="0"/>
              <a:t>	Генные мутации — это молекулярные изменения структуры ДНК. Они обусловлены изменением химического строения гена, а именно специфической последовательности пуриновых и пиримидиновых оснований участка ДНК.</a:t>
            </a:r>
          </a:p>
          <a:p>
            <a:r>
              <a:rPr lang="ru-RU" sz="2000" dirty="0"/>
              <a:t>	По типу молекулярных изменений различают следующие виды генных мутаций: </a:t>
            </a:r>
          </a:p>
          <a:p>
            <a:r>
              <a:rPr lang="ru-RU" sz="2000" dirty="0"/>
              <a:t>– </a:t>
            </a:r>
            <a:r>
              <a:rPr lang="ru-RU" sz="2800" dirty="0"/>
              <a:t>делеция </a:t>
            </a:r>
            <a:r>
              <a:rPr lang="ru-RU" sz="2000" dirty="0"/>
              <a:t>— утрата сегмента ДНК размером от одного нуклеотида до гена; </a:t>
            </a:r>
          </a:p>
          <a:p>
            <a:r>
              <a:rPr lang="ru-RU" sz="2000" dirty="0"/>
              <a:t>– </a:t>
            </a:r>
            <a:r>
              <a:rPr lang="ru-RU" sz="2800" dirty="0"/>
              <a:t>дупликация </a:t>
            </a:r>
            <a:r>
              <a:rPr lang="ru-RU" sz="2000" dirty="0"/>
              <a:t>— удвоение или повторное дублирование сегмента ДНК размером от одного нуклеотида до целого гена;</a:t>
            </a:r>
          </a:p>
          <a:p>
            <a:r>
              <a:rPr lang="ru-RU" sz="2000" dirty="0"/>
              <a:t> – </a:t>
            </a:r>
            <a:r>
              <a:rPr lang="ru-RU" sz="2800" dirty="0"/>
              <a:t>инверсия</a:t>
            </a:r>
            <a:r>
              <a:rPr lang="ru-RU" sz="2000" dirty="0"/>
              <a:t> — поворот на 180° сегмента ДНК размером от двух нуклеотидов до фрагмента, включающего несколько генов; </a:t>
            </a:r>
          </a:p>
          <a:p>
            <a:r>
              <a:rPr lang="ru-RU" sz="2000" dirty="0"/>
              <a:t>– </a:t>
            </a:r>
            <a:r>
              <a:rPr lang="ru-RU" sz="2800" dirty="0" err="1"/>
              <a:t>инсерция</a:t>
            </a:r>
            <a:r>
              <a:rPr lang="ru-RU" sz="2000" dirty="0"/>
              <a:t> — вставка фрагментов ДНК размером от одного нуклеотида до целого гена; </a:t>
            </a:r>
          </a:p>
          <a:p>
            <a:r>
              <a:rPr lang="ru-RU" sz="2000" dirty="0"/>
              <a:t>– </a:t>
            </a:r>
            <a:r>
              <a:rPr lang="ru-RU" sz="2800" dirty="0" err="1"/>
              <a:t>трансверсия</a:t>
            </a:r>
            <a:r>
              <a:rPr lang="ru-RU" sz="2800" dirty="0"/>
              <a:t> </a:t>
            </a:r>
            <a:r>
              <a:rPr lang="ru-RU" sz="2000" dirty="0"/>
              <a:t>— замена пуринового основания на пиримидиновое или наоборот в одном из кодонов; </a:t>
            </a:r>
          </a:p>
          <a:p>
            <a:r>
              <a:rPr lang="ru-RU" sz="2000" dirty="0"/>
              <a:t>– </a:t>
            </a:r>
            <a:r>
              <a:rPr lang="ru-RU" sz="2800" dirty="0" err="1"/>
              <a:t>транзиция</a:t>
            </a:r>
            <a:r>
              <a:rPr lang="ru-RU" sz="2800" dirty="0"/>
              <a:t> </a:t>
            </a:r>
            <a:r>
              <a:rPr lang="ru-RU" sz="2000" dirty="0"/>
              <a:t>— замена одного пуринового основания на другое пуриновое или одного пиримидинового на другое пиримидиновое в структуре кодона. В зависимости от того, сколько генов повреждается в процессе мутации, выделяют моногенные и полигенные мутации.</a:t>
            </a:r>
          </a:p>
        </p:txBody>
      </p:sp>
    </p:spTree>
    <p:extLst>
      <p:ext uri="{BB962C8B-B14F-4D97-AF65-F5344CB8AC3E}">
        <p14:creationId xmlns:p14="http://schemas.microsoft.com/office/powerpoint/2010/main" val="117744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C7ECD-B5E4-4E6D-8DA3-7CB7040DBAFE}"/>
              </a:ext>
            </a:extLst>
          </p:cNvPr>
          <p:cNvSpPr txBox="1"/>
          <p:nvPr/>
        </p:nvSpPr>
        <p:spPr>
          <a:xfrm>
            <a:off x="2146697" y="401121"/>
            <a:ext cx="79545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39966"/>
                </a:solidFill>
              </a:rPr>
              <a:t>Классификация генных болезней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88467-3C43-4A95-98D4-C44F5A50B25D}"/>
              </a:ext>
            </a:extLst>
          </p:cNvPr>
          <p:cNvSpPr txBox="1"/>
          <p:nvPr/>
        </p:nvSpPr>
        <p:spPr>
          <a:xfrm>
            <a:off x="328613" y="1214438"/>
            <a:ext cx="1170146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dirty="0"/>
              <a:t>Все генные болезни классифицируют по трем принципам: генетическому, клиническому и патогенетическому. </a:t>
            </a:r>
          </a:p>
          <a:p>
            <a:r>
              <a:rPr lang="ru-RU" sz="3200" dirty="0"/>
              <a:t>	Согласно </a:t>
            </a:r>
            <a:r>
              <a:rPr lang="ru-RU" sz="3200" dirty="0">
                <a:solidFill>
                  <a:srgbClr val="339966"/>
                </a:solidFill>
              </a:rPr>
              <a:t>генетическому принципу </a:t>
            </a:r>
            <a:r>
              <a:rPr lang="ru-RU" sz="3200" dirty="0"/>
              <a:t>(в зависимости от типа наследования) выделяют генные болезни: </a:t>
            </a:r>
          </a:p>
          <a:p>
            <a:pPr marL="514350" indent="-514350">
              <a:buAutoNum type="arabicParenR"/>
            </a:pPr>
            <a:r>
              <a:rPr lang="ru-RU" sz="3200" dirty="0"/>
              <a:t>аутосомно-доминантные; </a:t>
            </a:r>
          </a:p>
          <a:p>
            <a:pPr marL="514350" indent="-514350">
              <a:buAutoNum type="arabicParenR"/>
            </a:pPr>
            <a:r>
              <a:rPr lang="ru-RU" sz="3200" dirty="0"/>
              <a:t>аутосомно-рецессивные; </a:t>
            </a:r>
          </a:p>
          <a:p>
            <a:pPr marL="514350" indent="-514350">
              <a:buAutoNum type="arabicParenR"/>
            </a:pPr>
            <a:r>
              <a:rPr lang="ru-RU" sz="3200" dirty="0"/>
              <a:t>Х-сцепленные доминантные; </a:t>
            </a:r>
          </a:p>
          <a:p>
            <a:pPr marL="514350" indent="-514350">
              <a:buAutoNum type="arabicParenR"/>
            </a:pPr>
            <a:r>
              <a:rPr lang="ru-RU" sz="3200" dirty="0"/>
              <a:t>Х-сцепленные рецессивные; </a:t>
            </a:r>
          </a:p>
          <a:p>
            <a:pPr marL="514350" indent="-514350">
              <a:buAutoNum type="arabicParenR"/>
            </a:pPr>
            <a:r>
              <a:rPr lang="ru-RU" sz="3200" dirty="0"/>
              <a:t>Y-сцепленные (</a:t>
            </a:r>
            <a:r>
              <a:rPr lang="ru-RU" sz="3200" dirty="0" err="1"/>
              <a:t>голандрические</a:t>
            </a:r>
            <a:r>
              <a:rPr lang="ru-RU" sz="3200" dirty="0"/>
              <a:t>); </a:t>
            </a:r>
          </a:p>
          <a:p>
            <a:pPr marL="514350" indent="-514350">
              <a:buAutoNum type="arabicParenR"/>
            </a:pPr>
            <a:r>
              <a:rPr lang="ru-RU" sz="3200" dirty="0"/>
              <a:t>митохондриальные (передает только мать).</a:t>
            </a:r>
          </a:p>
        </p:txBody>
      </p:sp>
    </p:spTree>
    <p:extLst>
      <p:ext uri="{BB962C8B-B14F-4D97-AF65-F5344CB8AC3E}">
        <p14:creationId xmlns:p14="http://schemas.microsoft.com/office/powerpoint/2010/main" val="1899776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193B8-C7ED-470A-A61D-EBB97384D363}"/>
              </a:ext>
            </a:extLst>
          </p:cNvPr>
          <p:cNvSpPr txBox="1"/>
          <p:nvPr/>
        </p:nvSpPr>
        <p:spPr>
          <a:xfrm>
            <a:off x="406003" y="288876"/>
            <a:ext cx="1140976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	В основе </a:t>
            </a:r>
            <a:r>
              <a:rPr lang="ru-RU" sz="3200" dirty="0">
                <a:solidFill>
                  <a:srgbClr val="339966"/>
                </a:solidFill>
              </a:rPr>
              <a:t>клинического принципа </a:t>
            </a:r>
            <a:r>
              <a:rPr lang="ru-RU" sz="3200" dirty="0"/>
              <a:t>классификации генных болезней находится степень вовлеченности отдельных органов и систем организма в патологический процесс. К этой группе относят наследственно обусловленные генные болезни кожи, болезни с гематологическими проявлениями, системные скелетные дисплазии, нервно-мышечные заболевания, глазные болезни, болезни соединительной ткани и др. </a:t>
            </a:r>
          </a:p>
        </p:txBody>
      </p:sp>
    </p:spTree>
    <p:extLst>
      <p:ext uri="{BB962C8B-B14F-4D97-AF65-F5344CB8AC3E}">
        <p14:creationId xmlns:p14="http://schemas.microsoft.com/office/powerpoint/2010/main" val="124544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E47542-F97E-4E43-A1C3-455985EC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292894"/>
            <a:ext cx="11101388" cy="6272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rgbClr val="339966"/>
                </a:solidFill>
              </a:rPr>
              <a:t>Генетика </a:t>
            </a:r>
            <a:r>
              <a:rPr lang="ru-RU" dirty="0"/>
              <a:t>— это наука о наследственности и изменчивости организма. Раздел генетики, который занимается изучением наследственности и изменчивости человека с точки зрения патологии, называется </a:t>
            </a:r>
            <a:r>
              <a:rPr lang="ru-RU" b="1" dirty="0"/>
              <a:t>медицинской генетикой. </a:t>
            </a:r>
          </a:p>
          <a:p>
            <a:pPr marL="0" indent="0" algn="ctr">
              <a:buNone/>
            </a:pPr>
            <a:r>
              <a:rPr lang="ru-RU" u="sng" dirty="0">
                <a:solidFill>
                  <a:srgbClr val="339966"/>
                </a:solidFill>
              </a:rPr>
              <a:t>Основными задачами медицинской генетики являются:</a:t>
            </a:r>
          </a:p>
          <a:p>
            <a:pPr marL="514350" indent="-514350">
              <a:buAutoNum type="arabicPeriod"/>
            </a:pPr>
            <a:r>
              <a:rPr lang="ru-RU" dirty="0"/>
              <a:t>Изучение наследственных форм патологии, их этиологии, патогенеза, совершенствование диагностики, разработка методов профилактики и лечения. </a:t>
            </a:r>
          </a:p>
          <a:p>
            <a:pPr marL="514350" indent="-514350">
              <a:buAutoNum type="arabicPeriod"/>
            </a:pPr>
            <a:r>
              <a:rPr lang="ru-RU" dirty="0"/>
              <a:t>Изучение причин и механизмов наследственно детерминированной предрасположенности и резистентности к различным (в том числе и инфекционной природы) заболеваниям. </a:t>
            </a:r>
          </a:p>
        </p:txBody>
      </p:sp>
    </p:spTree>
    <p:extLst>
      <p:ext uri="{BB962C8B-B14F-4D97-AF65-F5344CB8AC3E}">
        <p14:creationId xmlns:p14="http://schemas.microsoft.com/office/powerpoint/2010/main" val="389004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2BEAF6-73E2-4905-937C-ACBA4CEF624D}"/>
              </a:ext>
            </a:extLst>
          </p:cNvPr>
          <p:cNvSpPr txBox="1"/>
          <p:nvPr/>
        </p:nvSpPr>
        <p:spPr>
          <a:xfrm>
            <a:off x="623887" y="566678"/>
            <a:ext cx="10944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	Согласно </a:t>
            </a:r>
            <a:r>
              <a:rPr lang="ru-RU" sz="3600" dirty="0">
                <a:solidFill>
                  <a:srgbClr val="339966"/>
                </a:solidFill>
              </a:rPr>
              <a:t>патогенетическому принципу </a:t>
            </a:r>
            <a:r>
              <a:rPr lang="ru-RU" sz="3600" dirty="0"/>
              <a:t>выделяют: 1) наследственные болезни обмена веществ (болезни углеводного, липидного, аминокислотного обмена и т. д.); </a:t>
            </a:r>
          </a:p>
          <a:p>
            <a:r>
              <a:rPr lang="ru-RU" sz="3600" dirty="0"/>
              <a:t>2) врожденные пороки развития (ВПР); </a:t>
            </a:r>
          </a:p>
          <a:p>
            <a:r>
              <a:rPr lang="ru-RU" sz="3600" dirty="0"/>
              <a:t>3) комбинированные состояния.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2854229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600AC-4D14-4F03-B322-CB0AB863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162800" cy="6921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66"/>
                </a:solidFill>
              </a:rPr>
              <a:t>Патогенез генных болезней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8D940-52FF-467D-A1C1-F01993D355F0}"/>
              </a:ext>
            </a:extLst>
          </p:cNvPr>
          <p:cNvSpPr txBox="1"/>
          <p:nvPr/>
        </p:nvSpPr>
        <p:spPr>
          <a:xfrm>
            <a:off x="838200" y="1413063"/>
            <a:ext cx="107346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dirty="0"/>
              <a:t>Основные звенья патогенеза генных болезней можно представить следующим образом:</a:t>
            </a:r>
          </a:p>
          <a:p>
            <a:r>
              <a:rPr lang="ru-RU" sz="3200" dirty="0"/>
              <a:t> мутантный аллель → патологический первичный продукт (качественно или количественно) → цепь последующих биохимических процессов → клетки → органы → организм. 	Таким образом, механизм развития генных болезней следует рассматривать на молекулярном, клеточном, органном и организменном уровнях строения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279157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2075DA-2015-4D6C-8992-DA97D1E2AB20}"/>
              </a:ext>
            </a:extLst>
          </p:cNvPr>
          <p:cNvSpPr txBox="1"/>
          <p:nvPr/>
        </p:nvSpPr>
        <p:spPr>
          <a:xfrm>
            <a:off x="252412" y="151179"/>
            <a:ext cx="1168717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9966"/>
                </a:solidFill>
              </a:rPr>
              <a:t>	</a:t>
            </a:r>
            <a:r>
              <a:rPr lang="ru-RU" sz="4400" dirty="0">
                <a:solidFill>
                  <a:srgbClr val="339966"/>
                </a:solidFill>
              </a:rPr>
              <a:t>На молекулярном уровне</a:t>
            </a:r>
            <a:r>
              <a:rPr lang="ru-RU" sz="4400" dirty="0"/>
              <a:t> </a:t>
            </a:r>
            <a:r>
              <a:rPr lang="ru-RU" sz="2800" dirty="0"/>
              <a:t>первичные эффекты мутантных аллелей могут проявляться в четырех вариантах: </a:t>
            </a:r>
          </a:p>
          <a:p>
            <a:r>
              <a:rPr lang="ru-RU" sz="2800" i="1" dirty="0">
                <a:solidFill>
                  <a:srgbClr val="339966"/>
                </a:solidFill>
              </a:rPr>
              <a:t>1. Отсутствие синтеза полипептидной цепи (белка).</a:t>
            </a:r>
            <a:r>
              <a:rPr lang="ru-RU" sz="2800" dirty="0"/>
              <a:t> Этот вариант наследственной патологии встречается наиболее часто. В этих условиях нарушается какой-либо процесс из всего комплекса нормального биохимического гомеостаза, что выражается в накоплении токсичных продуктов-предшественников. Например, при фенилкетонурии из-за отсутствия </a:t>
            </a:r>
            <a:r>
              <a:rPr lang="ru-RU" sz="2800" dirty="0" err="1"/>
              <a:t>фенилаланингидроксилазы</a:t>
            </a:r>
            <a:r>
              <a:rPr lang="ru-RU" sz="2800" dirty="0"/>
              <a:t> в крови накапливаются фенилаланин и продукты его патологического метаболизма — </a:t>
            </a:r>
            <a:r>
              <a:rPr lang="ru-RU" sz="2800" dirty="0" err="1"/>
              <a:t>фенилпировиноградная</a:t>
            </a:r>
            <a:r>
              <a:rPr lang="ru-RU" sz="2800" dirty="0"/>
              <a:t> кислота. </a:t>
            </a:r>
          </a:p>
        </p:txBody>
      </p:sp>
    </p:spTree>
    <p:extLst>
      <p:ext uri="{BB962C8B-B14F-4D97-AF65-F5344CB8AC3E}">
        <p14:creationId xmlns:p14="http://schemas.microsoft.com/office/powerpoint/2010/main" val="136535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F8940F-E4E8-48F1-95AE-49808CF9CBB5}"/>
              </a:ext>
            </a:extLst>
          </p:cNvPr>
          <p:cNvSpPr txBox="1"/>
          <p:nvPr/>
        </p:nvSpPr>
        <p:spPr>
          <a:xfrm>
            <a:off x="314326" y="302359"/>
            <a:ext cx="8772524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339966"/>
                </a:solidFill>
              </a:rPr>
              <a:t>2. Синтез аномального белка вызывает нарушения той системы </a:t>
            </a:r>
            <a:r>
              <a:rPr lang="ru-RU" sz="2800" dirty="0"/>
              <a:t>(клетки, органа), </a:t>
            </a:r>
            <a:r>
              <a:rPr lang="ru-RU" sz="2800" dirty="0">
                <a:solidFill>
                  <a:srgbClr val="339966"/>
                </a:solidFill>
              </a:rPr>
              <a:t>функции которой обеспечиваются нормальным белком</a:t>
            </a:r>
            <a:r>
              <a:rPr lang="ru-RU" sz="2800" dirty="0"/>
              <a:t>. Эти нарушения первоначально развертываются на молекулярном уровне. Примером такого варианта патогенеза болезни может быть серповидно- клеточная анемия, при которой синтезируется цепь молекулы глобина с валином, заменившим глютамин. Замены одной аминокислоты оказывается достаточно, чтобы изменить функциональные свойства </a:t>
            </a:r>
            <a:r>
              <a:rPr lang="ru-RU" sz="2800" dirty="0" err="1"/>
              <a:t>Hb</a:t>
            </a:r>
            <a:r>
              <a:rPr lang="ru-RU" sz="2800" dirty="0"/>
              <a:t> (пониженная растворимость, повышенная полимеризация). Такой </a:t>
            </a:r>
            <a:r>
              <a:rPr lang="ru-RU" sz="2800" dirty="0" err="1"/>
              <a:t>Hb</a:t>
            </a:r>
            <a:r>
              <a:rPr lang="ru-RU" sz="2800" dirty="0"/>
              <a:t> уже не может выполнять </a:t>
            </a:r>
            <a:r>
              <a:rPr lang="ru-RU" sz="2800" dirty="0" err="1"/>
              <a:t>кислородакцепторную</a:t>
            </a:r>
            <a:r>
              <a:rPr lang="ru-RU" sz="2800" dirty="0"/>
              <a:t> функцию и кристаллизуется при недостатке кислорода, а эритроциты приобретают серповидную форму, склеиваются, </a:t>
            </a:r>
            <a:r>
              <a:rPr lang="ru-RU" sz="2800" dirty="0" err="1"/>
              <a:t>тромбируют</a:t>
            </a:r>
            <a:r>
              <a:rPr lang="ru-RU" sz="2800" dirty="0"/>
              <a:t> капилляры и т. д.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5A81631-2570-4475-9954-C4B96425E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01" y="302359"/>
            <a:ext cx="2933700" cy="275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55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264283-FBD2-438D-9F8B-85C41E4948C3}"/>
              </a:ext>
            </a:extLst>
          </p:cNvPr>
          <p:cNvSpPr txBox="1"/>
          <p:nvPr/>
        </p:nvSpPr>
        <p:spPr>
          <a:xfrm>
            <a:off x="389335" y="150377"/>
            <a:ext cx="736877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339966"/>
                </a:solidFill>
              </a:rPr>
              <a:t>3. Количественно недостаточный синтез полипептидной цепи </a:t>
            </a:r>
            <a:r>
              <a:rPr lang="ru-RU" sz="3200" dirty="0"/>
              <a:t>(белка). Патогенез таких заболеваний отличается большой вариабельностью, поскольку наряду с нормальным путем обмена веществ будут протекать и патологические процессы (например, гемофилия (А, В) — заболевание, сопровождающееся массивными кровотечениями и кровоизлияниями в результате недостаточной выработки соответственно VIII и IX факторов свертывания крови).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64EFBD5-8AEC-455F-80CD-68CC87EAA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9" t="3012" r="8542"/>
          <a:stretch/>
        </p:blipFill>
        <p:spPr bwMode="auto">
          <a:xfrm>
            <a:off x="7758113" y="300038"/>
            <a:ext cx="4186237" cy="34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1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505748-0A93-48E9-8051-8E7BA7D6B630}"/>
              </a:ext>
            </a:extLst>
          </p:cNvPr>
          <p:cNvSpPr txBox="1"/>
          <p:nvPr/>
        </p:nvSpPr>
        <p:spPr>
          <a:xfrm>
            <a:off x="503635" y="270213"/>
            <a:ext cx="112978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339966"/>
                </a:solidFill>
              </a:rPr>
              <a:t>4. Количественно избыточный синтез полипептидной цепи </a:t>
            </a:r>
            <a:r>
              <a:rPr lang="ru-RU" sz="3200" dirty="0"/>
              <a:t>(белка). Если в результате мутации будет вырабатываться избыточное количество продукта, то патогенез болезни в целом будет обусловлен именно усиленной генной активностью. Наличие такого варианта можно предполагать, но в конкретных формах наследственных болезней он еще не обнаружен. </a:t>
            </a:r>
          </a:p>
        </p:txBody>
      </p:sp>
    </p:spTree>
    <p:extLst>
      <p:ext uri="{BB962C8B-B14F-4D97-AF65-F5344CB8AC3E}">
        <p14:creationId xmlns:p14="http://schemas.microsoft.com/office/powerpoint/2010/main" val="2625927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FB406-FA8B-41D0-98D5-2D3C94563772}"/>
              </a:ext>
            </a:extLst>
          </p:cNvPr>
          <p:cNvSpPr txBox="1"/>
          <p:nvPr/>
        </p:nvSpPr>
        <p:spPr>
          <a:xfrm>
            <a:off x="214312" y="163860"/>
            <a:ext cx="1173003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400" dirty="0"/>
              <a:t>Таким образом, независимо от характера изменений первичного продукта гена эффект мутаций может выражаться в разных вариантах нарушения функций: </a:t>
            </a:r>
          </a:p>
          <a:p>
            <a:pPr algn="just"/>
            <a:r>
              <a:rPr lang="ru-RU" sz="2400" dirty="0"/>
              <a:t>1) потеря функции белка за счет ингибирования процессов транскрипции/трансляции либо за счет изменения структуры и функциональных свойств; </a:t>
            </a:r>
          </a:p>
          <a:p>
            <a:pPr algn="just"/>
            <a:r>
              <a:rPr lang="ru-RU" sz="2400" dirty="0"/>
              <a:t>2) появление новой функции, новых цитотоксических свойств белка, приводящих к гибели клеток; </a:t>
            </a:r>
          </a:p>
          <a:p>
            <a:pPr algn="just"/>
            <a:r>
              <a:rPr lang="ru-RU" sz="2400" dirty="0"/>
              <a:t>3) ингибирование функции нормальных белков первичным негативным продуктом мутантного </a:t>
            </a:r>
            <a:r>
              <a:rPr lang="ru-RU" sz="2400" dirty="0" err="1"/>
              <a:t>аллеля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4) нарушение пространственной структуры молекулярного продукта в результате изменения дозы гена (делеции или дупликации). </a:t>
            </a:r>
          </a:p>
          <a:p>
            <a:pPr algn="just"/>
            <a:r>
              <a:rPr lang="ru-RU" sz="2400" dirty="0"/>
              <a:t>	Патогенез генных болезней не заканчивается  на молекулярном уровне даже в его первичных звеньях. Для многих болезней основным звеном патогенеза </a:t>
            </a:r>
          </a:p>
          <a:p>
            <a:pPr algn="just"/>
            <a:r>
              <a:rPr lang="ru-RU" sz="2400" dirty="0"/>
              <a:t>является клеточный уровень. </a:t>
            </a:r>
          </a:p>
        </p:txBody>
      </p:sp>
    </p:spTree>
    <p:extLst>
      <p:ext uri="{BB962C8B-B14F-4D97-AF65-F5344CB8AC3E}">
        <p14:creationId xmlns:p14="http://schemas.microsoft.com/office/powerpoint/2010/main" val="1853909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6338E3-AF24-4E0A-A9E6-09A35C1CED23}"/>
              </a:ext>
            </a:extLst>
          </p:cNvPr>
          <p:cNvSpPr txBox="1"/>
          <p:nvPr/>
        </p:nvSpPr>
        <p:spPr>
          <a:xfrm>
            <a:off x="360760" y="176630"/>
            <a:ext cx="1136927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400" dirty="0">
                <a:solidFill>
                  <a:srgbClr val="339966"/>
                </a:solidFill>
              </a:rPr>
              <a:t>	Клеточный уровень патогенеза </a:t>
            </a:r>
            <a:r>
              <a:rPr lang="ru-RU" sz="2800" dirty="0"/>
              <a:t>генных болезней означает, что в определенных типах клеток разворачиваются основные патологические процессы, характерные для конкретной нозологической формы. Точкой приложения являются отдельные структуры клетки, различные при разных болезнях (лизосомы, </a:t>
            </a:r>
            <a:r>
              <a:rPr lang="ru-RU" sz="2800" dirty="0" err="1"/>
              <a:t>пероксисомы</a:t>
            </a:r>
            <a:r>
              <a:rPr lang="ru-RU" sz="2800" dirty="0"/>
              <a:t>, мембраны). 	Клеточный уровень патогенеза генных болезней может проявляться не только в конкретных органеллах, но и в виде нарушения скоординированности функций </a:t>
            </a:r>
            <a:r>
              <a:rPr lang="ru-RU" sz="2800" dirty="0" err="1"/>
              <a:t>интерфазного</a:t>
            </a:r>
            <a:r>
              <a:rPr lang="ru-RU" sz="2800" dirty="0"/>
              <a:t> периода клетки и размножения. Так, мутации, затрагивающие области онкогенов, ведут к снятию контроля за размножением клеток (репрессия </a:t>
            </a:r>
            <a:r>
              <a:rPr lang="ru-RU" sz="2800" dirty="0" err="1"/>
              <a:t>антионкогенов</a:t>
            </a:r>
            <a:r>
              <a:rPr lang="ru-RU" sz="2800" dirty="0"/>
              <a:t>) и, соответственно, к злокачественному росту </a:t>
            </a:r>
          </a:p>
          <a:p>
            <a:pPr algn="just"/>
            <a:r>
              <a:rPr lang="ru-RU" sz="2800" dirty="0"/>
              <a:t>(наследственные раки толстого кишечника, </a:t>
            </a:r>
          </a:p>
          <a:p>
            <a:pPr algn="just"/>
            <a:r>
              <a:rPr lang="ru-RU" sz="2800" dirty="0" err="1"/>
              <a:t>ретинобластома</a:t>
            </a:r>
            <a:r>
              <a:rPr lang="ru-RU" sz="28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53628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36F74-D644-4E96-8A8E-B43DA17F492B}"/>
              </a:ext>
            </a:extLst>
          </p:cNvPr>
          <p:cNvSpPr txBox="1"/>
          <p:nvPr/>
        </p:nvSpPr>
        <p:spPr>
          <a:xfrm>
            <a:off x="546497" y="154752"/>
            <a:ext cx="1109781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ru-RU" sz="4400" dirty="0">
                <a:solidFill>
                  <a:srgbClr val="339966"/>
                </a:solidFill>
              </a:rPr>
              <a:t>Органный уровень патогенеза </a:t>
            </a:r>
            <a:r>
              <a:rPr lang="ru-RU" sz="3200" dirty="0"/>
              <a:t>наследственных болезней является производным от молекулярного и клеточного. При различных болезнях мишенью патологического процесса служат разные органы — иногда в результате первичных процессов, иногда — вторичных. Так, отложение меди в печени и экстрапирамидной системе головного мозга при болезни Вильсона является первичным процессом, а гемосидероз паренхиматозных органов при талассемии развивается вторично вследствие усиленного распада эритроцитов.</a:t>
            </a:r>
          </a:p>
        </p:txBody>
      </p:sp>
    </p:spTree>
    <p:extLst>
      <p:ext uri="{BB962C8B-B14F-4D97-AF65-F5344CB8AC3E}">
        <p14:creationId xmlns:p14="http://schemas.microsoft.com/office/powerpoint/2010/main" val="1689519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79AEDD-6A5D-4A6E-A579-25F53198E968}"/>
              </a:ext>
            </a:extLst>
          </p:cNvPr>
          <p:cNvSpPr txBox="1"/>
          <p:nvPr/>
        </p:nvSpPr>
        <p:spPr>
          <a:xfrm>
            <a:off x="442913" y="428625"/>
            <a:ext cx="1107281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	В организме в целом взаимосвязь патогенетических процессов проявляется сочетано на молекулярном, клеточном и органном уровнях. Таким образом, патогенез любой наследственной болезни у разных индивидов хотя и </a:t>
            </a:r>
            <a:r>
              <a:rPr lang="ru-RU" sz="3600" dirty="0">
                <a:solidFill>
                  <a:srgbClr val="339966"/>
                </a:solidFill>
              </a:rPr>
              <a:t>сходен по первичным механизмам и этапам</a:t>
            </a:r>
            <a:r>
              <a:rPr lang="ru-RU" sz="3600" dirty="0"/>
              <a:t>, но формируется строго </a:t>
            </a:r>
            <a:r>
              <a:rPr lang="ru-RU" sz="4400" dirty="0">
                <a:solidFill>
                  <a:srgbClr val="339966"/>
                </a:solidFill>
              </a:rPr>
              <a:t>индивидуально.</a:t>
            </a:r>
          </a:p>
        </p:txBody>
      </p:sp>
    </p:spTree>
    <p:extLst>
      <p:ext uri="{BB962C8B-B14F-4D97-AF65-F5344CB8AC3E}">
        <p14:creationId xmlns:p14="http://schemas.microsoft.com/office/powerpoint/2010/main" val="2217486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D94332-74E6-4C10-B535-DD882554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2" y="8397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3. Изучение роли и значения генетического аппарата в развитии реакций адаптации, компенсации и явлениях декомпенсации. </a:t>
            </a:r>
          </a:p>
          <a:p>
            <a:pPr marL="0" indent="0">
              <a:buNone/>
            </a:pPr>
            <a:r>
              <a:rPr lang="ru-RU" dirty="0"/>
              <a:t>4. Подробное всестороннее изучение процессов мутагенеза и </a:t>
            </a:r>
            <a:r>
              <a:rPr lang="ru-RU" dirty="0" err="1"/>
              <a:t>антимутагенеза</a:t>
            </a:r>
            <a:r>
              <a:rPr lang="ru-RU" dirty="0"/>
              <a:t>, их роли в развитии болезней. </a:t>
            </a:r>
          </a:p>
          <a:p>
            <a:pPr marL="0" indent="0">
              <a:buNone/>
            </a:pPr>
            <a:r>
              <a:rPr lang="ru-RU" dirty="0"/>
              <a:t>5.Изучение ряда общебиологических проблем: </a:t>
            </a:r>
            <a:r>
              <a:rPr lang="ru-RU" dirty="0" err="1"/>
              <a:t>молекулярногенетических</a:t>
            </a:r>
            <a:r>
              <a:rPr lang="ru-RU" dirty="0"/>
              <a:t> механизмов канцерогенеза, роли генетического аппарата в явлениях тканевой несовместимости, аутоиммунных реакциях организма и др.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095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665BF2C-04C8-48A3-BBFB-C10444AB497B}"/>
              </a:ext>
            </a:extLst>
          </p:cNvPr>
          <p:cNvSpPr txBox="1"/>
          <p:nvPr/>
        </p:nvSpPr>
        <p:spPr>
          <a:xfrm>
            <a:off x="300038" y="191185"/>
            <a:ext cx="113299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39966"/>
                </a:solidFill>
              </a:rPr>
              <a:t>	Клинические проявления некоторых наследственно обусловленных болезней обмена веществ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2E1F3B-F76B-4334-A911-BF2146E4A9A3}"/>
              </a:ext>
            </a:extLst>
          </p:cNvPr>
          <p:cNvSpPr txBox="1"/>
          <p:nvPr/>
        </p:nvSpPr>
        <p:spPr>
          <a:xfrm>
            <a:off x="561976" y="1987301"/>
            <a:ext cx="1132998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Среди наследственных болезней обмена веществ наиболее часто встречается </a:t>
            </a:r>
            <a:r>
              <a:rPr lang="ru-RU" sz="3200" dirty="0">
                <a:solidFill>
                  <a:srgbClr val="339966"/>
                </a:solidFill>
              </a:rPr>
              <a:t>фенилкетонурия</a:t>
            </a:r>
            <a:r>
              <a:rPr lang="ru-RU" sz="2400" dirty="0"/>
              <a:t> — рецессивно наследуемое заболевание, обусловленное нарушением аминокислотного обмена. Патологические проявления этой болезни связаны с недостаточностью печеночного фермента — </a:t>
            </a:r>
            <a:r>
              <a:rPr lang="ru-RU" sz="2400" dirty="0" err="1"/>
              <a:t>фенилаланингидроксилазы</a:t>
            </a:r>
            <a:r>
              <a:rPr lang="ru-RU" sz="2400" dirty="0"/>
              <a:t>, — катализирующего процесс превращения фенилаланина в тирозин. В результате недостаточности фермента окисление фенилаланина идет по пути образования </a:t>
            </a:r>
            <a:r>
              <a:rPr lang="ru-RU" sz="2400" dirty="0" err="1"/>
              <a:t>фенилпировиноградной</a:t>
            </a:r>
            <a:r>
              <a:rPr lang="ru-RU" sz="2400" dirty="0"/>
              <a:t> и </a:t>
            </a:r>
            <a:r>
              <a:rPr lang="ru-RU" sz="2400" dirty="0" err="1"/>
              <a:t>фенилмолочной</a:t>
            </a:r>
            <a:r>
              <a:rPr lang="ru-RU" sz="2400" dirty="0"/>
              <a:t> кислот. Однако этот путь обладает малой пропускной способностью, и поэтому фенилаланин накапливается в большом количестве в крови (</a:t>
            </a:r>
            <a:r>
              <a:rPr lang="ru-RU" sz="2400" dirty="0" err="1"/>
              <a:t>фенилаланемия</a:t>
            </a:r>
            <a:r>
              <a:rPr lang="ru-RU" sz="2400" dirty="0"/>
              <a:t>), тканях и цереброспинальной </a:t>
            </a:r>
          </a:p>
          <a:p>
            <a:pPr algn="just"/>
            <a:r>
              <a:rPr lang="ru-RU" sz="2400" dirty="0"/>
              <a:t>жидкости, что в первые месяцы жизни ведет к </a:t>
            </a:r>
          </a:p>
          <a:p>
            <a:pPr algn="just"/>
            <a:r>
              <a:rPr lang="ru-RU" sz="2400" dirty="0"/>
              <a:t>тяжелому поражению ЦНС и неизлечимому слабоумию. </a:t>
            </a:r>
          </a:p>
        </p:txBody>
      </p:sp>
    </p:spTree>
    <p:extLst>
      <p:ext uri="{BB962C8B-B14F-4D97-AF65-F5344CB8AC3E}">
        <p14:creationId xmlns:p14="http://schemas.microsoft.com/office/powerpoint/2010/main" val="2934373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4B40C6-67BD-46D8-A6F6-F0B794D6A327}"/>
              </a:ext>
            </a:extLst>
          </p:cNvPr>
          <p:cNvSpPr txBox="1"/>
          <p:nvPr/>
        </p:nvSpPr>
        <p:spPr>
          <a:xfrm>
            <a:off x="417910" y="182165"/>
            <a:ext cx="8311753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Из-за недостаточного синтеза тирозина снижается образование меланина, что обусловливает </a:t>
            </a:r>
            <a:r>
              <a:rPr lang="ru-RU" sz="2800" dirty="0" err="1"/>
              <a:t>посветление</a:t>
            </a:r>
            <a:r>
              <a:rPr lang="ru-RU" sz="2800" dirty="0"/>
              <a:t> кожи и волос. Дети с фенилкетонурией рождаются </a:t>
            </a:r>
            <a:r>
              <a:rPr lang="ru-RU" sz="2800" u="sng" dirty="0"/>
              <a:t>здоровыми</a:t>
            </a:r>
            <a:r>
              <a:rPr lang="ru-RU" sz="2800" dirty="0"/>
              <a:t>, но в первые месяцы после рождения в связи с поступлением фенилаланина с молоком матери развиваются клинические проявления: повышенная возбудимость, </a:t>
            </a:r>
            <a:r>
              <a:rPr lang="ru-RU" sz="2800" dirty="0" err="1"/>
              <a:t>гиперрефлексия</a:t>
            </a:r>
            <a:r>
              <a:rPr lang="ru-RU" sz="2800" dirty="0"/>
              <a:t>, повышенный тонус мышц, тремор, характерный мышиный запах. Позже развиваются умственная отсталость, микроцефалия. Ранняя диагностика и профилактическое лечение (искусственная диета, исключающая из рациона питания продукты, содержащие фенилаланин) предупреждают развитие клинической картины болезни.</a:t>
            </a: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CD30852C-37FE-47C8-8B4D-C1C59BAA3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7" t="18641" r="5859" b="5313"/>
          <a:stretch/>
        </p:blipFill>
        <p:spPr bwMode="auto">
          <a:xfrm>
            <a:off x="8729663" y="314325"/>
            <a:ext cx="3357562" cy="41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74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38F4BC-AF03-4C25-BF75-C14BDB4AD27A}"/>
              </a:ext>
            </a:extLst>
          </p:cNvPr>
          <p:cNvSpPr txBox="1"/>
          <p:nvPr/>
        </p:nvSpPr>
        <p:spPr>
          <a:xfrm>
            <a:off x="357188" y="242888"/>
            <a:ext cx="114300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3600" dirty="0" err="1">
                <a:solidFill>
                  <a:srgbClr val="339966"/>
                </a:solidFill>
              </a:rPr>
              <a:t>Галактоземия</a:t>
            </a:r>
            <a:r>
              <a:rPr lang="ru-RU" sz="2800" dirty="0"/>
              <a:t> — рецессивно наследуемое заболевание, обусловленное нарушением обмена галактозы, входящей в состав лактозы молока, вследствие снижения активности фермента галактозо-1-фосфат-уридилтрансферазы. Обмен галактозы задерживается на уровне токсического глюкозо-1-фосфата, который, как и галактоза, накапливается в биологических жидкостях организма (крови), селезенке, печени, хрусталике. Высокие концентрации этого вещества повреждают различные ткани, вызывая цирроз печени, катаракту, повреждения нейронов головного мозга, почек (характерна </a:t>
            </a:r>
            <a:r>
              <a:rPr lang="ru-RU" sz="2800" dirty="0" err="1"/>
              <a:t>галактозурия</a:t>
            </a:r>
            <a:r>
              <a:rPr lang="ru-RU" sz="2800" dirty="0"/>
              <a:t>). У детей отмечаются задержка развития, исхудание, умственная отсталость. Исключение галактозы из пищи сохраняет ребенку жизнь.</a:t>
            </a:r>
          </a:p>
        </p:txBody>
      </p:sp>
    </p:spTree>
    <p:extLst>
      <p:ext uri="{BB962C8B-B14F-4D97-AF65-F5344CB8AC3E}">
        <p14:creationId xmlns:p14="http://schemas.microsoft.com/office/powerpoint/2010/main" val="24973100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6D129E-BF56-42BA-9CF1-51F50635FABF}"/>
              </a:ext>
            </a:extLst>
          </p:cNvPr>
          <p:cNvSpPr txBox="1"/>
          <p:nvPr/>
        </p:nvSpPr>
        <p:spPr>
          <a:xfrm>
            <a:off x="460772" y="383352"/>
            <a:ext cx="113121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</a:t>
            </a:r>
            <a:r>
              <a:rPr lang="ru-RU" sz="3200" dirty="0">
                <a:solidFill>
                  <a:srgbClr val="339966"/>
                </a:solidFill>
              </a:rPr>
              <a:t>Гепатоцеребральная дистрофия (болезнь Вильсона–Коновалова) </a:t>
            </a:r>
            <a:r>
              <a:rPr lang="ru-RU" sz="3200" dirty="0"/>
              <a:t>— рецессивно наследуемое заболевание, проявляющееся в дефиците </a:t>
            </a:r>
            <a:r>
              <a:rPr lang="ru-RU" sz="3200" dirty="0" err="1"/>
              <a:t>церулоплазмина</a:t>
            </a:r>
            <a:r>
              <a:rPr lang="ru-RU" sz="3200" dirty="0"/>
              <a:t>, обеспечивающего транспорт меди в организме. Соединения меди играют большую роль в обменных процессах, ионы входят в состав многих ферментов </a:t>
            </a:r>
            <a:r>
              <a:rPr lang="ru-RU" sz="3200" dirty="0" err="1"/>
              <a:t>митохондрий</a:t>
            </a:r>
            <a:r>
              <a:rPr lang="ru-RU" sz="3200" dirty="0"/>
              <a:t>, участвующих в реакциях окисления. При недостатке </a:t>
            </a:r>
            <a:r>
              <a:rPr lang="ru-RU" sz="3200" dirty="0" err="1"/>
              <a:t>церулоплазмина</a:t>
            </a:r>
            <a:r>
              <a:rPr lang="ru-RU" sz="3200" dirty="0"/>
              <a:t> повышается концентрация меди в крови и происходит накопление ее в тканях печени и мозга с последующей их дегенерацией. </a:t>
            </a:r>
          </a:p>
        </p:txBody>
      </p:sp>
    </p:spTree>
    <p:extLst>
      <p:ext uri="{BB962C8B-B14F-4D97-AF65-F5344CB8AC3E}">
        <p14:creationId xmlns:p14="http://schemas.microsoft.com/office/powerpoint/2010/main" val="24979226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2B90B-52BC-47D2-BC58-A3C0DA15C404}"/>
              </a:ext>
            </a:extLst>
          </p:cNvPr>
          <p:cNvSpPr txBox="1"/>
          <p:nvPr/>
        </p:nvSpPr>
        <p:spPr>
          <a:xfrm>
            <a:off x="214313" y="345757"/>
            <a:ext cx="113157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Заболевание чаще проявляется в школьном возрасте. Первыми симптомами могут быть увеличение печени и селезенки, нарушение функций печени, ЦНС, иногда почек, снижение количества эритроцитов, тромбоцитов и лейкоцитов в крови. Поражение печени сопровождается желтухой, рвотой, диспепсией, постепенно развивается цирроз. При брюшной форме болезнь протекает по типу подострой дистрофии печени и больной умирает в состоянии печеночной комы до возникновения неврологических расстройств. Поражение ЦНС проявляется снижением интеллекта, изменением поведения (эйфория, плаксивость). Появляются дрожание рук, нарастает тонус мускулатуры, возникают выраженная ригидность, амимия: движения становятся замедленными. Ригидность осложняется контрактурами. Возникают клонические и тонические судороги. Появляются насильственные движения: гиперкинезы типа атетоза, насильственный плач, смех. Типично появление по периферии роговицы зеленовато-желтого или зеленовато-коричневого пигмента (кольцо Кайзера–</a:t>
            </a:r>
            <a:r>
              <a:rPr lang="ru-RU" sz="2400" dirty="0" err="1"/>
              <a:t>Флейшера</a:t>
            </a:r>
            <a:r>
              <a:rPr lang="ru-RU" sz="2400" dirty="0"/>
              <a:t>), обусловленного избыточным накоплением меди. </a:t>
            </a:r>
          </a:p>
        </p:txBody>
      </p:sp>
    </p:spTree>
    <p:extLst>
      <p:ext uri="{BB962C8B-B14F-4D97-AF65-F5344CB8AC3E}">
        <p14:creationId xmlns:p14="http://schemas.microsoft.com/office/powerpoint/2010/main" val="705554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9D6A0-15C4-49B0-848E-5C5845B6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316151"/>
                </a:solidFill>
              </a:rPr>
              <a:t>Энзимопатическая</a:t>
            </a:r>
            <a:r>
              <a:rPr lang="ru-RU" dirty="0">
                <a:solidFill>
                  <a:srgbClr val="316151"/>
                </a:solidFill>
              </a:rPr>
              <a:t> желтуха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620E4-B1C2-425B-A8E0-35B0B41EB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847" y="1286956"/>
            <a:ext cx="11139037" cy="4735727"/>
          </a:xfrm>
        </p:spPr>
        <p:txBody>
          <a:bodyPr/>
          <a:lstStyle/>
          <a:p>
            <a:pPr marL="11516" marR="805569" algn="just">
              <a:lnSpc>
                <a:spcPts val="2439"/>
              </a:lnSpc>
              <a:spcBef>
                <a:spcPts val="671"/>
              </a:spcBef>
              <a:tabLst>
                <a:tab pos="322458" algn="l"/>
              </a:tabLst>
            </a:pPr>
            <a:r>
              <a:rPr lang="ru-RU" sz="3264" dirty="0">
                <a:latin typeface="Calibri"/>
                <a:cs typeface="Calibri"/>
              </a:rPr>
              <a:t>	В</a:t>
            </a:r>
            <a:r>
              <a:rPr lang="ru-RU" sz="3264" spc="-73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основе</a:t>
            </a:r>
            <a:r>
              <a:rPr lang="ru-RU" sz="3264" spc="-50" dirty="0">
                <a:latin typeface="Calibri"/>
                <a:cs typeface="Calibri"/>
              </a:rPr>
              <a:t> </a:t>
            </a:r>
            <a:r>
              <a:rPr lang="ru-RU" sz="3264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синдрома</a:t>
            </a:r>
            <a:r>
              <a:rPr lang="ru-RU" sz="3264" u="sng" spc="-6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Жильбера</a:t>
            </a:r>
            <a:r>
              <a:rPr lang="ru-RU" sz="3264" u="sng" spc="-5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лежит</a:t>
            </a:r>
            <a:r>
              <a:rPr lang="ru-RU" sz="3264" spc="-63" dirty="0">
                <a:latin typeface="Calibri"/>
                <a:cs typeface="Calibri"/>
              </a:rPr>
              <a:t> </a:t>
            </a:r>
            <a:r>
              <a:rPr lang="ru-RU" sz="3264" spc="-9" dirty="0">
                <a:latin typeface="Calibri"/>
                <a:cs typeface="Calibri"/>
              </a:rPr>
              <a:t>сочетанный </a:t>
            </a:r>
            <a:r>
              <a:rPr lang="ru-RU" sz="3264" spc="-9" dirty="0">
                <a:solidFill>
                  <a:srgbClr val="FF0000"/>
                </a:solidFill>
                <a:latin typeface="Calibri"/>
                <a:cs typeface="Calibri"/>
              </a:rPr>
              <a:t>генетический</a:t>
            </a:r>
            <a:r>
              <a:rPr lang="ru-RU" sz="3264" spc="-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дефект</a:t>
            </a:r>
            <a:r>
              <a:rPr lang="ru-RU" sz="3264" spc="-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ферментных</a:t>
            </a:r>
            <a:r>
              <a:rPr lang="ru-RU" sz="3264" spc="-8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FF0000"/>
                </a:solidFill>
                <a:latin typeface="Calibri"/>
                <a:cs typeface="Calibri"/>
              </a:rPr>
              <a:t>систем, обеспечивающих</a:t>
            </a:r>
            <a:r>
              <a:rPr lang="ru-RU" sz="3264" spc="-6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захват</a:t>
            </a:r>
            <a:r>
              <a:rPr lang="ru-RU" sz="3264" u="sng" spc="-77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непрямого</a:t>
            </a:r>
            <a:r>
              <a:rPr lang="ru-RU" sz="3264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билирубина</a:t>
            </a:r>
            <a:r>
              <a:rPr lang="ru-RU" sz="3264" u="sng" spc="-10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spc="-2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из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крови</a:t>
            </a:r>
            <a:r>
              <a:rPr lang="ru-RU" sz="3264" u="sng" spc="-2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</a:t>
            </a:r>
            <a:r>
              <a:rPr lang="ru-RU" sz="3264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синтез</a:t>
            </a:r>
            <a:r>
              <a:rPr lang="ru-RU" sz="3264" u="sng" spc="-23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lang="ru-RU" sz="3264" u="sng" spc="-18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глюкуронилтрансферазы</a:t>
            </a:r>
            <a:r>
              <a:rPr lang="ru-RU" sz="3264" spc="-18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что</a:t>
            </a:r>
            <a:r>
              <a:rPr lang="ru-RU" sz="3264" spc="-45" dirty="0"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316151"/>
                </a:solidFill>
                <a:latin typeface="Calibri"/>
                <a:cs typeface="Calibri"/>
              </a:rPr>
              <a:t>приводит 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к</a:t>
            </a:r>
            <a:r>
              <a:rPr lang="ru-RU" sz="3264" spc="-77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неспособности</a:t>
            </a:r>
            <a:r>
              <a:rPr lang="ru-RU" sz="3264" spc="-73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dirty="0" err="1">
                <a:solidFill>
                  <a:srgbClr val="316151"/>
                </a:solidFill>
                <a:latin typeface="Calibri"/>
                <a:cs typeface="Calibri"/>
              </a:rPr>
              <a:t>гепатоцитов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316151"/>
                </a:solidFill>
                <a:latin typeface="Calibri"/>
                <a:cs typeface="Calibri"/>
              </a:rPr>
              <a:t>усваивать </a:t>
            </a:r>
            <a:r>
              <a:rPr lang="ru-RU" sz="3264" spc="-9" dirty="0" err="1">
                <a:solidFill>
                  <a:srgbClr val="316151"/>
                </a:solidFill>
                <a:latin typeface="Calibri"/>
                <a:cs typeface="Calibri"/>
              </a:rPr>
              <a:t>неконъюгированный</a:t>
            </a:r>
            <a:r>
              <a:rPr lang="ru-RU" sz="3264" spc="-54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316151"/>
                </a:solidFill>
                <a:latin typeface="Calibri"/>
                <a:cs typeface="Calibri"/>
              </a:rPr>
              <a:t>билирубин</a:t>
            </a:r>
            <a:r>
              <a:rPr lang="ru-RU" sz="3264" spc="-82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или</a:t>
            </a:r>
            <a:r>
              <a:rPr lang="ru-RU" sz="3264" spc="-73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316151"/>
                </a:solidFill>
                <a:latin typeface="Calibri"/>
                <a:cs typeface="Calibri"/>
              </a:rPr>
              <a:t>превращать </a:t>
            </a:r>
            <a:r>
              <a:rPr lang="ru-RU" sz="3264" spc="-9" dirty="0" err="1">
                <a:solidFill>
                  <a:srgbClr val="316151"/>
                </a:solidFill>
                <a:latin typeface="Calibri"/>
                <a:cs typeface="Calibri"/>
              </a:rPr>
              <a:t>моноглюкуронид</a:t>
            </a:r>
            <a:r>
              <a:rPr lang="ru-RU" sz="3264" spc="-91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билирубина</a:t>
            </a:r>
            <a:r>
              <a:rPr lang="ru-RU" sz="3264" spc="-86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316151"/>
                </a:solidFill>
                <a:latin typeface="Calibri"/>
                <a:cs typeface="Calibri"/>
              </a:rPr>
              <a:t>в</a:t>
            </a:r>
            <a:r>
              <a:rPr lang="ru-RU" sz="3264" spc="-91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lang="ru-RU" sz="3264" spc="-9" dirty="0" err="1">
                <a:solidFill>
                  <a:srgbClr val="316151"/>
                </a:solidFill>
                <a:latin typeface="Calibri"/>
                <a:cs typeface="Calibri"/>
              </a:rPr>
              <a:t>диглюкуронид</a:t>
            </a:r>
            <a:r>
              <a:rPr lang="ru-RU" sz="3264" spc="-9" dirty="0">
                <a:latin typeface="Calibri"/>
                <a:cs typeface="Calibri"/>
              </a:rPr>
              <a:t>.</a:t>
            </a:r>
            <a:endParaRPr lang="ru-RU" sz="3264" dirty="0">
              <a:latin typeface="Calibri"/>
              <a:cs typeface="Calibri"/>
            </a:endParaRPr>
          </a:p>
          <a:p>
            <a:pPr marL="11516" marR="261997" algn="just">
              <a:lnSpc>
                <a:spcPts val="2439"/>
              </a:lnSpc>
              <a:spcBef>
                <a:spcPts val="603"/>
              </a:spcBef>
              <a:tabLst>
                <a:tab pos="322458" algn="l"/>
              </a:tabLst>
            </a:pPr>
            <a:r>
              <a:rPr lang="ru-RU" sz="3264" dirty="0">
                <a:latin typeface="Calibri"/>
                <a:cs typeface="Calibri"/>
              </a:rPr>
              <a:t>	Активность</a:t>
            </a:r>
            <a:r>
              <a:rPr lang="ru-RU" sz="3264" spc="-50" dirty="0">
                <a:latin typeface="Calibri"/>
                <a:cs typeface="Calibri"/>
              </a:rPr>
              <a:t> </a:t>
            </a:r>
            <a:r>
              <a:rPr lang="ru-RU" sz="3264" spc="-18" dirty="0" err="1">
                <a:latin typeface="Calibri"/>
                <a:cs typeface="Calibri"/>
              </a:rPr>
              <a:t>глюкуронилтрансферазы</a:t>
            </a:r>
            <a:r>
              <a:rPr lang="ru-RU" sz="3264" spc="-9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при</a:t>
            </a:r>
            <a:r>
              <a:rPr lang="ru-RU" sz="3264" spc="-63" dirty="0">
                <a:latin typeface="Calibri"/>
                <a:cs typeface="Calibri"/>
              </a:rPr>
              <a:t> </a:t>
            </a:r>
            <a:r>
              <a:rPr lang="ru-RU" sz="3264" spc="-9" dirty="0">
                <a:latin typeface="Calibri"/>
                <a:cs typeface="Calibri"/>
              </a:rPr>
              <a:t>синдроме </a:t>
            </a:r>
            <a:r>
              <a:rPr lang="ru-RU" sz="3264" dirty="0" err="1">
                <a:latin typeface="Calibri"/>
                <a:cs typeface="Calibri"/>
              </a:rPr>
              <a:t>Жильбера</a:t>
            </a:r>
            <a:r>
              <a:rPr lang="ru-RU" sz="3264" spc="-63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составляет</a:t>
            </a:r>
            <a:r>
              <a:rPr lang="ru-RU" sz="3264" spc="-54" dirty="0">
                <a:latin typeface="Calibri"/>
                <a:cs typeface="Calibri"/>
              </a:rPr>
              <a:t> </a:t>
            </a:r>
            <a:r>
              <a:rPr lang="ru-RU" sz="3264" spc="-18" dirty="0">
                <a:latin typeface="Calibri"/>
                <a:cs typeface="Calibri"/>
              </a:rPr>
              <a:t>приблизительно</a:t>
            </a:r>
            <a:r>
              <a:rPr lang="ru-RU" sz="3264" spc="-59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30%</a:t>
            </a:r>
            <a:r>
              <a:rPr lang="ru-RU" sz="3264" spc="-73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от</a:t>
            </a:r>
            <a:r>
              <a:rPr lang="ru-RU" sz="3264" spc="-77" dirty="0">
                <a:latin typeface="Calibri"/>
                <a:cs typeface="Calibri"/>
              </a:rPr>
              <a:t> </a:t>
            </a:r>
            <a:r>
              <a:rPr lang="ru-RU" sz="3264" spc="-9" dirty="0">
                <a:latin typeface="Calibri"/>
                <a:cs typeface="Calibri"/>
              </a:rPr>
              <a:t>нормы</a:t>
            </a:r>
            <a:endParaRPr lang="ru-RU" sz="3264" dirty="0">
              <a:latin typeface="Calibri"/>
              <a:cs typeface="Calibri"/>
            </a:endParaRPr>
          </a:p>
          <a:p>
            <a:pPr marL="11516" marR="518812">
              <a:lnSpc>
                <a:spcPts val="2439"/>
              </a:lnSpc>
              <a:spcBef>
                <a:spcPts val="608"/>
              </a:spcBef>
              <a:tabLst>
                <a:tab pos="322458" algn="l"/>
                <a:tab pos="395587" algn="l"/>
              </a:tabLst>
            </a:pP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	При</a:t>
            </a:r>
            <a:r>
              <a:rPr lang="ru-RU" sz="3264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синдроме</a:t>
            </a:r>
            <a:r>
              <a:rPr lang="ru-RU" sz="3264" spc="-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 err="1">
                <a:solidFill>
                  <a:srgbClr val="FF0000"/>
                </a:solidFill>
                <a:latin typeface="Calibri"/>
                <a:cs typeface="Calibri"/>
              </a:rPr>
              <a:t>Жильбера</a:t>
            </a:r>
            <a:r>
              <a:rPr lang="ru-RU" sz="3264" spc="-73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имеет</a:t>
            </a:r>
            <a:r>
              <a:rPr lang="ru-RU" sz="3264" spc="-5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dirty="0">
                <a:solidFill>
                  <a:srgbClr val="FF0000"/>
                </a:solidFill>
                <a:latin typeface="Calibri"/>
                <a:cs typeface="Calibri"/>
              </a:rPr>
              <a:t>место</a:t>
            </a:r>
            <a:r>
              <a:rPr lang="ru-RU" sz="3264" spc="-8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spc="-9" dirty="0">
                <a:solidFill>
                  <a:srgbClr val="FF0000"/>
                </a:solidFill>
                <a:latin typeface="Calibri"/>
                <a:cs typeface="Calibri"/>
              </a:rPr>
              <a:t>умеренная </a:t>
            </a:r>
            <a:r>
              <a:rPr lang="ru-RU" sz="3264" spc="-9" dirty="0" err="1">
                <a:solidFill>
                  <a:srgbClr val="FF0000"/>
                </a:solidFill>
                <a:latin typeface="Calibri"/>
                <a:cs typeface="Calibri"/>
              </a:rPr>
              <a:t>неконъюгированная</a:t>
            </a:r>
            <a:r>
              <a:rPr lang="ru-RU" sz="3264" spc="-10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64" spc="-9" dirty="0" err="1">
                <a:solidFill>
                  <a:srgbClr val="FF0000"/>
                </a:solidFill>
                <a:latin typeface="Calibri"/>
                <a:cs typeface="Calibri"/>
              </a:rPr>
              <a:t>гипербилирубинемия</a:t>
            </a:r>
            <a:r>
              <a:rPr lang="ru-RU" sz="3264" spc="-9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ru-RU" sz="3264" spc="-109" dirty="0">
                <a:solidFill>
                  <a:srgbClr val="FF0000"/>
                </a:solidFill>
                <a:latin typeface="Calibri"/>
                <a:cs typeface="Calibri"/>
              </a:rPr>
              <a:t> 	</a:t>
            </a:r>
            <a:r>
              <a:rPr lang="ru-RU" sz="3264" spc="-9" dirty="0">
                <a:latin typeface="Calibri"/>
                <a:cs typeface="Calibri"/>
              </a:rPr>
              <a:t>Общий билирубин</a:t>
            </a:r>
            <a:r>
              <a:rPr lang="ru-RU" sz="3264" spc="-86" dirty="0">
                <a:latin typeface="Calibri"/>
                <a:cs typeface="Calibri"/>
              </a:rPr>
              <a:t> </a:t>
            </a:r>
            <a:r>
              <a:rPr lang="ru-RU" sz="3264" spc="-18" dirty="0">
                <a:latin typeface="Calibri"/>
                <a:cs typeface="Calibri"/>
              </a:rPr>
              <a:t>колеблется</a:t>
            </a:r>
            <a:r>
              <a:rPr lang="ru-RU" sz="3264" spc="-50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в</a:t>
            </a:r>
            <a:r>
              <a:rPr lang="ru-RU" sz="3264" spc="-82" dirty="0">
                <a:latin typeface="Calibri"/>
                <a:cs typeface="Calibri"/>
              </a:rPr>
              <a:t> </a:t>
            </a:r>
            <a:r>
              <a:rPr lang="ru-RU" sz="3264" spc="-9" dirty="0">
                <a:latin typeface="Calibri"/>
                <a:cs typeface="Calibri"/>
              </a:rPr>
              <a:t>пределах</a:t>
            </a:r>
            <a:r>
              <a:rPr lang="ru-RU" sz="3264" spc="-63" dirty="0">
                <a:latin typeface="Calibri"/>
                <a:cs typeface="Calibri"/>
              </a:rPr>
              <a:t> </a:t>
            </a:r>
            <a:r>
              <a:rPr lang="ru-RU" sz="3264" spc="-18" dirty="0">
                <a:latin typeface="Calibri"/>
                <a:cs typeface="Calibri"/>
              </a:rPr>
              <a:t>21-</a:t>
            </a:r>
            <a:r>
              <a:rPr lang="ru-RU" sz="3264" dirty="0">
                <a:latin typeface="Calibri"/>
                <a:cs typeface="Calibri"/>
              </a:rPr>
              <a:t>51</a:t>
            </a:r>
            <a:r>
              <a:rPr lang="ru-RU" sz="3264" spc="-45" dirty="0">
                <a:latin typeface="Calibri"/>
                <a:cs typeface="Calibri"/>
              </a:rPr>
              <a:t> </a:t>
            </a:r>
            <a:r>
              <a:rPr lang="ru-RU" sz="3264" dirty="0" err="1">
                <a:latin typeface="Calibri"/>
                <a:cs typeface="Calibri"/>
              </a:rPr>
              <a:t>мкмоль</a:t>
            </a:r>
            <a:r>
              <a:rPr lang="ru-RU" sz="3264" dirty="0">
                <a:latin typeface="Calibri"/>
                <a:cs typeface="Calibri"/>
              </a:rPr>
              <a:t>/л</a:t>
            </a:r>
            <a:r>
              <a:rPr lang="ru-RU" sz="3264" spc="-54" dirty="0">
                <a:latin typeface="Calibri"/>
                <a:cs typeface="Calibri"/>
              </a:rPr>
              <a:t> </a:t>
            </a:r>
            <a:r>
              <a:rPr lang="ru-RU" sz="3264" spc="-45" dirty="0">
                <a:latin typeface="Calibri"/>
                <a:cs typeface="Calibri"/>
              </a:rPr>
              <a:t>и </a:t>
            </a:r>
            <a:r>
              <a:rPr lang="ru-RU" sz="3264" dirty="0">
                <a:latin typeface="Calibri"/>
                <a:cs typeface="Calibri"/>
              </a:rPr>
              <a:t>редко</a:t>
            </a:r>
            <a:r>
              <a:rPr lang="ru-RU" sz="3264" spc="-118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превышает</a:t>
            </a:r>
            <a:r>
              <a:rPr lang="ru-RU" sz="3264" spc="-82" dirty="0">
                <a:latin typeface="Calibri"/>
                <a:cs typeface="Calibri"/>
              </a:rPr>
              <a:t> </a:t>
            </a:r>
            <a:r>
              <a:rPr lang="ru-RU" sz="3264" dirty="0">
                <a:latin typeface="Calibri"/>
                <a:cs typeface="Calibri"/>
              </a:rPr>
              <a:t>85</a:t>
            </a:r>
            <a:r>
              <a:rPr lang="ru-RU" sz="3264" spc="-73" dirty="0">
                <a:latin typeface="Calibri"/>
                <a:cs typeface="Calibri"/>
              </a:rPr>
              <a:t> </a:t>
            </a:r>
            <a:r>
              <a:rPr lang="ru-RU" sz="3264" spc="-9" dirty="0" err="1">
                <a:latin typeface="Calibri"/>
                <a:cs typeface="Calibri"/>
              </a:rPr>
              <a:t>мкмоль</a:t>
            </a:r>
            <a:r>
              <a:rPr lang="ru-RU" sz="3264" spc="-9" dirty="0">
                <a:latin typeface="Calibri"/>
                <a:cs typeface="Calibri"/>
              </a:rPr>
              <a:t>/л</a:t>
            </a:r>
            <a:endParaRPr lang="ru-RU" sz="3264" dirty="0">
              <a:latin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0238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9043" y="472982"/>
            <a:ext cx="8818947" cy="6228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1">
              <a:spcBef>
                <a:spcPts val="105"/>
              </a:spcBef>
            </a:pPr>
            <a:r>
              <a:rPr dirty="0">
                <a:solidFill>
                  <a:srgbClr val="316151"/>
                </a:solidFill>
              </a:rPr>
              <a:t>Синдром</a:t>
            </a:r>
            <a:r>
              <a:rPr spc="-5" dirty="0">
                <a:solidFill>
                  <a:srgbClr val="316151"/>
                </a:solidFill>
              </a:rPr>
              <a:t> </a:t>
            </a:r>
            <a:r>
              <a:rPr spc="-30" dirty="0">
                <a:solidFill>
                  <a:srgbClr val="316151"/>
                </a:solidFill>
              </a:rPr>
              <a:t>Криглера-</a:t>
            </a:r>
            <a:r>
              <a:rPr spc="-10" dirty="0">
                <a:solidFill>
                  <a:srgbClr val="316151"/>
                </a:solidFill>
              </a:rPr>
              <a:t>Найяра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7239" y="1217856"/>
            <a:ext cx="10986620" cy="418191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1" marR="1471323">
              <a:lnSpc>
                <a:spcPts val="3080"/>
              </a:lnSpc>
              <a:spcBef>
                <a:spcPts val="840"/>
              </a:spcBef>
              <a:tabLst>
                <a:tab pos="355607" algn="l"/>
              </a:tabLst>
            </a:pPr>
            <a:r>
              <a:rPr lang="ru-RU" sz="3200" b="1" dirty="0">
                <a:latin typeface="Calibri"/>
                <a:cs typeface="Calibri"/>
              </a:rPr>
              <a:t>	</a:t>
            </a:r>
            <a:r>
              <a:rPr sz="3200" b="1" dirty="0" err="1">
                <a:latin typeface="Calibri"/>
                <a:cs typeface="Calibri"/>
              </a:rPr>
              <a:t>Синдром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30" dirty="0" err="1">
                <a:latin typeface="Calibri"/>
                <a:cs typeface="Calibri"/>
              </a:rPr>
              <a:t>Криглера-</a:t>
            </a:r>
            <a:r>
              <a:rPr sz="3200" b="1" dirty="0" err="1">
                <a:latin typeface="Calibri"/>
                <a:cs typeface="Calibri"/>
              </a:rPr>
              <a:t>Найяра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обусловлен</a:t>
            </a:r>
            <a:r>
              <a:rPr lang="ru-RU" sz="3200" b="1" spc="-10" dirty="0"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частичным</a:t>
            </a:r>
            <a:r>
              <a:rPr sz="32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или</a:t>
            </a:r>
            <a:r>
              <a:rPr sz="32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полным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отсутствием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глюкуронилтрансферазы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результате</a:t>
            </a:r>
            <a:r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чего</a:t>
            </a:r>
            <a:r>
              <a:rPr sz="3200" b="1" spc="-25" dirty="0">
                <a:solidFill>
                  <a:srgbClr val="FF0000"/>
                </a:solidFill>
                <a:latin typeface="Calibri"/>
                <a:cs typeface="Calibri"/>
              </a:rPr>
              <a:t> не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образуется</a:t>
            </a:r>
            <a:r>
              <a:rPr sz="32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конъюгированный</a:t>
            </a:r>
            <a:r>
              <a:rPr sz="32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билирубин.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ru-RU" sz="3200" b="1" spc="-85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b="1" spc="-50" dirty="0">
                <a:solidFill>
                  <a:srgbClr val="316151"/>
                </a:solidFill>
                <a:latin typeface="Calibri"/>
                <a:cs typeface="Calibri"/>
              </a:rPr>
              <a:t>В</a:t>
            </a:r>
            <a:r>
              <a:rPr lang="ru-RU" sz="3200" b="1" spc="-50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316151"/>
                </a:solidFill>
                <a:latin typeface="Calibri"/>
                <a:cs typeface="Calibri"/>
              </a:rPr>
              <a:t>крови</a:t>
            </a:r>
            <a:r>
              <a:rPr sz="3200" b="1" spc="-120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16151"/>
                </a:solidFill>
                <a:latin typeface="Calibri"/>
                <a:cs typeface="Calibri"/>
              </a:rPr>
              <a:t>выявляется</a:t>
            </a:r>
            <a:r>
              <a:rPr sz="3200" b="1" spc="-90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16151"/>
                </a:solidFill>
                <a:latin typeface="Calibri"/>
                <a:cs typeface="Calibri"/>
              </a:rPr>
              <a:t>высокий</a:t>
            </a:r>
            <a:r>
              <a:rPr sz="3200" b="1" spc="-110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16151"/>
                </a:solidFill>
                <a:latin typeface="Calibri"/>
                <a:cs typeface="Calibri"/>
              </a:rPr>
              <a:t>уровень</a:t>
            </a:r>
            <a:r>
              <a:rPr sz="3200" b="1" spc="-120" dirty="0">
                <a:solidFill>
                  <a:srgbClr val="316151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316151"/>
                </a:solidFill>
                <a:latin typeface="Calibri"/>
                <a:cs typeface="Calibri"/>
              </a:rPr>
              <a:t>непрямого билирубина.</a:t>
            </a:r>
            <a:endParaRPr sz="3200" dirty="0">
              <a:solidFill>
                <a:srgbClr val="316151"/>
              </a:solidFill>
              <a:latin typeface="Calibri"/>
              <a:cs typeface="Calibri"/>
            </a:endParaRPr>
          </a:p>
          <a:p>
            <a:pPr marL="12701" marR="152403">
              <a:lnSpc>
                <a:spcPts val="3080"/>
              </a:lnSpc>
              <a:spcBef>
                <a:spcPts val="740"/>
              </a:spcBef>
              <a:tabLst>
                <a:tab pos="355607" algn="l"/>
              </a:tabLst>
            </a:pPr>
            <a:r>
              <a:rPr lang="ru-RU" sz="3200" b="1" dirty="0">
                <a:latin typeface="Calibri"/>
                <a:cs typeface="Calibri"/>
              </a:rPr>
              <a:t>	</a:t>
            </a:r>
            <a:r>
              <a:rPr sz="3200" b="1" dirty="0">
                <a:latin typeface="Calibri"/>
                <a:cs typeface="Calibri"/>
              </a:rPr>
              <a:t>В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зависимости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от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степени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дефицита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фермента </a:t>
            </a:r>
            <a:r>
              <a:rPr sz="3200" b="1" dirty="0">
                <a:latin typeface="Calibri"/>
                <a:cs typeface="Calibri"/>
              </a:rPr>
              <a:t>этот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синдром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бывает</a:t>
            </a:r>
            <a:r>
              <a:rPr sz="32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двух</a:t>
            </a:r>
            <a:r>
              <a:rPr sz="32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типов</a:t>
            </a:r>
            <a:r>
              <a:rPr sz="32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2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со</a:t>
            </a:r>
            <a:r>
              <a:rPr lang="ru-RU" sz="3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злокачественным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(I</a:t>
            </a:r>
            <a:r>
              <a:rPr sz="32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тип)</a:t>
            </a:r>
            <a:r>
              <a:rPr sz="32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и</a:t>
            </a:r>
            <a:r>
              <a:rPr sz="32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доброкачественным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(И</a:t>
            </a:r>
            <a:r>
              <a:rPr sz="3200" b="1" u="sng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тип)</a:t>
            </a:r>
            <a:r>
              <a:rPr sz="3200" b="1" u="sng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течением</a:t>
            </a:r>
            <a:r>
              <a:rPr sz="3200" b="1" dirty="0">
                <a:latin typeface="Calibri"/>
                <a:cs typeface="Calibri"/>
              </a:rPr>
              <a:t>.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Так,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при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синдроме</a:t>
            </a:r>
            <a:r>
              <a:rPr sz="3200" b="1" spc="-7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Криглера- </a:t>
            </a:r>
            <a:r>
              <a:rPr sz="3200" b="1" dirty="0">
                <a:latin typeface="Calibri"/>
                <a:cs typeface="Calibri"/>
              </a:rPr>
              <a:t>Найяра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типа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больные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обычно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погибают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в </a:t>
            </a:r>
            <a:r>
              <a:rPr sz="3200" b="1" dirty="0">
                <a:latin typeface="Calibri"/>
                <a:cs typeface="Calibri"/>
              </a:rPr>
              <a:t>течение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первого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года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жизни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на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фоне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ядерной желтухи.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0927" y="198279"/>
            <a:ext cx="8326629" cy="6222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1">
              <a:spcBef>
                <a:spcPts val="100"/>
              </a:spcBef>
            </a:pPr>
            <a:r>
              <a:rPr dirty="0">
                <a:solidFill>
                  <a:srgbClr val="316151"/>
                </a:solidFill>
              </a:rPr>
              <a:t>Синдром</a:t>
            </a:r>
            <a:r>
              <a:rPr spc="15" dirty="0">
                <a:solidFill>
                  <a:srgbClr val="316151"/>
                </a:solidFill>
              </a:rPr>
              <a:t> </a:t>
            </a:r>
            <a:r>
              <a:rPr spc="-25" dirty="0">
                <a:solidFill>
                  <a:srgbClr val="316151"/>
                </a:solidFill>
              </a:rPr>
              <a:t>Дубина-</a:t>
            </a:r>
            <a:r>
              <a:rPr spc="-10" dirty="0">
                <a:solidFill>
                  <a:srgbClr val="316151"/>
                </a:solidFill>
              </a:rPr>
              <a:t>Джонсона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0846" y="1072338"/>
            <a:ext cx="11608504" cy="4286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265"/>
              </a:lnSpc>
              <a:spcBef>
                <a:spcPts val="105"/>
              </a:spcBef>
              <a:tabLst>
                <a:tab pos="354971" algn="l"/>
              </a:tabLst>
            </a:pPr>
            <a:r>
              <a:rPr sz="3200" b="1" dirty="0">
                <a:latin typeface="Calibri"/>
                <a:cs typeface="Calibri"/>
              </a:rPr>
              <a:t>Синдром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Дабина-Джонсона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развивается</a:t>
            </a:r>
            <a:r>
              <a:rPr lang="ru-RU" sz="3200" b="1" spc="-10" dirty="0"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вследствие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3200" b="1" spc="-8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  <a:spcBef>
                <a:spcPts val="105"/>
              </a:spcBef>
              <a:tabLst>
                <a:tab pos="354971" algn="l"/>
              </a:tabLst>
            </a:pP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дефекта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0" dirty="0">
                <a:solidFill>
                  <a:srgbClr val="FF0000"/>
                </a:solidFill>
                <a:latin typeface="Calibri"/>
                <a:cs typeface="Calibri"/>
              </a:rPr>
              <a:t>АТФ-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зависимых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транспортных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систем</a:t>
            </a:r>
            <a:r>
              <a:rPr sz="32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гепатоцитов.</a:t>
            </a:r>
            <a:r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ru-RU" sz="3200" b="1" spc="-6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>
              <a:lnSpc>
                <a:spcPts val="3265"/>
              </a:lnSpc>
              <a:spcBef>
                <a:spcPts val="105"/>
              </a:spcBef>
              <a:tabLst>
                <a:tab pos="354971" algn="l"/>
              </a:tabLst>
            </a:pP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32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20" dirty="0" err="1">
                <a:solidFill>
                  <a:srgbClr val="FF0000"/>
                </a:solidFill>
                <a:latin typeface="Calibri"/>
                <a:cs typeface="Calibri"/>
              </a:rPr>
              <a:t>этом</a:t>
            </a:r>
            <a:r>
              <a:rPr lang="ru-RU" sz="3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нарушается</a:t>
            </a:r>
            <a:r>
              <a:rPr sz="32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экскреция</a:t>
            </a:r>
            <a:r>
              <a:rPr sz="3200" b="1" spc="-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конъюгированного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билирубина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бромсульфалеина</a:t>
            </a:r>
            <a:r>
              <a:rPr sz="32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некоторых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других</a:t>
            </a:r>
            <a:r>
              <a:rPr sz="32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веществ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32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желчные</a:t>
            </a:r>
            <a:r>
              <a:rPr sz="32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канальцы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ts val="3265"/>
              </a:lnSpc>
              <a:spcBef>
                <a:spcPts val="105"/>
              </a:spcBef>
              <a:tabLst>
                <a:tab pos="354971" algn="l"/>
              </a:tabLst>
            </a:pP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3200" b="1" dirty="0" err="1">
                <a:solidFill>
                  <a:srgbClr val="00AF50"/>
                </a:solidFill>
                <a:latin typeface="Calibri"/>
                <a:cs typeface="Calibri"/>
              </a:rPr>
              <a:t>Билирубин</a:t>
            </a:r>
            <a:r>
              <a:rPr sz="32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поступает</a:t>
            </a:r>
            <a:r>
              <a:rPr sz="32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не</a:t>
            </a:r>
            <a:r>
              <a:rPr sz="32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только</a:t>
            </a:r>
            <a:r>
              <a:rPr sz="32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32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00AF50"/>
                </a:solidFill>
                <a:latin typeface="Calibri"/>
                <a:cs typeface="Calibri"/>
              </a:rPr>
              <a:t>желчные</a:t>
            </a:r>
            <a:r>
              <a:rPr lang="ru-RU" sz="32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00AF50"/>
                </a:solidFill>
                <a:latin typeface="Calibri"/>
                <a:cs typeface="Calibri"/>
              </a:rPr>
              <a:t>капилляры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но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частично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и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кровь,</a:t>
            </a:r>
            <a:r>
              <a:rPr sz="32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00AF50"/>
                </a:solidFill>
                <a:latin typeface="Calibri"/>
                <a:cs typeface="Calibri"/>
              </a:rPr>
              <a:t>в</a:t>
            </a:r>
            <a:r>
              <a:rPr lang="ru-RU" sz="32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25" dirty="0" err="1">
                <a:latin typeface="Calibri"/>
                <a:cs typeface="Calibri"/>
              </a:rPr>
              <a:t>результате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чего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 err="1">
                <a:latin typeface="Calibri"/>
                <a:cs typeface="Calibri"/>
              </a:rPr>
              <a:t>синдром</a:t>
            </a:r>
            <a:r>
              <a:rPr sz="3200" b="1" spc="-85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Дубина-Джонсон</a:t>
            </a:r>
            <a:r>
              <a:rPr sz="3200" b="1" spc="-50" dirty="0" err="1">
                <a:latin typeface="Calibri"/>
                <a:cs typeface="Calibri"/>
              </a:rPr>
              <a:t>а</a:t>
            </a:r>
            <a:r>
              <a:rPr lang="ru-RU" sz="3200" b="1" spc="-5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проявляется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непостоянной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spc="-10" dirty="0" err="1">
                <a:latin typeface="Calibri"/>
                <a:cs typeface="Calibri"/>
              </a:rPr>
              <a:t>желтухой</a:t>
            </a:r>
            <a:r>
              <a:rPr sz="3200" b="1" spc="-114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с</a:t>
            </a:r>
            <a:r>
              <a:rPr lang="ru-RU" sz="3200" b="1" spc="-50" dirty="0"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повышением</a:t>
            </a:r>
            <a:r>
              <a:rPr sz="32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 err="1">
                <a:solidFill>
                  <a:srgbClr val="FF0000"/>
                </a:solidFill>
                <a:latin typeface="Calibri"/>
                <a:cs typeface="Calibri"/>
              </a:rPr>
              <a:t>уровня</a:t>
            </a:r>
            <a:r>
              <a:rPr sz="32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 err="1">
                <a:solidFill>
                  <a:srgbClr val="FF0000"/>
                </a:solidFill>
                <a:latin typeface="Calibri"/>
                <a:cs typeface="Calibri"/>
              </a:rPr>
              <a:t>преимущественно</a:t>
            </a:r>
            <a:r>
              <a:rPr lang="ru-RU" sz="32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sng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прямого</a:t>
            </a:r>
            <a:r>
              <a:rPr sz="3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билирубина</a:t>
            </a:r>
            <a:r>
              <a:rPr sz="3200" b="1" u="sng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и</a:t>
            </a:r>
            <a:r>
              <a:rPr sz="3200" b="1" u="sng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билирубинурией</a:t>
            </a:r>
            <a:r>
              <a:rPr sz="32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.</a:t>
            </a:r>
            <a:r>
              <a:rPr lang="ru-RU"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Болезнь</a:t>
            </a:r>
            <a:r>
              <a:rPr sz="3200" b="1" u="sng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характеризуется</a:t>
            </a:r>
            <a:r>
              <a:rPr sz="3200" b="1" u="sng" spc="-1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доброкачественным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течением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3793" y="472982"/>
            <a:ext cx="5644675" cy="6228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1">
              <a:spcBef>
                <a:spcPts val="105"/>
              </a:spcBef>
            </a:pPr>
            <a:r>
              <a:rPr dirty="0">
                <a:solidFill>
                  <a:srgbClr val="316151"/>
                </a:solidFill>
              </a:rPr>
              <a:t>Синдром</a:t>
            </a:r>
            <a:r>
              <a:rPr spc="-50" dirty="0">
                <a:solidFill>
                  <a:srgbClr val="316151"/>
                </a:solidFill>
              </a:rPr>
              <a:t> </a:t>
            </a:r>
            <a:r>
              <a:rPr spc="-10" dirty="0">
                <a:solidFill>
                  <a:srgbClr val="316151"/>
                </a:solidFill>
              </a:rPr>
              <a:t>Ротора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7424" y="1560283"/>
            <a:ext cx="12061762" cy="1709314"/>
          </a:xfrm>
          <a:prstGeom prst="rect">
            <a:avLst/>
          </a:prstGeom>
        </p:spPr>
        <p:txBody>
          <a:bodyPr vert="horz" wrap="square" lIns="0" tIns="156591" rIns="0" bIns="0" rtlCol="0">
            <a:spAutoFit/>
          </a:bodyPr>
          <a:lstStyle/>
          <a:p>
            <a:pPr marL="355607" marR="5080" indent="-343541">
              <a:spcBef>
                <a:spcPts val="105"/>
              </a:spcBef>
              <a:buFont typeface="Arial MT"/>
              <a:buChar char="•"/>
              <a:tabLst>
                <a:tab pos="355607" algn="l"/>
              </a:tabLst>
            </a:pPr>
            <a:r>
              <a:rPr dirty="0">
                <a:solidFill>
                  <a:srgbClr val="FF0000"/>
                </a:solidFill>
              </a:rPr>
              <a:t>Синдром</a:t>
            </a:r>
            <a:r>
              <a:rPr spc="-1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Ротора</a:t>
            </a:r>
            <a:r>
              <a:rPr spc="-13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во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многом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сходен</a:t>
            </a:r>
            <a:r>
              <a:rPr spc="-114" dirty="0">
                <a:solidFill>
                  <a:srgbClr val="FF0000"/>
                </a:solidFill>
              </a:rPr>
              <a:t> </a:t>
            </a:r>
            <a:r>
              <a:rPr spc="-60" dirty="0">
                <a:solidFill>
                  <a:srgbClr val="FF0000"/>
                </a:solidFill>
              </a:rPr>
              <a:t>с </a:t>
            </a:r>
            <a:r>
              <a:rPr dirty="0">
                <a:solidFill>
                  <a:srgbClr val="FF0000"/>
                </a:solidFill>
              </a:rPr>
              <a:t>синдромом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Дубина-</a:t>
            </a:r>
            <a:r>
              <a:rPr dirty="0">
                <a:solidFill>
                  <a:srgbClr val="FF0000"/>
                </a:solidFill>
              </a:rPr>
              <a:t>Джонсона,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но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u="sng" spc="-25" dirty="0">
                <a:uFill>
                  <a:solidFill>
                    <a:srgbClr val="00AF50"/>
                  </a:solidFill>
                </a:uFill>
              </a:rPr>
              <a:t>при</a:t>
            </a:r>
            <a:r>
              <a:rPr spc="-25" dirty="0"/>
              <a:t> </a:t>
            </a:r>
            <a:r>
              <a:rPr u="sng" dirty="0">
                <a:uFill>
                  <a:solidFill>
                    <a:srgbClr val="00AF50"/>
                  </a:solidFill>
                </a:uFill>
              </a:rPr>
              <a:t>синдроме</a:t>
            </a:r>
            <a:r>
              <a:rPr u="sng" spc="-110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AF50"/>
                  </a:solidFill>
                </a:uFill>
              </a:rPr>
              <a:t>Ротора</a:t>
            </a:r>
            <a:r>
              <a:rPr u="sng" spc="-125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AF50"/>
                  </a:solidFill>
                </a:uFill>
              </a:rPr>
              <a:t>дефект</a:t>
            </a:r>
            <a:r>
              <a:rPr u="sng" spc="-90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u="sng" dirty="0">
                <a:uFill>
                  <a:solidFill>
                    <a:srgbClr val="00AF50"/>
                  </a:solidFill>
                </a:uFill>
              </a:rPr>
              <a:t>экскреции</a:t>
            </a:r>
            <a:r>
              <a:rPr u="sng" spc="-95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u="sng" spc="-10" dirty="0">
                <a:uFill>
                  <a:solidFill>
                    <a:srgbClr val="00AF50"/>
                  </a:solidFill>
                </a:uFill>
              </a:rPr>
              <a:t>менее</a:t>
            </a:r>
            <a:r>
              <a:rPr spc="-10" dirty="0"/>
              <a:t> </a:t>
            </a:r>
            <a:r>
              <a:rPr u="sng" dirty="0">
                <a:uFill>
                  <a:solidFill>
                    <a:srgbClr val="00AF50"/>
                  </a:solidFill>
                </a:uFill>
              </a:rPr>
              <a:t>выражен.</a:t>
            </a:r>
            <a:r>
              <a:rPr u="sng" spc="-85" dirty="0">
                <a:uFill>
                  <a:solidFill>
                    <a:srgbClr val="00AF50"/>
                  </a:solidFill>
                </a:uFill>
              </a:rPr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dirty="0"/>
              <a:t>частности,</a:t>
            </a:r>
            <a:r>
              <a:rPr spc="-80" dirty="0"/>
              <a:t> </a:t>
            </a:r>
            <a:r>
              <a:rPr dirty="0" err="1"/>
              <a:t>не</a:t>
            </a:r>
            <a:r>
              <a:rPr spc="-55" dirty="0"/>
              <a:t> </a:t>
            </a:r>
            <a:r>
              <a:rPr spc="-10" dirty="0" err="1"/>
              <a:t>нарушена</a:t>
            </a:r>
            <a:r>
              <a:rPr lang="ru-RU" spc="-10" dirty="0"/>
              <a:t> </a:t>
            </a:r>
            <a:r>
              <a:rPr dirty="0" err="1"/>
              <a:t>экскреция</a:t>
            </a:r>
            <a:r>
              <a:rPr spc="-100" dirty="0"/>
              <a:t> </a:t>
            </a:r>
            <a:r>
              <a:rPr spc="-10" dirty="0"/>
              <a:t>бромсульфалеина.</a:t>
            </a:r>
            <a:r>
              <a:rPr spc="-125" dirty="0"/>
              <a:t> </a:t>
            </a:r>
            <a:r>
              <a:rPr spc="-10" dirty="0"/>
              <a:t>Прогноз </a:t>
            </a:r>
            <a:r>
              <a:rPr dirty="0"/>
              <a:t>заболевания</a:t>
            </a:r>
            <a:r>
              <a:rPr spc="-125" dirty="0"/>
              <a:t> </a:t>
            </a:r>
            <a:r>
              <a:rPr spc="-10" dirty="0"/>
              <a:t>благоприятный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122019-F678-4BB8-A306-E310D1BA7979}"/>
              </a:ext>
            </a:extLst>
          </p:cNvPr>
          <p:cNvSpPr txBox="1"/>
          <p:nvPr/>
        </p:nvSpPr>
        <p:spPr>
          <a:xfrm>
            <a:off x="548878" y="301109"/>
            <a:ext cx="60936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339966"/>
                </a:solidFill>
              </a:rPr>
              <a:t>ХРОМОСОМНЫЕ БОЛЕЗНИ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01B8C-17DC-49D8-A666-53E085E6D1F4}"/>
              </a:ext>
            </a:extLst>
          </p:cNvPr>
          <p:cNvSpPr txBox="1"/>
          <p:nvPr/>
        </p:nvSpPr>
        <p:spPr>
          <a:xfrm>
            <a:off x="388143" y="1736289"/>
            <a:ext cx="114157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— это большая группа врожденных наследственных болезней, занимающих одно из ведущих мест в структуре наследственной патологии человека. Как правило, при хромосомных болезнях нарушаются сбалансированность набора генов и строгая детерминированность нормального развития организма. Это приводит к внутриутробной гибели эмбрионов и плодов, появлению ВПР и других элементов клинической картины хромосомных болезней.</a:t>
            </a:r>
          </a:p>
        </p:txBody>
      </p:sp>
    </p:spTree>
    <p:extLst>
      <p:ext uri="{BB962C8B-B14F-4D97-AF65-F5344CB8AC3E}">
        <p14:creationId xmlns:p14="http://schemas.microsoft.com/office/powerpoint/2010/main" val="279642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2CE863-AF86-4004-AFF0-3AD4F9CB5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654049"/>
            <a:ext cx="8414632" cy="59039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Наследственность </a:t>
            </a:r>
            <a:r>
              <a:rPr lang="ru-RU" dirty="0"/>
              <a:t>— это свойство живых существ и клеток организма передавать свои признаки (анатомо-физиологические особенности) потомкам. </a:t>
            </a:r>
          </a:p>
          <a:p>
            <a:pPr marL="0" indent="0">
              <a:buNone/>
            </a:pPr>
            <a:r>
              <a:rPr lang="ru-RU" dirty="0"/>
              <a:t>	Она обеспечивает относительную стабильность вида. Материальными носителями наследственной информации являются гены — участки молекулы ДНК.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Изменчивость</a:t>
            </a:r>
            <a:r>
              <a:rPr lang="ru-RU" dirty="0"/>
              <a:t> — свойство организма и его клеток, проявляющееся в возникновении новых признаков. В настоящее время известно около 2000 видов наследственной патологии и генетически детерминированных синдромов. Число их постоянно растет, ежегодно описываются десятки новых форм наследственных болезней. 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03314A95-0426-478E-985B-39AB34FB3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5" r="30100" b="5960"/>
          <a:stretch/>
        </p:blipFill>
        <p:spPr bwMode="auto">
          <a:xfrm>
            <a:off x="9386888" y="0"/>
            <a:ext cx="2171701" cy="649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46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B4C19D-6AAC-4E76-8698-61B9C0633939}"/>
              </a:ext>
            </a:extLst>
          </p:cNvPr>
          <p:cNvSpPr txBox="1"/>
          <p:nvPr/>
        </p:nvSpPr>
        <p:spPr>
          <a:xfrm>
            <a:off x="1185862" y="486846"/>
            <a:ext cx="91297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39966"/>
                </a:solidFill>
              </a:rPr>
              <a:t>Этиология хромосомных болезней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B97F12-D551-458B-8C4C-7FA023D72764}"/>
              </a:ext>
            </a:extLst>
          </p:cNvPr>
          <p:cNvSpPr txBox="1"/>
          <p:nvPr/>
        </p:nvSpPr>
        <p:spPr>
          <a:xfrm>
            <a:off x="314325" y="980419"/>
            <a:ext cx="117729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3200" dirty="0"/>
              <a:t>Этиологическими факторами хромосомной патологии являются все виды хромосомных и некоторые геномные мутации. Хромосомные мутации — это структурные изменения отдельных хромосом. В хромосомную мутацию вовлекается большое число (от десятков до нескольких сотен) генов, что приводит к изменению нормального диплоидного набора. </a:t>
            </a:r>
          </a:p>
          <a:p>
            <a:r>
              <a:rPr lang="ru-RU" sz="3200" dirty="0"/>
              <a:t>	Различают две большие группы хромосомных мутаций: </a:t>
            </a:r>
            <a:r>
              <a:rPr lang="ru-RU" sz="3200" dirty="0" err="1">
                <a:solidFill>
                  <a:srgbClr val="339966"/>
                </a:solidFill>
              </a:rPr>
              <a:t>внутрихромосомные</a:t>
            </a:r>
            <a:r>
              <a:rPr lang="ru-RU" sz="3200" dirty="0">
                <a:solidFill>
                  <a:srgbClr val="339966"/>
                </a:solidFill>
              </a:rPr>
              <a:t> </a:t>
            </a:r>
            <a:r>
              <a:rPr lang="ru-RU" sz="3200" dirty="0"/>
              <a:t>и </a:t>
            </a:r>
          </a:p>
          <a:p>
            <a:r>
              <a:rPr lang="ru-RU" sz="3200" dirty="0" err="1">
                <a:solidFill>
                  <a:srgbClr val="339966"/>
                </a:solidFill>
              </a:rPr>
              <a:t>межхромосомные</a:t>
            </a:r>
            <a:r>
              <a:rPr lang="ru-RU" sz="3200" dirty="0"/>
              <a:t>, </a:t>
            </a:r>
          </a:p>
          <a:p>
            <a:r>
              <a:rPr lang="ru-RU" sz="3200" dirty="0"/>
              <a:t>отдельно выделяют </a:t>
            </a:r>
            <a:r>
              <a:rPr lang="ru-RU" sz="3200" dirty="0" err="1">
                <a:solidFill>
                  <a:srgbClr val="339966"/>
                </a:solidFill>
              </a:rPr>
              <a:t>изохромосомы</a:t>
            </a:r>
            <a:r>
              <a:rPr lang="ru-RU" sz="3200" dirty="0"/>
              <a:t> и</a:t>
            </a:r>
          </a:p>
          <a:p>
            <a:r>
              <a:rPr lang="ru-RU" sz="3200" dirty="0"/>
              <a:t> </a:t>
            </a:r>
            <a:r>
              <a:rPr lang="ru-RU" sz="3200" dirty="0" err="1">
                <a:solidFill>
                  <a:srgbClr val="339966"/>
                </a:solidFill>
              </a:rPr>
              <a:t>ring</a:t>
            </a:r>
            <a:r>
              <a:rPr lang="ru-RU" sz="3200" dirty="0">
                <a:solidFill>
                  <a:srgbClr val="339966"/>
                </a:solidFill>
              </a:rPr>
              <a:t>-хромосомы</a:t>
            </a:r>
          </a:p>
        </p:txBody>
      </p:sp>
    </p:spTree>
    <p:extLst>
      <p:ext uri="{BB962C8B-B14F-4D97-AF65-F5344CB8AC3E}">
        <p14:creationId xmlns:p14="http://schemas.microsoft.com/office/powerpoint/2010/main" val="1791025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7522FD-906D-45C8-95BD-0786FFA87790}"/>
              </a:ext>
            </a:extLst>
          </p:cNvPr>
          <p:cNvSpPr txBox="1"/>
          <p:nvPr/>
        </p:nvSpPr>
        <p:spPr>
          <a:xfrm>
            <a:off x="314325" y="373440"/>
            <a:ext cx="113585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800" dirty="0" err="1">
                <a:solidFill>
                  <a:srgbClr val="339966"/>
                </a:solidFill>
              </a:rPr>
              <a:t>Внутрихромосомные</a:t>
            </a:r>
            <a:r>
              <a:rPr lang="ru-RU" sz="2800" dirty="0">
                <a:solidFill>
                  <a:srgbClr val="339966"/>
                </a:solidFill>
              </a:rPr>
              <a:t> мутации </a:t>
            </a:r>
            <a:r>
              <a:rPr lang="ru-RU" sz="2800" dirty="0"/>
              <a:t>— это аберрации в пределах одной хромосомы. К ним относятся: </a:t>
            </a:r>
          </a:p>
          <a:p>
            <a:pPr algn="just"/>
            <a:r>
              <a:rPr lang="ru-RU" sz="2800" dirty="0"/>
              <a:t>– делеции — утрата одного из участков хромосомы (внутреннего или терминального); </a:t>
            </a:r>
          </a:p>
          <a:p>
            <a:pPr algn="just"/>
            <a:r>
              <a:rPr lang="ru-RU" sz="2800" dirty="0"/>
              <a:t>– инверсии — встраивание на прежнее место участка хромосомы после поворота его на 180°; </a:t>
            </a:r>
          </a:p>
          <a:p>
            <a:pPr algn="just"/>
            <a:r>
              <a:rPr lang="ru-RU" sz="2800" dirty="0"/>
              <a:t>– дупликации — удвоение какого-либо участка хромосомы.</a:t>
            </a:r>
          </a:p>
          <a:p>
            <a:pPr algn="just"/>
            <a:r>
              <a:rPr lang="ru-RU" sz="2800" dirty="0">
                <a:solidFill>
                  <a:srgbClr val="339966"/>
                </a:solidFill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922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453DA8-F2CE-48C3-910D-17D370164574}"/>
              </a:ext>
            </a:extLst>
          </p:cNvPr>
          <p:cNvSpPr txBox="1"/>
          <p:nvPr/>
        </p:nvSpPr>
        <p:spPr>
          <a:xfrm>
            <a:off x="500062" y="397639"/>
            <a:ext cx="1141571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339966"/>
                </a:solidFill>
              </a:rPr>
              <a:t>	</a:t>
            </a:r>
            <a:r>
              <a:rPr lang="ru-RU" sz="3200" dirty="0" err="1">
                <a:solidFill>
                  <a:srgbClr val="339966"/>
                </a:solidFill>
              </a:rPr>
              <a:t>Межхромосомные</a:t>
            </a:r>
            <a:r>
              <a:rPr lang="ru-RU" sz="3200" dirty="0">
                <a:solidFill>
                  <a:srgbClr val="339966"/>
                </a:solidFill>
              </a:rPr>
              <a:t> мутации </a:t>
            </a:r>
            <a:r>
              <a:rPr lang="ru-RU" sz="3200" dirty="0"/>
              <a:t>(мутации перестройки, или транслокации) представляют собой обмен фрагментами между негомологичными хромосомами. К ним относятся:</a:t>
            </a:r>
          </a:p>
          <a:p>
            <a:r>
              <a:rPr lang="ru-RU" sz="3200" dirty="0"/>
              <a:t> – реципрокная транслокация — две хромосомы обмениваются своими фрагментами; </a:t>
            </a:r>
          </a:p>
          <a:p>
            <a:r>
              <a:rPr lang="ru-RU" sz="3200" dirty="0"/>
              <a:t>– </a:t>
            </a:r>
            <a:r>
              <a:rPr lang="ru-RU" sz="3200" dirty="0" err="1"/>
              <a:t>нереципрокная</a:t>
            </a:r>
            <a:r>
              <a:rPr lang="ru-RU" sz="3200" dirty="0"/>
              <a:t> транслокация — </a:t>
            </a:r>
            <a:r>
              <a:rPr lang="ru-RU" sz="3200" dirty="0" err="1"/>
              <a:t>франгмент</a:t>
            </a:r>
            <a:r>
              <a:rPr lang="ru-RU" sz="3200" dirty="0"/>
              <a:t> одной хромосомы транспортируется на другую; </a:t>
            </a:r>
          </a:p>
          <a:p>
            <a:r>
              <a:rPr lang="ru-RU" sz="3200" dirty="0"/>
              <a:t>– «центрическое слияние» (</a:t>
            </a:r>
            <a:r>
              <a:rPr lang="ru-RU" sz="3200" dirty="0" err="1"/>
              <a:t>робертсоновская</a:t>
            </a:r>
            <a:r>
              <a:rPr lang="ru-RU" sz="3200" dirty="0"/>
              <a:t> транслокация) — соединение двух </a:t>
            </a:r>
            <a:r>
              <a:rPr lang="ru-RU" sz="3200" dirty="0" err="1"/>
              <a:t>акроцентрических</a:t>
            </a:r>
            <a:r>
              <a:rPr lang="ru-RU" sz="3200" dirty="0"/>
              <a:t> хромосом в районе их </a:t>
            </a:r>
            <a:r>
              <a:rPr lang="ru-RU" sz="3200" dirty="0" err="1"/>
              <a:t>центромер</a:t>
            </a:r>
            <a:r>
              <a:rPr lang="ru-RU" sz="3200" dirty="0"/>
              <a:t> с потерей коротких плеч. </a:t>
            </a:r>
          </a:p>
        </p:txBody>
      </p:sp>
    </p:spTree>
    <p:extLst>
      <p:ext uri="{BB962C8B-B14F-4D97-AF65-F5344CB8AC3E}">
        <p14:creationId xmlns:p14="http://schemas.microsoft.com/office/powerpoint/2010/main" val="3758129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13EED8-2851-4455-A04E-C909757C7203}"/>
              </a:ext>
            </a:extLst>
          </p:cNvPr>
          <p:cNvSpPr txBox="1"/>
          <p:nvPr/>
        </p:nvSpPr>
        <p:spPr>
          <a:xfrm>
            <a:off x="375046" y="201990"/>
            <a:ext cx="1078349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 err="1">
                <a:solidFill>
                  <a:srgbClr val="339966"/>
                </a:solidFill>
              </a:rPr>
              <a:t>Изохромосомы</a:t>
            </a:r>
            <a:r>
              <a:rPr lang="ru-RU" sz="2800" dirty="0"/>
              <a:t> представляют собой аберрантные моноцентрические хромосомы с двумя генетически идентичными плечами. Они образуются в результате поперечного разрыва хроматид через </a:t>
            </a:r>
            <a:r>
              <a:rPr lang="ru-RU" sz="2800" dirty="0" err="1"/>
              <a:t>центромеры</a:t>
            </a:r>
            <a:r>
              <a:rPr lang="ru-RU" sz="2800" dirty="0"/>
              <a:t>.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339966"/>
                </a:solidFill>
              </a:rPr>
              <a:t>Ring-хромосомы </a:t>
            </a:r>
            <a:r>
              <a:rPr lang="ru-RU" sz="2800" dirty="0"/>
              <a:t>— это хромосомы, образованные в результате разрывов коротких и длинных хромосомных плеч, утраты терминальных участков с последующим замыканием их в кольцо. </a:t>
            </a:r>
          </a:p>
        </p:txBody>
      </p:sp>
    </p:spTree>
    <p:extLst>
      <p:ext uri="{BB962C8B-B14F-4D97-AF65-F5344CB8AC3E}">
        <p14:creationId xmlns:p14="http://schemas.microsoft.com/office/powerpoint/2010/main" val="33768536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9F8EF5-81E1-464C-935D-37DD61BC2651}"/>
              </a:ext>
            </a:extLst>
          </p:cNvPr>
          <p:cNvSpPr txBox="1"/>
          <p:nvPr/>
        </p:nvSpPr>
        <p:spPr>
          <a:xfrm>
            <a:off x="357188" y="404069"/>
            <a:ext cx="1157287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	</a:t>
            </a:r>
            <a:r>
              <a:rPr lang="ru-RU" sz="2800" dirty="0"/>
              <a:t>Что касается </a:t>
            </a:r>
            <a:r>
              <a:rPr lang="ru-RU" sz="2800" dirty="0">
                <a:solidFill>
                  <a:srgbClr val="339966"/>
                </a:solidFill>
              </a:rPr>
              <a:t>геномных мутаций</a:t>
            </a:r>
            <a:r>
              <a:rPr lang="ru-RU" sz="2800" dirty="0"/>
              <a:t>, то у человека обнаружено только два их типа: </a:t>
            </a:r>
            <a:r>
              <a:rPr lang="ru-RU" sz="2800" u="sng" dirty="0"/>
              <a:t>полиплоидии (</a:t>
            </a:r>
            <a:r>
              <a:rPr lang="ru-RU" sz="2800" dirty="0" err="1"/>
              <a:t>тетраплоидии</a:t>
            </a:r>
            <a:r>
              <a:rPr lang="ru-RU" sz="2800" dirty="0"/>
              <a:t>, </a:t>
            </a:r>
            <a:r>
              <a:rPr lang="ru-RU" sz="2800" dirty="0" err="1"/>
              <a:t>триплоидии</a:t>
            </a:r>
            <a:r>
              <a:rPr lang="ru-RU" sz="2800" dirty="0"/>
              <a:t>) и </a:t>
            </a:r>
            <a:r>
              <a:rPr lang="ru-RU" sz="2800" u="sng" dirty="0"/>
              <a:t>анеуплоидии</a:t>
            </a:r>
            <a:r>
              <a:rPr lang="ru-RU" sz="2800" dirty="0"/>
              <a:t> (</a:t>
            </a:r>
            <a:r>
              <a:rPr lang="ru-RU" sz="2800" dirty="0" err="1"/>
              <a:t>трисомии</a:t>
            </a:r>
            <a:r>
              <a:rPr lang="ru-RU" sz="2800" dirty="0"/>
              <a:t>, </a:t>
            </a:r>
            <a:r>
              <a:rPr lang="ru-RU" sz="2800" dirty="0" err="1"/>
              <a:t>полисомии</a:t>
            </a:r>
            <a:r>
              <a:rPr lang="ru-RU" sz="2800" dirty="0"/>
              <a:t> и </a:t>
            </a:r>
            <a:r>
              <a:rPr lang="ru-RU" sz="2800" dirty="0" err="1"/>
              <a:t>моносомии</a:t>
            </a:r>
            <a:r>
              <a:rPr lang="ru-RU" sz="2800" dirty="0"/>
              <a:t>) </a:t>
            </a:r>
          </a:p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339966"/>
                </a:solidFill>
              </a:rPr>
              <a:t>Полиплоидия </a:t>
            </a:r>
            <a:r>
              <a:rPr lang="ru-RU" sz="2800" dirty="0"/>
              <a:t>— увеличение числа наборов хромосом, кратное гаплоидному набору (3n, 4n, 5n и т. д.) Причиной этих нарушений являются двойное оплодотворение и отсутствие первого </a:t>
            </a:r>
            <a:r>
              <a:rPr lang="ru-RU" sz="2800" dirty="0" err="1"/>
              <a:t>мейотического</a:t>
            </a:r>
            <a:r>
              <a:rPr lang="ru-RU" sz="2800" dirty="0"/>
              <a:t> деления. </a:t>
            </a:r>
            <a:r>
              <a:rPr lang="ru-RU" sz="2800" dirty="0" err="1"/>
              <a:t>Тетраплоидии</a:t>
            </a:r>
            <a:r>
              <a:rPr lang="ru-RU" sz="2800" dirty="0"/>
              <a:t> (92, ХХХХ) приводят к развитию хромосомной болезни. </a:t>
            </a:r>
            <a:r>
              <a:rPr lang="ru-RU" sz="2800" dirty="0" err="1"/>
              <a:t>Триплоидии</a:t>
            </a:r>
            <a:r>
              <a:rPr lang="ru-RU" sz="2800" dirty="0"/>
              <a:t> (69, ХХХ — девочка или 69, ХYY — мальчик) приводят к прерыванию беременности (репродуктивная потеря) и являются летальными состояниями. </a:t>
            </a:r>
          </a:p>
        </p:txBody>
      </p:sp>
    </p:spTree>
    <p:extLst>
      <p:ext uri="{BB962C8B-B14F-4D97-AF65-F5344CB8AC3E}">
        <p14:creationId xmlns:p14="http://schemas.microsoft.com/office/powerpoint/2010/main" val="29729401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1C3B3D-EF3F-41BB-889B-E278F0F52402}"/>
              </a:ext>
            </a:extLst>
          </p:cNvPr>
          <p:cNvSpPr txBox="1"/>
          <p:nvPr/>
        </p:nvSpPr>
        <p:spPr>
          <a:xfrm>
            <a:off x="357188" y="385763"/>
            <a:ext cx="115871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339966"/>
                </a:solidFill>
              </a:rPr>
              <a:t>Анеуплоидия </a:t>
            </a:r>
            <a:r>
              <a:rPr lang="ru-RU" sz="3200" dirty="0"/>
              <a:t>— изменение (уменьшение (</a:t>
            </a:r>
            <a:r>
              <a:rPr lang="ru-RU" sz="3200" dirty="0" err="1"/>
              <a:t>моносомия</a:t>
            </a:r>
            <a:r>
              <a:rPr lang="ru-RU" sz="3200" dirty="0"/>
              <a:t>) или увеличение (</a:t>
            </a:r>
            <a:r>
              <a:rPr lang="ru-RU" sz="3200" dirty="0" err="1"/>
              <a:t>трисомия</a:t>
            </a:r>
            <a:r>
              <a:rPr lang="ru-RU" sz="3200" dirty="0"/>
              <a:t>, </a:t>
            </a:r>
            <a:r>
              <a:rPr lang="ru-RU" sz="3200" dirty="0" err="1"/>
              <a:t>полисомия</a:t>
            </a:r>
            <a:r>
              <a:rPr lang="ru-RU" sz="3200" dirty="0"/>
              <a:t>)) числа хромосом в диплоидном наборе (2n + 1, 2n – 1 и т. д.). Эти нарушения вызваны </a:t>
            </a:r>
            <a:r>
              <a:rPr lang="ru-RU" sz="3200" dirty="0" err="1"/>
              <a:t>нерасхождением</a:t>
            </a:r>
            <a:r>
              <a:rPr lang="ru-RU" sz="3200" dirty="0"/>
              <a:t> хромосом при делении или их «</a:t>
            </a:r>
            <a:r>
              <a:rPr lang="ru-RU" sz="3200" dirty="0" err="1"/>
              <a:t>анафазным</a:t>
            </a:r>
            <a:r>
              <a:rPr lang="ru-RU" sz="3200" dirty="0"/>
              <a:t> отставанием». Из всех вариантов анеуплоидий встречаются только </a:t>
            </a:r>
            <a:r>
              <a:rPr lang="ru-RU" sz="3200" dirty="0" err="1"/>
              <a:t>трисомии</a:t>
            </a:r>
            <a:r>
              <a:rPr lang="ru-RU" sz="3200" dirty="0"/>
              <a:t> по </a:t>
            </a:r>
            <a:r>
              <a:rPr lang="ru-RU" sz="3200" dirty="0" err="1"/>
              <a:t>аутосомам</a:t>
            </a:r>
            <a:r>
              <a:rPr lang="ru-RU" sz="3200" dirty="0"/>
              <a:t> (синдромы Дауна, Патау, Эдвардса и др.), </a:t>
            </a:r>
            <a:r>
              <a:rPr lang="ru-RU" sz="3200" dirty="0" err="1"/>
              <a:t>полисомии</a:t>
            </a:r>
            <a:r>
              <a:rPr lang="ru-RU" sz="3200" dirty="0"/>
              <a:t> по половым хромосомам (три-, тетра- и </a:t>
            </a:r>
            <a:r>
              <a:rPr lang="ru-RU" sz="3200" dirty="0" err="1"/>
              <a:t>пентасомии</a:t>
            </a:r>
            <a:r>
              <a:rPr lang="ru-RU" sz="3200" dirty="0"/>
              <a:t>), а из </a:t>
            </a:r>
            <a:r>
              <a:rPr lang="ru-RU" sz="3200" dirty="0" err="1"/>
              <a:t>моносомий</a:t>
            </a:r>
            <a:r>
              <a:rPr lang="ru-RU" sz="3200" dirty="0"/>
              <a:t> встречается только </a:t>
            </a:r>
            <a:r>
              <a:rPr lang="ru-RU" sz="3200" dirty="0" err="1"/>
              <a:t>моносомия</a:t>
            </a:r>
            <a:r>
              <a:rPr lang="ru-RU" sz="3200" dirty="0"/>
              <a:t> Х (синдром Шерешевского–Тернера).</a:t>
            </a:r>
          </a:p>
        </p:txBody>
      </p:sp>
    </p:spTree>
    <p:extLst>
      <p:ext uri="{BB962C8B-B14F-4D97-AF65-F5344CB8AC3E}">
        <p14:creationId xmlns:p14="http://schemas.microsoft.com/office/powerpoint/2010/main" val="1627517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04AF9A-0EE3-4553-A4FA-9081B86EAA4F}"/>
              </a:ext>
            </a:extLst>
          </p:cNvPr>
          <p:cNvSpPr txBox="1"/>
          <p:nvPr/>
        </p:nvSpPr>
        <p:spPr>
          <a:xfrm>
            <a:off x="3046810" y="3244334"/>
            <a:ext cx="60936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4400" dirty="0">
              <a:solidFill>
                <a:srgbClr val="3399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67AB00-BABD-4978-9FC8-3B4EC694DA53}"/>
              </a:ext>
            </a:extLst>
          </p:cNvPr>
          <p:cNvSpPr txBox="1"/>
          <p:nvPr/>
        </p:nvSpPr>
        <p:spPr>
          <a:xfrm>
            <a:off x="846535" y="458272"/>
            <a:ext cx="105691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339966"/>
                </a:solidFill>
              </a:rPr>
              <a:t>Классификация хромосомных болезней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B2548C-6377-4426-A6B3-294A6A47E0D1}"/>
              </a:ext>
            </a:extLst>
          </p:cNvPr>
          <p:cNvSpPr txBox="1"/>
          <p:nvPr/>
        </p:nvSpPr>
        <p:spPr>
          <a:xfrm>
            <a:off x="458390" y="1151453"/>
            <a:ext cx="108870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  <a:r>
              <a:rPr lang="ru-RU" sz="2400" dirty="0"/>
              <a:t>В основе классификации хромосомной патологии лежат три основных принципа, которые позволяют точно охарактеризовать форму хромосомной патологии у обследуемого индивида, а также ее варианты. </a:t>
            </a:r>
          </a:p>
          <a:p>
            <a:pPr marL="457200" indent="-457200">
              <a:buAutoNum type="arabicPeriod"/>
            </a:pPr>
            <a:r>
              <a:rPr lang="ru-RU" sz="2400" dirty="0"/>
              <a:t>Характеристика </a:t>
            </a:r>
            <a:r>
              <a:rPr lang="ru-RU" sz="2400" dirty="0">
                <a:solidFill>
                  <a:srgbClr val="339966"/>
                </a:solidFill>
              </a:rPr>
              <a:t>хромосомной или геномной мутации </a:t>
            </a:r>
            <a:r>
              <a:rPr lang="ru-RU" sz="2400" dirty="0"/>
              <a:t>(этиологический принцип): </a:t>
            </a:r>
          </a:p>
          <a:p>
            <a:r>
              <a:rPr lang="ru-RU" sz="2400" dirty="0"/>
              <a:t>– полиплоидии</a:t>
            </a:r>
          </a:p>
          <a:p>
            <a:r>
              <a:rPr lang="ru-RU" sz="2400" dirty="0"/>
              <a:t>– анеуплоидии </a:t>
            </a:r>
          </a:p>
          <a:p>
            <a:r>
              <a:rPr lang="ru-RU" sz="2400" dirty="0"/>
              <a:t>2. Определение </a:t>
            </a:r>
            <a:r>
              <a:rPr lang="ru-RU" sz="2400" dirty="0">
                <a:solidFill>
                  <a:srgbClr val="339966"/>
                </a:solidFill>
              </a:rPr>
              <a:t>типа клеток</a:t>
            </a:r>
            <a:r>
              <a:rPr lang="ru-RU" sz="2400" dirty="0"/>
              <a:t>, в которых возникла мутация (в гаметах или зиготе):</a:t>
            </a:r>
          </a:p>
          <a:p>
            <a:r>
              <a:rPr lang="ru-RU" sz="2400" dirty="0"/>
              <a:t> – гаметические — вызывают полные формы хромосомных болезней; </a:t>
            </a:r>
          </a:p>
          <a:p>
            <a:r>
              <a:rPr lang="ru-RU" sz="2400" dirty="0"/>
              <a:t>– соматические — развивается организм с клетками разной хромосомной конституции (</a:t>
            </a:r>
            <a:r>
              <a:rPr lang="ru-RU" sz="2400" dirty="0" err="1"/>
              <a:t>мозаицизм</a:t>
            </a:r>
            <a:r>
              <a:rPr lang="ru-RU" sz="2400" dirty="0"/>
              <a:t>). </a:t>
            </a:r>
          </a:p>
          <a:p>
            <a:r>
              <a:rPr lang="ru-RU" sz="2400" dirty="0"/>
              <a:t>3. Выявление </a:t>
            </a:r>
            <a:r>
              <a:rPr lang="ru-RU" sz="2400" dirty="0">
                <a:solidFill>
                  <a:srgbClr val="339966"/>
                </a:solidFill>
              </a:rPr>
              <a:t>поколения</a:t>
            </a:r>
            <a:r>
              <a:rPr lang="ru-RU" sz="2400" dirty="0"/>
              <a:t>, в котором возникла мутация:</a:t>
            </a:r>
          </a:p>
          <a:p>
            <a:r>
              <a:rPr lang="ru-RU" sz="2400" dirty="0"/>
              <a:t> – спорадические хромосомные болезни (возникают вновь в </a:t>
            </a:r>
          </a:p>
          <a:p>
            <a:r>
              <a:rPr lang="ru-RU" sz="2400" dirty="0"/>
              <a:t>гаметах здоровых родителей); </a:t>
            </a:r>
          </a:p>
          <a:p>
            <a:r>
              <a:rPr lang="ru-RU" sz="2400" dirty="0"/>
              <a:t>– наследуемые (семейные) хромосомные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1054832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D9F723-2ADE-4519-83A6-D2FB55B3DFB6}"/>
              </a:ext>
            </a:extLst>
          </p:cNvPr>
          <p:cNvSpPr txBox="1"/>
          <p:nvPr/>
        </p:nvSpPr>
        <p:spPr>
          <a:xfrm>
            <a:off x="689373" y="243959"/>
            <a:ext cx="97547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339966"/>
                </a:solidFill>
              </a:rPr>
              <a:t>Патогенез хромосомных болезней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1D78A-1904-4C90-A07F-B2A6FC053428}"/>
              </a:ext>
            </a:extLst>
          </p:cNvPr>
          <p:cNvSpPr txBox="1"/>
          <p:nvPr/>
        </p:nvSpPr>
        <p:spPr>
          <a:xfrm>
            <a:off x="597099" y="1125141"/>
            <a:ext cx="1099780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Патогенез хромосомных болезней, несмотря на хорошую изученность клиники и цитогенетики, даже в общих чертах остается открытым. Не разработана общая схема развития сложных патологических процессов, обусловленных хромосомными аномалиями и приводящих к сложнейшим фенотипам хромосомных болезней. </a:t>
            </a:r>
            <a:r>
              <a:rPr lang="ru-RU" sz="2400" dirty="0">
                <a:solidFill>
                  <a:srgbClr val="339966"/>
                </a:solidFill>
              </a:rPr>
              <a:t>Ключевое звено в развитии хромосомной болезни ни при одной форме не выявлено</a:t>
            </a:r>
            <a:r>
              <a:rPr lang="ru-RU" sz="2400" dirty="0"/>
              <a:t>. Основным звеном патогенеза хромосомных заболеваний является несбалансированность генотипа в результате геномных и хромосомных мутаций, что проявляется внутриутробной гибелью эмбрионов и плодов, развитием специфических синдромов, проявляющихся нарушениями физического и психического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220015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995060-7317-4536-BE07-340E67CE45B7}"/>
              </a:ext>
            </a:extLst>
          </p:cNvPr>
          <p:cNvSpPr txBox="1"/>
          <p:nvPr/>
        </p:nvSpPr>
        <p:spPr>
          <a:xfrm>
            <a:off x="617934" y="258901"/>
            <a:ext cx="110406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339966"/>
                </a:solidFill>
              </a:rPr>
              <a:t>Клинико-цитогенетическая характеристика синдромов, связанных с аномалиями половых хромосом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8AFD8-95B7-45FE-9B4E-3070B8956FEA}"/>
              </a:ext>
            </a:extLst>
          </p:cNvPr>
          <p:cNvSpPr txBox="1"/>
          <p:nvPr/>
        </p:nvSpPr>
        <p:spPr>
          <a:xfrm>
            <a:off x="875109" y="2197893"/>
            <a:ext cx="85224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Изменение числа половых хромосом может возникать в результате нарушения расхождения как в первом, так и во втором делении мейоза. Нарушение расхождения в первом делении приводит к образованию аномальных гамет: у женщин — ХХ и 0 (в последнем случае яйцеклетка не содержит половых хромосом); у мужчин — ХY и 0.</a:t>
            </a:r>
          </a:p>
        </p:txBody>
      </p:sp>
    </p:spTree>
    <p:extLst>
      <p:ext uri="{BB962C8B-B14F-4D97-AF65-F5344CB8AC3E}">
        <p14:creationId xmlns:p14="http://schemas.microsoft.com/office/powerpoint/2010/main" val="3651754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9D6686-700E-42ED-8853-DC4CCDF9792C}"/>
              </a:ext>
            </a:extLst>
          </p:cNvPr>
          <p:cNvSpPr txBox="1"/>
          <p:nvPr/>
        </p:nvSpPr>
        <p:spPr>
          <a:xfrm>
            <a:off x="292896" y="181957"/>
            <a:ext cx="702587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	</a:t>
            </a:r>
            <a:r>
              <a:rPr lang="ru-RU" sz="3200" dirty="0">
                <a:solidFill>
                  <a:srgbClr val="339966"/>
                </a:solidFill>
              </a:rPr>
              <a:t>Синдром Шерешевского–Тернера </a:t>
            </a:r>
            <a:r>
              <a:rPr lang="ru-RU" sz="3200" dirty="0"/>
              <a:t>(</a:t>
            </a:r>
            <a:r>
              <a:rPr lang="ru-RU" sz="3200" dirty="0" err="1"/>
              <a:t>моносомия</a:t>
            </a:r>
            <a:r>
              <a:rPr lang="ru-RU" sz="3200" dirty="0"/>
              <a:t> Х-хромосомы) — это единственная форма </a:t>
            </a:r>
            <a:r>
              <a:rPr lang="ru-RU" sz="3200" dirty="0" err="1"/>
              <a:t>моносомии</a:t>
            </a:r>
            <a:r>
              <a:rPr lang="ru-RU" sz="3200" dirty="0"/>
              <a:t> у человека, которая может быть выявлена у живорожденных. Популяционная частота — 1 : 3000 новорожденных девочек. Кроме простой </a:t>
            </a:r>
            <a:r>
              <a:rPr lang="ru-RU" sz="3200" dirty="0" err="1"/>
              <a:t>моносомии</a:t>
            </a:r>
            <a:r>
              <a:rPr lang="ru-RU" sz="3200" dirty="0"/>
              <a:t> по X-хромосоме (45,Х0), составляющей 50 %, встречаются мозаичные формы, делеции длинного и короткого плеча </a:t>
            </a:r>
            <a:r>
              <a:rPr lang="ru-RU" sz="3200" dirty="0" err="1"/>
              <a:t>Xхромосомы</a:t>
            </a:r>
            <a:r>
              <a:rPr lang="ru-RU" sz="3200" dirty="0"/>
              <a:t>, изо-Х-хромосомы, а также кольцевые X-хромосомы. 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CBAD37A1-48F9-47D5-B2B5-87037AABFC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 t="43542" r="24948" b="7500"/>
          <a:stretch/>
        </p:blipFill>
        <p:spPr bwMode="auto">
          <a:xfrm>
            <a:off x="6612729" y="685800"/>
            <a:ext cx="5286375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8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E47542-F97E-4E43-A1C3-455985EC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76835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Основными причинами, способствующими увеличению роста наследственной патологии, являются: </a:t>
            </a:r>
          </a:p>
          <a:p>
            <a:pPr marL="0" indent="0">
              <a:buNone/>
            </a:pPr>
            <a:r>
              <a:rPr lang="ru-RU" dirty="0"/>
              <a:t>– значительные успехи медицины в лечении и предупреждении многих инфекционных болезней; </a:t>
            </a:r>
          </a:p>
          <a:p>
            <a:pPr marL="0" indent="0">
              <a:buNone/>
            </a:pPr>
            <a:r>
              <a:rPr lang="ru-RU" dirty="0"/>
              <a:t>– возрастающее загрязнение окружающей среды мутагенными агентами; </a:t>
            </a:r>
          </a:p>
          <a:p>
            <a:pPr marL="0" indent="0">
              <a:buNone/>
            </a:pPr>
            <a:r>
              <a:rPr lang="ru-RU" dirty="0"/>
              <a:t>– увеличение средней продолжительности жизни человека. </a:t>
            </a:r>
          </a:p>
          <a:p>
            <a:pPr marL="0" indent="0">
              <a:buNone/>
            </a:pPr>
            <a:r>
              <a:rPr lang="ru-RU" dirty="0"/>
              <a:t>	Наряду с этим совершенствование методов диагностики и успехи молекулярной биологии позволяют выявлять генетическую природу ряда серьезных заболеваний, ранее не связываемых с аномалиями генома (например, хромосомные болезни). </a:t>
            </a:r>
          </a:p>
        </p:txBody>
      </p:sp>
    </p:spTree>
    <p:extLst>
      <p:ext uri="{BB962C8B-B14F-4D97-AF65-F5344CB8AC3E}">
        <p14:creationId xmlns:p14="http://schemas.microsoft.com/office/powerpoint/2010/main" val="25455659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B226D8-A0A1-4057-AFC5-13D7E5D17C24}"/>
              </a:ext>
            </a:extLst>
          </p:cNvPr>
          <p:cNvSpPr txBox="1"/>
          <p:nvPr/>
        </p:nvSpPr>
        <p:spPr>
          <a:xfrm>
            <a:off x="346473" y="146894"/>
            <a:ext cx="1135499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u="sng" dirty="0"/>
              <a:t>Клинические проявления. </a:t>
            </a:r>
            <a:r>
              <a:rPr lang="ru-RU" sz="2800" dirty="0"/>
              <a:t>Ребенок с данным синдромом рождается только в случае утраты отцовской Х-хромосомы. При утрате материнской эмбрион погибает на ранних этапах развития. Синдром проявляется в трех направлениях: </a:t>
            </a:r>
          </a:p>
          <a:p>
            <a:pPr marL="514350" indent="-514350" algn="just">
              <a:buAutoNum type="arabicParenR"/>
            </a:pPr>
            <a:r>
              <a:rPr lang="ru-RU" sz="2800" dirty="0" err="1"/>
              <a:t>гипогонадизм</a:t>
            </a:r>
            <a:r>
              <a:rPr lang="ru-RU" sz="2800" dirty="0"/>
              <a:t>, недоразвитие половых органов и вторичных половых признаков (гипоплазия матки, первичная аменорея, недоразвитие молочных желез, недостаточность эстрогенов и др.); 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ВПР (сердца и почек); 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низкий рост (1 м 30 см — 1 м 50 см). Внешний вид больных имеет характерные симптомы: короткая шея с избытком кожи и крыловидными складками, лимфатический отек стоп, голеней, кистей рук и предплечий. </a:t>
            </a:r>
          </a:p>
        </p:txBody>
      </p:sp>
    </p:spTree>
    <p:extLst>
      <p:ext uri="{BB962C8B-B14F-4D97-AF65-F5344CB8AC3E}">
        <p14:creationId xmlns:p14="http://schemas.microsoft.com/office/powerpoint/2010/main" val="32046687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C858A-F7AF-4445-9974-41646323531D}"/>
              </a:ext>
            </a:extLst>
          </p:cNvPr>
          <p:cNvSpPr txBox="1"/>
          <p:nvPr/>
        </p:nvSpPr>
        <p:spPr>
          <a:xfrm>
            <a:off x="789384" y="475774"/>
            <a:ext cx="1012626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	</a:t>
            </a:r>
            <a:r>
              <a:rPr lang="ru-RU" sz="3200" dirty="0">
                <a:solidFill>
                  <a:srgbClr val="339966"/>
                </a:solidFill>
              </a:rPr>
              <a:t>Лечение</a:t>
            </a:r>
            <a:r>
              <a:rPr lang="ru-RU" sz="3200" dirty="0"/>
              <a:t> больных с синдромом Шерешевского–Тернера комплексное: </a:t>
            </a:r>
          </a:p>
          <a:p>
            <a:pPr marL="514350" indent="-514350">
              <a:buAutoNum type="arabicParenR"/>
            </a:pPr>
            <a:r>
              <a:rPr lang="ru-RU" sz="3200" dirty="0"/>
              <a:t>реконструктивная хирургия (ВПР внутренних органов); </a:t>
            </a:r>
          </a:p>
          <a:p>
            <a:pPr marL="514350" indent="-514350">
              <a:buAutoNum type="arabicParenR"/>
            </a:pPr>
            <a:r>
              <a:rPr lang="ru-RU" sz="3200" dirty="0"/>
              <a:t>пластическая хирургия (удаление крыловидных складок); </a:t>
            </a:r>
          </a:p>
          <a:p>
            <a:pPr marL="514350" indent="-514350">
              <a:buAutoNum type="arabicParenR"/>
            </a:pPr>
            <a:r>
              <a:rPr lang="ru-RU" sz="3200" dirty="0"/>
              <a:t>гормональное (эстрогены, гормон роста); </a:t>
            </a:r>
          </a:p>
          <a:p>
            <a:pPr marL="514350" indent="-514350">
              <a:buAutoNum type="arabicParenR"/>
            </a:pPr>
            <a:r>
              <a:rPr lang="ru-RU" sz="3200" dirty="0"/>
              <a:t> психотерапевтическое. </a:t>
            </a:r>
          </a:p>
        </p:txBody>
      </p:sp>
    </p:spTree>
    <p:extLst>
      <p:ext uri="{BB962C8B-B14F-4D97-AF65-F5344CB8AC3E}">
        <p14:creationId xmlns:p14="http://schemas.microsoft.com/office/powerpoint/2010/main" val="3548586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EE5CC-47AC-4E69-AD61-6987FE58C2EE}"/>
              </a:ext>
            </a:extLst>
          </p:cNvPr>
          <p:cNvSpPr txBox="1"/>
          <p:nvPr/>
        </p:nvSpPr>
        <p:spPr>
          <a:xfrm>
            <a:off x="389335" y="357188"/>
            <a:ext cx="108692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339966"/>
                </a:solidFill>
              </a:rPr>
              <a:t>Синдром </a:t>
            </a:r>
            <a:r>
              <a:rPr lang="ru-RU" sz="3200" dirty="0" err="1">
                <a:solidFill>
                  <a:srgbClr val="339966"/>
                </a:solidFill>
              </a:rPr>
              <a:t>полисомии</a:t>
            </a:r>
            <a:r>
              <a:rPr lang="ru-RU" sz="3200" dirty="0">
                <a:solidFill>
                  <a:srgbClr val="339966"/>
                </a:solidFill>
              </a:rPr>
              <a:t> Х-хромосомы (синдром «суперженщины»). </a:t>
            </a:r>
            <a:r>
              <a:rPr lang="ru-RU" sz="3200" dirty="0"/>
              <a:t>Популяционная частота — 1 : 1000 новорожденных девочек. </a:t>
            </a:r>
            <a:r>
              <a:rPr lang="ru-RU" sz="3200" dirty="0" err="1"/>
              <a:t>Цитогенетически</a:t>
            </a:r>
            <a:r>
              <a:rPr lang="ru-RU" sz="3200" dirty="0"/>
              <a:t> выявляются формы 47,ХХХ, 48,ХХХХ и 49,ХХХХХ. </a:t>
            </a:r>
          </a:p>
          <a:p>
            <a:r>
              <a:rPr lang="ru-RU" sz="3200" dirty="0"/>
              <a:t>	</a:t>
            </a:r>
            <a:r>
              <a:rPr lang="ru-RU" sz="3200" u="sng" dirty="0"/>
              <a:t>Клинические проявления. </a:t>
            </a:r>
            <a:r>
              <a:rPr lang="ru-RU" sz="3200" dirty="0"/>
              <a:t>Женщины с кариотипом 47,ХХХ в полной или мозаичной форме в основном имеют нормальное физическое и психическое развитие, интеллект — в пределах нижней границы нормы. Как правило, не отмечается отклонений в половом развитии, характерна нормальная плодовитость (крайне редко отмечаются нарушения репродуктивной функции — вторичная аменорея, дисменорея, ранняя менопауза). </a:t>
            </a:r>
          </a:p>
        </p:txBody>
      </p:sp>
    </p:spTree>
    <p:extLst>
      <p:ext uri="{BB962C8B-B14F-4D97-AF65-F5344CB8AC3E}">
        <p14:creationId xmlns:p14="http://schemas.microsoft.com/office/powerpoint/2010/main" val="1336607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D244BE-9EDB-45BB-8F56-EA57B796273D}"/>
              </a:ext>
            </a:extLst>
          </p:cNvPr>
          <p:cNvSpPr txBox="1"/>
          <p:nvPr/>
        </p:nvSpPr>
        <p:spPr>
          <a:xfrm>
            <a:off x="432197" y="173415"/>
            <a:ext cx="113549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С увеличением числа X-хромосом нарастает степень отклонений от нормы. У женщин с тетра- и </a:t>
            </a:r>
            <a:r>
              <a:rPr lang="ru-RU" sz="3200" dirty="0" err="1"/>
              <a:t>пентасомией</a:t>
            </a:r>
            <a:r>
              <a:rPr lang="ru-RU" sz="3200" dirty="0"/>
              <a:t> X описаны отклонения в умственном развитии, аномалии скелета и половых органов. Они имеют высокий рост, телосложение по мужскому типу, челюстно-лицевые дисплазии (</a:t>
            </a:r>
            <a:r>
              <a:rPr lang="ru-RU" sz="3200" dirty="0" err="1"/>
              <a:t>эпикант</a:t>
            </a:r>
            <a:r>
              <a:rPr lang="ru-RU" sz="3200" dirty="0"/>
              <a:t>, </a:t>
            </a:r>
            <a:r>
              <a:rPr lang="ru-RU" sz="3200" dirty="0" err="1"/>
              <a:t>гипертелоризм</a:t>
            </a:r>
            <a:r>
              <a:rPr lang="ru-RU" sz="3200" dirty="0"/>
              <a:t>, готическое небо), нарушения менструального цикла, бесплодие, преждевременный климакс, снижение интеллекта различных степеней (⅔ больных), нередки психические заболевания (шизофрения, маниакально-депрессивный психоз, эпилепсия)</a:t>
            </a:r>
          </a:p>
        </p:txBody>
      </p:sp>
    </p:spTree>
    <p:extLst>
      <p:ext uri="{BB962C8B-B14F-4D97-AF65-F5344CB8AC3E}">
        <p14:creationId xmlns:p14="http://schemas.microsoft.com/office/powerpoint/2010/main" val="2293441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CEC1AF-E767-486F-AD25-9590FE78DBD5}"/>
              </a:ext>
            </a:extLst>
          </p:cNvPr>
          <p:cNvSpPr txBox="1"/>
          <p:nvPr/>
        </p:nvSpPr>
        <p:spPr>
          <a:xfrm>
            <a:off x="114300" y="171450"/>
            <a:ext cx="8658225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339966"/>
                </a:solidFill>
              </a:rPr>
              <a:t>	</a:t>
            </a:r>
            <a:r>
              <a:rPr lang="ru-RU" sz="3200" dirty="0">
                <a:solidFill>
                  <a:srgbClr val="339966"/>
                </a:solidFill>
              </a:rPr>
              <a:t>Синдром </a:t>
            </a:r>
            <a:r>
              <a:rPr lang="ru-RU" sz="3200" dirty="0" err="1">
                <a:solidFill>
                  <a:srgbClr val="339966"/>
                </a:solidFill>
              </a:rPr>
              <a:t>Клайнфельтера</a:t>
            </a:r>
            <a:r>
              <a:rPr lang="ru-RU" sz="3200" dirty="0">
                <a:solidFill>
                  <a:srgbClr val="339966"/>
                </a:solidFill>
              </a:rPr>
              <a:t> </a:t>
            </a:r>
            <a:r>
              <a:rPr lang="ru-RU" sz="3200" dirty="0"/>
              <a:t>описан в 1942 г. Популяционная частота — 2– 2,5 : 1000 мальчиков. Цитогенетические варианты синдрома могут быть различны: 47,XXY; 48,XXXY; 49,XXXXY и др. Чаще встречается вариант 47,XXY. Отмечены как полные, так и мозаичные формы. Клинические проявления. Больные высокого роста с непропорционально длинными конечностями, выраженной гинекомастией и оволосением по женскому типу. В детстве отличаются хрупким телосложением, а после 40 лет страдают ожирением. </a:t>
            </a:r>
          </a:p>
        </p:txBody>
      </p:sp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B1F5E9B7-29A8-4EA9-846A-78CBCDD6F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t="24063" r="46006" b="18125"/>
          <a:stretch/>
        </p:blipFill>
        <p:spPr bwMode="auto">
          <a:xfrm>
            <a:off x="8963024" y="171450"/>
            <a:ext cx="3114676" cy="36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96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BD2E9-B13D-4A59-A0A7-A5EA3F236E71}"/>
              </a:ext>
            </a:extLst>
          </p:cNvPr>
          <p:cNvSpPr txBox="1"/>
          <p:nvPr/>
        </p:nvSpPr>
        <p:spPr>
          <a:xfrm>
            <a:off x="389334" y="240476"/>
            <a:ext cx="1086921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/>
              <a:t>	Важными диагностическими признаками являются </a:t>
            </a:r>
            <a:r>
              <a:rPr lang="ru-RU" sz="3200" dirty="0" err="1"/>
              <a:t>гипогонадизм</a:t>
            </a:r>
            <a:r>
              <a:rPr lang="ru-RU" sz="3200" dirty="0"/>
              <a:t>, </a:t>
            </a:r>
            <a:r>
              <a:rPr lang="ru-RU" sz="3200" dirty="0" err="1"/>
              <a:t>гипогенитализм</a:t>
            </a:r>
            <a:r>
              <a:rPr lang="ru-RU" sz="3200" dirty="0"/>
              <a:t>, бесплодие (в результате нарушения сперматогенеза, снижения продукции тестостерона и увеличения продукции женских половых гормонов). Коэффициент интеллекта ниже 80 (чем больше в кариотипе добавочных хромосом, тем более выражено отклонение от нормы). </a:t>
            </a:r>
          </a:p>
          <a:p>
            <a:pPr algn="just"/>
            <a:r>
              <a:rPr lang="ru-RU" sz="3200" dirty="0"/>
              <a:t>	Лечение мужскими половыми гормонами направлено на коррекцию вторичных половых признаков, однако и после терапии больные остаются бесплодными.</a:t>
            </a:r>
          </a:p>
        </p:txBody>
      </p:sp>
    </p:spTree>
    <p:extLst>
      <p:ext uri="{BB962C8B-B14F-4D97-AF65-F5344CB8AC3E}">
        <p14:creationId xmlns:p14="http://schemas.microsoft.com/office/powerpoint/2010/main" val="14398428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31368F-63BA-4BB0-AB6C-BD538095B185}"/>
              </a:ext>
            </a:extLst>
          </p:cNvPr>
          <p:cNvSpPr txBox="1"/>
          <p:nvPr/>
        </p:nvSpPr>
        <p:spPr>
          <a:xfrm>
            <a:off x="285749" y="275480"/>
            <a:ext cx="114585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339966"/>
                </a:solidFill>
              </a:rPr>
              <a:t>	Синдром </a:t>
            </a:r>
            <a:r>
              <a:rPr lang="ru-RU" sz="2400" dirty="0" err="1">
                <a:solidFill>
                  <a:srgbClr val="339966"/>
                </a:solidFill>
              </a:rPr>
              <a:t>полисомии</a:t>
            </a:r>
            <a:r>
              <a:rPr lang="ru-RU" sz="2400" dirty="0">
                <a:solidFill>
                  <a:srgbClr val="339966"/>
                </a:solidFill>
              </a:rPr>
              <a:t> Y-хромосомы </a:t>
            </a:r>
            <a:r>
              <a:rPr lang="ru-RU" sz="2400" dirty="0"/>
              <a:t>(синдром </a:t>
            </a:r>
            <a:r>
              <a:rPr lang="ru-RU" sz="2400" dirty="0">
                <a:solidFill>
                  <a:srgbClr val="339966"/>
                </a:solidFill>
              </a:rPr>
              <a:t>«супермужчины»</a:t>
            </a:r>
            <a:r>
              <a:rPr lang="ru-RU" sz="2400" dirty="0"/>
              <a:t>). Популяционная частота — 1 : 1000 мальчиков. </a:t>
            </a:r>
            <a:r>
              <a:rPr lang="ru-RU" sz="2400" dirty="0" err="1"/>
              <a:t>Цитогенетически</a:t>
            </a:r>
            <a:r>
              <a:rPr lang="ru-RU" sz="2400" dirty="0"/>
              <a:t> отмечены полные и мозаичные формы. </a:t>
            </a:r>
          </a:p>
          <a:p>
            <a:pPr algn="just"/>
            <a:r>
              <a:rPr lang="ru-RU" sz="2400" dirty="0"/>
              <a:t>	</a:t>
            </a:r>
            <a:r>
              <a:rPr lang="ru-RU" sz="2400" u="sng" dirty="0"/>
              <a:t>Клинические проявления. </a:t>
            </a:r>
            <a:r>
              <a:rPr lang="ru-RU" sz="2400" dirty="0"/>
              <a:t>Большинство индивидов по физическому и умственному развитию не отличается от здоровых мужчин. Обычно они имеют рост немного выше среднего. Заметных отклонений ни в половом развитии, ни в гормональном статусе, ни в плодовитости у большинства ХYY-индивидов нет. В 30–40 % случаев отмечаются определенные симптомы — грубые черты лица, выступающие надбровные дуги и переносица, увеличенная нижняя челюсть, высокое небо, аномальный рост зубов, большие ушные раковины, деформация коленных и локтевых суставов. Интеллект или несколько снижен, или в норме. Характерны эмоционально-волевые нарушения: склонность к агрессивным и даже криминальным поступкам. Продолжительность жизни не отличается от </a:t>
            </a:r>
            <a:r>
              <a:rPr lang="ru-RU" sz="2400" dirty="0" err="1"/>
              <a:t>среднепопуляционной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9453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33CDE2-6ACB-4851-9270-D4A6E6C45AF6}"/>
              </a:ext>
            </a:extLst>
          </p:cNvPr>
          <p:cNvSpPr txBox="1"/>
          <p:nvPr/>
        </p:nvSpPr>
        <p:spPr>
          <a:xfrm>
            <a:off x="232172" y="105460"/>
            <a:ext cx="1171217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339966"/>
                </a:solidFill>
              </a:rPr>
              <a:t>Клинико-цитогенетическая характеристика синдромов, связанных с числовыми аномалиями </a:t>
            </a:r>
            <a:r>
              <a:rPr lang="ru-RU" sz="4400" dirty="0" err="1">
                <a:solidFill>
                  <a:srgbClr val="339966"/>
                </a:solidFill>
              </a:rPr>
              <a:t>аутосом</a:t>
            </a:r>
            <a:endParaRPr lang="ru-RU" sz="4400" dirty="0">
              <a:solidFill>
                <a:srgbClr val="33996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3414A-9DF8-4338-B821-0E7F6DF8891E}"/>
              </a:ext>
            </a:extLst>
          </p:cNvPr>
          <p:cNvSpPr txBox="1"/>
          <p:nvPr/>
        </p:nvSpPr>
        <p:spPr>
          <a:xfrm>
            <a:off x="247651" y="2229118"/>
            <a:ext cx="78819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3200" dirty="0">
                <a:solidFill>
                  <a:srgbClr val="339966"/>
                </a:solidFill>
              </a:rPr>
              <a:t>Синдром Дауна (</a:t>
            </a:r>
            <a:r>
              <a:rPr lang="ru-RU" sz="3200" dirty="0" err="1">
                <a:solidFill>
                  <a:srgbClr val="339966"/>
                </a:solidFill>
              </a:rPr>
              <a:t>трисомия</a:t>
            </a:r>
            <a:r>
              <a:rPr lang="ru-RU" sz="3200" dirty="0">
                <a:solidFill>
                  <a:srgbClr val="339966"/>
                </a:solidFill>
              </a:rPr>
              <a:t> хромосомы 21) </a:t>
            </a:r>
            <a:r>
              <a:rPr lang="ru-RU" sz="3200" dirty="0"/>
              <a:t>— </a:t>
            </a:r>
            <a:r>
              <a:rPr lang="ru-RU" sz="2400" dirty="0"/>
              <a:t>наиболее часто встречающийся хромосомный синдром. Впервые описан в 1866 г. английским врачом Дауном. Популяционная частота составляет 1 : 600–700 новорожденных детей. Цитогенетические варианты разнообразны: 47,ХХ(ХY),+21 (простая </a:t>
            </a:r>
            <a:r>
              <a:rPr lang="ru-RU" sz="2400" dirty="0" err="1"/>
              <a:t>трисомия</a:t>
            </a:r>
            <a:r>
              <a:rPr lang="ru-RU" sz="2400" dirty="0"/>
              <a:t> 21) — 96 %; 46,ХY,14–,t(21/14) (транслокации) — 3 %; 46,ХХ/47ХХ,+21 (</a:t>
            </a:r>
            <a:r>
              <a:rPr lang="ru-RU" sz="2400" dirty="0" err="1"/>
              <a:t>мозаицизм</a:t>
            </a:r>
            <a:r>
              <a:rPr lang="ru-RU" sz="2400" dirty="0"/>
              <a:t>) — 1 %. Частота рождения детей с данным синдромом зависит от возраста матери и резко увеличивается после 35 лет.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FCC0274-FDEC-4EA8-A251-5F9202736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1571" r="11874"/>
          <a:stretch/>
        </p:blipFill>
        <p:spPr bwMode="auto">
          <a:xfrm>
            <a:off x="8401051" y="1471612"/>
            <a:ext cx="3558778" cy="399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804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7ABDE9-6A1D-4849-A91B-F06F3A5CFDFE}"/>
              </a:ext>
            </a:extLst>
          </p:cNvPr>
          <p:cNvSpPr txBox="1"/>
          <p:nvPr/>
        </p:nvSpPr>
        <p:spPr>
          <a:xfrm>
            <a:off x="342901" y="243512"/>
            <a:ext cx="807243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u="sng" dirty="0"/>
              <a:t>Клинические проявле</a:t>
            </a:r>
            <a:r>
              <a:rPr lang="ru-RU" sz="2400" dirty="0"/>
              <a:t>ния. Дети с синдромом Дауна рождаются в срок, но с умеренно выраженной пренатальной гипоплазией (на 8–10 % ниже средних величин). Минимальными диагностическими признаками являются: умственная отсталость, мышечная гипотония, плоское лицо, монголоидный разрез глазных щелей, </a:t>
            </a:r>
            <a:r>
              <a:rPr lang="ru-RU" sz="2400" dirty="0" err="1"/>
              <a:t>эпикант</a:t>
            </a:r>
            <a:r>
              <a:rPr lang="ru-RU" sz="2400" dirty="0"/>
              <a:t>, крупный (обычно высунутый) язык, брахицефалия, деформированные ушные раковины, «обезьянья» складка на ладони, отведенный («хватательный») большой палец на стопе и др. Клинические проявления </a:t>
            </a:r>
            <a:r>
              <a:rPr lang="ru-RU" sz="2400" dirty="0" err="1"/>
              <a:t>трисомной</a:t>
            </a:r>
            <a:r>
              <a:rPr lang="ru-RU" sz="2400" dirty="0"/>
              <a:t> и </a:t>
            </a:r>
            <a:r>
              <a:rPr lang="ru-RU" sz="2400" dirty="0" err="1"/>
              <a:t>транслакационной</a:t>
            </a:r>
            <a:r>
              <a:rPr lang="ru-RU" sz="2400" dirty="0"/>
              <a:t> форм болезни Дауна совершенно идентичны. При мозаичной форме наблюдается большой клинический полиморфизм. Дети с синдромом Дауна </a:t>
            </a:r>
            <a:r>
              <a:rPr lang="ru-RU" sz="2400" dirty="0" err="1"/>
              <a:t>трисомной</a:t>
            </a:r>
            <a:r>
              <a:rPr lang="ru-RU" sz="2400" dirty="0"/>
              <a:t> формы чаще рождаются у женщин старше 35 лет. </a:t>
            </a:r>
            <a:r>
              <a:rPr lang="ru-RU" sz="2400" dirty="0" err="1"/>
              <a:t>Транслокационные</a:t>
            </a:r>
            <a:r>
              <a:rPr lang="ru-RU" sz="2400" dirty="0"/>
              <a:t> формы, наоборот, чаще встречаются у молодых родителей. Мозаичные формы отмечаются с одинаковой частотой во всех возрастных группах.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F90CF73E-94B8-400F-9E69-445CDA32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339" y="885824"/>
            <a:ext cx="3886201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07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B3DFF4-7403-4ABB-B783-1EF71F449F7E}"/>
              </a:ext>
            </a:extLst>
          </p:cNvPr>
          <p:cNvSpPr txBox="1"/>
          <p:nvPr/>
        </p:nvSpPr>
        <p:spPr>
          <a:xfrm>
            <a:off x="775097" y="388888"/>
            <a:ext cx="609361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339966"/>
                </a:solidFill>
              </a:rPr>
              <a:t>	Синдром Патау (</a:t>
            </a:r>
            <a:r>
              <a:rPr lang="ru-RU" sz="3600" dirty="0" err="1">
                <a:solidFill>
                  <a:srgbClr val="339966"/>
                </a:solidFill>
              </a:rPr>
              <a:t>трисомия</a:t>
            </a:r>
            <a:r>
              <a:rPr lang="ru-RU" sz="3600" dirty="0">
                <a:solidFill>
                  <a:srgbClr val="339966"/>
                </a:solidFill>
              </a:rPr>
              <a:t> по хромосоме 13) </a:t>
            </a:r>
            <a:r>
              <a:rPr lang="ru-RU" sz="2800" dirty="0"/>
              <a:t>впервые описан в 1960 г. американским генетиком К. Патау. Популяционная частота — 1 : 5000–7000 новорожденных. 	Цитогенетические варианты могут быть различны: целая </a:t>
            </a:r>
            <a:r>
              <a:rPr lang="ru-RU" sz="2800" dirty="0" err="1"/>
              <a:t>трисомия</a:t>
            </a:r>
            <a:r>
              <a:rPr lang="ru-RU" sz="2800" dirty="0"/>
              <a:t> 13 (</a:t>
            </a:r>
            <a:r>
              <a:rPr lang="ru-RU" sz="2800" dirty="0" err="1"/>
              <a:t>нерасхождение</a:t>
            </a:r>
            <a:r>
              <a:rPr lang="ru-RU" sz="2800" dirty="0"/>
              <a:t> хромосом в мейозе, в 80 % случаев у матери), </a:t>
            </a:r>
            <a:r>
              <a:rPr lang="ru-RU" sz="2800" dirty="0" err="1"/>
              <a:t>транслокационный</a:t>
            </a:r>
            <a:r>
              <a:rPr lang="ru-RU" sz="2800" dirty="0"/>
              <a:t> вариант, мозаичные формы, дополнительная кольцевая хромосома 13, </a:t>
            </a:r>
            <a:r>
              <a:rPr lang="ru-RU" sz="2800" dirty="0" err="1"/>
              <a:t>изохромосомы</a:t>
            </a:r>
            <a:r>
              <a:rPr lang="ru-RU" sz="2800" dirty="0"/>
              <a:t>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3994897B-C11D-42D3-8ED6-15874C5E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833437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46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88840-4C10-4DE9-A33D-78D61EE8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65125"/>
            <a:ext cx="11039475" cy="1325563"/>
          </a:xfrm>
        </p:spPr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Понятие о наследственной и врожденной патологии.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2D5D8-B5CE-4D7A-B1AE-900F4AE11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90688"/>
            <a:ext cx="11039475" cy="448627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	Понятия «наследственные болезни» и «врожденные заболевания» далеко не однозначны. </a:t>
            </a:r>
            <a:r>
              <a:rPr lang="ru-RU" b="1" dirty="0"/>
              <a:t>Врожденными</a:t>
            </a:r>
            <a:r>
              <a:rPr lang="ru-RU" dirty="0"/>
              <a:t> называют любые заболевания, проявляющиеся сразу после рождения ребенка. Они могут быть наследственными и ненаследственными. К числу </a:t>
            </a:r>
            <a:r>
              <a:rPr lang="ru-RU" u="sng" dirty="0">
                <a:solidFill>
                  <a:srgbClr val="339966"/>
                </a:solidFill>
              </a:rPr>
              <a:t>наследственных болезней </a:t>
            </a:r>
            <a:r>
              <a:rPr lang="ru-RU" dirty="0"/>
              <a:t>относятся лишь те, в основе которых лежат структурные изменения в генетическом материале. Одни из них клинически проявляются уже в первые дни после рождения, другие —в юношеском, зрелом, а иногда и в пожилом возрасте.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u="sng" dirty="0">
                <a:solidFill>
                  <a:srgbClr val="339966"/>
                </a:solidFill>
              </a:rPr>
              <a:t>Ненаследственные болезни </a:t>
            </a:r>
            <a:r>
              <a:rPr lang="ru-RU" dirty="0"/>
              <a:t>обусловлены действием неблагоприятных факторов среды на развивающийся плод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в период беременности и не затрагивают его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генетический аппарат. </a:t>
            </a:r>
          </a:p>
        </p:txBody>
      </p:sp>
    </p:spTree>
    <p:extLst>
      <p:ext uri="{BB962C8B-B14F-4D97-AF65-F5344CB8AC3E}">
        <p14:creationId xmlns:p14="http://schemas.microsoft.com/office/powerpoint/2010/main" val="3276256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ED60B9-F7FB-47C3-A2D9-D9287BB7A849}"/>
              </a:ext>
            </a:extLst>
          </p:cNvPr>
          <p:cNvSpPr txBox="1"/>
          <p:nvPr/>
        </p:nvSpPr>
        <p:spPr>
          <a:xfrm>
            <a:off x="285749" y="228600"/>
            <a:ext cx="115300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u="sng" dirty="0"/>
              <a:t>Клинические проявления.</a:t>
            </a:r>
            <a:r>
              <a:rPr lang="ru-RU" sz="2400" dirty="0"/>
              <a:t> Дети рождаются с истинной пренатальной гипоплазией. Основными признаками являются: низкий скошенный лоб, узкие глазные щели, запавшее переносье, низко расположенные и деформированные ушные раковины. Типичный признак синдрома Патау — расщелины верхней губы и неба (обычно двусторонние). Всегда обнаруживаются пороки нескольких внутренних органов в разной комбинации: дефекты перегородок сердца, незавершенный поворот кишечника, кисты почек, аномалии внутренних половых органов, дефекты поджелудочной железы. Как правило, наблюдается двусторонняя полидактилия. ЦНС поражается в 100 % случаев. В связи с тяжелыми ВПР большинство детей с синдромом Патау умирают в первые недели или месяцы жизни (95 % — до 1 года). Однако некоторые больные живут несколько лет. Более того, в развитых странах отмечается тенденция к увеличению продолжительности жизни больных с синдромом Патау до 5 (около 15 % детей) и даже до 10 лет (2–3 % детей). Однако все эти дети имеют тяжелую умственную отсталость — глубокую идиотию.</a:t>
            </a:r>
          </a:p>
        </p:txBody>
      </p:sp>
    </p:spTree>
    <p:extLst>
      <p:ext uri="{BB962C8B-B14F-4D97-AF65-F5344CB8AC3E}">
        <p14:creationId xmlns:p14="http://schemas.microsoft.com/office/powerpoint/2010/main" val="36950371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74A9B3-80A9-49CF-AC92-5477F66ED334}"/>
              </a:ext>
            </a:extLst>
          </p:cNvPr>
          <p:cNvSpPr txBox="1"/>
          <p:nvPr/>
        </p:nvSpPr>
        <p:spPr>
          <a:xfrm>
            <a:off x="460771" y="250389"/>
            <a:ext cx="113978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339966"/>
                </a:solidFill>
              </a:rPr>
              <a:t>	Синдром Эдвардса (</a:t>
            </a:r>
            <a:r>
              <a:rPr lang="ru-RU" sz="3200" dirty="0" err="1">
                <a:solidFill>
                  <a:srgbClr val="339966"/>
                </a:solidFill>
              </a:rPr>
              <a:t>трисомия</a:t>
            </a:r>
            <a:r>
              <a:rPr lang="ru-RU" sz="3200" dirty="0">
                <a:solidFill>
                  <a:srgbClr val="339966"/>
                </a:solidFill>
              </a:rPr>
              <a:t> по хромосоме 18) </a:t>
            </a:r>
            <a:r>
              <a:rPr lang="ru-RU" sz="3200" dirty="0"/>
              <a:t>впервые описан в 1960 г. английским ученым Эдвардсом. Популяционная частота составляет 1 : 6500 новорожденных. 	</a:t>
            </a:r>
            <a:r>
              <a:rPr lang="ru-RU" sz="3200" dirty="0" err="1"/>
              <a:t>Цитогенетически</a:t>
            </a:r>
            <a:r>
              <a:rPr lang="ru-RU" sz="3200" dirty="0"/>
              <a:t> в большинстве случаев синдром представлен целой </a:t>
            </a:r>
            <a:r>
              <a:rPr lang="ru-RU" sz="3200" dirty="0" err="1"/>
              <a:t>трисомией</a:t>
            </a:r>
            <a:r>
              <a:rPr lang="ru-RU" sz="3200" dirty="0"/>
              <a:t> 18 (гаметическая мутация одного из родителей, чаще по материнской линии). Кроме того, встречаются и мозаичные формы (46,ХХ/47ХХ,+13). Клинических различий между цитогенетическими формами не обнаружено.</a:t>
            </a:r>
          </a:p>
        </p:txBody>
      </p:sp>
    </p:spTree>
    <p:extLst>
      <p:ext uri="{BB962C8B-B14F-4D97-AF65-F5344CB8AC3E}">
        <p14:creationId xmlns:p14="http://schemas.microsoft.com/office/powerpoint/2010/main" val="40159360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AA481E-C8CF-4F4D-968E-4A8A46894504}"/>
              </a:ext>
            </a:extLst>
          </p:cNvPr>
          <p:cNvSpPr txBox="1"/>
          <p:nvPr/>
        </p:nvSpPr>
        <p:spPr>
          <a:xfrm>
            <a:off x="460772" y="199668"/>
            <a:ext cx="7340203" cy="6329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u="sng" dirty="0"/>
              <a:t>Клинические проявления. </a:t>
            </a:r>
            <a:r>
              <a:rPr lang="ru-RU" sz="2400" dirty="0"/>
              <a:t>Для синдрома характерны множественные ВПР лицевой части черепа, сердца, костной и мочевой систем (сращение и удвоение почек, кисты почек), половых органов. Отмечается гипоплазия нижней челюсти и </a:t>
            </a:r>
            <a:r>
              <a:rPr lang="ru-RU" sz="2400" dirty="0" err="1"/>
              <a:t>микростомия</a:t>
            </a:r>
            <a:r>
              <a:rPr lang="ru-RU" sz="2400" dirty="0"/>
              <a:t>, узкие и короткие глазные щели, маленькие низкорасположенные ушные раковины, выступающий затылок, характерное </a:t>
            </a:r>
            <a:r>
              <a:rPr lang="ru-RU" sz="2400" dirty="0" err="1"/>
              <a:t>сгибательное</a:t>
            </a:r>
            <a:r>
              <a:rPr lang="ru-RU" sz="2400" dirty="0"/>
              <a:t> положение пальцев кисти, аномально развитая стопа (пятка выступает, свод провисает), первый палец стоп короче второго. Продолжительность жизни больных с синдромом Эдвардса резко снижена. На первом году жизни погибают 90 % больных, к 3-летнему возрасту — более 95 %. Причиной смерти являются пороки сердечно-сосудистой системы, кишечника или почек. Все выжившие больные имеют глубокую степень олигофрении (идиотию). </a:t>
            </a:r>
          </a:p>
        </p:txBody>
      </p:sp>
      <p:pic>
        <p:nvPicPr>
          <p:cNvPr id="11268" name="Picture 4" descr="Picture background">
            <a:extLst>
              <a:ext uri="{FF2B5EF4-FFF2-40B4-BE49-F238E27FC236}">
                <a16:creationId xmlns:a16="http://schemas.microsoft.com/office/drawing/2014/main" id="{4B1FE3AD-50AE-4669-A4E5-534790D2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199668"/>
            <a:ext cx="3231739" cy="27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5059C453-5780-486C-A7D7-A12964B1A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3" t="2911" r="6440"/>
          <a:stretch/>
        </p:blipFill>
        <p:spPr bwMode="auto">
          <a:xfrm>
            <a:off x="9457076" y="1929841"/>
            <a:ext cx="2734924" cy="27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322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79AF0-4C1B-4F47-8810-5459FF64C478}"/>
              </a:ext>
            </a:extLst>
          </p:cNvPr>
          <p:cNvSpPr txBox="1"/>
          <p:nvPr/>
        </p:nvSpPr>
        <p:spPr>
          <a:xfrm>
            <a:off x="1071562" y="1443038"/>
            <a:ext cx="3529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E84D4-E753-4940-9F06-C4C4F30157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t="17963" r="17292" b="15371"/>
          <a:stretch/>
        </p:blipFill>
        <p:spPr>
          <a:xfrm rot="5400000">
            <a:off x="5316046" y="135730"/>
            <a:ext cx="6527193" cy="6586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BC52C9-BDB5-494E-8E3E-09C559A03386}"/>
              </a:ext>
            </a:extLst>
          </p:cNvPr>
          <p:cNvSpPr txBox="1"/>
          <p:nvPr/>
        </p:nvSpPr>
        <p:spPr>
          <a:xfrm>
            <a:off x="1071562" y="4041397"/>
            <a:ext cx="3328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339966"/>
                </a:solidFill>
              </a:rPr>
              <a:t>Желаю всем здоровых деток</a:t>
            </a:r>
          </a:p>
        </p:txBody>
      </p:sp>
    </p:spTree>
    <p:extLst>
      <p:ext uri="{BB962C8B-B14F-4D97-AF65-F5344CB8AC3E}">
        <p14:creationId xmlns:p14="http://schemas.microsoft.com/office/powerpoint/2010/main" val="18838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DB2CD-7381-4408-9DDE-39ACA58A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3" y="292893"/>
            <a:ext cx="3576638" cy="776288"/>
          </a:xfrm>
        </p:spPr>
        <p:txBody>
          <a:bodyPr/>
          <a:lstStyle/>
          <a:p>
            <a:r>
              <a:rPr lang="ru-RU" dirty="0">
                <a:solidFill>
                  <a:srgbClr val="339933"/>
                </a:solidFill>
              </a:rPr>
              <a:t>Фенокопии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FB63E3-6D8C-492C-BBE6-0FF4BD56C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1069181"/>
            <a:ext cx="8958262" cy="54959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	В медицинской генетике выделяют еще одно понятие — </a:t>
            </a:r>
            <a:r>
              <a:rPr lang="ru-RU" u="sng" dirty="0">
                <a:solidFill>
                  <a:srgbClr val="339966"/>
                </a:solidFill>
              </a:rPr>
              <a:t>фенокопии. </a:t>
            </a:r>
            <a:r>
              <a:rPr lang="ru-RU" dirty="0"/>
              <a:t>Фенокопия представляет собой клинический синдром, возникающий под влиянием факторов внешней среды в период эмбрионального развития, сходный по своим проявлениям с наследственным заболеванием, но имеющий негенетическую природу возникновения. Например, такие аномалии, как «волчья пасть», «заячья губа», могут быть и наследственно обусловленными (синдром Патау), и ненаследственными, возникающими в результате нарушения эмбрионального развития. Гипотиреоз наследуется как аутосомно-рецессивный признак, но может встречаться и как фенокопия у людей, проживающих в районах, где питьевая вода бедна йодом. Ранняя глухота может наследоваться как рецессивный или доминантный признак, а может встречаться как фенокопия у детей, рожденных женщинами, переболевшими во время беременности краснухой.</a:t>
            </a:r>
          </a:p>
        </p:txBody>
      </p:sp>
    </p:spTree>
    <p:extLst>
      <p:ext uri="{BB962C8B-B14F-4D97-AF65-F5344CB8AC3E}">
        <p14:creationId xmlns:p14="http://schemas.microsoft.com/office/powerpoint/2010/main" val="72878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E47542-F97E-4E43-A1C3-455985EC9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442913"/>
            <a:ext cx="10553699" cy="64150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	Таким образом, фенокопии представляют собой заболевания, внешне похожие на наследственные болезни, но не связанные с изменением генотипа. </a:t>
            </a:r>
          </a:p>
          <a:p>
            <a:pPr marL="0" indent="0">
              <a:buNone/>
            </a:pPr>
            <a:r>
              <a:rPr lang="ru-RU" dirty="0"/>
              <a:t>	Причинами фенокопии могут быть: </a:t>
            </a:r>
          </a:p>
          <a:p>
            <a:pPr marL="0" indent="0" algn="just">
              <a:buNone/>
            </a:pPr>
            <a:r>
              <a:rPr lang="ru-RU" dirty="0"/>
              <a:t>– кислородное голодание плода (внутриутробная гипоксия), вызывающее развитие серьезных дефектов структуры мозга и черепа, микроцефалию;</a:t>
            </a:r>
          </a:p>
          <a:p>
            <a:pPr marL="0" indent="0" algn="just">
              <a:buNone/>
            </a:pPr>
            <a:r>
              <a:rPr lang="ru-RU" dirty="0"/>
              <a:t> – эндокринные нарушения в организме беременной женщины (вероятность рождения больного ребенка у такой женщины примерно в 2,5 раза выше); </a:t>
            </a:r>
          </a:p>
          <a:p>
            <a:pPr marL="0" indent="0" algn="just">
              <a:buNone/>
            </a:pPr>
            <a:r>
              <a:rPr lang="ru-RU" dirty="0"/>
              <a:t>– инфекционные заболевания беременной женщины (токсоплазмоз, краснуха, сифилис и др.), особенно в ранний период беременности, вызывающие в значительном проценте случаев (до 60–70 %) тяжелые уродства (микроцефалию, глухонемоту, расщелину мягкого неба и др.); </a:t>
            </a:r>
          </a:p>
          <a:p>
            <a:pPr marL="0" indent="0">
              <a:buNone/>
            </a:pPr>
            <a:r>
              <a:rPr lang="ru-RU" dirty="0"/>
              <a:t>– тяжелая психическая травма и длительные эмоциональные перенапряжения женщины в период беременности; </a:t>
            </a:r>
          </a:p>
          <a:p>
            <a:pPr marL="0" indent="0">
              <a:buNone/>
            </a:pPr>
            <a:r>
              <a:rPr lang="ru-RU" dirty="0"/>
              <a:t>– лекарственные препараты, обладающие цитотоксическим или </a:t>
            </a:r>
            <a:r>
              <a:rPr lang="ru-RU" dirty="0" err="1"/>
              <a:t>антиметаболическим</a:t>
            </a:r>
            <a:r>
              <a:rPr lang="ru-RU" dirty="0"/>
              <a:t> действием; </a:t>
            </a:r>
          </a:p>
          <a:p>
            <a:pPr marL="0" indent="0">
              <a:buNone/>
            </a:pPr>
            <a:r>
              <a:rPr lang="ru-RU" dirty="0"/>
              <a:t>– хронический алкоголизм родителей (пороки развития у детей непьющих родителей составляют около 2 %, у умеренно пьющих — до 9 %, у сильно пьющих — 74 %) и др.</a:t>
            </a:r>
          </a:p>
        </p:txBody>
      </p:sp>
    </p:spTree>
    <p:extLst>
      <p:ext uri="{BB962C8B-B14F-4D97-AF65-F5344CB8AC3E}">
        <p14:creationId xmlns:p14="http://schemas.microsoft.com/office/powerpoint/2010/main" val="185969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75EF8-AF7D-498F-ADA8-F67AF1C5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365125"/>
            <a:ext cx="11801475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9966"/>
                </a:solidFill>
              </a:rPr>
              <a:t>Классификация болезней с учетом взаимоотношения наследственных и средовых факторов в их развитии.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36453B-D72E-46F7-ACA6-75F784D09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631950"/>
            <a:ext cx="11801474" cy="48609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В развитии болезни, как и в жизнедеятельности здорового организма, принимают участие два основных фактора: воздействия внешней среды (внешний фактор) и наследственность (внутренний фактор). С учетом удельного веса внутреннего и внешнего факторов в развитии болезни выделяют следующие группы заболеваний (Н. П. Бочков, 2002): </a:t>
            </a:r>
          </a:p>
          <a:p>
            <a:pPr marL="0" indent="0">
              <a:buNone/>
            </a:pPr>
            <a:r>
              <a:rPr lang="ru-RU" dirty="0">
                <a:solidFill>
                  <a:srgbClr val="339966"/>
                </a:solidFill>
              </a:rPr>
              <a:t>	</a:t>
            </a:r>
            <a:r>
              <a:rPr lang="ru-RU" u="sng" dirty="0">
                <a:solidFill>
                  <a:srgbClr val="339966"/>
                </a:solidFill>
              </a:rPr>
              <a:t>1. Собственно наследственные болезни. </a:t>
            </a:r>
            <a:r>
              <a:rPr lang="ru-RU" dirty="0"/>
              <a:t>Причиной этих заболеваний являются аномалии в генетическом аппарате клетки, т. е. мутации (генные, хромосомные и геномные). Среда определяет лишь </a:t>
            </a:r>
            <a:r>
              <a:rPr lang="ru-RU" i="1" dirty="0"/>
              <a:t>пенетрантность</a:t>
            </a:r>
            <a:r>
              <a:rPr lang="ru-RU" dirty="0"/>
              <a:t> (частоту проявления аномального гена в популяции особей, обладающих данным геном) и </a:t>
            </a:r>
            <a:r>
              <a:rPr lang="ru-RU" i="1" dirty="0"/>
              <a:t>экспрессивность </a:t>
            </a:r>
            <a:r>
              <a:rPr lang="ru-RU" dirty="0"/>
              <a:t>(степень выраженности действия гена у конкретной особи). К этой группе относятся такие моногенно обусловленные заболевания, как </a:t>
            </a:r>
            <a:r>
              <a:rPr lang="ru-RU" dirty="0" err="1"/>
              <a:t>алкаптонурия</a:t>
            </a:r>
            <a:r>
              <a:rPr lang="ru-RU" dirty="0"/>
              <a:t>, фенилкетонурия, гепатоцеребральная дистрофия, гемофилия и др., а также все хромосомные болезни.</a:t>
            </a:r>
          </a:p>
        </p:txBody>
      </p:sp>
    </p:spTree>
    <p:extLst>
      <p:ext uri="{BB962C8B-B14F-4D97-AF65-F5344CB8AC3E}">
        <p14:creationId xmlns:p14="http://schemas.microsoft.com/office/powerpoint/2010/main" val="3367707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</TotalTime>
  <Words>5227</Words>
  <Application>Microsoft Office PowerPoint</Application>
  <PresentationFormat>Широкоэкранный</PresentationFormat>
  <Paragraphs>190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Arial MT</vt:lpstr>
      <vt:lpstr>Austin Cyr Bold</vt:lpstr>
      <vt:lpstr>Calibri</vt:lpstr>
      <vt:lpstr>Calibri Light</vt:lpstr>
      <vt:lpstr>Microsoft Sans Serif</vt:lpstr>
      <vt:lpstr>Тема Office</vt:lpstr>
      <vt:lpstr>Роль наследственности и изменчивости в патологии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Понятие о наследственной и врожденной патологии. </vt:lpstr>
      <vt:lpstr>Фенокопии</vt:lpstr>
      <vt:lpstr>Презентация PowerPoint</vt:lpstr>
      <vt:lpstr>Классификация болезней с учетом взаимоотношения наследственных и средовых факторов в их развитии.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ГЕННЫЕ БОЛЕЗНИ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Патогенез генных болезней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Энзимопатическая желтуха</vt:lpstr>
      <vt:lpstr>Синдром Криглера-Найяра</vt:lpstr>
      <vt:lpstr>Синдром Дубина-Джонсона</vt:lpstr>
      <vt:lpstr>Синдром Ротора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наследственности и изменчивости в патологии</dc:title>
  <dc:creator>NATASHA</dc:creator>
  <cp:lastModifiedBy>NATASHA</cp:lastModifiedBy>
  <cp:revision>24</cp:revision>
  <dcterms:created xsi:type="dcterms:W3CDTF">2025-05-23T06:20:40Z</dcterms:created>
  <dcterms:modified xsi:type="dcterms:W3CDTF">2025-05-25T10:39:39Z</dcterms:modified>
</cp:coreProperties>
</file>