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70" r:id="rId4"/>
    <p:sldId id="305" r:id="rId5"/>
    <p:sldId id="310" r:id="rId6"/>
    <p:sldId id="268" r:id="rId7"/>
    <p:sldId id="280" r:id="rId8"/>
    <p:sldId id="257" r:id="rId9"/>
    <p:sldId id="269" r:id="rId10"/>
    <p:sldId id="281" r:id="rId11"/>
    <p:sldId id="285" r:id="rId12"/>
    <p:sldId id="276" r:id="rId13"/>
    <p:sldId id="271" r:id="rId14"/>
    <p:sldId id="286" r:id="rId15"/>
    <p:sldId id="277" r:id="rId16"/>
    <p:sldId id="287" r:id="rId17"/>
    <p:sldId id="291" r:id="rId18"/>
    <p:sldId id="293" r:id="rId19"/>
    <p:sldId id="292" r:id="rId20"/>
    <p:sldId id="298" r:id="rId21"/>
    <p:sldId id="273" r:id="rId22"/>
    <p:sldId id="297" r:id="rId23"/>
    <p:sldId id="288" r:id="rId24"/>
    <p:sldId id="289" r:id="rId25"/>
    <p:sldId id="290" r:id="rId26"/>
    <p:sldId id="278" r:id="rId27"/>
    <p:sldId id="300" r:id="rId28"/>
    <p:sldId id="299" r:id="rId29"/>
    <p:sldId id="282" r:id="rId30"/>
    <p:sldId id="284" r:id="rId31"/>
    <p:sldId id="283" r:id="rId32"/>
    <p:sldId id="294" r:id="rId33"/>
    <p:sldId id="295" r:id="rId34"/>
    <p:sldId id="303" r:id="rId35"/>
    <p:sldId id="315" r:id="rId36"/>
    <p:sldId id="317" r:id="rId37"/>
    <p:sldId id="275" r:id="rId38"/>
    <p:sldId id="316" r:id="rId39"/>
    <p:sldId id="313" r:id="rId40"/>
    <p:sldId id="312" r:id="rId41"/>
    <p:sldId id="318" r:id="rId42"/>
    <p:sldId id="322" r:id="rId43"/>
    <p:sldId id="321" r:id="rId44"/>
    <p:sldId id="319" r:id="rId45"/>
    <p:sldId id="320" r:id="rId46"/>
    <p:sldId id="314" r:id="rId47"/>
    <p:sldId id="307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741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70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98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01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305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06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59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47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32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0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977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E118D-FDDA-403F-B6AC-36AFBCE417B5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D0016-E9DD-4512-A20F-A0385F48FA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161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7" y="240627"/>
            <a:ext cx="1166812" cy="10953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57874" y="253519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4000" dirty="0">
                <a:latin typeface="+mj-lt"/>
              </a:rPr>
              <a:t> </a:t>
            </a:r>
          </a:p>
          <a:p>
            <a:pPr algn="ctr"/>
            <a:r>
              <a:rPr lang="ru-RU" altLang="ru-RU" sz="4000" dirty="0" smtClean="0">
                <a:latin typeface="+mj-lt"/>
              </a:rPr>
              <a:t> </a:t>
            </a:r>
            <a:endParaRPr lang="ru-RU" sz="40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17812" y="495913"/>
            <a:ext cx="4859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>
                <a:latin typeface="+mj-lt"/>
              </a:rPr>
              <a:t>Дисциплина «Русский язык и культура речи»</a:t>
            </a:r>
          </a:p>
          <a:p>
            <a:r>
              <a:rPr lang="ru-RU" sz="1600" dirty="0">
                <a:latin typeface="+mj-lt"/>
              </a:rPr>
              <a:t>Лекция </a:t>
            </a:r>
            <a:r>
              <a:rPr lang="ru-RU" sz="1600" dirty="0" smtClean="0">
                <a:latin typeface="+mj-lt"/>
              </a:rPr>
              <a:t>3.</a:t>
            </a:r>
            <a:endParaRPr lang="ru-RU" sz="1600" dirty="0">
              <a:latin typeface="+mj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00652" y="2128480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Функциональные </a:t>
            </a:r>
          </a:p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стили речи современного русского языка</a:t>
            </a:r>
            <a:endParaRPr lang="ru-RU" sz="6000" b="1" dirty="0">
              <a:latin typeface="Yanone Kaffeesatz" panose="00000500000000000000" pitchFamily="2" charset="-52"/>
            </a:endParaRPr>
          </a:p>
          <a:p>
            <a:pPr algn="ctr"/>
            <a:r>
              <a:rPr lang="ru-RU" sz="3600" b="1" dirty="0">
                <a:latin typeface="Yanone Kaffeesatz" panose="00000500000000000000" pitchFamily="2" charset="-52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76114" y="4269691"/>
            <a:ext cx="4859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>
                <a:latin typeface="+mj-lt"/>
              </a:rPr>
              <a:t>Дарья Владимировна Панченко</a:t>
            </a:r>
          </a:p>
          <a:p>
            <a:pPr algn="ctr"/>
            <a:r>
              <a:rPr lang="ru-RU" sz="1600" dirty="0" err="1">
                <a:latin typeface="+mj-lt"/>
              </a:rPr>
              <a:t>к.п.н</a:t>
            </a:r>
            <a:r>
              <a:rPr lang="ru-RU" sz="1600" dirty="0">
                <a:latin typeface="+mj-lt"/>
              </a:rPr>
              <a:t>, доцент</a:t>
            </a:r>
          </a:p>
        </p:txBody>
      </p:sp>
    </p:spTree>
    <p:extLst>
      <p:ext uri="{BB962C8B-B14F-4D97-AF65-F5344CB8AC3E}">
        <p14:creationId xmlns:p14="http://schemas.microsoft.com/office/powerpoint/2010/main" val="76914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1392070" y="2019718"/>
            <a:ext cx="9897493" cy="5330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rgbClr val="FF0000"/>
                </a:solidFill>
                <a:latin typeface="+mj-lt"/>
              </a:rPr>
              <a:t>  </a:t>
            </a:r>
            <a:r>
              <a:rPr lang="ru-RU" dirty="0" smtClean="0">
                <a:latin typeface="+mj-lt"/>
              </a:rPr>
              <a:t> - наличием научной терминологии, преобладанием абстрактной лексики (</a:t>
            </a:r>
            <a:r>
              <a:rPr lang="ru-RU" i="1" dirty="0" smtClean="0">
                <a:latin typeface="+mj-lt"/>
              </a:rPr>
              <a:t>перспективы, развитие, точка зрения</a:t>
            </a:r>
            <a:r>
              <a:rPr lang="ru-RU" dirty="0" smtClean="0">
                <a:latin typeface="+mj-lt"/>
              </a:rPr>
              <a:t>);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ru-RU" dirty="0" smtClean="0">
                <a:latin typeface="+mj-lt"/>
              </a:rPr>
              <a:t>  - демонстрацией отстранённости автора (</a:t>
            </a:r>
            <a:r>
              <a:rPr lang="ru-RU" i="1" dirty="0" smtClean="0">
                <a:latin typeface="+mj-lt"/>
              </a:rPr>
              <a:t>есть основания полагать, считается, известно, представляется возможным, следует подчеркнуть</a:t>
            </a:r>
            <a:r>
              <a:rPr lang="ru-RU" dirty="0" smtClean="0">
                <a:latin typeface="+mj-lt"/>
              </a:rPr>
              <a:t>);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ru-RU" dirty="0" smtClean="0">
                <a:latin typeface="+mj-lt"/>
              </a:rPr>
              <a:t>   - употреблением слов в прямом, номинативном значении;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ru-RU" dirty="0" smtClean="0">
                <a:latin typeface="+mj-lt"/>
              </a:rPr>
              <a:t>   - отсутствием образных средств языка, эмоциональности;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ru-RU" dirty="0" smtClean="0">
                <a:latin typeface="+mj-lt"/>
              </a:rPr>
              <a:t>    - повествовательным характером предложений, прямым   порядком слов.</a:t>
            </a:r>
            <a:endParaRPr lang="ru-RU" dirty="0">
              <a:latin typeface="+mj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13392" y="0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Научный стиль характеризуется: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497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" y="2562366"/>
            <a:ext cx="2955017" cy="2942443"/>
          </a:xfrm>
        </p:spPr>
      </p:pic>
      <p:sp>
        <p:nvSpPr>
          <p:cNvPr id="4" name="Прямоугольник 3"/>
          <p:cNvSpPr/>
          <p:nvPr/>
        </p:nvSpPr>
        <p:spPr>
          <a:xfrm>
            <a:off x="4945039" y="2311653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+mj-lt"/>
              </a:rPr>
              <a:t>На основании результатов масс-спектров газообразных продуктов можно утверждать, что термическая полимеризация инициируется по механизму Бородина — </a:t>
            </a:r>
            <a:r>
              <a:rPr lang="ru-RU" sz="2400" dirty="0" err="1">
                <a:latin typeface="+mj-lt"/>
              </a:rPr>
              <a:t>Хунсдикера</a:t>
            </a:r>
            <a:r>
              <a:rPr lang="ru-RU" sz="2400" dirty="0">
                <a:latin typeface="+mj-lt"/>
              </a:rPr>
              <a:t>: начальное легкое </a:t>
            </a:r>
            <a:r>
              <a:rPr lang="ru-RU" sz="2400" dirty="0" err="1">
                <a:latin typeface="+mj-lt"/>
              </a:rPr>
              <a:t>декарбоксилирование</a:t>
            </a:r>
            <a:r>
              <a:rPr lang="ru-RU" sz="2400" dirty="0">
                <a:latin typeface="+mj-lt"/>
              </a:rPr>
              <a:t> приводит к образованию </a:t>
            </a:r>
            <a:r>
              <a:rPr lang="ru-RU" sz="2400" dirty="0" err="1">
                <a:latin typeface="+mj-lt"/>
              </a:rPr>
              <a:t>карбоксилатных</a:t>
            </a:r>
            <a:r>
              <a:rPr lang="ru-RU" sz="2400" dirty="0">
                <a:latin typeface="+mj-lt"/>
              </a:rPr>
              <a:t> радикалов, что, в свою очередь, вызывает полимеризацию и образование дальнейшего </a:t>
            </a:r>
            <a:r>
              <a:rPr lang="ru-RU" sz="2400" dirty="0" smtClean="0">
                <a:latin typeface="+mj-lt"/>
              </a:rPr>
              <a:t>полимера</a:t>
            </a:r>
            <a:endParaRPr lang="ru-RU" sz="2400" dirty="0">
              <a:latin typeface="+mj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94121" y="171315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atin typeface="Yanone Kaffeesatz" panose="00000500000000000000" pitchFamily="2" charset="-52"/>
              </a:rPr>
              <a:t>Пример научного текста</a:t>
            </a:r>
            <a:endParaRPr lang="ru-RU" sz="2800" b="1" dirty="0">
              <a:latin typeface="Yanone Kaffeesatz" panose="00000500000000000000" pitchFamily="2" charset="-52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78265" y="2026208"/>
            <a:ext cx="966774" cy="1072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 smtClean="0">
                <a:latin typeface="Yanone Kaffeesatz" panose="00000500000000000000" pitchFamily="2" charset="-52"/>
              </a:rPr>
              <a:t>«</a:t>
            </a:r>
            <a:endParaRPr lang="ru-RU" sz="6000" b="1" dirty="0">
              <a:latin typeface="Yanone Kaffeesatz" panose="00000500000000000000" pitchFamily="2" charset="-52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074265" y="5340553"/>
            <a:ext cx="966774" cy="1072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 smtClean="0">
                <a:latin typeface="Yanone Kaffeesatz" panose="00000500000000000000" pitchFamily="2" charset="-52"/>
              </a:rPr>
              <a:t>»</a:t>
            </a:r>
            <a:endParaRPr lang="ru-RU" sz="6000" b="1" dirty="0">
              <a:latin typeface="Yanone Kaffeesatz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8358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01" y="1381124"/>
            <a:ext cx="4648461" cy="464846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43389" y="2596986"/>
            <a:ext cx="55652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+mj-lt"/>
              </a:rPr>
              <a:t>научная монография, научная статья, диссертация, учебный текст, аннотация, реферат, доклад, лекция, научная дискуссия, а также жанры научно-популярной </a:t>
            </a:r>
            <a:r>
              <a:rPr lang="ru-RU" sz="2800" dirty="0" smtClean="0">
                <a:latin typeface="+mj-lt"/>
              </a:rPr>
              <a:t>литературы </a:t>
            </a:r>
            <a:endParaRPr lang="ru-RU" sz="2800" dirty="0">
              <a:latin typeface="+mj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1301366" y="460110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Жанрами научного стиля</a:t>
            </a:r>
          </a:p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могут быть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3389" y="5423545"/>
            <a:ext cx="5666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+mj-lt"/>
              </a:rPr>
              <a:t>Сфера </a:t>
            </a:r>
            <a:r>
              <a:rPr lang="ru-RU" dirty="0" smtClean="0">
                <a:latin typeface="+mj-lt"/>
              </a:rPr>
              <a:t>применения – научные </a:t>
            </a:r>
            <a:r>
              <a:rPr lang="ru-RU" dirty="0">
                <a:latin typeface="+mj-lt"/>
              </a:rPr>
              <a:t>труды, выступления на </a:t>
            </a:r>
            <a:r>
              <a:rPr lang="ru-RU" dirty="0" smtClean="0">
                <a:latin typeface="+mj-lt"/>
              </a:rPr>
              <a:t>научных конференциях, </a:t>
            </a:r>
            <a:r>
              <a:rPr lang="ru-RU" dirty="0">
                <a:latin typeface="+mj-lt"/>
              </a:rPr>
              <a:t>ответы учащихся на </a:t>
            </a:r>
            <a:r>
              <a:rPr lang="ru-RU" dirty="0" smtClean="0">
                <a:latin typeface="+mj-lt"/>
              </a:rPr>
              <a:t>занятиях </a:t>
            </a:r>
            <a:r>
              <a:rPr lang="ru-RU" dirty="0">
                <a:latin typeface="+mj-lt"/>
              </a:rPr>
              <a:t>по </a:t>
            </a:r>
            <a:r>
              <a:rPr lang="ru-RU" dirty="0" smtClean="0">
                <a:latin typeface="+mj-lt"/>
              </a:rPr>
              <a:t>разным предметам 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358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5783" y="776429"/>
            <a:ext cx="3860974" cy="6791464"/>
          </a:xfrm>
          <a:prstGeom prst="rect">
            <a:avLst/>
          </a:prstGeom>
        </p:spPr>
      </p:pic>
      <p:pic>
        <p:nvPicPr>
          <p:cNvPr id="4" name="istockphoto-2153375317-640_adpp_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6817" y="2155604"/>
            <a:ext cx="6569036" cy="3695082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03503" y="608378"/>
            <a:ext cx="7152288" cy="1246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atin typeface="Playlist_cyr" pitchFamily="2" charset="0"/>
              </a:rPr>
              <a:t>Публицистический стиль</a:t>
            </a:r>
            <a:endParaRPr lang="ru-RU" sz="6000" b="1" dirty="0">
              <a:latin typeface="Playlist_cyr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0861" y="2155604"/>
            <a:ext cx="464878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+mj-lt"/>
              </a:rPr>
              <a:t>Публицистический </a:t>
            </a:r>
            <a:r>
              <a:rPr lang="ru-RU" sz="2200" b="1" dirty="0">
                <a:latin typeface="+mj-lt"/>
              </a:rPr>
              <a:t>стиль речи </a:t>
            </a:r>
            <a:r>
              <a:rPr lang="ru-RU" sz="2200" dirty="0">
                <a:latin typeface="+mj-lt"/>
              </a:rPr>
              <a:t>уместен в </a:t>
            </a:r>
            <a:r>
              <a:rPr lang="ru-RU" sz="2200" dirty="0" smtClean="0">
                <a:latin typeface="+mj-lt"/>
              </a:rPr>
              <a:t>общественно-политической </a:t>
            </a:r>
            <a:r>
              <a:rPr lang="ru-RU" sz="2200" dirty="0">
                <a:latin typeface="+mj-lt"/>
              </a:rPr>
              <a:t>и литературно-критической </a:t>
            </a:r>
            <a:r>
              <a:rPr lang="ru-RU" sz="2200" dirty="0" smtClean="0">
                <a:latin typeface="+mj-lt"/>
              </a:rPr>
              <a:t>сфере, </a:t>
            </a:r>
            <a:r>
              <a:rPr lang="ru-RU" sz="2200" dirty="0">
                <a:latin typeface="+mj-lt"/>
              </a:rPr>
              <a:t>средствах массовой информации, на </a:t>
            </a:r>
            <a:r>
              <a:rPr lang="ru-RU" sz="2200" dirty="0" smtClean="0">
                <a:latin typeface="+mj-lt"/>
              </a:rPr>
              <a:t>собраниях, выступлениях, митингах.</a:t>
            </a:r>
          </a:p>
          <a:p>
            <a:pPr algn="just"/>
            <a:r>
              <a:rPr lang="ru-RU" sz="2200" dirty="0" smtClean="0">
                <a:latin typeface="+mj-lt"/>
              </a:rPr>
              <a:t> </a:t>
            </a:r>
            <a:endParaRPr lang="ru-RU" sz="2200" dirty="0">
              <a:latin typeface="+mj-lt"/>
            </a:endParaRPr>
          </a:p>
          <a:p>
            <a:pPr algn="just"/>
            <a:r>
              <a:rPr lang="ru-RU" sz="2200" b="1" dirty="0" smtClean="0">
                <a:latin typeface="+mj-lt"/>
              </a:rPr>
              <a:t>Задачей</a:t>
            </a:r>
            <a:r>
              <a:rPr lang="ru-RU" sz="2200" dirty="0" smtClean="0">
                <a:latin typeface="+mj-lt"/>
              </a:rPr>
              <a:t> публицистики </a:t>
            </a:r>
            <a:r>
              <a:rPr lang="ru-RU" sz="2200" dirty="0">
                <a:latin typeface="+mj-lt"/>
              </a:rPr>
              <a:t>является воздействие на массовое сознание посредством общественно значимой информации</a:t>
            </a:r>
          </a:p>
          <a:p>
            <a:pPr algn="just"/>
            <a:r>
              <a:rPr lang="ru-RU" sz="2200" b="1" dirty="0" smtClean="0">
                <a:latin typeface="+mj-lt"/>
              </a:rPr>
              <a:t> </a:t>
            </a:r>
            <a:endParaRPr lang="ru-RU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493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72199" y="329391"/>
            <a:ext cx="10978608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Характерными признаками публицистического стиля можно считать: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5032" y="2245022"/>
            <a:ext cx="943060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+mj-l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j-lt"/>
              </a:rPr>
              <a:t>логичность, образность, эмоциональность, </a:t>
            </a:r>
            <a:r>
              <a:rPr lang="ru-RU" sz="2200" dirty="0" err="1">
                <a:latin typeface="+mj-lt"/>
              </a:rPr>
              <a:t>оценочность</a:t>
            </a:r>
            <a:r>
              <a:rPr lang="ru-RU" sz="2200" dirty="0">
                <a:latin typeface="+mj-lt"/>
              </a:rPr>
              <a:t>, </a:t>
            </a:r>
            <a:r>
              <a:rPr lang="ru-RU" sz="2200" dirty="0" err="1" smtClean="0">
                <a:latin typeface="+mj-lt"/>
              </a:rPr>
              <a:t>призывность</a:t>
            </a:r>
            <a:r>
              <a:rPr lang="ru-RU" sz="2200" dirty="0" smtClean="0">
                <a:latin typeface="+mj-lt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+mj-lt"/>
              </a:rPr>
              <a:t>подчеркнутую актуальность;</a:t>
            </a:r>
            <a:endParaRPr lang="ru-RU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+mj-lt"/>
              </a:rPr>
              <a:t>широкое </a:t>
            </a:r>
            <a:r>
              <a:rPr lang="ru-RU" sz="2200" dirty="0">
                <a:latin typeface="+mj-lt"/>
              </a:rPr>
              <a:t>употребление общественно-политической, экономической, общекультурной лексики;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j-lt"/>
              </a:rPr>
              <a:t>использование торжественной лексики</a:t>
            </a:r>
            <a:r>
              <a:rPr lang="ru-RU" sz="2200" dirty="0" smtClean="0">
                <a:latin typeface="+mj-lt"/>
              </a:rPr>
              <a:t>, образных средств; </a:t>
            </a:r>
            <a:endParaRPr lang="ru-RU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j-lt"/>
              </a:rPr>
              <a:t>акцентирование авторского «я</a:t>
            </a:r>
            <a:r>
              <a:rPr lang="ru-RU" sz="2200" dirty="0" smtClean="0">
                <a:latin typeface="+mj-lt"/>
              </a:rPr>
              <a:t>»; </a:t>
            </a:r>
            <a:endParaRPr lang="ru-RU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+mj-lt"/>
              </a:rPr>
              <a:t>языковую игру; </a:t>
            </a:r>
            <a:endParaRPr lang="ru-RU" sz="2200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j-lt"/>
              </a:rPr>
              <a:t>употребление побудительных и восклицательных предложений, риторических вопросов;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+mj-lt"/>
              </a:rPr>
              <a:t>использование </a:t>
            </a:r>
            <a:r>
              <a:rPr lang="ru-RU" sz="2200" dirty="0" smtClean="0">
                <a:latin typeface="+mj-lt"/>
              </a:rPr>
              <a:t>обращений, лексических </a:t>
            </a:r>
            <a:r>
              <a:rPr lang="ru-RU" sz="2200" dirty="0">
                <a:latin typeface="+mj-lt"/>
              </a:rPr>
              <a:t>и </a:t>
            </a:r>
            <a:r>
              <a:rPr lang="ru-RU" sz="2200" dirty="0" smtClean="0">
                <a:latin typeface="+mj-lt"/>
              </a:rPr>
              <a:t>синтаксических повторов.</a:t>
            </a:r>
            <a:endParaRPr lang="ru-RU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246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56840" y="2820696"/>
            <a:ext cx="69012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j-lt"/>
              </a:rPr>
              <a:t>1) журналистские </a:t>
            </a:r>
            <a:r>
              <a:rPr lang="ru-RU" sz="2400" dirty="0">
                <a:latin typeface="+mj-lt"/>
              </a:rPr>
              <a:t>жанры: заметки, репортажи, фельетоны, интервью, </a:t>
            </a:r>
            <a:r>
              <a:rPr lang="ru-RU" sz="2400" dirty="0" smtClean="0">
                <a:latin typeface="+mj-lt"/>
              </a:rPr>
              <a:t>статьи;</a:t>
            </a:r>
            <a:endParaRPr lang="ru-RU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2) ораторские жанры: </a:t>
            </a:r>
            <a:r>
              <a:rPr lang="ru-RU" sz="2400" dirty="0" smtClean="0">
                <a:latin typeface="+mj-lt"/>
              </a:rPr>
              <a:t>дебаты</a:t>
            </a:r>
            <a:r>
              <a:rPr lang="ru-RU" sz="2400" dirty="0">
                <a:latin typeface="+mj-lt"/>
              </a:rPr>
              <a:t>, речи на митингах, публичные </a:t>
            </a:r>
            <a:r>
              <a:rPr lang="ru-RU" sz="2400" dirty="0" smtClean="0">
                <a:latin typeface="+mj-lt"/>
              </a:rPr>
              <a:t>выступления;</a:t>
            </a:r>
          </a:p>
          <a:p>
            <a:r>
              <a:rPr lang="ru-RU" sz="2400" dirty="0" smtClean="0">
                <a:latin typeface="+mj-lt"/>
              </a:rPr>
              <a:t>3</a:t>
            </a:r>
            <a:r>
              <a:rPr lang="ru-RU" sz="2400" dirty="0">
                <a:latin typeface="+mj-lt"/>
              </a:rPr>
              <a:t>) рекламные жанры: объявления, плакаты, </a:t>
            </a:r>
            <a:r>
              <a:rPr lang="ru-RU" sz="2400" dirty="0" smtClean="0">
                <a:latin typeface="+mj-lt"/>
              </a:rPr>
              <a:t>лозунги;</a:t>
            </a:r>
            <a:endParaRPr lang="ru-RU" sz="2400" dirty="0">
              <a:latin typeface="+mj-lt"/>
            </a:endParaRPr>
          </a:p>
          <a:p>
            <a:r>
              <a:rPr lang="ru-RU" sz="2400" dirty="0">
                <a:latin typeface="+mj-lt"/>
              </a:rPr>
              <a:t>4) художественно-публицистические жанры: эссе, очерки, статьи, фельетоны.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4" y="0"/>
            <a:ext cx="3866492" cy="687142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960947" y="496723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Жанрами </a:t>
            </a:r>
          </a:p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публицистического стиля</a:t>
            </a:r>
          </a:p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можно назвать: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649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39236" y="1576143"/>
            <a:ext cx="84479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+mj-lt"/>
              </a:rPr>
              <a:t> </a:t>
            </a:r>
            <a:endParaRPr lang="ru-RU" sz="2000" dirty="0">
              <a:latin typeface="+mj-lt"/>
            </a:endParaRPr>
          </a:p>
          <a:p>
            <a:pPr algn="just"/>
            <a:r>
              <a:rPr lang="ru-RU" sz="2000" dirty="0">
                <a:latin typeface="+mj-lt"/>
              </a:rPr>
              <a:t>     </a:t>
            </a:r>
            <a:r>
              <a:rPr lang="ru-RU" sz="2000" dirty="0" smtClean="0">
                <a:latin typeface="+mj-lt"/>
              </a:rPr>
              <a:t>Молодые писатели должны убрать </a:t>
            </a:r>
            <a:r>
              <a:rPr lang="ru-RU" sz="2000" dirty="0">
                <a:latin typeface="+mj-lt"/>
              </a:rPr>
              <a:t>из своей мастерской все, кроме старых идеалов человеческого сердца - любви  и  чести,  жалости  и гордости, сострадания  и жертвенности, - отсутствие которых выхолащивает и убивает литературу. До тех пор пока они этого не сделают, они  будут работать под знаком проклятия. Они пишут не о любви, но о пороке, о поражениях, в которых проигравший ничего не теряет,  о победах,  не приносящих ни надежды,  ни -  что  самое страшное  - жалости  и сострадания. Их раны не уязвляют плоти вечности, они не оставляют шрамов. Они пишут не о сердце, но о железах внутренней секреции</a:t>
            </a:r>
            <a:r>
              <a:rPr lang="ru-RU" sz="2000" dirty="0" smtClean="0">
                <a:latin typeface="+mj-lt"/>
              </a:rPr>
              <a:t>.</a:t>
            </a:r>
          </a:p>
          <a:p>
            <a:pPr algn="just"/>
            <a:r>
              <a:rPr lang="ru-RU" sz="2000" dirty="0" smtClean="0">
                <a:latin typeface="+mj-lt"/>
              </a:rPr>
              <a:t>До </a:t>
            </a:r>
            <a:r>
              <a:rPr lang="ru-RU" sz="2000" dirty="0">
                <a:latin typeface="+mj-lt"/>
              </a:rPr>
              <a:t>тех  пор пока они вновь не поймут этой  истины, они будут писать как</a:t>
            </a:r>
          </a:p>
          <a:p>
            <a:pPr algn="just"/>
            <a:r>
              <a:rPr lang="ru-RU" sz="2000" dirty="0">
                <a:latin typeface="+mj-lt"/>
              </a:rPr>
              <a:t>равнодушные  наблюдатели  конца человеческого. Я  отказываюсь принять  </a:t>
            </a:r>
            <a:r>
              <a:rPr lang="ru-RU" sz="2000" dirty="0" smtClean="0">
                <a:latin typeface="+mj-lt"/>
              </a:rPr>
              <a:t>конец человека</a:t>
            </a:r>
            <a:r>
              <a:rPr lang="ru-RU" sz="2000" dirty="0">
                <a:latin typeface="+mj-lt"/>
              </a:rPr>
              <a:t>. .... Я </a:t>
            </a:r>
            <a:r>
              <a:rPr lang="ru-RU" sz="2000" dirty="0" smtClean="0">
                <a:latin typeface="+mj-lt"/>
              </a:rPr>
              <a:t>верю в </a:t>
            </a:r>
            <a:r>
              <a:rPr lang="ru-RU" sz="2000" dirty="0">
                <a:latin typeface="+mj-lt"/>
              </a:rPr>
              <a:t>то, что человек не только выстоит -  он победит. Он  бессмертен не </a:t>
            </a:r>
            <a:r>
              <a:rPr lang="ru-RU" sz="2000" dirty="0" smtClean="0">
                <a:latin typeface="+mj-lt"/>
              </a:rPr>
              <a:t>потому, что  </a:t>
            </a:r>
            <a:r>
              <a:rPr lang="ru-RU" sz="2000" dirty="0">
                <a:latin typeface="+mj-lt"/>
              </a:rPr>
              <a:t>только  он один  среди  живых существ  обладает  неизбывным голосом, </a:t>
            </a:r>
            <a:r>
              <a:rPr lang="ru-RU" sz="2000" dirty="0" smtClean="0">
                <a:latin typeface="+mj-lt"/>
              </a:rPr>
              <a:t>но потому</a:t>
            </a:r>
            <a:r>
              <a:rPr lang="ru-RU" sz="2000" dirty="0">
                <a:latin typeface="+mj-lt"/>
              </a:rPr>
              <a:t>, что обладает  душой, духом, способным к состраданию, жертвенности  </a:t>
            </a:r>
            <a:r>
              <a:rPr lang="ru-RU" sz="2000" dirty="0" smtClean="0">
                <a:latin typeface="+mj-lt"/>
              </a:rPr>
              <a:t>и терпению</a:t>
            </a:r>
            <a:r>
              <a:rPr lang="ru-RU" sz="2000" dirty="0">
                <a:latin typeface="+mj-lt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2" y="411947"/>
            <a:ext cx="2668564" cy="15872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31" y="2333321"/>
            <a:ext cx="2514886" cy="306816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39927" y="0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Нобелевская речь </a:t>
            </a:r>
            <a:r>
              <a:rPr lang="ru-RU" sz="6000" b="1" dirty="0" err="1" smtClean="0">
                <a:latin typeface="Yanone Kaffeesatz" panose="00000500000000000000" pitchFamily="2" charset="-52"/>
              </a:rPr>
              <a:t>У.Фолкнера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0426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404295" y="549231"/>
            <a:ext cx="8151410" cy="1246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atin typeface="Playlist_cyr" pitchFamily="2" charset="0"/>
              </a:rPr>
              <a:t>Официально-деловой стиль</a:t>
            </a:r>
            <a:endParaRPr lang="ru-RU" sz="6000" b="1" dirty="0">
              <a:latin typeface="Playlist_cyr" pitchFamily="2" charset="0"/>
            </a:endParaRPr>
          </a:p>
        </p:txBody>
      </p:sp>
      <p:pic>
        <p:nvPicPr>
          <p:cNvPr id="2" name="istockphoto-1368443480-640_adpp_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4105" y="1996593"/>
            <a:ext cx="6943262" cy="39055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8676" y="2403150"/>
            <a:ext cx="44597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+mj-lt"/>
              </a:rPr>
              <a:t>Официально-деловой </a:t>
            </a:r>
            <a:r>
              <a:rPr lang="ru-RU" sz="2400" b="1" dirty="0" smtClean="0">
                <a:latin typeface="+mj-lt"/>
              </a:rPr>
              <a:t>стиль </a:t>
            </a:r>
            <a:r>
              <a:rPr lang="ru-RU" sz="2400" dirty="0" smtClean="0">
                <a:latin typeface="+mj-lt"/>
              </a:rPr>
              <a:t>– это язык документов, государственных актов, законов и деловых бумаг.</a:t>
            </a:r>
          </a:p>
          <a:p>
            <a:pPr indent="457200" algn="just"/>
            <a:r>
              <a:rPr lang="ru-RU" sz="2400" dirty="0" smtClean="0">
                <a:latin typeface="+mj-lt"/>
              </a:rPr>
              <a:t>Он используется в административно-правовой сфере.</a:t>
            </a:r>
            <a:endParaRPr lang="ru-RU" sz="2400" dirty="0">
              <a:latin typeface="+mj-lt"/>
            </a:endParaRPr>
          </a:p>
          <a:p>
            <a:endParaRPr lang="ru-RU" sz="2400" dirty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 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29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46051" y="2260819"/>
            <a:ext cx="556526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+mj-lt"/>
              </a:rPr>
              <a:t>устав</a:t>
            </a:r>
            <a:r>
              <a:rPr lang="ru-RU" sz="2800" dirty="0">
                <a:latin typeface="+mj-lt"/>
              </a:rPr>
              <a:t>, закон, приказ, распоряжение, договор, инструкция, жалоба, рецепт, заявление, объяснительная записка, автобиография, доверенность, служебная записка, анкета и т.д. 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44720" y="123943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Жанры официально-делового стиля: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31" y="1924794"/>
            <a:ext cx="4289107" cy="41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5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37" y="2457719"/>
            <a:ext cx="4876800" cy="3238500"/>
          </a:xfrm>
        </p:spPr>
      </p:pic>
      <p:sp>
        <p:nvSpPr>
          <p:cNvPr id="4" name="Прямоугольник 3"/>
          <p:cNvSpPr/>
          <p:nvPr/>
        </p:nvSpPr>
        <p:spPr>
          <a:xfrm>
            <a:off x="977757" y="2457719"/>
            <a:ext cx="5245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arenR"/>
            </a:pPr>
            <a:r>
              <a:rPr lang="ru-RU" sz="2400" dirty="0" smtClean="0">
                <a:latin typeface="+mj-lt"/>
              </a:rPr>
              <a:t>точностью</a:t>
            </a:r>
            <a:r>
              <a:rPr lang="ru-RU" sz="2400" dirty="0">
                <a:latin typeface="+mj-lt"/>
              </a:rPr>
              <a:t>, </a:t>
            </a:r>
            <a:endParaRPr lang="ru-RU" sz="2400" dirty="0" smtClean="0">
              <a:latin typeface="+mj-lt"/>
            </a:endParaRPr>
          </a:p>
          <a:p>
            <a:pPr marL="457200" indent="-457200" algn="just">
              <a:buAutoNum type="arabicParenR"/>
            </a:pPr>
            <a:r>
              <a:rPr lang="ru-RU" sz="2400" dirty="0" smtClean="0">
                <a:latin typeface="+mj-lt"/>
              </a:rPr>
              <a:t>однозначностью</a:t>
            </a:r>
            <a:r>
              <a:rPr lang="ru-RU" sz="2400" dirty="0">
                <a:latin typeface="+mj-lt"/>
              </a:rPr>
              <a:t>, </a:t>
            </a:r>
            <a:endParaRPr lang="ru-RU" sz="2400" dirty="0" smtClean="0">
              <a:latin typeface="+mj-lt"/>
            </a:endParaRPr>
          </a:p>
          <a:p>
            <a:pPr marL="457200" indent="-457200" algn="just">
              <a:buAutoNum type="arabicParenR"/>
            </a:pPr>
            <a:r>
              <a:rPr lang="ru-RU" sz="2400" dirty="0" smtClean="0">
                <a:latin typeface="+mj-lt"/>
              </a:rPr>
              <a:t>неличным</a:t>
            </a:r>
            <a:r>
              <a:rPr lang="ru-RU" sz="2400" dirty="0">
                <a:latin typeface="+mj-lt"/>
              </a:rPr>
              <a:t>, </a:t>
            </a:r>
            <a:r>
              <a:rPr lang="ru-RU" sz="2400" dirty="0" err="1">
                <a:latin typeface="+mj-lt"/>
              </a:rPr>
              <a:t>долженствующе</a:t>
            </a:r>
            <a:r>
              <a:rPr lang="ru-RU" sz="2400" dirty="0">
                <a:latin typeface="+mj-lt"/>
              </a:rPr>
              <a:t>-предписывающим характером, </a:t>
            </a:r>
          </a:p>
          <a:p>
            <a:pPr marL="457200" indent="-457200" algn="just">
              <a:buAutoNum type="arabicParenR"/>
            </a:pPr>
            <a:r>
              <a:rPr lang="ru-RU" sz="2400" dirty="0" err="1" smtClean="0">
                <a:latin typeface="+mj-lt"/>
              </a:rPr>
              <a:t>стандартизированностью</a:t>
            </a:r>
            <a:r>
              <a:rPr lang="ru-RU" sz="2400" dirty="0" smtClean="0">
                <a:latin typeface="+mj-lt"/>
              </a:rPr>
              <a:t> </a:t>
            </a:r>
            <a:r>
              <a:rPr lang="ru-RU" sz="2400" dirty="0">
                <a:latin typeface="+mj-lt"/>
              </a:rPr>
              <a:t>построения </a:t>
            </a:r>
            <a:r>
              <a:rPr lang="ru-RU" sz="2400" dirty="0" smtClean="0">
                <a:latin typeface="+mj-lt"/>
              </a:rPr>
              <a:t>текста</a:t>
            </a:r>
          </a:p>
          <a:p>
            <a:pPr marL="457200" indent="-457200" algn="just">
              <a:buAutoNum type="arabicParenR"/>
            </a:pPr>
            <a:r>
              <a:rPr lang="ru-RU" sz="2400" dirty="0" smtClean="0">
                <a:latin typeface="+mj-lt"/>
              </a:rPr>
              <a:t>высокой </a:t>
            </a:r>
            <a:r>
              <a:rPr lang="ru-RU" sz="2400" b="1" dirty="0" smtClean="0">
                <a:latin typeface="+mj-lt"/>
              </a:rPr>
              <a:t>требовательностью</a:t>
            </a:r>
            <a:r>
              <a:rPr lang="ru-RU" sz="2400" dirty="0" smtClean="0">
                <a:latin typeface="+mj-lt"/>
              </a:rPr>
              <a:t> к выбору слов и формулировок и </a:t>
            </a:r>
            <a:r>
              <a:rPr lang="ru-RU" sz="2400" b="1" dirty="0" smtClean="0">
                <a:latin typeface="+mj-lt"/>
              </a:rPr>
              <a:t>ответственностью </a:t>
            </a:r>
            <a:r>
              <a:rPr lang="ru-RU" sz="2400" dirty="0" smtClean="0">
                <a:latin typeface="+mj-lt"/>
              </a:rPr>
              <a:t> перед их употреблением</a:t>
            </a:r>
            <a:endParaRPr lang="ru-RU" sz="2400" dirty="0">
              <a:latin typeface="+mj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45476" y="320843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Официально-деловой стиль отличается: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487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836167" y="2782832"/>
            <a:ext cx="3710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1. </a:t>
            </a:r>
            <a:r>
              <a:rPr lang="ru-RU" sz="2400" b="1" dirty="0" smtClean="0"/>
              <a:t>Понятие стиля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38636" y="3418499"/>
            <a:ext cx="3710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2. </a:t>
            </a:r>
            <a:r>
              <a:rPr lang="ru-RU" sz="2400" b="1" dirty="0" smtClean="0"/>
              <a:t>Основные стили речи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836167" y="4054166"/>
            <a:ext cx="4824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3. </a:t>
            </a:r>
            <a:r>
              <a:rPr lang="ru-RU" sz="2400" b="1" dirty="0" smtClean="0"/>
              <a:t>Языковые особенности стилей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836167" y="4675184"/>
            <a:ext cx="4780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4. </a:t>
            </a:r>
            <a:r>
              <a:rPr lang="ru-RU" sz="2400" b="1" dirty="0" smtClean="0"/>
              <a:t>Стилистические ошибки</a:t>
            </a:r>
            <a:endParaRPr lang="ru-RU" sz="240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372441" y="440772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latin typeface="Yanone Kaffeesatz" panose="00000500000000000000" pitchFamily="2" charset="-52"/>
              </a:rPr>
              <a:t>План лекции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24103" y="1158699"/>
            <a:ext cx="8710250" cy="268834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5400000">
            <a:off x="-191624" y="282926"/>
            <a:ext cx="3665156" cy="986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17" y="668111"/>
            <a:ext cx="1035968" cy="97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1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03696" y="259308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atin typeface="Yanone Kaffeesatz" panose="00000500000000000000" pitchFamily="2" charset="-52"/>
              </a:rPr>
              <a:t>Пример текста официально-делового стиля</a:t>
            </a:r>
            <a:endParaRPr lang="ru-RU" sz="2800" b="1" dirty="0">
              <a:latin typeface="Yanone Kaffeesatz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4167" r="-197" b="28735"/>
          <a:stretch/>
        </p:blipFill>
        <p:spPr>
          <a:xfrm>
            <a:off x="5580900" y="1977387"/>
            <a:ext cx="4849857" cy="46015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44589" y="2862542"/>
            <a:ext cx="33909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 smtClean="0">
                <a:latin typeface="+mj-lt"/>
              </a:rPr>
              <a:t>Пример того, как </a:t>
            </a:r>
            <a:r>
              <a:rPr lang="ru-RU" sz="2400" b="1" dirty="0" smtClean="0">
                <a:latin typeface="+mj-lt"/>
              </a:rPr>
              <a:t>язык влияет на ход истории и развитие нашей страны  </a:t>
            </a:r>
            <a:endParaRPr lang="ru-RU" sz="2400" b="1" dirty="0">
              <a:latin typeface="+mj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96036" y="2703929"/>
            <a:ext cx="1126250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3800" b="1" dirty="0" smtClean="0">
                <a:solidFill>
                  <a:srgbClr val="FF0000"/>
                </a:solidFill>
                <a:latin typeface="Yanone Kaffeesatz" panose="00000500000000000000" pitchFamily="2" charset="-52"/>
              </a:rPr>
              <a:t>!</a:t>
            </a:r>
            <a:endParaRPr lang="ru-RU" sz="13800" b="1" dirty="0">
              <a:solidFill>
                <a:srgbClr val="FF0000"/>
              </a:solidFill>
              <a:latin typeface="Yanone Kaffeesatz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2990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003068" y="507300"/>
            <a:ext cx="7152288" cy="1246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atin typeface="Playlist_cyr" pitchFamily="2" charset="0"/>
              </a:rPr>
              <a:t>Художественный стиль</a:t>
            </a:r>
            <a:endParaRPr lang="ru-RU" sz="6000" b="1" dirty="0">
              <a:latin typeface="Playlist_cyr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6723" y="2019512"/>
            <a:ext cx="5522151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300" b="1" dirty="0" smtClean="0">
                <a:latin typeface="+mj-lt"/>
              </a:rPr>
              <a:t>Художественный стиль </a:t>
            </a:r>
            <a:r>
              <a:rPr lang="ru-RU" sz="2300" dirty="0" smtClean="0">
                <a:latin typeface="+mj-lt"/>
              </a:rPr>
              <a:t>– это язык высокого словесного искусства, созданный людьми большого литературного дарования.</a:t>
            </a:r>
          </a:p>
          <a:p>
            <a:pPr indent="457200" algn="just"/>
            <a:r>
              <a:rPr lang="ru-RU" sz="2300" dirty="0" smtClean="0">
                <a:latin typeface="+mj-lt"/>
              </a:rPr>
              <a:t> </a:t>
            </a:r>
          </a:p>
          <a:p>
            <a:pPr indent="457200" algn="just"/>
            <a:r>
              <a:rPr lang="ru-RU" sz="2300" dirty="0" smtClean="0">
                <a:latin typeface="+mj-lt"/>
              </a:rPr>
              <a:t>Данный стиль можно по праву назвать самым богатым по наполнению, потому как он сочетает в себе языковые средства всех других стилей. Однако они играют иную роль: оказывают </a:t>
            </a:r>
            <a:r>
              <a:rPr lang="ru-RU" sz="2300" b="1" dirty="0" smtClean="0">
                <a:latin typeface="+mj-lt"/>
              </a:rPr>
              <a:t>эмоциональное,</a:t>
            </a:r>
            <a:r>
              <a:rPr lang="ru-RU" sz="2300" dirty="0" smtClean="0">
                <a:latin typeface="+mj-lt"/>
              </a:rPr>
              <a:t>  </a:t>
            </a:r>
            <a:r>
              <a:rPr lang="ru-RU" sz="2300" b="1" dirty="0" smtClean="0">
                <a:latin typeface="+mj-lt"/>
              </a:rPr>
              <a:t>эстетическое, нравственное</a:t>
            </a:r>
            <a:r>
              <a:rPr lang="ru-RU" sz="2300" dirty="0" smtClean="0">
                <a:latin typeface="+mj-lt"/>
              </a:rPr>
              <a:t> воздействие на читателя.</a:t>
            </a:r>
            <a:endParaRPr lang="ru-RU" sz="2300" dirty="0">
              <a:latin typeface="+mj-lt"/>
            </a:endParaRPr>
          </a:p>
          <a:p>
            <a:endParaRPr lang="ru-RU" sz="2300" dirty="0">
              <a:latin typeface="+mj-lt"/>
            </a:endParaRPr>
          </a:p>
          <a:p>
            <a:r>
              <a:rPr lang="ru-RU" sz="2400" dirty="0" smtClean="0">
                <a:latin typeface="+mj-lt"/>
              </a:rPr>
              <a:t> 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21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77066" y="504943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Среди жанров художественного стиля</a:t>
            </a:r>
          </a:p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выделяют: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07116" y="2990915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latin typeface="+mj-lt"/>
              </a:rPr>
              <a:t>эпический (прозаический): </a:t>
            </a:r>
            <a:r>
              <a:rPr lang="ru-RU" sz="2400" dirty="0">
                <a:latin typeface="+mj-lt"/>
              </a:rPr>
              <a:t>сказка, рассказ, повесть, роман, эссе, новелла, </a:t>
            </a:r>
            <a:r>
              <a:rPr lang="ru-RU" sz="2400" dirty="0" smtClean="0">
                <a:latin typeface="+mj-lt"/>
              </a:rPr>
              <a:t>очерк; </a:t>
            </a:r>
          </a:p>
          <a:p>
            <a:pPr algn="just"/>
            <a:endParaRPr lang="ru-RU" sz="2400" dirty="0">
              <a:latin typeface="+mj-lt"/>
            </a:endParaRPr>
          </a:p>
          <a:p>
            <a:pPr algn="just"/>
            <a:r>
              <a:rPr lang="ru-RU" sz="2400" b="1" dirty="0" smtClean="0">
                <a:latin typeface="+mj-lt"/>
              </a:rPr>
              <a:t>лирический </a:t>
            </a:r>
            <a:r>
              <a:rPr lang="ru-RU" sz="2400" b="1" dirty="0">
                <a:latin typeface="+mj-lt"/>
              </a:rPr>
              <a:t>(поэтический): </a:t>
            </a:r>
            <a:r>
              <a:rPr lang="ru-RU" sz="2400" dirty="0">
                <a:latin typeface="+mj-lt"/>
              </a:rPr>
              <a:t>стихотворение, </a:t>
            </a:r>
            <a:r>
              <a:rPr lang="ru-RU" sz="2400" dirty="0" smtClean="0">
                <a:latin typeface="+mj-lt"/>
              </a:rPr>
              <a:t>поэма, ода</a:t>
            </a:r>
            <a:r>
              <a:rPr lang="ru-RU" sz="2400" dirty="0">
                <a:latin typeface="+mj-lt"/>
              </a:rPr>
              <a:t>, басня, </a:t>
            </a:r>
            <a:r>
              <a:rPr lang="ru-RU" sz="2400" dirty="0" smtClean="0">
                <a:latin typeface="+mj-lt"/>
              </a:rPr>
              <a:t>сонет, элегия</a:t>
            </a:r>
            <a:r>
              <a:rPr lang="ru-RU" sz="2400" dirty="0">
                <a:latin typeface="+mj-lt"/>
              </a:rPr>
              <a:t>; </a:t>
            </a:r>
            <a:endParaRPr lang="ru-RU" sz="2400" dirty="0" smtClean="0">
              <a:latin typeface="+mj-lt"/>
            </a:endParaRPr>
          </a:p>
          <a:p>
            <a:pPr algn="just"/>
            <a:endParaRPr lang="ru-RU" sz="2400" dirty="0">
              <a:latin typeface="+mj-lt"/>
            </a:endParaRPr>
          </a:p>
          <a:p>
            <a:pPr algn="just"/>
            <a:r>
              <a:rPr lang="ru-RU" sz="2400" b="1" dirty="0" smtClean="0">
                <a:latin typeface="+mj-lt"/>
              </a:rPr>
              <a:t>драматический</a:t>
            </a:r>
            <a:r>
              <a:rPr lang="ru-RU" sz="2400" b="1" dirty="0">
                <a:latin typeface="+mj-lt"/>
              </a:rPr>
              <a:t>:</a:t>
            </a:r>
            <a:r>
              <a:rPr lang="ru-RU" sz="2400" dirty="0">
                <a:latin typeface="+mj-lt"/>
              </a:rPr>
              <a:t> драма, комедия, </a:t>
            </a:r>
            <a:r>
              <a:rPr lang="ru-RU" sz="2400" dirty="0" smtClean="0">
                <a:latin typeface="+mj-lt"/>
              </a:rPr>
              <a:t>трагедия</a:t>
            </a:r>
            <a:r>
              <a:rPr lang="ru-RU" sz="24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194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7" y="1347714"/>
            <a:ext cx="5445957" cy="54459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03" y="1347715"/>
            <a:ext cx="5445957" cy="544595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112234" y="-393376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atin typeface="Yanone Kaffeesatz" panose="00000500000000000000" pitchFamily="2" charset="-52"/>
              </a:rPr>
              <a:t>Пример текста художественного стиля</a:t>
            </a:r>
            <a:endParaRPr lang="ru-RU" sz="2800" b="1" dirty="0">
              <a:latin typeface="Yanone Kaffeesatz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751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8953"/>
            <a:ext cx="6499166" cy="64991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" y="388173"/>
            <a:ext cx="580072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4" y="483595"/>
            <a:ext cx="6110762" cy="6110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50" y="561975"/>
            <a:ext cx="5479600" cy="54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1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420337" y="340683"/>
            <a:ext cx="7152288" cy="1246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atin typeface="Playlist_cyr" pitchFamily="2" charset="0"/>
              </a:rPr>
              <a:t>Разговорный стиль</a:t>
            </a:r>
            <a:endParaRPr lang="ru-RU" sz="6000" b="1" dirty="0">
              <a:latin typeface="Playlist_cyr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164" y="906161"/>
            <a:ext cx="3904120" cy="56138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48785" y="1878744"/>
            <a:ext cx="5317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 smtClean="0">
                <a:latin typeface="+mj-lt"/>
              </a:rPr>
              <a:t>Разговорный стиль характерен непринуждённой беседе, чаще он используется </a:t>
            </a:r>
            <a:r>
              <a:rPr lang="ru-RU" sz="2400" dirty="0">
                <a:latin typeface="+mj-lt"/>
              </a:rPr>
              <a:t>в неофициальной </a:t>
            </a:r>
            <a:r>
              <a:rPr lang="ru-RU" sz="2400" dirty="0" smtClean="0">
                <a:latin typeface="+mj-lt"/>
              </a:rPr>
              <a:t>обстановке.</a:t>
            </a:r>
            <a:endParaRPr lang="ru-RU" sz="2400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8785" y="3495882"/>
            <a:ext cx="5317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>
                <a:latin typeface="+mj-lt"/>
              </a:rPr>
              <a:t>Отличительными признаками разговорного стиля являются неофициальность, непринужденность, неподготовленность, эмоциональность, использование мимики и жеста.</a:t>
            </a:r>
          </a:p>
        </p:txBody>
      </p:sp>
    </p:spTree>
    <p:extLst>
      <p:ext uri="{BB962C8B-B14F-4D97-AF65-F5344CB8AC3E}">
        <p14:creationId xmlns:p14="http://schemas.microsoft.com/office/powerpoint/2010/main" val="1795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93603" y="116306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Разговорный стиль обладает следующими признаками. Такими как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85353" y="2356722"/>
            <a:ext cx="93726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sz="2200" dirty="0" smtClean="0">
                <a:latin typeface="+mj-lt"/>
              </a:rPr>
              <a:t>разнообразное интонирование</a:t>
            </a:r>
            <a:r>
              <a:rPr lang="ru-RU" sz="2200" dirty="0" smtClean="0"/>
              <a:t>;</a:t>
            </a:r>
            <a:endParaRPr lang="ru-RU" sz="2200" dirty="0">
              <a:latin typeface="+mj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200" dirty="0" smtClean="0">
                <a:latin typeface="+mj-lt"/>
              </a:rPr>
              <a:t>свободный </a:t>
            </a:r>
            <a:r>
              <a:rPr lang="ru-RU" sz="2200" dirty="0">
                <a:latin typeface="+mj-lt"/>
              </a:rPr>
              <a:t>порядок слов;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200" dirty="0" smtClean="0">
                <a:latin typeface="+mj-lt"/>
              </a:rPr>
              <a:t>использование </a:t>
            </a:r>
            <a:r>
              <a:rPr lang="ru-RU" sz="2200" dirty="0">
                <a:latin typeface="+mj-lt"/>
              </a:rPr>
              <a:t>разговорной и просторечной лексики (дотошный, потихоньку);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200" dirty="0" smtClean="0">
                <a:latin typeface="+mj-lt"/>
              </a:rPr>
              <a:t>экспрессивность </a:t>
            </a:r>
            <a:r>
              <a:rPr lang="ru-RU" sz="2200" dirty="0">
                <a:latin typeface="+mj-lt"/>
              </a:rPr>
              <a:t>и </a:t>
            </a:r>
            <a:r>
              <a:rPr lang="ru-RU" sz="2200" dirty="0" err="1">
                <a:latin typeface="+mj-lt"/>
              </a:rPr>
              <a:t>оценочность</a:t>
            </a:r>
            <a:r>
              <a:rPr lang="ru-RU" sz="2200" dirty="0">
                <a:latin typeface="+mj-lt"/>
              </a:rPr>
              <a:t> (книжонка, здоровенный);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200" dirty="0">
                <a:latin typeface="+mj-lt"/>
              </a:rPr>
              <a:t>частое использование </a:t>
            </a:r>
            <a:r>
              <a:rPr lang="ru-RU" sz="2200" dirty="0" smtClean="0">
                <a:latin typeface="+mj-lt"/>
              </a:rPr>
              <a:t>фразеологизмов (делать из мухи слона);</a:t>
            </a:r>
            <a:endParaRPr lang="ru-RU" sz="2200" dirty="0">
              <a:latin typeface="+mj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sz="2200" dirty="0">
                <a:latin typeface="+mj-lt"/>
              </a:rPr>
              <a:t>употребление односоставных и неполных предложений;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200" dirty="0">
                <a:latin typeface="+mj-lt"/>
              </a:rPr>
              <a:t>отсутствие сложных синтаксических конструкций;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200" dirty="0">
                <a:latin typeface="+mj-lt"/>
              </a:rPr>
              <a:t>частое использование побудительных, вопросительных и восклицательных предложений;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sz="2200" dirty="0">
                <a:latin typeface="+mj-lt"/>
              </a:rPr>
              <a:t>употребление обращений.</a:t>
            </a:r>
          </a:p>
        </p:txBody>
      </p:sp>
    </p:spTree>
    <p:extLst>
      <p:ext uri="{BB962C8B-B14F-4D97-AF65-F5344CB8AC3E}">
        <p14:creationId xmlns:p14="http://schemas.microsoft.com/office/powerpoint/2010/main" val="10877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93636" y="848644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К жанрам разговорного стиля относятся: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20188" y="339459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беседа</a:t>
            </a:r>
            <a:r>
              <a:rPr lang="ru-RU" sz="2800" dirty="0">
                <a:latin typeface="+mj-lt"/>
              </a:rPr>
              <a:t>, разговор, рассказ, история, письмо, записка и др.</a:t>
            </a:r>
          </a:p>
        </p:txBody>
      </p:sp>
    </p:spTree>
    <p:extLst>
      <p:ext uri="{BB962C8B-B14F-4D97-AF65-F5344CB8AC3E}">
        <p14:creationId xmlns:p14="http://schemas.microsoft.com/office/powerpoint/2010/main" val="26016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77051" y="2836666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+mj-lt"/>
              </a:rPr>
              <a:t/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Ванька Жуков, девятилетний мальчик, отданный три месяца тому назад в ученье к сапожнику </a:t>
            </a:r>
            <a:r>
              <a:rPr lang="ru-RU" sz="2000" dirty="0" err="1">
                <a:latin typeface="+mj-lt"/>
              </a:rPr>
              <a:t>Аляхину</a:t>
            </a:r>
            <a:r>
              <a:rPr lang="ru-RU" sz="2000" dirty="0">
                <a:latin typeface="+mj-lt"/>
              </a:rPr>
              <a:t>, в ночь под Рождество не ложился спать. Дождавшись, когда хозяева и подмастерья ушли к заутрене, он достал из хозяйского </a:t>
            </a:r>
            <a:r>
              <a:rPr lang="ru-RU" sz="2000" dirty="0" err="1">
                <a:latin typeface="+mj-lt"/>
              </a:rPr>
              <a:t>шкапа</a:t>
            </a:r>
            <a:r>
              <a:rPr lang="ru-RU" sz="2000" dirty="0">
                <a:latin typeface="+mj-lt"/>
              </a:rPr>
              <a:t> пузырек с чернилами, ручку с заржавленным пером и, разложив перед собой измятый лист бумаги, стал писать. </a:t>
            </a:r>
            <a:r>
              <a:rPr lang="ru-RU" sz="2000" dirty="0" smtClean="0">
                <a:latin typeface="+mj-lt"/>
              </a:rPr>
              <a:t> </a:t>
            </a:r>
            <a:endParaRPr lang="ru-RU" sz="20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51" y="1935765"/>
            <a:ext cx="2796191" cy="395493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576258" y="248069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atin typeface="Yanone Kaffeesatz" panose="00000500000000000000" pitchFamily="2" charset="-52"/>
              </a:rPr>
              <a:t>Текст художественного стиля с элементами разговорного стиля</a:t>
            </a:r>
            <a:endParaRPr lang="ru-RU" sz="2800" b="1" dirty="0">
              <a:latin typeface="Yanone Kaffeesatz" panose="00000500000000000000" pitchFamily="2" charset="-52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210277" y="2558471"/>
            <a:ext cx="966774" cy="1072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 smtClean="0">
                <a:latin typeface="Yanone Kaffeesatz" panose="00000500000000000000" pitchFamily="2" charset="-52"/>
              </a:rPr>
              <a:t>«</a:t>
            </a:r>
            <a:endParaRPr lang="ru-RU" sz="6000" b="1" dirty="0">
              <a:latin typeface="Yanone Kaffeesatz" panose="00000500000000000000" pitchFamily="2" charset="-52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9618590" y="4770616"/>
            <a:ext cx="966774" cy="1072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 smtClean="0">
                <a:latin typeface="Yanone Kaffeesatz" panose="00000500000000000000" pitchFamily="2" charset="-52"/>
              </a:rPr>
              <a:t>»</a:t>
            </a:r>
            <a:endParaRPr lang="ru-RU" sz="6000" b="1" dirty="0">
              <a:latin typeface="Yanone Kaffeesatz" panose="000005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77514" y="243655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err="1" smtClean="0">
                <a:latin typeface="+mj-lt"/>
              </a:rPr>
              <a:t>А.П.Чехов</a:t>
            </a:r>
            <a:r>
              <a:rPr lang="ru-RU" sz="2000" dirty="0" smtClean="0">
                <a:latin typeface="+mj-lt"/>
              </a:rPr>
              <a:t> «Ванька»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669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47" y="788301"/>
            <a:ext cx="3853591" cy="59626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81825" y="5757492"/>
            <a:ext cx="2066925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713016" y="751789"/>
            <a:ext cx="2066925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29742" y="67583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Стиль. Определение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97" y="458586"/>
            <a:ext cx="1166812" cy="10953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62503" y="1973983"/>
            <a:ext cx="6096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2200" dirty="0">
                <a:latin typeface="+mj-lt"/>
              </a:rPr>
              <a:t>Слово </a:t>
            </a:r>
            <a:r>
              <a:rPr lang="ru-RU" sz="2200" b="1" dirty="0" smtClean="0">
                <a:latin typeface="+mj-lt"/>
              </a:rPr>
              <a:t>«стиль» </a:t>
            </a:r>
            <a:r>
              <a:rPr lang="ru-RU" sz="2200" dirty="0">
                <a:latin typeface="+mj-lt"/>
              </a:rPr>
              <a:t>происходит лат. </a:t>
            </a:r>
            <a:r>
              <a:rPr lang="ru-RU" sz="2200" dirty="0" smtClean="0">
                <a:latin typeface="+mj-lt"/>
              </a:rPr>
              <a:t>«</a:t>
            </a:r>
            <a:r>
              <a:rPr lang="en-US" sz="2200" b="1" dirty="0" smtClean="0">
                <a:latin typeface="+mj-lt"/>
              </a:rPr>
              <a:t>s</a:t>
            </a:r>
            <a:r>
              <a:rPr lang="ru-RU" sz="2200" b="1" dirty="0" err="1" smtClean="0">
                <a:latin typeface="+mj-lt"/>
              </a:rPr>
              <a:t>tilus</a:t>
            </a:r>
            <a:r>
              <a:rPr lang="ru-RU" sz="2200" dirty="0" smtClean="0">
                <a:latin typeface="+mj-lt"/>
              </a:rPr>
              <a:t>». </a:t>
            </a:r>
            <a:r>
              <a:rPr lang="ru-RU" sz="2200" dirty="0">
                <a:latin typeface="+mj-lt"/>
              </a:rPr>
              <a:t>Первоначально </a:t>
            </a:r>
            <a:r>
              <a:rPr lang="ru-RU" sz="2200" b="1" dirty="0" smtClean="0">
                <a:latin typeface="+mj-lt"/>
              </a:rPr>
              <a:t>стилусом</a:t>
            </a:r>
            <a:r>
              <a:rPr lang="ru-RU" sz="2200" dirty="0" smtClean="0">
                <a:latin typeface="+mj-lt"/>
              </a:rPr>
              <a:t> </a:t>
            </a:r>
            <a:r>
              <a:rPr lang="ru-RU" sz="2200" dirty="0">
                <a:latin typeface="+mj-lt"/>
              </a:rPr>
              <a:t>называли остроконечную палочку для письма. </a:t>
            </a:r>
          </a:p>
          <a:p>
            <a:pPr indent="457200"/>
            <a:r>
              <a:rPr lang="ru-RU" sz="2200" dirty="0">
                <a:latin typeface="+mj-lt"/>
              </a:rPr>
              <a:t>Заостренным концом можно было наносить текст на восковые деревянные дощечки, а плоским – стирать.  </a:t>
            </a:r>
          </a:p>
          <a:p>
            <a:pPr indent="457200"/>
            <a:r>
              <a:rPr lang="ru-RU" sz="2200" dirty="0">
                <a:latin typeface="+mj-lt"/>
              </a:rPr>
              <a:t> </a:t>
            </a:r>
          </a:p>
          <a:p>
            <a:pPr indent="457200" algn="just"/>
            <a:r>
              <a:rPr lang="ru-RU" sz="2200" dirty="0">
                <a:latin typeface="+mj-lt"/>
              </a:rPr>
              <a:t>В </a:t>
            </a:r>
            <a:r>
              <a:rPr lang="ru-RU" sz="2200" dirty="0" smtClean="0">
                <a:latin typeface="+mj-lt"/>
              </a:rPr>
              <a:t>современной филологический науке </a:t>
            </a:r>
            <a:r>
              <a:rPr lang="ru-RU" sz="2200" b="1" dirty="0" smtClean="0">
                <a:latin typeface="+mj-lt"/>
              </a:rPr>
              <a:t>функциональный </a:t>
            </a:r>
            <a:r>
              <a:rPr lang="ru-RU" sz="2200" b="1" dirty="0">
                <a:latin typeface="+mj-lt"/>
              </a:rPr>
              <a:t>стиль</a:t>
            </a:r>
            <a:r>
              <a:rPr lang="ru-RU" sz="2200" dirty="0">
                <a:latin typeface="+mj-lt"/>
              </a:rPr>
              <a:t> – исторически сложившаяся система речевых средств, используемых в той или иной сфере человеческого общения.</a:t>
            </a:r>
          </a:p>
        </p:txBody>
      </p:sp>
    </p:spTree>
    <p:extLst>
      <p:ext uri="{BB962C8B-B14F-4D97-AF65-F5344CB8AC3E}">
        <p14:creationId xmlns:p14="http://schemas.microsoft.com/office/powerpoint/2010/main" val="244774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72043" y="2384945"/>
            <a:ext cx="39942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+mj-lt"/>
              </a:rPr>
              <a:t>Прежде чем вывести первую букву, он несколько раз пугливо оглянулся на двери и окна, покосился на темный образ, по обе стороны которого тянулись полки с колодками, и прерывисто вздохнул. Бумага лежала на скамье, а сам он стоял перед скамьей на коленях</a:t>
            </a:r>
            <a:r>
              <a:rPr lang="ru-RU" dirty="0" smtClean="0">
                <a:latin typeface="+mj-lt"/>
              </a:rPr>
              <a:t>.</a:t>
            </a:r>
          </a:p>
          <a:p>
            <a:pPr algn="just"/>
            <a:r>
              <a:rPr lang="ru-RU" b="1" dirty="0" smtClean="0">
                <a:latin typeface="+mj-lt"/>
              </a:rPr>
              <a:t>«</a:t>
            </a:r>
            <a:r>
              <a:rPr lang="ru-RU" b="1" dirty="0">
                <a:latin typeface="+mj-lt"/>
              </a:rPr>
              <a:t>Милый дедушка, Константин </a:t>
            </a:r>
            <a:r>
              <a:rPr lang="ru-RU" b="1" dirty="0" err="1">
                <a:latin typeface="+mj-lt"/>
              </a:rPr>
              <a:t>Макарыч</a:t>
            </a:r>
            <a:r>
              <a:rPr lang="ru-RU" b="1" dirty="0">
                <a:latin typeface="+mj-lt"/>
              </a:rPr>
              <a:t>! — писал он. — И пишу тебе письмо. Поздравляю вас с Рождеством и желаю тебе всего от </a:t>
            </a:r>
            <a:r>
              <a:rPr lang="ru-RU" b="1" dirty="0" smtClean="0">
                <a:latin typeface="+mj-lt"/>
              </a:rPr>
              <a:t>Господа Бога</a:t>
            </a:r>
            <a:r>
              <a:rPr lang="ru-RU" b="1" dirty="0">
                <a:latin typeface="+mj-lt"/>
              </a:rPr>
              <a:t>. Нету у меня ни отца, ни маменьки, только ты у меня один остался».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r="12918" b="16020"/>
          <a:stretch/>
        </p:blipFill>
        <p:spPr>
          <a:xfrm>
            <a:off x="6837530" y="2384945"/>
            <a:ext cx="4182383" cy="3970318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576258" y="248069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atin typeface="Yanone Kaffeesatz" panose="00000500000000000000" pitchFamily="2" charset="-52"/>
              </a:rPr>
              <a:t>Пример художественного стиля с элементами разговорного стиля</a:t>
            </a:r>
            <a:endParaRPr lang="ru-RU" sz="2800" b="1" dirty="0">
              <a:latin typeface="Yanone Kaffeesatz" panose="00000500000000000000" pitchFamily="2" charset="-52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092871" y="1968602"/>
            <a:ext cx="966774" cy="1072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 smtClean="0">
                <a:latin typeface="Yanone Kaffeesatz" panose="00000500000000000000" pitchFamily="2" charset="-52"/>
              </a:rPr>
              <a:t>«</a:t>
            </a:r>
            <a:endParaRPr lang="ru-RU" sz="6000" b="1" dirty="0">
              <a:latin typeface="Yanone Kaffeesatz" panose="00000500000000000000" pitchFamily="2" charset="-52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155354" y="5699290"/>
            <a:ext cx="966774" cy="1072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 smtClean="0">
                <a:latin typeface="Yanone Kaffeesatz" panose="00000500000000000000" pitchFamily="2" charset="-52"/>
              </a:rPr>
              <a:t>»</a:t>
            </a:r>
            <a:endParaRPr lang="ru-RU" sz="6000" b="1" dirty="0">
              <a:latin typeface="Yanone Kaffeesatz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5451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2973" y="1856095"/>
            <a:ext cx="52225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+mj-lt"/>
              </a:rPr>
              <a:t>Теперь, наверно, дед стоит у ворот, щурит глаза на ярко-красные окна деревенской церкви и, притопывая валенками, балагурит с дворней. </a:t>
            </a:r>
            <a:endParaRPr lang="ru-RU" dirty="0" smtClean="0">
              <a:latin typeface="+mj-lt"/>
            </a:endParaRPr>
          </a:p>
          <a:p>
            <a:pPr algn="just"/>
            <a:endParaRPr lang="ru-RU" dirty="0">
              <a:latin typeface="+mj-lt"/>
            </a:endParaRPr>
          </a:p>
          <a:p>
            <a:pPr algn="just"/>
            <a:r>
              <a:rPr lang="ru-RU" dirty="0" smtClean="0">
                <a:latin typeface="+mj-lt"/>
              </a:rPr>
              <a:t>— </a:t>
            </a:r>
            <a:r>
              <a:rPr lang="ru-RU" b="1" dirty="0">
                <a:latin typeface="+mj-lt"/>
              </a:rPr>
              <a:t>Табачку нешто нам понюхать? </a:t>
            </a:r>
            <a:r>
              <a:rPr lang="ru-RU" dirty="0">
                <a:latin typeface="+mj-lt"/>
              </a:rPr>
              <a:t>— говорит он, подставляя бабам свою табакерку</a:t>
            </a:r>
            <a:r>
              <a:rPr lang="ru-RU" dirty="0" smtClean="0">
                <a:latin typeface="+mj-lt"/>
              </a:rPr>
              <a:t>. Бабы </a:t>
            </a:r>
            <a:r>
              <a:rPr lang="ru-RU" dirty="0">
                <a:latin typeface="+mj-lt"/>
              </a:rPr>
              <a:t>нюхают и чихают. </a:t>
            </a:r>
            <a:endParaRPr lang="ru-RU" dirty="0" smtClean="0">
              <a:latin typeface="+mj-lt"/>
            </a:endParaRPr>
          </a:p>
          <a:p>
            <a:pPr algn="just"/>
            <a:r>
              <a:rPr lang="ru-RU" dirty="0" smtClean="0">
                <a:latin typeface="+mj-lt"/>
              </a:rPr>
              <a:t>Дед </a:t>
            </a:r>
            <a:r>
              <a:rPr lang="ru-RU" dirty="0">
                <a:latin typeface="+mj-lt"/>
              </a:rPr>
              <a:t>приходит в неописанный восторг, заливается веселым смехом и кричит</a:t>
            </a:r>
            <a:r>
              <a:rPr lang="ru-RU" dirty="0" smtClean="0">
                <a:latin typeface="+mj-lt"/>
              </a:rPr>
              <a:t>:</a:t>
            </a:r>
          </a:p>
          <a:p>
            <a:pPr algn="just"/>
            <a:r>
              <a:rPr lang="ru-RU" dirty="0" smtClean="0">
                <a:latin typeface="+mj-lt"/>
              </a:rPr>
              <a:t>— </a:t>
            </a:r>
            <a:r>
              <a:rPr lang="ru-RU" b="1" dirty="0">
                <a:latin typeface="+mj-lt"/>
              </a:rPr>
              <a:t>Отдирай, примерзло!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838" y="835815"/>
            <a:ext cx="3938156" cy="53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465" y="2229853"/>
            <a:ext cx="4028996" cy="4028996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70052" y="739726"/>
            <a:ext cx="7152288" cy="1246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atin typeface="Playlist_cyr" pitchFamily="2" charset="0"/>
              </a:rPr>
              <a:t>Князья Волконские</a:t>
            </a:r>
            <a:endParaRPr lang="ru-RU" sz="6000" b="1" dirty="0">
              <a:latin typeface="Playlist_cyr" pitchFamily="2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81648" y="2510006"/>
            <a:ext cx="7091818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atin typeface="Yanone Kaffeesatz" panose="00000500000000000000" pitchFamily="2" charset="-52"/>
              </a:rPr>
              <a:t>Язык наших отцов – тонкое орудие – мы его притупляем неумелым пользованием</a:t>
            </a:r>
            <a:endParaRPr lang="ru-RU" sz="2800" b="1" dirty="0">
              <a:latin typeface="Yanone Kaffeesatz" panose="00000500000000000000" pitchFamily="2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71576" y="513350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atin typeface="+mj-lt"/>
              </a:rPr>
              <a:t>Наше неумение владеть </a:t>
            </a:r>
            <a:r>
              <a:rPr lang="ru-RU" sz="2800" b="1" dirty="0" smtClean="0">
                <a:latin typeface="+mj-lt"/>
              </a:rPr>
              <a:t>языковым наследством</a:t>
            </a:r>
            <a:r>
              <a:rPr lang="ru-RU" sz="2800" dirty="0" smtClean="0">
                <a:latin typeface="+mj-lt"/>
              </a:rPr>
              <a:t> приводит к недопустимым ошибкам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85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18252" y="193525"/>
            <a:ext cx="10978608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Понятие «стилистическая ошибка»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72778" y="1932922"/>
            <a:ext cx="691715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200" b="1" dirty="0" smtClean="0">
                <a:latin typeface="+mj-lt"/>
              </a:rPr>
              <a:t>Ученые классифицируют ошибки, связанные с нарушением правил уместности, как стилистические.</a:t>
            </a:r>
          </a:p>
          <a:p>
            <a:pPr indent="457200" algn="just"/>
            <a:endParaRPr lang="ru-RU" sz="2200" b="1" dirty="0">
              <a:latin typeface="+mj-lt"/>
            </a:endParaRPr>
          </a:p>
          <a:p>
            <a:pPr indent="457200" algn="just"/>
            <a:r>
              <a:rPr lang="ru-RU" sz="2400" b="1" dirty="0" smtClean="0">
                <a:latin typeface="+mj-lt"/>
              </a:rPr>
              <a:t>Стилистическая </a:t>
            </a:r>
            <a:r>
              <a:rPr lang="ru-RU" sz="2400" b="1" dirty="0">
                <a:latin typeface="+mj-lt"/>
              </a:rPr>
              <a:t>ошибка </a:t>
            </a:r>
            <a:r>
              <a:rPr lang="ru-RU" sz="2400" dirty="0">
                <a:latin typeface="+mj-lt"/>
              </a:rPr>
              <a:t>– это употребление слов, словосочетаний, конструкций, неуместных в </a:t>
            </a:r>
            <a:r>
              <a:rPr lang="ru-RU" sz="2400" dirty="0" smtClean="0">
                <a:latin typeface="+mj-lt"/>
              </a:rPr>
              <a:t>данной ситуации общения.</a:t>
            </a:r>
          </a:p>
          <a:p>
            <a:pPr indent="457200" algn="just"/>
            <a:r>
              <a:rPr lang="ru-RU" sz="2400" dirty="0" smtClean="0">
                <a:latin typeface="+mj-lt"/>
              </a:rPr>
              <a:t>Стилистические ошибки свидетельствуют о </a:t>
            </a:r>
            <a:r>
              <a:rPr lang="ru-RU" sz="2400" b="1" dirty="0" smtClean="0">
                <a:latin typeface="+mj-lt"/>
              </a:rPr>
              <a:t>языковой неряшливости </a:t>
            </a:r>
            <a:r>
              <a:rPr lang="ru-RU" sz="2400" dirty="0" smtClean="0">
                <a:latin typeface="+mj-lt"/>
              </a:rPr>
              <a:t>говорящего и </a:t>
            </a:r>
            <a:r>
              <a:rPr lang="ru-RU" sz="2400" dirty="0" err="1" smtClean="0">
                <a:latin typeface="+mj-lt"/>
              </a:rPr>
              <a:t>пищущего</a:t>
            </a:r>
            <a:r>
              <a:rPr lang="ru-RU" sz="2400" dirty="0" smtClean="0">
                <a:latin typeface="+mj-lt"/>
              </a:rPr>
              <a:t>.</a:t>
            </a:r>
          </a:p>
          <a:p>
            <a:pPr indent="457200" algn="just"/>
            <a:endParaRPr lang="ru-RU" sz="2200" dirty="0">
              <a:latin typeface="+mj-lt"/>
            </a:endParaRPr>
          </a:p>
          <a:p>
            <a:pPr indent="457200" algn="just"/>
            <a:r>
              <a:rPr lang="ru-RU" sz="2200" dirty="0" smtClean="0">
                <a:latin typeface="+mj-lt"/>
              </a:rPr>
              <a:t> </a:t>
            </a:r>
            <a:endParaRPr lang="ru-RU" sz="22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6181" y="5004735"/>
            <a:ext cx="661035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200" b="1" u="sng" dirty="0" smtClean="0">
                <a:latin typeface="+mj-lt"/>
              </a:rPr>
              <a:t>Недопустимо</a:t>
            </a:r>
            <a:r>
              <a:rPr lang="ru-RU" sz="2200" dirty="0" smtClean="0">
                <a:latin typeface="+mj-lt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+mj-lt"/>
              </a:rPr>
              <a:t>неоправданное </a:t>
            </a:r>
            <a:r>
              <a:rPr lang="ru-RU" sz="2200" dirty="0">
                <a:latin typeface="+mj-lt"/>
              </a:rPr>
              <a:t>смешение в речи </a:t>
            </a:r>
            <a:r>
              <a:rPr lang="ru-RU" sz="2200" dirty="0" err="1">
                <a:latin typeface="+mj-lt"/>
              </a:rPr>
              <a:t>разностилевой</a:t>
            </a:r>
            <a:r>
              <a:rPr lang="ru-RU" sz="2200" dirty="0">
                <a:latin typeface="+mj-lt"/>
              </a:rPr>
              <a:t> лексики – разговорной, просторечной, книжной. </a:t>
            </a:r>
            <a:endParaRPr lang="ru-RU" sz="2200" dirty="0" smtClean="0">
              <a:latin typeface="+mj-lt"/>
            </a:endParaRPr>
          </a:p>
          <a:p>
            <a:pPr indent="457200" algn="just"/>
            <a:endParaRPr lang="ru-RU" sz="2200" dirty="0">
              <a:latin typeface="+mj-lt"/>
            </a:endParaRPr>
          </a:p>
          <a:p>
            <a:pPr indent="457200" algn="just"/>
            <a:endParaRPr lang="ru-RU" sz="22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7" y="240629"/>
            <a:ext cx="1166812" cy="10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07115" y="1396569"/>
            <a:ext cx="6570645" cy="546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3600" dirty="0" smtClean="0">
                <a:latin typeface="Yanone Kaffeesatz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3600" b="1" dirty="0" smtClean="0">
                <a:latin typeface="Yanone Kaffeesatz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Употребление </a:t>
            </a:r>
            <a:r>
              <a:rPr lang="ru-RU" sz="3600" b="1" dirty="0">
                <a:latin typeface="Yanone Kaffeesatz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слова в несвойственном ему значении</a:t>
            </a:r>
            <a:r>
              <a:rPr lang="ru-RU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Например, </a:t>
            </a:r>
            <a:endParaRPr lang="ru-RU" sz="2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Ломоносов явился </a:t>
            </a: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зачинщиком</a:t>
            </a:r>
            <a:r>
              <a:rPr lang="ru-RU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многих научных направлений». «</a:t>
            </a: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Скоропостижный</a:t>
            </a:r>
            <a:r>
              <a:rPr lang="ru-RU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ответ студента привел к досадной ошибке». </a:t>
            </a:r>
            <a:endParaRPr lang="ru-RU" sz="2200" dirty="0">
              <a:latin typeface="+mj-lt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atin typeface="Yanone Kaffeesatz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2.Лексические </a:t>
            </a:r>
            <a:r>
              <a:rPr lang="ru-RU" sz="3600" b="1" dirty="0">
                <a:latin typeface="Yanone Kaffeesatz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анахронизмы.</a:t>
            </a:r>
          </a:p>
          <a:p>
            <a:pPr indent="457200" algn="just"/>
            <a:r>
              <a:rPr lang="ru-RU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Анахронизм - нарушение хронологической точности при употреблении слов, связанных с определенной исторической эпохой. Например, </a:t>
            </a:r>
            <a:r>
              <a:rPr lang="ru-RU" sz="2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«в </a:t>
            </a:r>
            <a:r>
              <a:rPr lang="ru-RU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Древнем Риме недовольные законами плебеи устраивали </a:t>
            </a:r>
            <a:r>
              <a:rPr lang="ru-RU" sz="2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митинги</a:t>
            </a:r>
            <a:r>
              <a:rPr lang="ru-RU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sz="2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200" dirty="0" smtClean="0">
                <a:latin typeface="+mj-lt"/>
                <a:cs typeface="Times New Roman" panose="02020603050405020304" pitchFamily="18" charset="0"/>
              </a:rPr>
              <a:t> </a:t>
            </a:r>
            <a:endParaRPr lang="ru-RU" sz="2200" dirty="0">
              <a:latin typeface="+mj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75352" y="-261298"/>
            <a:ext cx="10978608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Стилистические ошибки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729" t="20139" r="31684" b="27778"/>
          <a:stretch/>
        </p:blipFill>
        <p:spPr>
          <a:xfrm>
            <a:off x="762000" y="2257425"/>
            <a:ext cx="3562439" cy="30852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1000" y="1762125"/>
            <a:ext cx="933450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7" y="240629"/>
            <a:ext cx="1166812" cy="10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47991" y="1171392"/>
            <a:ext cx="4965717" cy="6296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2200" dirty="0">
              <a:latin typeface="+mj-lt"/>
              <a:cs typeface="Times New Roman" panose="02020603050405020304" pitchFamily="18" charset="0"/>
            </a:endParaRPr>
          </a:p>
          <a:p>
            <a:pPr indent="457200" algn="just"/>
            <a:r>
              <a:rPr lang="ru-RU" sz="3600" b="1" dirty="0" smtClean="0">
                <a:latin typeface="Yanone Kaffeesatz" panose="00000500000000000000" pitchFamily="2" charset="-52"/>
              </a:rPr>
              <a:t>3. </a:t>
            </a:r>
            <a:r>
              <a:rPr lang="ru-RU" sz="3600" b="1" dirty="0">
                <a:latin typeface="Yanone Kaffeesatz" panose="00000500000000000000" pitchFamily="2" charset="-52"/>
              </a:rPr>
              <a:t>Логические ошибки </a:t>
            </a:r>
          </a:p>
          <a:p>
            <a:pPr indent="457200" algn="just"/>
            <a:endParaRPr lang="ru-RU" sz="2200" dirty="0">
              <a:latin typeface="+mj-lt"/>
            </a:endParaRPr>
          </a:p>
          <a:p>
            <a:pPr indent="457200" algn="just"/>
            <a:r>
              <a:rPr lang="ru-RU" sz="2200" dirty="0" smtClean="0">
                <a:latin typeface="+mj-lt"/>
              </a:rPr>
              <a:t>«</a:t>
            </a:r>
            <a:r>
              <a:rPr lang="ru-RU" sz="2200" dirty="0">
                <a:latin typeface="+mj-lt"/>
              </a:rPr>
              <a:t>Спонсоры отказались тратить деньги на “Селигер"». Если отказались — значит, уже не спонсоры.</a:t>
            </a:r>
          </a:p>
          <a:p>
            <a:pPr indent="457200" algn="just"/>
            <a:endParaRPr lang="ru-RU" sz="2200" dirty="0">
              <a:latin typeface="+mj-lt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atin typeface="Yanone Kaffeesatz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3600" b="1" dirty="0">
                <a:latin typeface="Yanone Kaffeesatz" panose="00000500000000000000" pitchFamily="2" charset="-52"/>
              </a:rPr>
              <a:t>Распространение </a:t>
            </a:r>
            <a:r>
              <a:rPr lang="ru-RU" sz="3600" b="1" dirty="0" smtClean="0">
                <a:latin typeface="Yanone Kaffeesatz" panose="00000500000000000000" pitchFamily="2" charset="-52"/>
              </a:rPr>
              <a:t>жаргона</a:t>
            </a:r>
            <a:endParaRPr lang="ru-RU" sz="3600" b="1" dirty="0">
              <a:latin typeface="Yanone Kaffeesatz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Например, </a:t>
            </a:r>
            <a:r>
              <a:rPr lang="ru-RU" sz="2200" u="sng" dirty="0" smtClean="0">
                <a:latin typeface="+mj-lt"/>
              </a:rPr>
              <a:t>студенческий </a:t>
            </a:r>
            <a:r>
              <a:rPr lang="ru-RU" sz="2200" u="sng" dirty="0">
                <a:latin typeface="+mj-lt"/>
              </a:rPr>
              <a:t>жаргон</a:t>
            </a:r>
            <a:r>
              <a:rPr lang="ru-RU" sz="2200" dirty="0">
                <a:latin typeface="+mj-lt"/>
              </a:rPr>
              <a:t>:</a:t>
            </a:r>
          </a:p>
          <a:p>
            <a:r>
              <a:rPr lang="ru-RU" sz="2200" dirty="0">
                <a:latin typeface="+mj-lt"/>
              </a:rPr>
              <a:t>общага, </a:t>
            </a:r>
            <a:r>
              <a:rPr lang="ru-RU" sz="2200" dirty="0" err="1">
                <a:latin typeface="+mj-lt"/>
              </a:rPr>
              <a:t>препод</a:t>
            </a:r>
            <a:r>
              <a:rPr lang="ru-RU" sz="2200" dirty="0">
                <a:latin typeface="+mj-lt"/>
              </a:rPr>
              <a:t>, </a:t>
            </a:r>
            <a:r>
              <a:rPr lang="ru-RU" sz="2200" dirty="0" err="1">
                <a:latin typeface="+mj-lt"/>
              </a:rPr>
              <a:t>стипуха</a:t>
            </a:r>
            <a:r>
              <a:rPr lang="ru-RU" sz="2200" dirty="0">
                <a:latin typeface="+mj-lt"/>
              </a:rPr>
              <a:t>, </a:t>
            </a:r>
            <a:r>
              <a:rPr lang="ru-RU" sz="2200" dirty="0" smtClean="0">
                <a:latin typeface="+mj-lt"/>
              </a:rPr>
              <a:t>шпора;</a:t>
            </a:r>
          </a:p>
          <a:p>
            <a:endParaRPr lang="ru-RU" sz="2200" dirty="0">
              <a:latin typeface="+mj-lt"/>
            </a:endParaRPr>
          </a:p>
          <a:p>
            <a:r>
              <a:rPr lang="ru-RU" sz="2200" u="sng" dirty="0" smtClean="0">
                <a:latin typeface="+mj-lt"/>
              </a:rPr>
              <a:t>молодежный жаргон</a:t>
            </a:r>
            <a:r>
              <a:rPr lang="ru-RU" sz="2200" dirty="0" smtClean="0">
                <a:latin typeface="+mj-lt"/>
              </a:rPr>
              <a:t>: </a:t>
            </a:r>
            <a:r>
              <a:rPr lang="ru-RU" sz="2200" dirty="0" err="1" smtClean="0">
                <a:latin typeface="+mj-lt"/>
              </a:rPr>
              <a:t>фейк</a:t>
            </a:r>
            <a:r>
              <a:rPr lang="ru-RU" sz="2200" dirty="0" smtClean="0">
                <a:latin typeface="+mj-lt"/>
              </a:rPr>
              <a:t>, </a:t>
            </a:r>
            <a:r>
              <a:rPr lang="ru-RU" sz="2200" dirty="0" err="1" smtClean="0">
                <a:latin typeface="+mj-lt"/>
              </a:rPr>
              <a:t>лайкать</a:t>
            </a:r>
            <a:r>
              <a:rPr lang="ru-RU" sz="2200" dirty="0" smtClean="0">
                <a:latin typeface="+mj-lt"/>
              </a:rPr>
              <a:t>.</a:t>
            </a:r>
            <a:endParaRPr lang="en-US" sz="2200" dirty="0">
              <a:latin typeface="+mj-lt"/>
            </a:endParaRPr>
          </a:p>
          <a:p>
            <a:pPr indent="457200" algn="just"/>
            <a:endParaRPr lang="ru-RU" sz="2200" dirty="0">
              <a:latin typeface="+mj-lt"/>
              <a:cs typeface="Times New Roman" panose="02020603050405020304" pitchFamily="18" charset="0"/>
            </a:endParaRPr>
          </a:p>
          <a:p>
            <a:pPr indent="457200" algn="just"/>
            <a:r>
              <a:rPr lang="en-US" sz="3600" b="1" u="sng" dirty="0" smtClean="0">
                <a:latin typeface="Yanone Kaffeesatz" panose="00000500000000000000" pitchFamily="2" charset="-52"/>
              </a:rPr>
              <a:t> </a:t>
            </a:r>
            <a:endParaRPr lang="ru-RU" sz="3600" b="1" u="sng" dirty="0">
              <a:latin typeface="Yanone Kaffeesatz" panose="00000500000000000000" pitchFamily="2" charset="-52"/>
            </a:endParaRPr>
          </a:p>
          <a:p>
            <a:pPr indent="457200" algn="just"/>
            <a:endParaRPr lang="ru-RU" sz="2200" dirty="0" smtClean="0">
              <a:latin typeface="+mj-lt"/>
            </a:endParaRPr>
          </a:p>
          <a:p>
            <a:pPr indent="457200" algn="just"/>
            <a:endParaRPr lang="ru-RU" sz="2200" dirty="0"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31506" t="13860" r="34612" b="24561"/>
          <a:stretch/>
        </p:blipFill>
        <p:spPr>
          <a:xfrm>
            <a:off x="6497052" y="802727"/>
            <a:ext cx="4716379" cy="53574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7" y="240629"/>
            <a:ext cx="1166812" cy="10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6835" t="6666" r="21564" b="10351"/>
          <a:stretch/>
        </p:blipFill>
        <p:spPr>
          <a:xfrm>
            <a:off x="6034168" y="1326528"/>
            <a:ext cx="6132213" cy="44418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975376" y="2815657"/>
            <a:ext cx="1336554" cy="244517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72105" y="4330909"/>
            <a:ext cx="1105902" cy="222009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559886" y="2937916"/>
            <a:ext cx="2079079" cy="252664"/>
          </a:xfrm>
          <a:prstGeom prst="rect">
            <a:avLst/>
          </a:prstGeom>
          <a:solidFill>
            <a:srgbClr val="D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597148" y="3915382"/>
            <a:ext cx="1583166" cy="1053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/>
              <a:t>!</a:t>
            </a:r>
            <a:r>
              <a:rPr lang="en-US" sz="2400" dirty="0"/>
              <a:t>$#*@#*</a:t>
            </a:r>
            <a:endParaRPr lang="ru-RU" sz="24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8071039" y="2650722"/>
            <a:ext cx="1612826" cy="574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/>
              <a:t>!</a:t>
            </a:r>
            <a:r>
              <a:rPr lang="en-US" sz="2400" dirty="0"/>
              <a:t>* #*@#</a:t>
            </a:r>
            <a:endParaRPr lang="ru-RU" sz="2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009194" y="2650722"/>
            <a:ext cx="1583166" cy="1053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dirty="0"/>
              <a:t>!</a:t>
            </a:r>
            <a:r>
              <a:rPr lang="en-US" sz="2400" dirty="0"/>
              <a:t>$#*&amp;#*</a:t>
            </a:r>
            <a:endParaRPr lang="ru-RU" sz="2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64990" y="3703786"/>
            <a:ext cx="4965717" cy="3627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2200" dirty="0">
              <a:latin typeface="+mj-lt"/>
              <a:cs typeface="Times New Roman" panose="02020603050405020304" pitchFamily="18" charset="0"/>
            </a:endParaRPr>
          </a:p>
          <a:p>
            <a:pPr indent="457200" algn="just"/>
            <a:endParaRPr lang="ru-RU" sz="2200" dirty="0">
              <a:latin typeface="+mj-lt"/>
            </a:endParaRPr>
          </a:p>
          <a:p>
            <a:pPr indent="457200" algn="just"/>
            <a:endParaRPr lang="ru-RU" sz="2200" dirty="0">
              <a:latin typeface="+mj-lt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latin typeface="Yanone Kaffeesatz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3600" b="1" dirty="0" smtClean="0">
                <a:latin typeface="Yanone Kaffeesatz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. Использование уголовной лексики</a:t>
            </a:r>
            <a:endParaRPr lang="ru-RU" sz="2200" dirty="0">
              <a:latin typeface="+mj-lt"/>
              <a:cs typeface="Times New Roman" panose="02020603050405020304" pitchFamily="18" charset="0"/>
            </a:endParaRPr>
          </a:p>
          <a:p>
            <a:pPr indent="457200" algn="just"/>
            <a:r>
              <a:rPr lang="en-US" sz="3600" b="1" u="sng" dirty="0" smtClean="0">
                <a:latin typeface="Yanone Kaffeesatz" panose="00000500000000000000" pitchFamily="2" charset="-52"/>
              </a:rPr>
              <a:t> </a:t>
            </a:r>
            <a:endParaRPr lang="ru-RU" sz="3600" b="1" u="sng" dirty="0">
              <a:latin typeface="Yanone Kaffeesatz" panose="00000500000000000000" pitchFamily="2" charset="-52"/>
            </a:endParaRPr>
          </a:p>
          <a:p>
            <a:pPr indent="457200" algn="just"/>
            <a:endParaRPr lang="ru-RU" sz="2200" dirty="0" smtClean="0">
              <a:latin typeface="+mj-lt"/>
            </a:endParaRPr>
          </a:p>
          <a:p>
            <a:pPr indent="457200" algn="just"/>
            <a:endParaRPr lang="ru-RU" sz="2200" dirty="0">
              <a:latin typeface="+mj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15938" y="969631"/>
            <a:ext cx="484629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2200" dirty="0">
              <a:latin typeface="+mj-lt"/>
              <a:cs typeface="Times New Roman" panose="02020603050405020304" pitchFamily="18" charset="0"/>
            </a:endParaRPr>
          </a:p>
          <a:p>
            <a:pPr indent="457200" algn="just"/>
            <a:r>
              <a:rPr lang="ru-RU" sz="3600" b="1" dirty="0" smtClean="0">
                <a:latin typeface="Yanone Kaffeesatz" panose="00000500000000000000" pitchFamily="2" charset="-52"/>
              </a:rPr>
              <a:t>5. Использование ненормативной</a:t>
            </a:r>
            <a:r>
              <a:rPr lang="en-US" sz="3600" b="1" dirty="0" smtClean="0">
                <a:latin typeface="Yanone Kaffeesatz" panose="00000500000000000000" pitchFamily="2" charset="-52"/>
              </a:rPr>
              <a:t> </a:t>
            </a:r>
            <a:r>
              <a:rPr lang="ru-RU" sz="3600" b="1" dirty="0" smtClean="0">
                <a:latin typeface="Yanone Kaffeesatz" panose="00000500000000000000" pitchFamily="2" charset="-52"/>
              </a:rPr>
              <a:t>лексики</a:t>
            </a:r>
            <a:endParaRPr lang="ru-RU" sz="2200" dirty="0" smtClean="0">
              <a:latin typeface="+mj-lt"/>
            </a:endParaRPr>
          </a:p>
          <a:p>
            <a:pPr indent="457200" algn="just"/>
            <a:r>
              <a:rPr lang="ru-RU" sz="2200" dirty="0" smtClean="0">
                <a:latin typeface="+mj-lt"/>
              </a:rPr>
              <a:t>Стоит сказать, что используем мы ненормативную лексику, отказываясь от словесной работы. </a:t>
            </a:r>
            <a:r>
              <a:rPr lang="ru-RU" sz="2200" dirty="0">
                <a:latin typeface="+mj-lt"/>
              </a:rPr>
              <a:t>С</a:t>
            </a:r>
            <a:r>
              <a:rPr lang="ru-RU" sz="2200" dirty="0" smtClean="0">
                <a:latin typeface="+mj-lt"/>
              </a:rPr>
              <a:t>облазн </a:t>
            </a:r>
            <a:r>
              <a:rPr lang="ru-RU" sz="2200" dirty="0">
                <a:latin typeface="+mj-lt"/>
              </a:rPr>
              <a:t>легкого пути приводит к </a:t>
            </a:r>
            <a:r>
              <a:rPr lang="ru-RU" sz="2200" dirty="0" smtClean="0">
                <a:latin typeface="+mj-lt"/>
              </a:rPr>
              <a:t>языковой распущенности </a:t>
            </a:r>
            <a:r>
              <a:rPr lang="ru-RU" sz="2200" dirty="0">
                <a:latin typeface="+mj-lt"/>
              </a:rPr>
              <a:t>и </a:t>
            </a:r>
            <a:r>
              <a:rPr lang="ru-RU" sz="2200" dirty="0" smtClean="0">
                <a:latin typeface="+mj-lt"/>
              </a:rPr>
              <a:t>безответственности. </a:t>
            </a:r>
            <a:endParaRPr lang="ru-RU" sz="2200" dirty="0">
              <a:latin typeface="+mj-lt"/>
            </a:endParaRPr>
          </a:p>
          <a:p>
            <a:endParaRPr lang="ru-RU" sz="2200" dirty="0" smtClean="0">
              <a:latin typeface="+mj-lt"/>
            </a:endParaRPr>
          </a:p>
          <a:p>
            <a:pPr indent="457200" algn="just"/>
            <a:endParaRPr lang="ru-RU" sz="3600" b="1" dirty="0">
              <a:latin typeface="Yanone Kaffeesatz" panose="00000500000000000000" pitchFamily="2" charset="-52"/>
            </a:endParaRPr>
          </a:p>
          <a:p>
            <a:pPr indent="457200" algn="just"/>
            <a:endParaRPr lang="ru-RU" sz="2200" dirty="0" smtClean="0">
              <a:latin typeface="+mj-lt"/>
            </a:endParaRPr>
          </a:p>
          <a:p>
            <a:pPr indent="457200" algn="just"/>
            <a:endParaRPr lang="ru-RU" sz="2200" dirty="0"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7" y="240629"/>
            <a:ext cx="1166812" cy="10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9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7922" y="530819"/>
            <a:ext cx="7531267" cy="1325563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atin typeface="Yanone Kaffeesatz" panose="00000500000000000000" pitchFamily="2" charset="-52"/>
              </a:rPr>
              <a:t>Опасность ошибок сквернословия</a:t>
            </a:r>
            <a:endParaRPr lang="ru-RU" sz="4800" b="1" dirty="0">
              <a:latin typeface="Yanone Kaffeesatz" panose="00000500000000000000" pitchFamily="2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24425" y="2637707"/>
            <a:ext cx="6858000" cy="2376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13192E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Аристотель:</a:t>
            </a:r>
            <a:endParaRPr lang="ru-RU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13192E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ru-RU" sz="28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13192E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Из привычки сквернословить развивается и склонность к совершению дурных </a:t>
            </a:r>
            <a:r>
              <a:rPr lang="ru-RU" sz="2800" dirty="0" smtClean="0">
                <a:solidFill>
                  <a:srgbClr val="13192E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поступков</a:t>
            </a:r>
            <a:endParaRPr lang="ru-RU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4"/>
          <a:stretch/>
        </p:blipFill>
        <p:spPr>
          <a:xfrm>
            <a:off x="1219200" y="2266950"/>
            <a:ext cx="3025629" cy="407193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82190" y="3159683"/>
            <a:ext cx="966774" cy="1072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 smtClean="0">
                <a:latin typeface="Yanone Kaffeesatz" panose="00000500000000000000" pitchFamily="2" charset="-52"/>
              </a:rPr>
              <a:t>«</a:t>
            </a:r>
            <a:endParaRPr lang="ru-RU" sz="6000" b="1" dirty="0">
              <a:latin typeface="Yanone Kaffeesatz" panose="00000500000000000000" pitchFamily="2" charset="-52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617190" y="4231999"/>
            <a:ext cx="966774" cy="1072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9600" b="1" dirty="0" smtClean="0">
                <a:latin typeface="Yanone Kaffeesatz" panose="00000500000000000000" pitchFamily="2" charset="-52"/>
              </a:rPr>
              <a:t>»</a:t>
            </a:r>
            <a:endParaRPr lang="ru-RU" sz="6000" b="1" dirty="0">
              <a:latin typeface="Yanone Kaffeesatz" panose="000005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7" y="240629"/>
            <a:ext cx="1166812" cy="10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37666"/>
            <a:ext cx="6858000" cy="4572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6350" y="600760"/>
            <a:ext cx="967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atin typeface="Yanone Kaffeesatz" panose="00000500000000000000" pitchFamily="2" charset="-52"/>
              </a:rPr>
              <a:t>7. Использование слов-паразитов</a:t>
            </a:r>
          </a:p>
          <a:p>
            <a:pPr indent="457200"/>
            <a:r>
              <a:rPr lang="ru-RU" sz="2200" dirty="0" smtClean="0">
                <a:latin typeface="+mj-lt"/>
              </a:rPr>
              <a:t>Слов-</a:t>
            </a:r>
            <a:r>
              <a:rPr lang="ru-RU" sz="2200" dirty="0" err="1" smtClean="0">
                <a:latin typeface="+mj-lt"/>
              </a:rPr>
              <a:t>паразитовы</a:t>
            </a:r>
            <a:r>
              <a:rPr lang="ru-RU" sz="2200" dirty="0" smtClean="0">
                <a:latin typeface="+mj-lt"/>
              </a:rPr>
              <a:t> (например</a:t>
            </a:r>
            <a:r>
              <a:rPr lang="ru-RU" sz="2200" dirty="0">
                <a:latin typeface="+mj-lt"/>
              </a:rPr>
              <a:t>, "типа", "ну") загрязняют речь, делая ее неточной и </a:t>
            </a:r>
            <a:r>
              <a:rPr lang="ru-RU" sz="2200" dirty="0" smtClean="0">
                <a:latin typeface="+mj-lt"/>
              </a:rPr>
              <a:t>нечеткой. А неточная речь искажает мышление.</a:t>
            </a:r>
            <a:endParaRPr lang="ru-RU" sz="22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29574" y="3334435"/>
            <a:ext cx="34956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100" dirty="0" smtClean="0">
                <a:latin typeface="+mj-lt"/>
              </a:rPr>
              <a:t>Ромео, ты меня любишь?</a:t>
            </a:r>
          </a:p>
          <a:p>
            <a:pPr marL="285750" indent="-285750">
              <a:buFontTx/>
              <a:buChar char="-"/>
            </a:pPr>
            <a:r>
              <a:rPr lang="ru-RU" sz="2100" dirty="0">
                <a:latin typeface="+mj-lt"/>
              </a:rPr>
              <a:t>К</a:t>
            </a:r>
            <a:r>
              <a:rPr lang="ru-RU" sz="2100" dirty="0" smtClean="0">
                <a:latin typeface="+mj-lt"/>
              </a:rPr>
              <a:t>ак бы да.</a:t>
            </a:r>
            <a:endParaRPr lang="ru-RU" sz="2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90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8DA269-A439-9751-9A5C-77E0C982A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8951" y="1257966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«</a:t>
            </a:r>
            <a:r>
              <a:rPr lang="ru-RU" sz="2800" u="sng" dirty="0" smtClean="0"/>
              <a:t>В </a:t>
            </a:r>
            <a:r>
              <a:rPr lang="ru-RU" sz="2800" u="sng" dirty="0"/>
              <a:t>погоне за </a:t>
            </a:r>
            <a:r>
              <a:rPr lang="ru-RU" sz="2800" u="sng" dirty="0" smtClean="0"/>
              <a:t>лайками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9" name="Объект 4">
            <a:extLst>
              <a:ext uri="{FF2B5EF4-FFF2-40B4-BE49-F238E27FC236}">
                <a16:creationId xmlns="" xmlns:a16="http://schemas.microsoft.com/office/drawing/2014/main" id="{415A7C2C-748A-4A7C-D929-45C409D1AC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65" y="2330322"/>
            <a:ext cx="5319516" cy="4137402"/>
          </a:xfr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-1676400" y="105529"/>
            <a:ext cx="10978608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latin typeface="Yanone Kaffeesatz" panose="00000500000000000000" pitchFamily="2" charset="-52"/>
              </a:rPr>
              <a:t>8. Злоупотребление заимствованиями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5326" y="640664"/>
            <a:ext cx="4656324" cy="3053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2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Богатый </a:t>
            </a:r>
            <a:r>
              <a:rPr lang="ru-RU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сильный по природе русский язык портит </a:t>
            </a:r>
            <a:r>
              <a:rPr lang="ru-RU" sz="22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употребление </a:t>
            </a:r>
            <a:r>
              <a:rPr lang="ru-RU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иностранных </a:t>
            </a:r>
            <a:r>
              <a:rPr lang="ru-RU" sz="22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слов.</a:t>
            </a:r>
          </a:p>
          <a:p>
            <a:pPr algn="just"/>
            <a:endParaRPr lang="ru-RU" sz="22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/>
            <a:r>
              <a:rPr lang="ru-RU" sz="22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Иностранный </a:t>
            </a:r>
            <a:r>
              <a:rPr lang="ru-RU" sz="2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язык </a:t>
            </a:r>
            <a:r>
              <a:rPr lang="ru-RU" sz="2200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лишает русский язык суверенного статуса</a:t>
            </a:r>
            <a:endParaRPr lang="ru-RU" sz="22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9101" y="4229199"/>
            <a:ext cx="52087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dirty="0" smtClean="0">
                <a:latin typeface="+mj-lt"/>
              </a:rPr>
              <a:t>«Иностранное </a:t>
            </a:r>
            <a:r>
              <a:rPr lang="ru-RU" dirty="0">
                <a:latin typeface="+mj-lt"/>
              </a:rPr>
              <a:t>слово не потому </a:t>
            </a:r>
            <a:r>
              <a:rPr lang="ru-RU" dirty="0" smtClean="0">
                <a:latin typeface="+mj-lt"/>
              </a:rPr>
              <a:t>плохо, что </a:t>
            </a:r>
            <a:r>
              <a:rPr lang="ru-RU" dirty="0">
                <a:latin typeface="+mj-lt"/>
              </a:rPr>
              <a:t>засоряет язык, но и </a:t>
            </a:r>
            <a:r>
              <a:rPr lang="ru-RU" dirty="0" smtClean="0">
                <a:latin typeface="+mj-lt"/>
              </a:rPr>
              <a:t>потому, </a:t>
            </a:r>
            <a:r>
              <a:rPr lang="ru-RU" dirty="0">
                <a:latin typeface="+mj-lt"/>
              </a:rPr>
              <a:t>что, </a:t>
            </a:r>
            <a:r>
              <a:rPr lang="ru-RU" b="1" dirty="0">
                <a:latin typeface="+mj-lt"/>
              </a:rPr>
              <a:t>заменяя ясное, </a:t>
            </a:r>
            <a:r>
              <a:rPr lang="ru-RU" b="1" dirty="0" smtClean="0">
                <a:latin typeface="+mj-lt"/>
              </a:rPr>
              <a:t>определенное </a:t>
            </a:r>
            <a:r>
              <a:rPr lang="ru-RU" b="1" dirty="0">
                <a:latin typeface="+mj-lt"/>
              </a:rPr>
              <a:t>слово новым, мало понятным </a:t>
            </a:r>
            <a:r>
              <a:rPr lang="ru-RU" dirty="0">
                <a:latin typeface="+mj-lt"/>
              </a:rPr>
              <a:t>и потому неясным, влияет и на запас умственных понятий затмевающим </a:t>
            </a:r>
            <a:r>
              <a:rPr lang="ru-RU" dirty="0" smtClean="0">
                <a:latin typeface="+mj-lt"/>
              </a:rPr>
              <a:t>образом»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137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812213" y="1395662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  Учение о стилях -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11" y="0"/>
            <a:ext cx="54864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94422" y="3289250"/>
            <a:ext cx="6324599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sz="32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то правила уместности речи</a:t>
            </a:r>
            <a:endParaRPr lang="ru-RU" sz="3200" dirty="0" smtClean="0">
              <a:latin typeface="+mj-lt"/>
              <a:cs typeface="Times New Roman" panose="02020603050405020304" pitchFamily="18" charset="0"/>
            </a:endParaRPr>
          </a:p>
          <a:p>
            <a:pPr marL="449580" indent="450215" algn="just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599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598" y="256493"/>
            <a:ext cx="5001928" cy="62524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32068" y="1510334"/>
            <a:ext cx="597319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200" dirty="0" smtClean="0">
                <a:latin typeface="+mj-lt"/>
              </a:rPr>
              <a:t>Каждое </a:t>
            </a:r>
            <a:r>
              <a:rPr lang="ru-RU" sz="2200" dirty="0">
                <a:latin typeface="+mj-lt"/>
              </a:rPr>
              <a:t>новое поколение берет на себя ответственность за сохранность содержательной стороны языка. Содержание есть мыслительный каркас, необходимый нам для того, чтобы мы могли понимать друг </a:t>
            </a:r>
            <a:r>
              <a:rPr lang="ru-RU" sz="2200" dirty="0" smtClean="0">
                <a:latin typeface="+mj-lt"/>
              </a:rPr>
              <a:t>друга. </a:t>
            </a:r>
            <a:r>
              <a:rPr lang="ru-RU" sz="2200" b="1" dirty="0" smtClean="0">
                <a:latin typeface="+mj-lt"/>
              </a:rPr>
              <a:t>Культура </a:t>
            </a:r>
            <a:r>
              <a:rPr lang="ru-RU" sz="2200" b="1" dirty="0">
                <a:latin typeface="+mj-lt"/>
              </a:rPr>
              <a:t>речи – это культура мысли</a:t>
            </a:r>
            <a:r>
              <a:rPr lang="ru-RU" sz="2200" dirty="0">
                <a:latin typeface="+mj-lt"/>
              </a:rPr>
              <a:t>.</a:t>
            </a:r>
          </a:p>
          <a:p>
            <a:pPr indent="457200" algn="just"/>
            <a:endParaRPr lang="ru-RU" sz="2200" dirty="0">
              <a:latin typeface="+mj-lt"/>
            </a:endParaRPr>
          </a:p>
          <a:p>
            <a:pPr indent="457200" algn="just"/>
            <a:r>
              <a:rPr lang="ru-RU" sz="2200" dirty="0">
                <a:latin typeface="+mj-lt"/>
              </a:rPr>
              <a:t> Стоит избегать дешевой </a:t>
            </a:r>
            <a:r>
              <a:rPr lang="ru-RU" sz="2200" dirty="0" smtClean="0">
                <a:latin typeface="+mj-lt"/>
              </a:rPr>
              <a:t>переимчивости, важно </a:t>
            </a:r>
            <a:r>
              <a:rPr lang="ru-RU" sz="2200" dirty="0">
                <a:latin typeface="+mj-lt"/>
              </a:rPr>
              <a:t>продолжать учиться языку на протяжении всей своей жизни. Каким же образом? </a:t>
            </a:r>
            <a:r>
              <a:rPr lang="ru-RU" sz="2200" b="1" dirty="0" smtClean="0">
                <a:latin typeface="+mj-lt"/>
              </a:rPr>
              <a:t>Наследуя </a:t>
            </a:r>
            <a:r>
              <a:rPr lang="ru-RU" sz="2200" b="1" dirty="0">
                <a:latin typeface="+mj-lt"/>
              </a:rPr>
              <a:t>классическим образцам</a:t>
            </a:r>
            <a:r>
              <a:rPr lang="ru-RU" sz="2200" dirty="0">
                <a:latin typeface="+mj-lt"/>
              </a:rPr>
              <a:t> устной и письменной речи. </a:t>
            </a:r>
            <a:r>
              <a:rPr lang="ru-RU" sz="2200" dirty="0" smtClean="0">
                <a:latin typeface="+mj-lt"/>
              </a:rPr>
              <a:t>Данный подход к освоению языка рекомендовал сам Ломоносов: «Изучению </a:t>
            </a:r>
            <a:r>
              <a:rPr lang="ru-RU" sz="2200" dirty="0">
                <a:latin typeface="+mj-lt"/>
              </a:rPr>
              <a:t>правил следует подражание». </a:t>
            </a:r>
            <a:endParaRPr lang="ru-RU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6271" y="256493"/>
            <a:ext cx="483337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Yanone Kaffeesatz" panose="00000500000000000000" pitchFamily="2" charset="-52"/>
                <a:ea typeface="Times New Roman" panose="02020603050405020304" pitchFamily="18" charset="0"/>
              </a:rPr>
              <a:t>Освоение </a:t>
            </a:r>
            <a:r>
              <a:rPr lang="ru-RU" sz="3600" b="1" dirty="0">
                <a:latin typeface="Yanone Kaffeesatz" panose="00000500000000000000" pitchFamily="2" charset="-52"/>
                <a:ea typeface="Times New Roman" panose="02020603050405020304" pitchFamily="18" charset="0"/>
              </a:rPr>
              <a:t>языка – это </a:t>
            </a:r>
            <a:r>
              <a:rPr lang="ru-RU" sz="3600" b="1" dirty="0" smtClean="0">
                <a:latin typeface="Yanone Kaffeesatz" panose="00000500000000000000" pitchFamily="2" charset="-52"/>
                <a:ea typeface="Times New Roman" panose="02020603050405020304" pitchFamily="18" charset="0"/>
              </a:rPr>
              <a:t>изучение</a:t>
            </a:r>
          </a:p>
          <a:p>
            <a:pPr algn="ctr"/>
            <a:r>
              <a:rPr lang="ru-RU" sz="3600" b="1" dirty="0" smtClean="0">
                <a:latin typeface="Yanone Kaffeesatz" panose="00000500000000000000" pitchFamily="2" charset="-52"/>
                <a:ea typeface="Times New Roman" panose="02020603050405020304" pitchFamily="18" charset="0"/>
              </a:rPr>
              <a:t>культуры </a:t>
            </a:r>
            <a:r>
              <a:rPr lang="ru-RU" sz="3600" b="1" dirty="0">
                <a:latin typeface="Yanone Kaffeesatz" panose="00000500000000000000" pitchFamily="2" charset="-52"/>
                <a:ea typeface="Times New Roman" panose="02020603050405020304" pitchFamily="18" charset="0"/>
              </a:rPr>
              <a:t>понимания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219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58290" y="1415926"/>
            <a:ext cx="691515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b="1" dirty="0">
                <a:latin typeface="+mj-lt"/>
              </a:rPr>
              <a:t>Правила русского языка</a:t>
            </a:r>
            <a:r>
              <a:rPr lang="ru-RU" sz="2400" dirty="0">
                <a:latin typeface="+mj-lt"/>
              </a:rPr>
              <a:t> – это цивилизационные нормы, которые наравне со знанием истории и культуры помогают сохраняться русской цивилизации.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758290" y="440285"/>
            <a:ext cx="70679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latin typeface="Yanone Kaffeesatz" panose="00000500000000000000" pitchFamily="2" charset="-52"/>
                <a:ea typeface="Times New Roman" panose="02020603050405020304" pitchFamily="18" charset="0"/>
              </a:rPr>
              <a:t>Цивилизационные нормы русского языка</a:t>
            </a:r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91" y="3075495"/>
            <a:ext cx="9322957" cy="3782505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7" y="240629"/>
            <a:ext cx="1166812" cy="10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34693" y="1559657"/>
            <a:ext cx="69151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800" b="1" dirty="0" smtClean="0">
                <a:latin typeface="+mj-lt"/>
              </a:rPr>
              <a:t>фактор национальной безопасности</a:t>
            </a:r>
            <a:endParaRPr lang="ru-RU" sz="2800" dirty="0">
              <a:latin typeface="+mj-lt"/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90774" y="760582"/>
            <a:ext cx="74029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 smtClean="0">
                <a:latin typeface="Yanone Kaffeesatz" panose="00000500000000000000" pitchFamily="2" charset="-52"/>
                <a:ea typeface="Times New Roman" panose="02020603050405020304" pitchFamily="18" charset="0"/>
              </a:rPr>
              <a:t>Сохранение классического русского языка -</a:t>
            </a:r>
            <a:endParaRPr lang="ru-RU" sz="4000" b="1" dirty="0">
              <a:latin typeface="Yanone Kaffeesatz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7" y="240629"/>
            <a:ext cx="1166812" cy="10953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370"/>
            <a:ext cx="12192000" cy="518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4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2575" y="365997"/>
            <a:ext cx="91249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latin typeface="Yanone Kaffeesatz" panose="00000500000000000000" pitchFamily="2" charset="-52"/>
              </a:rPr>
              <a:t>Массовая культура – школа речевой расслабленности</a:t>
            </a:r>
            <a:endParaRPr lang="ru-RU" sz="6600" b="1" dirty="0">
              <a:latin typeface="Yanone Kaffeesatz" panose="000005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9704" t="27222" r="39845" b="27084"/>
          <a:stretch/>
        </p:blipFill>
        <p:spPr>
          <a:xfrm>
            <a:off x="1019175" y="3371850"/>
            <a:ext cx="4438650" cy="3133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944" t="10278" r="5382" b="8194"/>
          <a:stretch/>
        </p:blipFill>
        <p:spPr>
          <a:xfrm>
            <a:off x="5753100" y="3371850"/>
            <a:ext cx="5286375" cy="307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8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71750" y="363915"/>
            <a:ext cx="6096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+mj-lt"/>
              </a:rPr>
              <a:t>Чудесно </a:t>
            </a:r>
            <a:endParaRPr lang="ru-RU" sz="16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Изумительно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Бесподобно </a:t>
            </a:r>
            <a:endParaRPr lang="ru-RU" sz="1600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Шикарно</a:t>
            </a:r>
            <a:r>
              <a:rPr lang="ru-RU" sz="1600" dirty="0">
                <a:latin typeface="+mj-lt"/>
              </a:rPr>
              <a:t>	</a:t>
            </a:r>
            <a:endParaRPr lang="ru-RU" sz="16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Несравненно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Исключительно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Поразительно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Ярко</a:t>
            </a:r>
            <a:r>
              <a:rPr lang="ru-RU" sz="1600" dirty="0">
                <a:latin typeface="+mj-lt"/>
              </a:rPr>
              <a:t>	</a:t>
            </a:r>
            <a:endParaRPr lang="ru-RU" sz="16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Эффектно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Превосходно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Восхитительно </a:t>
            </a:r>
            <a:endParaRPr lang="ru-RU" sz="1600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Блистательно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На </a:t>
            </a:r>
            <a:r>
              <a:rPr lang="ru-RU" sz="1600" dirty="0">
                <a:latin typeface="+mj-lt"/>
              </a:rPr>
              <a:t>загляденье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+mj-lt"/>
              </a:rPr>
              <a:t>Неподражаемо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Роскошно Богато </a:t>
            </a:r>
            <a:endParaRPr lang="ru-RU" sz="1600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Волшебно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Прекрасно </a:t>
            </a:r>
            <a:endParaRPr lang="ru-RU" sz="1600" dirty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+mj-lt"/>
              </a:rPr>
              <a:t>Отменно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>
                <a:latin typeface="+mj-lt"/>
              </a:rPr>
              <a:t>Сказочно </a:t>
            </a:r>
            <a:endParaRPr lang="ru-RU" sz="16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Блестяще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Дивно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На </a:t>
            </a:r>
            <a:r>
              <a:rPr lang="ru-RU" sz="1600" dirty="0">
                <a:latin typeface="+mj-lt"/>
              </a:rPr>
              <a:t>удивление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Отлично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Чудно </a:t>
            </a:r>
            <a:r>
              <a:rPr lang="ru-RU" sz="1600" dirty="0">
                <a:latin typeface="+mj-lt"/>
              </a:rPr>
              <a:t>	</a:t>
            </a:r>
            <a:endParaRPr lang="ru-RU" sz="1600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dirty="0" smtClean="0">
                <a:latin typeface="+mj-lt"/>
              </a:rPr>
              <a:t>Замечательно </a:t>
            </a:r>
            <a:endParaRPr lang="ru-RU" sz="16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2436528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600" b="1" dirty="0" smtClean="0">
                <a:latin typeface="Yanone Kaffeesatz" panose="00000500000000000000" pitchFamily="2" charset="-52"/>
              </a:rPr>
              <a:t>Прикольно</a:t>
            </a:r>
            <a:endParaRPr lang="ru-RU" sz="6600" b="1" dirty="0">
              <a:latin typeface="Yanone Kaffeesatz" panose="000005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016" y="1066432"/>
            <a:ext cx="7619048" cy="4352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7" y="240629"/>
            <a:ext cx="1166812" cy="109534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96121" y="3889363"/>
            <a:ext cx="483390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200" dirty="0" smtClean="0">
                <a:latin typeface="+mj-lt"/>
              </a:rPr>
              <a:t>Потакая </a:t>
            </a:r>
            <a:r>
              <a:rPr lang="ru-RU" sz="2200" dirty="0">
                <a:latin typeface="+mj-lt"/>
              </a:rPr>
              <a:t>наши речевым слабостям и уходя из среды литературного языка, речевой капитал мы не сможем получить в наследство от предков. Останемся жить в словесной нищете, а значит, и в мыслительной.</a:t>
            </a:r>
            <a:endParaRPr lang="ru-RU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96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3243" y="664469"/>
            <a:ext cx="70679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>
                <a:latin typeface="Yanone Kaffeesatz" panose="00000500000000000000" pitchFamily="2" charset="-52"/>
                <a:ea typeface="Times New Roman" panose="02020603050405020304" pitchFamily="18" charset="0"/>
              </a:rPr>
              <a:t>Цивилизационные нормы русского языка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25716" y="2465161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000" dirty="0">
                <a:latin typeface="+mj-lt"/>
                <a:ea typeface="Times New Roman" panose="02020603050405020304" pitchFamily="18" charset="0"/>
              </a:rPr>
              <a:t>Иногда наше владение языком можно назвать </a:t>
            </a:r>
            <a:r>
              <a:rPr lang="ru-RU" sz="2000" b="1" dirty="0">
                <a:latin typeface="+mj-lt"/>
                <a:ea typeface="Times New Roman" panose="02020603050405020304" pitchFamily="18" charset="0"/>
              </a:rPr>
              <a:t>индивидуально-эгоистичным, небрежным,</a:t>
            </a:r>
            <a:r>
              <a:rPr lang="ru-RU" sz="2000" dirty="0">
                <a:latin typeface="+mj-lt"/>
                <a:ea typeface="Times New Roman" panose="02020603050405020304" pitchFamily="18" charset="0"/>
              </a:rPr>
              <a:t> которое иногда называют </a:t>
            </a:r>
            <a:r>
              <a:rPr lang="ru-RU" sz="2000" b="1" dirty="0">
                <a:latin typeface="+mj-lt"/>
                <a:ea typeface="Times New Roman" panose="02020603050405020304" pitchFamily="18" charset="0"/>
              </a:rPr>
              <a:t>языковой неряшливостью.</a:t>
            </a:r>
            <a:endParaRPr lang="ru-RU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478" y="4076587"/>
            <a:ext cx="83724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Yanone Kaffeesatz" panose="00000500000000000000" pitchFamily="2" charset="-52"/>
                <a:ea typeface="Times New Roman" panose="02020603050405020304" pitchFamily="18" charset="0"/>
              </a:rPr>
              <a:t>Языковой мусор лишает культурной состоятельности и </a:t>
            </a:r>
            <a:r>
              <a:rPr lang="ru-RU" sz="2800" b="1" dirty="0" smtClean="0">
                <a:latin typeface="Yanone Kaffeesatz" panose="00000500000000000000" pitchFamily="2" charset="-52"/>
                <a:ea typeface="Times New Roman" panose="02020603050405020304" pitchFamily="18" charset="0"/>
              </a:rPr>
              <a:t>интеллектуальной </a:t>
            </a:r>
            <a:r>
              <a:rPr lang="ru-RU" sz="2800" b="1" dirty="0">
                <a:latin typeface="Yanone Kaffeesatz" panose="00000500000000000000" pitchFamily="2" charset="-52"/>
                <a:ea typeface="Times New Roman" panose="02020603050405020304" pitchFamily="18" charset="0"/>
              </a:rPr>
              <a:t>полноценности.</a:t>
            </a:r>
            <a:endParaRPr lang="ru-RU" sz="2800" b="1" dirty="0">
              <a:effectLst/>
              <a:latin typeface="Yanone Kaffeesatz" panose="00000500000000000000" pitchFamily="2" charset="-52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1" r="31296"/>
          <a:stretch/>
        </p:blipFill>
        <p:spPr>
          <a:xfrm>
            <a:off x="7858125" y="2191943"/>
            <a:ext cx="3841242" cy="36028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7" y="240629"/>
            <a:ext cx="1166812" cy="10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707" y="951706"/>
            <a:ext cx="3907857" cy="488482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77591" y="1496877"/>
            <a:ext cx="6096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300" dirty="0">
                <a:latin typeface="+mj-lt"/>
                <a:ea typeface="Times New Roman" panose="02020603050405020304" pitchFamily="18" charset="0"/>
              </a:rPr>
              <a:t>Речь – это не только </a:t>
            </a:r>
            <a:r>
              <a:rPr lang="ru-RU" sz="2300" dirty="0" smtClean="0">
                <a:latin typeface="+mj-lt"/>
                <a:ea typeface="Times New Roman" panose="02020603050405020304" pitchFamily="18" charset="0"/>
              </a:rPr>
              <a:t>наше лицо.</a:t>
            </a:r>
            <a:endParaRPr lang="en-US" sz="2300" dirty="0" smtClean="0">
              <a:latin typeface="+mj-lt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300" dirty="0" smtClean="0">
                <a:latin typeface="+mj-lt"/>
                <a:ea typeface="Times New Roman" panose="02020603050405020304" pitchFamily="18" charset="0"/>
              </a:rPr>
              <a:t>Речь </a:t>
            </a:r>
            <a:r>
              <a:rPr lang="ru-RU" sz="2300" dirty="0">
                <a:latin typeface="+mj-lt"/>
                <a:ea typeface="Times New Roman" panose="02020603050405020304" pitchFamily="18" charset="0"/>
              </a:rPr>
              <a:t>– это продукт </a:t>
            </a:r>
            <a:r>
              <a:rPr lang="ru-RU" sz="2300" dirty="0" smtClean="0">
                <a:latin typeface="+mj-lt"/>
                <a:ea typeface="Times New Roman" panose="02020603050405020304" pitchFamily="18" charset="0"/>
              </a:rPr>
              <a:t>нашей </a:t>
            </a:r>
            <a:r>
              <a:rPr lang="ru-RU" sz="2300" dirty="0">
                <a:latin typeface="+mj-lt"/>
                <a:ea typeface="Times New Roman" panose="02020603050405020304" pitchFamily="18" charset="0"/>
              </a:rPr>
              <a:t>личной культуры, </a:t>
            </a:r>
            <a:r>
              <a:rPr lang="ru-RU" sz="2300" dirty="0" smtClean="0">
                <a:latin typeface="+mj-lt"/>
                <a:ea typeface="Times New Roman" panose="02020603050405020304" pitchFamily="18" charset="0"/>
              </a:rPr>
              <a:t>интеллектуального развития.</a:t>
            </a:r>
            <a:endParaRPr lang="ru-RU" sz="2300" dirty="0">
              <a:latin typeface="+mj-lt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300" dirty="0">
                <a:latin typeface="+mj-lt"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2300" dirty="0">
                <a:latin typeface="+mj-lt"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2300" dirty="0">
                <a:latin typeface="+mj-lt"/>
                <a:ea typeface="Times New Roman" panose="02020603050405020304" pitchFamily="18" charset="0"/>
              </a:rPr>
              <a:t>Обучение в университете обеспечит закономерную личностную, интеллектуальную эволюцию, если вы сами будете прикладывать необходимые усилия – в том числе, речевые.</a:t>
            </a:r>
          </a:p>
          <a:p>
            <a:pPr algn="ctr">
              <a:spcAft>
                <a:spcPts val="0"/>
              </a:spcAft>
            </a:pPr>
            <a:r>
              <a:rPr lang="ru-RU" sz="2300" dirty="0">
                <a:latin typeface="+mj-lt"/>
                <a:ea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2300" b="1" dirty="0">
                <a:latin typeface="+mj-lt"/>
                <a:ea typeface="Times New Roman" panose="02020603050405020304" pitchFamily="18" charset="0"/>
              </a:rPr>
              <a:t>И сможете </a:t>
            </a:r>
            <a:r>
              <a:rPr lang="ru-RU" sz="2300" b="1" dirty="0" smtClean="0">
                <a:latin typeface="+mj-lt"/>
                <a:ea typeface="Times New Roman" panose="02020603050405020304" pitchFamily="18" charset="0"/>
              </a:rPr>
              <a:t>стать достойными </a:t>
            </a:r>
            <a:r>
              <a:rPr lang="ru-RU" sz="2300" b="1" dirty="0">
                <a:latin typeface="+mj-lt"/>
                <a:ea typeface="Times New Roman" panose="02020603050405020304" pitchFamily="18" charset="0"/>
              </a:rPr>
              <a:t>высокого звания </a:t>
            </a:r>
            <a:r>
              <a:rPr lang="ru-RU" sz="2300" b="1" dirty="0" smtClean="0">
                <a:latin typeface="+mj-lt"/>
                <a:ea typeface="Times New Roman" panose="02020603050405020304" pitchFamily="18" charset="0"/>
              </a:rPr>
              <a:t>студента ВолгГМУ!</a:t>
            </a:r>
            <a:endParaRPr lang="ru-RU" sz="2300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7" y="240629"/>
            <a:ext cx="1166812" cy="109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7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174333" y="2231524"/>
            <a:ext cx="8049137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b="1" dirty="0" smtClean="0">
                <a:solidFill>
                  <a:schemeClr val="bg2">
                    <a:lumMod val="25000"/>
                  </a:schemeClr>
                </a:solidFill>
                <a:latin typeface="Yanone Kaffeesatz" panose="00000500000000000000" pitchFamily="2" charset="-52"/>
              </a:rPr>
              <a:t>Спасибо за внимание!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Yanone Kaffeesatz" panose="00000500000000000000" pitchFamily="2" charset="-52"/>
              </a:rPr>
              <a:t>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Yanone Kaffeesatz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529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64127" y="25066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Он (русский язык) беспределен и может,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живой как жизнь, обогащаться ежеминутно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Н.В. Гоголь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88368" y="3552522"/>
            <a:ext cx="7555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+mj-lt"/>
                <a:ea typeface="Times New Roman" panose="02020603050405020304" pitchFamily="18" charset="0"/>
              </a:rPr>
              <a:t>Ясная золотая музыкальность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лирики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Пушкина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или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речевой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мусор</a:t>
            </a:r>
          </a:p>
          <a:p>
            <a:pPr algn="just">
              <a:spcAft>
                <a:spcPts val="0"/>
              </a:spcAft>
            </a:pPr>
            <a:endParaRPr lang="ru-RU" dirty="0">
              <a:latin typeface="+mj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+mj-lt"/>
                <a:ea typeface="Times New Roman" panose="02020603050405020304" pitchFamily="18" charset="0"/>
              </a:rPr>
              <a:t>Публичный диалог или частная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переписка</a:t>
            </a:r>
          </a:p>
          <a:p>
            <a:pPr algn="just">
              <a:spcAft>
                <a:spcPts val="0"/>
              </a:spcAft>
            </a:pPr>
            <a:endParaRPr lang="ru-RU" dirty="0">
              <a:latin typeface="+mj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+mj-lt"/>
                <a:ea typeface="Times New Roman" panose="02020603050405020304" pitchFamily="18" charset="0"/>
              </a:rPr>
              <a:t>Стройная предельная лаконичность законопроекта или научная формула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latin typeface="+mj-lt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+mj-lt"/>
                <a:ea typeface="Times New Roman" panose="02020603050405020304" pitchFamily="18" charset="0"/>
              </a:rPr>
              <a:t>Обиходный,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повседневный, 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бытовой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-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щедрый, изощренный и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гибкий – </a:t>
            </a:r>
            <a:endParaRPr lang="ru-RU" dirty="0">
              <a:latin typeface="+mj-lt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+mj-lt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ru-RU" i="1" dirty="0" smtClean="0">
                <a:latin typeface="+mj-lt"/>
                <a:ea typeface="Times New Roman" panose="02020603050405020304" pitchFamily="18" charset="0"/>
              </a:rPr>
              <a:t>русский язык </a:t>
            </a:r>
            <a:r>
              <a:rPr lang="ru-RU" i="1" dirty="0">
                <a:latin typeface="+mj-lt"/>
                <a:ea typeface="Times New Roman" panose="02020603050405020304" pitchFamily="18" charset="0"/>
              </a:rPr>
              <a:t>беспределен, он живой как сама </a:t>
            </a:r>
            <a:r>
              <a:rPr lang="ru-RU" i="1" dirty="0" smtClean="0">
                <a:latin typeface="+mj-lt"/>
                <a:ea typeface="Times New Roman" panose="02020603050405020304" pitchFamily="18" charset="0"/>
              </a:rPr>
              <a:t>жизнь.</a:t>
            </a:r>
            <a:endParaRPr lang="ru-RU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88" y="3429965"/>
            <a:ext cx="57531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88" y="4151860"/>
            <a:ext cx="57531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88" y="4873755"/>
            <a:ext cx="57531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04739" y="427454"/>
            <a:ext cx="9956101" cy="21368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 smtClean="0">
                <a:latin typeface="Yanone Kaffeesatz" panose="00000500000000000000" pitchFamily="2" charset="-52"/>
              </a:rPr>
              <a:t>«Язык </a:t>
            </a:r>
            <a:r>
              <a:rPr lang="ru-RU" sz="6000" b="1" dirty="0">
                <a:latin typeface="Yanone Kaffeesatz" panose="00000500000000000000" pitchFamily="2" charset="-52"/>
              </a:rPr>
              <a:t>– это среда существования </a:t>
            </a:r>
            <a:r>
              <a:rPr lang="ru-RU" sz="6000" b="1" dirty="0" smtClean="0">
                <a:latin typeface="Yanone Kaffeesatz" panose="00000500000000000000" pitchFamily="2" charset="-52"/>
              </a:rPr>
              <a:t>человека» </a:t>
            </a:r>
            <a:r>
              <a:rPr lang="ru-RU" sz="6000" b="1" dirty="0" err="1" smtClean="0">
                <a:latin typeface="Yanone Kaffeesatz" panose="00000500000000000000" pitchFamily="2" charset="-52"/>
              </a:rPr>
              <a:t>Б.Гаспаров</a:t>
            </a:r>
            <a:endParaRPr lang="ru-RU" sz="3600" b="1" dirty="0">
              <a:latin typeface="Yanone Kaffeesatz" panose="00000500000000000000" pitchFamily="2" charset="-5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7" y="240627"/>
            <a:ext cx="1035968" cy="97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r="1847"/>
          <a:stretch/>
        </p:blipFill>
        <p:spPr>
          <a:xfrm>
            <a:off x="7895710" y="150125"/>
            <a:ext cx="6373838" cy="6533926"/>
          </a:xfrm>
          <a:prstGeom prst="rect">
            <a:avLst/>
          </a:prstGeom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898292" y="332764"/>
            <a:ext cx="7138793" cy="4998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91521" y="1699623"/>
            <a:ext cx="10586777" cy="3350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800" b="1" dirty="0" smtClean="0">
                <a:latin typeface="+mj-lt"/>
                <a:cs typeface="Times New Roman" panose="02020603050405020304" pitchFamily="18" charset="0"/>
              </a:rPr>
              <a:t>разговорный стиль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800" b="1" dirty="0" smtClean="0">
                <a:latin typeface="+mj-lt"/>
                <a:cs typeface="Times New Roman" panose="02020603050405020304" pitchFamily="18" charset="0"/>
              </a:rPr>
              <a:t>научный стиль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800" b="1" dirty="0" smtClean="0">
                <a:latin typeface="+mj-lt"/>
                <a:cs typeface="Times New Roman" panose="02020603050405020304" pitchFamily="18" charset="0"/>
              </a:rPr>
              <a:t>официально-деловой стиль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800" b="1" dirty="0" smtClean="0">
                <a:latin typeface="+mj-lt"/>
                <a:cs typeface="Times New Roman" panose="02020603050405020304" pitchFamily="18" charset="0"/>
              </a:rPr>
              <a:t>публицистический стиль</a:t>
            </a:r>
          </a:p>
          <a:p>
            <a:pPr marL="963930" indent="-51435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800" b="1" dirty="0" smtClean="0">
                <a:latin typeface="+mj-lt"/>
                <a:cs typeface="Times New Roman" panose="02020603050405020304" pitchFamily="18" charset="0"/>
              </a:rPr>
              <a:t>художественный стиль</a:t>
            </a:r>
            <a:endParaRPr lang="ru-RU" sz="2800" dirty="0"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931" y="706950"/>
            <a:ext cx="3213164" cy="571035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0" y="1517877"/>
            <a:ext cx="7724633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smtClean="0">
                <a:latin typeface="Yanone Kaffeesatz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ВЫДЕЛЯЮТ СЛЕДУЮЩИЕ ФУНКЦИОНАЛЬНЫЕ СТИЛИ:</a:t>
            </a:r>
            <a:endParaRPr lang="ru-RU" sz="3200" b="1" dirty="0">
              <a:latin typeface="Yanone Kaffeesatz" panose="00000500000000000000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5" y="285800"/>
            <a:ext cx="1166812" cy="109534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14316" y="535949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7200" algn="just"/>
            <a:r>
              <a:rPr lang="ru-RU" sz="2000" dirty="0" smtClean="0">
                <a:latin typeface="+mj-lt"/>
              </a:rPr>
              <a:t>В разных сферах жизни сложились и применяются определенные стили речи. Они отличаются лексикой, грамматикой и назначением.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030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ba8a90b33f2f9504491648df3929c30 (video-conver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5928" y="0"/>
            <a:ext cx="3828884" cy="6846037"/>
          </a:xfrm>
        </p:spPr>
      </p:pic>
      <p:sp>
        <p:nvSpPr>
          <p:cNvPr id="5" name="Прямоугольник 4"/>
          <p:cNvSpPr/>
          <p:nvPr/>
        </p:nvSpPr>
        <p:spPr>
          <a:xfrm>
            <a:off x="755175" y="1516543"/>
            <a:ext cx="61870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+mj-lt"/>
              </a:rPr>
              <a:t> </a:t>
            </a:r>
            <a:endParaRPr lang="ru-RU" sz="2400" dirty="0">
              <a:latin typeface="+mj-lt"/>
            </a:endParaRPr>
          </a:p>
          <a:p>
            <a:pPr algn="just"/>
            <a:r>
              <a:rPr lang="ru-RU" sz="2400" dirty="0" smtClean="0">
                <a:latin typeface="+mj-lt"/>
              </a:rPr>
              <a:t> </a:t>
            </a:r>
            <a:endParaRPr lang="ru-RU" sz="2400" dirty="0">
              <a:latin typeface="+mj-lt"/>
            </a:endParaRPr>
          </a:p>
          <a:p>
            <a:pPr algn="just"/>
            <a:r>
              <a:rPr lang="ru-RU" sz="2400" dirty="0">
                <a:latin typeface="+mj-lt"/>
              </a:rPr>
              <a:t>1) разговорный стиль – повседневная </a:t>
            </a:r>
            <a:r>
              <a:rPr lang="ru-RU" sz="2400" dirty="0" smtClean="0">
                <a:latin typeface="+mj-lt"/>
              </a:rPr>
              <a:t>речь,</a:t>
            </a:r>
            <a:endParaRPr lang="ru-RU" sz="2400" dirty="0">
              <a:latin typeface="+mj-lt"/>
            </a:endParaRPr>
          </a:p>
          <a:p>
            <a:pPr algn="just"/>
            <a:r>
              <a:rPr lang="ru-RU" sz="2400" dirty="0">
                <a:latin typeface="+mj-lt"/>
              </a:rPr>
              <a:t>2) научный стиль </a:t>
            </a:r>
            <a:r>
              <a:rPr lang="ru-RU" sz="2400" dirty="0" smtClean="0">
                <a:latin typeface="+mj-lt"/>
              </a:rPr>
              <a:t>относится к сфере науки </a:t>
            </a:r>
            <a:r>
              <a:rPr lang="ru-RU" sz="2400" dirty="0">
                <a:latin typeface="+mj-lt"/>
              </a:rPr>
              <a:t>и </a:t>
            </a:r>
            <a:r>
              <a:rPr lang="ru-RU" sz="2400" dirty="0" smtClean="0">
                <a:latin typeface="+mj-lt"/>
              </a:rPr>
              <a:t>образования,</a:t>
            </a:r>
            <a:endParaRPr lang="ru-RU" sz="2400" dirty="0">
              <a:latin typeface="+mj-lt"/>
            </a:endParaRPr>
          </a:p>
          <a:p>
            <a:pPr algn="just"/>
            <a:r>
              <a:rPr lang="ru-RU" sz="2400" dirty="0" smtClean="0">
                <a:latin typeface="+mj-lt"/>
              </a:rPr>
              <a:t>3) официально-деловой </a:t>
            </a:r>
            <a:r>
              <a:rPr lang="ru-RU" sz="2400" dirty="0">
                <a:latin typeface="+mj-lt"/>
              </a:rPr>
              <a:t>стиль </a:t>
            </a:r>
            <a:r>
              <a:rPr lang="ru-RU" sz="2400" dirty="0" smtClean="0">
                <a:latin typeface="+mj-lt"/>
              </a:rPr>
              <a:t>сформировался в области </a:t>
            </a:r>
            <a:r>
              <a:rPr lang="ru-RU" sz="2400" dirty="0">
                <a:latin typeface="+mj-lt"/>
              </a:rPr>
              <a:t>законодательства и делового </a:t>
            </a:r>
            <a:r>
              <a:rPr lang="ru-RU" sz="2400" dirty="0" smtClean="0">
                <a:latin typeface="+mj-lt"/>
              </a:rPr>
              <a:t>общения,</a:t>
            </a:r>
            <a:endParaRPr lang="ru-RU" sz="2400" dirty="0">
              <a:latin typeface="+mj-lt"/>
            </a:endParaRPr>
          </a:p>
          <a:p>
            <a:pPr algn="just"/>
            <a:r>
              <a:rPr lang="ru-RU" sz="2400" dirty="0">
                <a:latin typeface="+mj-lt"/>
              </a:rPr>
              <a:t>4) публицистический стиль – </a:t>
            </a:r>
            <a:r>
              <a:rPr lang="ru-RU" sz="2400" dirty="0" smtClean="0">
                <a:latin typeface="+mj-lt"/>
              </a:rPr>
              <a:t>в общественно-политической жизни,</a:t>
            </a:r>
            <a:endParaRPr lang="ru-RU" sz="2400" dirty="0">
              <a:latin typeface="+mj-lt"/>
            </a:endParaRPr>
          </a:p>
          <a:p>
            <a:pPr algn="just"/>
            <a:r>
              <a:rPr lang="ru-RU" sz="2400" dirty="0">
                <a:latin typeface="+mj-lt"/>
              </a:rPr>
              <a:t>5) художественный стиль </a:t>
            </a:r>
            <a:r>
              <a:rPr lang="ru-RU" sz="2400" dirty="0" smtClean="0">
                <a:latin typeface="+mj-lt"/>
              </a:rPr>
              <a:t>характерен сфере </a:t>
            </a:r>
            <a:r>
              <a:rPr lang="ru-RU" sz="2400" dirty="0">
                <a:latin typeface="+mj-lt"/>
              </a:rPr>
              <a:t>искусства </a:t>
            </a:r>
            <a:r>
              <a:rPr lang="ru-RU" sz="2400" dirty="0" smtClean="0">
                <a:latin typeface="+mj-lt"/>
              </a:rPr>
              <a:t>слова.</a:t>
            </a:r>
            <a:endParaRPr lang="ru-RU" sz="2400" dirty="0">
              <a:latin typeface="+mj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72767" y="893134"/>
            <a:ext cx="7152288" cy="1246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atin typeface="Playlist_cyr" pitchFamily="2" charset="0"/>
              </a:rPr>
              <a:t>Стили речи</a:t>
            </a:r>
            <a:endParaRPr lang="ru-RU" sz="6000" b="1" dirty="0">
              <a:latin typeface="Playlist_cyr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4249" y="24651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latin typeface="+mj-lt"/>
              </a:rPr>
              <a:t>Стиль – это содержательная форма (</a:t>
            </a:r>
            <a:r>
              <a:rPr lang="ru-RU" sz="2000" dirty="0" err="1" smtClean="0">
                <a:latin typeface="+mj-lt"/>
              </a:rPr>
              <a:t>М.Бахтин</a:t>
            </a:r>
            <a:r>
              <a:rPr lang="ru-RU" sz="2000" dirty="0" smtClean="0">
                <a:latin typeface="+mj-lt"/>
              </a:rPr>
              <a:t>)</a:t>
            </a:r>
            <a:endParaRPr lang="ru-RU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49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239321" y="800199"/>
            <a:ext cx="7519917" cy="5427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60000" algn="just">
              <a:buNone/>
            </a:pPr>
            <a:r>
              <a:rPr lang="ru-RU" sz="2600" dirty="0" smtClean="0">
                <a:latin typeface="+mj-lt"/>
              </a:rPr>
              <a:t> 1) Первые правила уместности разработал </a:t>
            </a:r>
            <a:r>
              <a:rPr lang="ru-RU" sz="2600" dirty="0" err="1" smtClean="0">
                <a:latin typeface="+mj-lt"/>
              </a:rPr>
              <a:t>М.В.Ломоносов</a:t>
            </a:r>
            <a:r>
              <a:rPr lang="ru-RU" sz="2600" dirty="0" smtClean="0">
                <a:latin typeface="+mj-lt"/>
              </a:rPr>
              <a:t>, это было частью его большого филологического проекта. Во </a:t>
            </a:r>
            <a:r>
              <a:rPr lang="ru-RU" sz="2600" dirty="0">
                <a:latin typeface="+mj-lt"/>
              </a:rPr>
              <a:t>времена </a:t>
            </a:r>
            <a:r>
              <a:rPr lang="ru-RU" sz="2600" dirty="0" smtClean="0">
                <a:latin typeface="+mj-lt"/>
              </a:rPr>
              <a:t>Ломоносова </a:t>
            </a:r>
            <a:r>
              <a:rPr lang="ru-RU" sz="2600" dirty="0">
                <a:latin typeface="+mj-lt"/>
              </a:rPr>
              <a:t>можно было говорить только о стилях книжной </a:t>
            </a:r>
            <a:r>
              <a:rPr lang="ru-RU" sz="2600" dirty="0" smtClean="0">
                <a:latin typeface="+mj-lt"/>
              </a:rPr>
              <a:t>речи, </a:t>
            </a:r>
            <a:r>
              <a:rPr lang="ru-RU" sz="2600" dirty="0">
                <a:latin typeface="+mj-lt"/>
              </a:rPr>
              <a:t>при этом выделялись три стиля: высокий, средний и </a:t>
            </a:r>
            <a:r>
              <a:rPr lang="ru-RU" sz="2600" dirty="0" smtClean="0">
                <a:latin typeface="+mj-lt"/>
              </a:rPr>
              <a:t>низкий. </a:t>
            </a:r>
            <a:r>
              <a:rPr lang="ru-RU" sz="2600" dirty="0"/>
              <a:t>Стиль исторически изменчив. </a:t>
            </a:r>
            <a:endParaRPr lang="ru-RU" sz="2600" dirty="0" smtClean="0">
              <a:latin typeface="+mj-lt"/>
            </a:endParaRPr>
          </a:p>
          <a:p>
            <a:pPr indent="360000" algn="just">
              <a:buNone/>
            </a:pPr>
            <a:r>
              <a:rPr lang="ru-RU" sz="2600" dirty="0" smtClean="0">
                <a:latin typeface="+mj-lt"/>
              </a:rPr>
              <a:t>2) </a:t>
            </a:r>
            <a:r>
              <a:rPr lang="ru-RU" sz="2600" dirty="0">
                <a:latin typeface="+mj-lt"/>
              </a:rPr>
              <a:t>Границы между стилями часто условны: стили могут взаимно проникать друг в друга, помогая сделать речь более насыщенной и выразительной.</a:t>
            </a:r>
            <a:r>
              <a:rPr lang="ru-RU" sz="2600" dirty="0" smtClean="0">
                <a:latin typeface="+mj-lt"/>
              </a:rPr>
              <a:t> </a:t>
            </a:r>
          </a:p>
          <a:p>
            <a:pPr indent="360000" algn="just">
              <a:buFont typeface="Arial" panose="020B0604020202020204" pitchFamily="34" charset="0"/>
              <a:buNone/>
            </a:pPr>
            <a:r>
              <a:rPr lang="ru-RU" sz="2600" dirty="0" smtClean="0">
                <a:latin typeface="+mj-lt"/>
              </a:rPr>
              <a:t>3) В настоящее время выделение стиля происходит на основе той функции, которую выполняет язык в каждом конкретном случае. </a:t>
            </a:r>
            <a:endParaRPr lang="ru-RU" sz="26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1" t="-358" r="51194" b="358"/>
          <a:stretch/>
        </p:blipFill>
        <p:spPr>
          <a:xfrm>
            <a:off x="-11954" y="1362174"/>
            <a:ext cx="3702300" cy="352149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011" y="1081186"/>
            <a:ext cx="57531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83" y="3232775"/>
            <a:ext cx="57531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Дарья\Desktop\galochka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83" y="5107824"/>
            <a:ext cx="692785" cy="675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2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tockphoto-1364394847-640_adpp_i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389" y="2188462"/>
            <a:ext cx="5986070" cy="3367088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21164" y="504917"/>
            <a:ext cx="7152288" cy="1246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latin typeface="Playlist_cyr" pitchFamily="2" charset="0"/>
              </a:rPr>
              <a:t>Научный стиль</a:t>
            </a:r>
            <a:endParaRPr lang="ru-RU" sz="6000" b="1" dirty="0">
              <a:latin typeface="Playlist_cyr" pitchFamily="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67586" y="1751734"/>
            <a:ext cx="5510431" cy="4907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Научный стиль </a:t>
            </a:r>
            <a:r>
              <a:rPr lang="ru-RU" sz="28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это язык науки и образования.  </a:t>
            </a:r>
          </a:p>
          <a:p>
            <a:pPr marL="449580" indent="450215" algn="just"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+mj-lt"/>
                <a:cs typeface="Times New Roman" panose="02020603050405020304" pitchFamily="18" charset="0"/>
              </a:rPr>
              <a:t>Тексты этого стиля отличаются </a:t>
            </a:r>
            <a:r>
              <a:rPr lang="ru-RU" sz="2800" b="1" dirty="0" smtClean="0">
                <a:latin typeface="+mj-lt"/>
                <a:cs typeface="Times New Roman" panose="02020603050405020304" pitchFamily="18" charset="0"/>
              </a:rPr>
              <a:t>логичностью и точностью</a:t>
            </a:r>
            <a:r>
              <a:rPr lang="ru-RU" sz="2800" dirty="0" smtClean="0">
                <a:latin typeface="+mj-lt"/>
                <a:cs typeface="Times New Roman" panose="02020603050405020304" pitchFamily="18" charset="0"/>
              </a:rPr>
              <a:t>: их части связаны по смыслу и располагаются в строгой последовательности, выводы вытекают из ранее изложенных фактов.</a:t>
            </a:r>
            <a:r>
              <a:rPr lang="ru-RU" sz="2800" dirty="0"/>
              <a:t> </a:t>
            </a:r>
            <a:r>
              <a:rPr lang="ru-RU" sz="2800" dirty="0" smtClean="0"/>
              <a:t> </a:t>
            </a:r>
            <a:endParaRPr lang="ru-RU" sz="2800" dirty="0" smtClean="0">
              <a:latin typeface="+mj-lt"/>
              <a:cs typeface="Times New Roman" panose="02020603050405020304" pitchFamily="18" charset="0"/>
            </a:endParaRPr>
          </a:p>
          <a:p>
            <a:pPr marL="449580" indent="450215" algn="just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633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4550</TotalTime>
  <Words>1958</Words>
  <Application>Microsoft Office PowerPoint</Application>
  <PresentationFormat>Широкоэкранный</PresentationFormat>
  <Paragraphs>272</Paragraphs>
  <Slides>47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Playlist_cyr</vt:lpstr>
      <vt:lpstr>Times New Roman</vt:lpstr>
      <vt:lpstr>Yanone Kaffeesatz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Опасность ошибок сквернословия</vt:lpstr>
      <vt:lpstr>Презентация PowerPoint</vt:lpstr>
      <vt:lpstr>«В погоне за лайками»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Дарья</cp:lastModifiedBy>
  <cp:revision>149</cp:revision>
  <dcterms:created xsi:type="dcterms:W3CDTF">2025-05-14T19:13:05Z</dcterms:created>
  <dcterms:modified xsi:type="dcterms:W3CDTF">2025-06-02T10:04:39Z</dcterms:modified>
</cp:coreProperties>
</file>