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6" r:id="rId37"/>
    <p:sldId id="293" r:id="rId38"/>
    <p:sldId id="294" r:id="rId39"/>
    <p:sldId id="295" r:id="rId40"/>
    <p:sldId id="292"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28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EE93A3-751F-4520-A10D-49485CBD26F7}" type="datetimeFigureOut">
              <a:rPr lang="ru-RU" smtClean="0"/>
              <a:t>30.04.2022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181DA2-B0C6-4684-B52D-A38D3734ADD8}" type="slidenum">
              <a:rPr lang="ru-RU" smtClean="0"/>
              <a:t>‹#›</a:t>
            </a:fld>
            <a:endParaRPr lang="ru-RU"/>
          </a:p>
        </p:txBody>
      </p:sp>
    </p:spTree>
    <p:extLst>
      <p:ext uri="{BB962C8B-B14F-4D97-AF65-F5344CB8AC3E}">
        <p14:creationId xmlns:p14="http://schemas.microsoft.com/office/powerpoint/2010/main" val="3041547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A48E496-242B-4D76-9DCB-58380FDAC6E7}" type="datetime1">
              <a:rPr lang="ru-RU" smtClean="0"/>
              <a:t>30.04.2022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BD9BBFE-FC70-4974-AFA8-52008989CCA8}" type="datetime1">
              <a:rPr lang="ru-RU" smtClean="0"/>
              <a:t>30.04.2022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A7EDADD-0168-4BC6-B625-E2379F90E311}" type="datetime1">
              <a:rPr lang="ru-RU" smtClean="0"/>
              <a:t>30.04.2022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D096D6F-5151-4E80-8F47-B4D2FC14E4F7}" type="datetime1">
              <a:rPr lang="ru-RU" smtClean="0"/>
              <a:t>30.04.2022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8D0446-D9B2-4482-8C2C-B12EB648B210}" type="slidenum">
              <a:rPr lang="ru-RU" smtClean="0"/>
              <a:t>‹#›</a:t>
            </a:fld>
            <a:endParaRPr lang="ru-RU"/>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E3A05DF-7F8C-423A-BFE2-548A872F04D1}" type="datetime1">
              <a:rPr lang="ru-RU" smtClean="0"/>
              <a:t>30.04.2022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0D82B9B4-C6A4-4945-8387-D9C3EBF1EDD5}" type="datetime1">
              <a:rPr lang="ru-RU" smtClean="0"/>
              <a:t>30.04.2022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0D294C79-6BF0-446D-8018-CDCB941806AD}" type="datetime1">
              <a:rPr lang="ru-RU" smtClean="0"/>
              <a:t>30.04.2022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AA884BC-0E17-476E-99CB-55B05B2C4441}" type="datetime1">
              <a:rPr lang="ru-RU" smtClean="0"/>
              <a:t>30.04.2022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6CCEEF6-5BBA-4313-8B91-CD3D40804A9B}" type="datetime1">
              <a:rPr lang="ru-RU" smtClean="0"/>
              <a:t>30.04.2022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38239E9-C287-4B34-9AD2-98A2D9592DAB}" type="datetime1">
              <a:rPr lang="ru-RU" smtClean="0"/>
              <a:t>30.04.2022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DD2AB15-F839-426D-A6A5-E23487A9225E}" type="datetime1">
              <a:rPr lang="ru-RU" smtClean="0"/>
              <a:t>30.04.2022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39777BE-5338-46B4-9DB9-D73E8B476E63}" type="datetime1">
              <a:rPr lang="ru-RU" smtClean="0"/>
              <a:t>30.04.2022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F5610EB-4F36-4CE4-B511-055206F6CD10}" type="datetime1">
              <a:rPr lang="ru-RU" smtClean="0"/>
              <a:t>30.04.2022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A5E2E91-AB4B-4A00-8871-404D460F9457}" type="datetime1">
              <a:rPr lang="ru-RU" smtClean="0"/>
              <a:t>30.04.2022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3C64F1C0-117D-400E-99DF-E8DF35F6C241}" type="datetime1">
              <a:rPr lang="ru-RU" smtClean="0"/>
              <a:t>30.04.2022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E07FB5E-4CAC-40E1-B4BB-DDE5BA65CFA8}" type="datetime1">
              <a:rPr lang="ru-RU" smtClean="0"/>
              <a:t>30.04.2022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6D1B137-32D1-4174-BE0D-24E20A50C28B}" type="datetime1">
              <a:rPr lang="ru-RU" smtClean="0"/>
              <a:t>30.04.2022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8D0446-D9B2-4482-8C2C-B12EB648B21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3DDE9BAC-9B1E-432F-ACBB-2476CCE25FD8}" type="datetime1">
              <a:rPr lang="ru-RU" smtClean="0"/>
              <a:t>30.04.2022</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A18D0446-D9B2-4482-8C2C-B12EB648B21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1313259" y="836713"/>
            <a:ext cx="6517482" cy="720080"/>
          </a:xfrm>
        </p:spPr>
        <p:txBody>
          <a:bodyPr>
            <a:normAutofit/>
          </a:bodyPr>
          <a:lstStyle/>
          <a:p>
            <a:r>
              <a:rPr lang="ru-RU" sz="2800" b="1" cap="none" dirty="0" smtClean="0">
                <a:solidFill>
                  <a:srgbClr val="1D52A7"/>
                </a:solidFill>
                <a:latin typeface="Arial" panose="020B0604020202020204" pitchFamily="34" charset="0"/>
                <a:cs typeface="Arial" panose="020B0604020202020204" pitchFamily="34" charset="0"/>
              </a:rPr>
              <a:t>«</a:t>
            </a:r>
            <a:r>
              <a:rPr lang="en-US" sz="2800" b="1" cap="none" dirty="0">
                <a:solidFill>
                  <a:srgbClr val="1D52A7"/>
                </a:solidFill>
                <a:latin typeface="Arial" panose="020B0604020202020204" pitchFamily="34" charset="0"/>
                <a:cs typeface="Arial" panose="020B0604020202020204" pitchFamily="34" charset="0"/>
              </a:rPr>
              <a:t>General pharmaceutical chemistry </a:t>
            </a:r>
            <a:r>
              <a:rPr lang="ru-RU" sz="2800" b="1" cap="none" dirty="0" smtClean="0">
                <a:solidFill>
                  <a:srgbClr val="1D52A7"/>
                </a:solidFill>
                <a:latin typeface="Arial" panose="020B0604020202020204" pitchFamily="34" charset="0"/>
                <a:cs typeface="Arial" panose="020B0604020202020204" pitchFamily="34" charset="0"/>
              </a:rPr>
              <a:t>»</a:t>
            </a:r>
            <a:endParaRPr lang="ru-RU" sz="2800" dirty="0"/>
          </a:p>
        </p:txBody>
      </p:sp>
      <p:sp>
        <p:nvSpPr>
          <p:cNvPr id="6" name="Подзаголовок 2"/>
          <p:cNvSpPr>
            <a:spLocks noGrp="1"/>
          </p:cNvSpPr>
          <p:nvPr>
            <p:ph type="subTitle" idx="1"/>
          </p:nvPr>
        </p:nvSpPr>
        <p:spPr>
          <a:xfrm>
            <a:off x="1313259" y="2348880"/>
            <a:ext cx="6517482" cy="1944216"/>
          </a:xfrm>
        </p:spPr>
        <p:txBody>
          <a:bodyPr>
            <a:normAutofit/>
          </a:bodyPr>
          <a:lstStyle/>
          <a:p>
            <a:r>
              <a:rPr lang="en-US" sz="3200" b="1" dirty="0">
                <a:solidFill>
                  <a:srgbClr val="FF0000"/>
                </a:solidFill>
                <a:latin typeface="Arial" panose="020B0604020202020204" pitchFamily="34" charset="0"/>
                <a:cs typeface="Arial" panose="020B0604020202020204" pitchFamily="34" charset="0"/>
              </a:rPr>
              <a:t>Pharmacist-analyst of a pharmacy. equipment of </a:t>
            </a:r>
            <a:r>
              <a:rPr lang="en-US" sz="3200" b="1">
                <a:solidFill>
                  <a:srgbClr val="FF0000"/>
                </a:solidFill>
                <a:latin typeface="Arial" panose="020B0604020202020204" pitchFamily="34" charset="0"/>
                <a:cs typeface="Arial" panose="020B0604020202020204" pitchFamily="34" charset="0"/>
              </a:rPr>
              <a:t>the </a:t>
            </a:r>
            <a:r>
              <a:rPr lang="en-US" sz="3200" b="1" smtClean="0">
                <a:solidFill>
                  <a:srgbClr val="FF0000"/>
                </a:solidFill>
                <a:latin typeface="Arial" panose="020B0604020202020204" pitchFamily="34" charset="0"/>
                <a:cs typeface="Arial" panose="020B0604020202020204" pitchFamily="34" charset="0"/>
              </a:rPr>
              <a:t>analy</a:t>
            </a:r>
            <a:r>
              <a:rPr lang="en-US" sz="3200" b="1" smtClean="0">
                <a:solidFill>
                  <a:srgbClr val="FF0000"/>
                </a:solidFill>
                <a:latin typeface="Arial" panose="020B0604020202020204" pitchFamily="34" charset="0"/>
                <a:cs typeface="Arial" panose="020B0604020202020204" pitchFamily="34" charset="0"/>
              </a:rPr>
              <a:t>tical</a:t>
            </a:r>
            <a:r>
              <a:rPr lang="en-US" sz="3200" b="1" smtClean="0">
                <a:solidFill>
                  <a:srgbClr val="FF0000"/>
                </a:solidFill>
                <a:latin typeface="Arial" panose="020B0604020202020204" pitchFamily="34" charset="0"/>
                <a:cs typeface="Arial" panose="020B0604020202020204" pitchFamily="34" charset="0"/>
              </a:rPr>
              <a:t> </a:t>
            </a:r>
            <a:r>
              <a:rPr lang="en-US" sz="3200" b="1" dirty="0">
                <a:solidFill>
                  <a:srgbClr val="FF0000"/>
                </a:solidFill>
                <a:latin typeface="Arial" panose="020B0604020202020204" pitchFamily="34" charset="0"/>
                <a:cs typeface="Arial" panose="020B0604020202020204" pitchFamily="34" charset="0"/>
              </a:rPr>
              <a:t>room</a:t>
            </a:r>
            <a:endParaRPr lang="ru-RU" sz="32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1691680" y="5939988"/>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spTree>
    <p:extLst>
      <p:ext uri="{BB962C8B-B14F-4D97-AF65-F5344CB8AC3E}">
        <p14:creationId xmlns:p14="http://schemas.microsoft.com/office/powerpoint/2010/main" val="4142553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10</a:t>
            </a:fld>
            <a:endParaRPr lang="ru-RU" dirty="0"/>
          </a:p>
        </p:txBody>
      </p:sp>
      <p:sp>
        <p:nvSpPr>
          <p:cNvPr id="6" name="Прямоугольник 5"/>
          <p:cNvSpPr/>
          <p:nvPr/>
        </p:nvSpPr>
        <p:spPr>
          <a:xfrm>
            <a:off x="736154" y="332656"/>
            <a:ext cx="8228334" cy="584775"/>
          </a:xfrm>
          <a:prstGeom prst="rect">
            <a:avLst/>
          </a:prstGeom>
        </p:spPr>
        <p:txBody>
          <a:bodyPr wrap="square">
            <a:spAutoFit/>
          </a:bodyPr>
          <a:lstStyle/>
          <a:p>
            <a:pPr algn="ctr"/>
            <a:r>
              <a:rPr lang="en-US" sz="3200" b="1" dirty="0" smtClean="0">
                <a:solidFill>
                  <a:srgbClr val="0070C0"/>
                </a:solidFill>
              </a:rPr>
              <a:t>A pharmacist-analyst must know:</a:t>
            </a:r>
            <a:endParaRPr lang="ru-RU" sz="3200" b="1" dirty="0">
              <a:solidFill>
                <a:srgbClr val="0070C0"/>
              </a:solidFill>
            </a:endParaRPr>
          </a:p>
        </p:txBody>
      </p:sp>
      <p:sp>
        <p:nvSpPr>
          <p:cNvPr id="7" name="Прямоугольник 6"/>
          <p:cNvSpPr/>
          <p:nvPr/>
        </p:nvSpPr>
        <p:spPr>
          <a:xfrm>
            <a:off x="251520" y="1268760"/>
            <a:ext cx="4320480" cy="4401205"/>
          </a:xfrm>
          <a:prstGeom prst="rect">
            <a:avLst/>
          </a:prstGeom>
        </p:spPr>
        <p:txBody>
          <a:bodyPr wrap="square">
            <a:spAutoFit/>
          </a:bodyPr>
          <a:lstStyle/>
          <a:p>
            <a:pPr marL="285750" lvl="0" indent="-285750" algn="just">
              <a:spcAft>
                <a:spcPts val="1200"/>
              </a:spcAft>
              <a:buFont typeface="Wingdings" panose="05000000000000000000" pitchFamily="2" charset="2"/>
              <a:buChar char="Ø"/>
            </a:pPr>
            <a:r>
              <a:rPr lang="en-US" sz="2000" dirty="0"/>
              <a:t>rules for obtaining, collecting and storing purified water and water for injections;</a:t>
            </a:r>
            <a:endParaRPr lang="ru-RU" sz="2000" dirty="0"/>
          </a:p>
          <a:p>
            <a:pPr marL="285750" lvl="0" indent="-285750" algn="just">
              <a:spcAft>
                <a:spcPts val="1200"/>
              </a:spcAft>
              <a:buFont typeface="Wingdings" panose="05000000000000000000" pitchFamily="2" charset="2"/>
              <a:buChar char="Ø"/>
            </a:pPr>
            <a:r>
              <a:rPr lang="en-US" sz="2000" dirty="0"/>
              <a:t>rules for storing medicines in the pharmacy, expiration date of medicines made in the pharmacy;</a:t>
            </a:r>
            <a:endParaRPr lang="ru-RU" sz="2000" dirty="0"/>
          </a:p>
          <a:p>
            <a:pPr marL="285750" lvl="0" indent="-285750" algn="just">
              <a:spcAft>
                <a:spcPts val="1200"/>
              </a:spcAft>
              <a:buFont typeface="Wingdings" panose="05000000000000000000" pitchFamily="2" charset="2"/>
              <a:buChar char="Ø"/>
            </a:pPr>
            <a:r>
              <a:rPr lang="en-US" sz="2000" dirty="0"/>
              <a:t>all types of in-pharmacy control of medicinal products as required by the current instructions on quality control of medicinal products manufactured in a pharmacy;</a:t>
            </a:r>
            <a:endParaRPr lang="ru-RU" sz="20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3614" y="1052736"/>
            <a:ext cx="3658043" cy="274353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3614" y="4005064"/>
            <a:ext cx="3658043" cy="243991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801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11</a:t>
            </a:fld>
            <a:endParaRPr lang="ru-RU" dirty="0"/>
          </a:p>
        </p:txBody>
      </p:sp>
      <p:sp>
        <p:nvSpPr>
          <p:cNvPr id="6" name="Прямоугольник 5"/>
          <p:cNvSpPr/>
          <p:nvPr/>
        </p:nvSpPr>
        <p:spPr>
          <a:xfrm>
            <a:off x="736154" y="332656"/>
            <a:ext cx="8228334" cy="584775"/>
          </a:xfrm>
          <a:prstGeom prst="rect">
            <a:avLst/>
          </a:prstGeom>
        </p:spPr>
        <p:txBody>
          <a:bodyPr wrap="square">
            <a:spAutoFit/>
          </a:bodyPr>
          <a:lstStyle/>
          <a:p>
            <a:pPr algn="ctr"/>
            <a:r>
              <a:rPr lang="en-US" sz="3200" b="1" dirty="0" smtClean="0">
                <a:solidFill>
                  <a:srgbClr val="0070C0"/>
                </a:solidFill>
              </a:rPr>
              <a:t>A pharmacist-analyst must know:</a:t>
            </a:r>
            <a:endParaRPr lang="ru-RU" sz="3200" b="1" dirty="0">
              <a:solidFill>
                <a:srgbClr val="0070C0"/>
              </a:solidFill>
            </a:endParaRPr>
          </a:p>
        </p:txBody>
      </p:sp>
      <p:sp>
        <p:nvSpPr>
          <p:cNvPr id="8" name="Прямоугольник 7"/>
          <p:cNvSpPr/>
          <p:nvPr/>
        </p:nvSpPr>
        <p:spPr>
          <a:xfrm>
            <a:off x="251520" y="1268760"/>
            <a:ext cx="4320480" cy="5324535"/>
          </a:xfrm>
          <a:prstGeom prst="rect">
            <a:avLst/>
          </a:prstGeom>
        </p:spPr>
        <p:txBody>
          <a:bodyPr wrap="square">
            <a:spAutoFit/>
          </a:bodyPr>
          <a:lstStyle/>
          <a:p>
            <a:pPr marL="342900" indent="-342900" algn="just">
              <a:spcAft>
                <a:spcPts val="1200"/>
              </a:spcAft>
              <a:buFont typeface="Wingdings" panose="05000000000000000000" pitchFamily="2" charset="2"/>
              <a:buChar char="Ø"/>
            </a:pPr>
            <a:r>
              <a:rPr lang="en-US" sz="2000" dirty="0" smtClean="0"/>
              <a:t>express methods of quality control of medicines in the pharmacy;</a:t>
            </a:r>
          </a:p>
          <a:p>
            <a:pPr marL="342900" indent="-342900" algn="just">
              <a:spcAft>
                <a:spcPts val="1200"/>
              </a:spcAft>
              <a:buFont typeface="Wingdings" panose="05000000000000000000" pitchFamily="2" charset="2"/>
              <a:buChar char="Ø"/>
            </a:pPr>
            <a:r>
              <a:rPr lang="en-US" sz="2000" dirty="0" smtClean="0"/>
              <a:t>quantitative analysis of medicinal products using various methods;</a:t>
            </a:r>
          </a:p>
          <a:p>
            <a:pPr marL="342900" indent="-342900" algn="just">
              <a:spcAft>
                <a:spcPts val="1200"/>
              </a:spcAft>
              <a:buFont typeface="Wingdings" panose="05000000000000000000" pitchFamily="2" charset="2"/>
              <a:buChar char="Ø"/>
            </a:pPr>
            <a:r>
              <a:rPr lang="en-US" sz="2000" dirty="0" smtClean="0"/>
              <a:t>standards of deviations allowed during manufacture of medicines and packaging;</a:t>
            </a:r>
          </a:p>
          <a:p>
            <a:pPr marL="342900" indent="-342900" algn="just">
              <a:spcAft>
                <a:spcPts val="1200"/>
              </a:spcAft>
              <a:buFont typeface="Wingdings" panose="05000000000000000000" pitchFamily="2" charset="2"/>
              <a:buChar char="Ø"/>
            </a:pPr>
            <a:r>
              <a:rPr lang="en-US" sz="2000" dirty="0" smtClean="0"/>
              <a:t>health, safety and fire safety rules and regulations;</a:t>
            </a:r>
          </a:p>
          <a:p>
            <a:pPr marL="342900" indent="-342900" algn="just">
              <a:spcAft>
                <a:spcPts val="1200"/>
              </a:spcAft>
              <a:buFont typeface="Wingdings" panose="05000000000000000000" pitchFamily="2" charset="2"/>
              <a:buChar char="Ø"/>
            </a:pPr>
            <a:r>
              <a:rPr lang="en-US" sz="2000" dirty="0" smtClean="0"/>
              <a:t>normative legal acts and other guideline materials of higher authorities on pharmacy issues;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936" y="3789040"/>
            <a:ext cx="3935507" cy="259228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7" y="1268760"/>
            <a:ext cx="3890805" cy="218857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4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12</a:t>
            </a:fld>
            <a:endParaRPr lang="ru-RU" dirty="0"/>
          </a:p>
        </p:txBody>
      </p:sp>
      <p:sp>
        <p:nvSpPr>
          <p:cNvPr id="6" name="Прямоугольник 5"/>
          <p:cNvSpPr/>
          <p:nvPr/>
        </p:nvSpPr>
        <p:spPr>
          <a:xfrm>
            <a:off x="736154" y="332656"/>
            <a:ext cx="8228334" cy="584775"/>
          </a:xfrm>
          <a:prstGeom prst="rect">
            <a:avLst/>
          </a:prstGeom>
        </p:spPr>
        <p:txBody>
          <a:bodyPr wrap="square">
            <a:spAutoFit/>
          </a:bodyPr>
          <a:lstStyle/>
          <a:p>
            <a:pPr algn="ctr"/>
            <a:r>
              <a:rPr lang="en-US" sz="3200" b="1" dirty="0" smtClean="0">
                <a:solidFill>
                  <a:srgbClr val="0070C0"/>
                </a:solidFill>
              </a:rPr>
              <a:t>A pharmacist-analyst must know:</a:t>
            </a:r>
            <a:endParaRPr lang="ru-RU" sz="3200" b="1" dirty="0">
              <a:solidFill>
                <a:srgbClr val="0070C0"/>
              </a:solidFill>
            </a:endParaRPr>
          </a:p>
        </p:txBody>
      </p:sp>
      <p:sp>
        <p:nvSpPr>
          <p:cNvPr id="7" name="Прямоугольник 6"/>
          <p:cNvSpPr/>
          <p:nvPr/>
        </p:nvSpPr>
        <p:spPr>
          <a:xfrm>
            <a:off x="251520" y="1485939"/>
            <a:ext cx="4752528" cy="4247317"/>
          </a:xfrm>
          <a:prstGeom prst="rect">
            <a:avLst/>
          </a:prstGeom>
        </p:spPr>
        <p:txBody>
          <a:bodyPr wrap="square">
            <a:spAutoFit/>
          </a:bodyPr>
          <a:lstStyle/>
          <a:p>
            <a:pPr marL="342900" indent="-342900" algn="just">
              <a:spcAft>
                <a:spcPts val="1200"/>
              </a:spcAft>
              <a:buFont typeface="Wingdings" panose="05000000000000000000" pitchFamily="2" charset="2"/>
              <a:buChar char="Ø"/>
            </a:pPr>
            <a:r>
              <a:rPr lang="en-US" sz="2000" dirty="0" smtClean="0"/>
              <a:t>the principles of providing pharmaceutical care to the population, and the professional activities of the position held;</a:t>
            </a:r>
          </a:p>
          <a:p>
            <a:pPr marL="342900" indent="-342900" algn="just">
              <a:spcAft>
                <a:spcPts val="1200"/>
              </a:spcAft>
              <a:buFont typeface="Wingdings" panose="05000000000000000000" pitchFamily="2" charset="2"/>
              <a:buChar char="Ø"/>
            </a:pPr>
            <a:r>
              <a:rPr lang="en-US" sz="2000" dirty="0" err="1" smtClean="0"/>
              <a:t>organisation</a:t>
            </a:r>
            <a:r>
              <a:rPr lang="en-US" sz="2000" dirty="0" smtClean="0"/>
              <a:t> and economics of pharmacy;</a:t>
            </a:r>
          </a:p>
          <a:p>
            <a:pPr marL="342900" indent="-342900" algn="just">
              <a:spcAft>
                <a:spcPts val="1200"/>
              </a:spcAft>
              <a:buFont typeface="Wingdings" panose="05000000000000000000" pitchFamily="2" charset="2"/>
              <a:buChar char="Ø"/>
            </a:pPr>
            <a:r>
              <a:rPr lang="en-US" sz="2000" dirty="0" smtClean="0"/>
              <a:t>normative and methodological materials on analysis and quality control of medicines, pharmaceutical order, sanitary regime of pharmacies;</a:t>
            </a:r>
          </a:p>
          <a:p>
            <a:pPr marL="342900" indent="-342900" algn="just">
              <a:spcAft>
                <a:spcPts val="1200"/>
              </a:spcAft>
              <a:buFont typeface="Wingdings" panose="05000000000000000000" pitchFamily="2" charset="2"/>
              <a:buChar char="Ø"/>
            </a:pPr>
            <a:r>
              <a:rPr lang="en-US" sz="2000" dirty="0" smtClean="0"/>
              <a:t>basics of </a:t>
            </a:r>
            <a:r>
              <a:rPr lang="en-US" sz="2000" dirty="0" err="1" smtClean="0"/>
              <a:t>labour</a:t>
            </a:r>
            <a:r>
              <a:rPr lang="en-US" sz="2000" dirty="0" smtClean="0"/>
              <a:t> legislation;</a:t>
            </a:r>
            <a:endParaRPr lang="en-US" sz="2000"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29" t="16619" r="25318" b="7541"/>
          <a:stretch/>
        </p:blipFill>
        <p:spPr bwMode="auto">
          <a:xfrm>
            <a:off x="5220071" y="1647237"/>
            <a:ext cx="3628067" cy="300589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431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13</a:t>
            </a:fld>
            <a:endParaRPr lang="ru-RU"/>
          </a:p>
        </p:txBody>
      </p:sp>
      <p:sp>
        <p:nvSpPr>
          <p:cNvPr id="7" name="Прямоугольник 6"/>
          <p:cNvSpPr/>
          <p:nvPr/>
        </p:nvSpPr>
        <p:spPr>
          <a:xfrm>
            <a:off x="736154" y="332656"/>
            <a:ext cx="8228334" cy="584775"/>
          </a:xfrm>
          <a:prstGeom prst="rect">
            <a:avLst/>
          </a:prstGeom>
        </p:spPr>
        <p:txBody>
          <a:bodyPr wrap="square">
            <a:spAutoFit/>
          </a:bodyPr>
          <a:lstStyle/>
          <a:p>
            <a:pPr algn="ctr"/>
            <a:r>
              <a:rPr lang="en-US" sz="3200" b="1" dirty="0" smtClean="0">
                <a:solidFill>
                  <a:srgbClr val="0070C0"/>
                </a:solidFill>
              </a:rPr>
              <a:t>A pharmacist-analyst must be able to</a:t>
            </a:r>
            <a:endParaRPr lang="ru-RU" sz="3200" b="1" dirty="0">
              <a:solidFill>
                <a:srgbClr val="0070C0"/>
              </a:solidFill>
            </a:endParaRPr>
          </a:p>
        </p:txBody>
      </p:sp>
      <p:sp>
        <p:nvSpPr>
          <p:cNvPr id="6" name="Прямоугольник 5"/>
          <p:cNvSpPr/>
          <p:nvPr/>
        </p:nvSpPr>
        <p:spPr>
          <a:xfrm>
            <a:off x="251520" y="1412776"/>
            <a:ext cx="4392488" cy="3939540"/>
          </a:xfrm>
          <a:prstGeom prst="rect">
            <a:avLst/>
          </a:prstGeom>
        </p:spPr>
        <p:txBody>
          <a:bodyPr wrap="square">
            <a:spAutoFit/>
          </a:bodyPr>
          <a:lstStyle/>
          <a:p>
            <a:pPr marL="285750" indent="-285750" algn="just">
              <a:spcAft>
                <a:spcPts val="1200"/>
              </a:spcAft>
              <a:buFont typeface="Wingdings" panose="05000000000000000000" pitchFamily="2" charset="2"/>
              <a:buChar char="Ø"/>
            </a:pPr>
            <a:r>
              <a:rPr lang="en-US" sz="2000" dirty="0" smtClean="0"/>
              <a:t>use reference books, guidelines, orders and instructions</a:t>
            </a:r>
          </a:p>
          <a:p>
            <a:pPr marL="342900" indent="-342900" algn="just">
              <a:spcAft>
                <a:spcPts val="1200"/>
              </a:spcAft>
              <a:buFont typeface="Wingdings" panose="05000000000000000000" pitchFamily="2" charset="2"/>
              <a:buChar char="Ø"/>
            </a:pPr>
            <a:r>
              <a:rPr lang="en-US" sz="2000" dirty="0" smtClean="0"/>
              <a:t>on the </a:t>
            </a:r>
            <a:r>
              <a:rPr lang="en-US" sz="2000" dirty="0" err="1" smtClean="0"/>
              <a:t>organisation</a:t>
            </a:r>
            <a:r>
              <a:rPr lang="en-US" sz="2000" dirty="0" smtClean="0"/>
              <a:t> and management of quality control of medicines in the pharmacy;</a:t>
            </a:r>
          </a:p>
          <a:p>
            <a:pPr marL="342900" indent="-342900" algn="just">
              <a:spcAft>
                <a:spcPts val="1200"/>
              </a:spcAft>
              <a:buFont typeface="Wingdings" panose="05000000000000000000" pitchFamily="2" charset="2"/>
              <a:buChar char="Ø"/>
            </a:pPr>
            <a:r>
              <a:rPr lang="en-US" sz="2000" dirty="0" smtClean="0"/>
              <a:t>supervise the work of young specialists and specialist with secondary education;</a:t>
            </a:r>
          </a:p>
          <a:p>
            <a:pPr marL="342900" indent="-342900" algn="just">
              <a:spcAft>
                <a:spcPts val="1200"/>
              </a:spcAft>
              <a:buFont typeface="Wingdings" panose="05000000000000000000" pitchFamily="2" charset="2"/>
              <a:buChar char="Ø"/>
            </a:pPr>
            <a:r>
              <a:rPr lang="en-US" sz="2000" dirty="0" smtClean="0"/>
              <a:t>conduct all types of intra-pharmacy controls;</a:t>
            </a:r>
            <a:endParaRPr lang="en-US" sz="2000" dirty="0"/>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0532"/>
          <a:stretch/>
        </p:blipFill>
        <p:spPr bwMode="auto">
          <a:xfrm>
            <a:off x="4878699" y="1484784"/>
            <a:ext cx="4114006" cy="396044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5207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14</a:t>
            </a:fld>
            <a:endParaRPr lang="ru-RU" dirty="0"/>
          </a:p>
        </p:txBody>
      </p:sp>
      <p:sp>
        <p:nvSpPr>
          <p:cNvPr id="6" name="Прямоугольник 5"/>
          <p:cNvSpPr/>
          <p:nvPr/>
        </p:nvSpPr>
        <p:spPr>
          <a:xfrm>
            <a:off x="736154" y="332656"/>
            <a:ext cx="8228334" cy="584775"/>
          </a:xfrm>
          <a:prstGeom prst="rect">
            <a:avLst/>
          </a:prstGeom>
        </p:spPr>
        <p:txBody>
          <a:bodyPr wrap="square">
            <a:spAutoFit/>
          </a:bodyPr>
          <a:lstStyle/>
          <a:p>
            <a:pPr algn="ctr"/>
            <a:r>
              <a:rPr lang="en-US" sz="3200" b="1" dirty="0" smtClean="0">
                <a:solidFill>
                  <a:srgbClr val="0070C0"/>
                </a:solidFill>
              </a:rPr>
              <a:t>A pharmacist-analyst must be able to</a:t>
            </a:r>
            <a:endParaRPr lang="ru-RU" sz="3200" b="1" dirty="0">
              <a:solidFill>
                <a:srgbClr val="0070C0"/>
              </a:solidFill>
            </a:endParaRPr>
          </a:p>
        </p:txBody>
      </p:sp>
      <p:sp>
        <p:nvSpPr>
          <p:cNvPr id="7" name="Прямоугольник 6"/>
          <p:cNvSpPr/>
          <p:nvPr/>
        </p:nvSpPr>
        <p:spPr>
          <a:xfrm>
            <a:off x="251520" y="1124744"/>
            <a:ext cx="4320480" cy="5478423"/>
          </a:xfrm>
          <a:prstGeom prst="rect">
            <a:avLst/>
          </a:prstGeom>
        </p:spPr>
        <p:txBody>
          <a:bodyPr wrap="square">
            <a:spAutoFit/>
          </a:bodyPr>
          <a:lstStyle/>
          <a:p>
            <a:pPr marL="342900" indent="-342900" algn="just">
              <a:spcAft>
                <a:spcPts val="1200"/>
              </a:spcAft>
              <a:buFont typeface="Wingdings" panose="05000000000000000000" pitchFamily="2" charset="2"/>
              <a:buChar char="Ø"/>
            </a:pPr>
            <a:r>
              <a:rPr lang="en-US" sz="2000" dirty="0" smtClean="0"/>
              <a:t>determine the identity of medicinal substances;</a:t>
            </a:r>
          </a:p>
          <a:p>
            <a:pPr marL="342900" indent="-342900" algn="just">
              <a:spcAft>
                <a:spcPts val="1200"/>
              </a:spcAft>
              <a:buFont typeface="Wingdings" panose="05000000000000000000" pitchFamily="2" charset="2"/>
              <a:buChar char="Ø"/>
            </a:pPr>
            <a:r>
              <a:rPr lang="en-US" sz="2000" dirty="0" smtClean="0"/>
              <a:t>conduct daily analysis of purified water and water for injection;</a:t>
            </a:r>
          </a:p>
          <a:p>
            <a:pPr marL="342900" indent="-342900" algn="just">
              <a:spcAft>
                <a:spcPts val="1200"/>
              </a:spcAft>
              <a:buFont typeface="Wingdings" panose="05000000000000000000" pitchFamily="2" charset="2"/>
              <a:buChar char="Ø"/>
            </a:pPr>
            <a:r>
              <a:rPr lang="en-US" sz="2000" dirty="0" smtClean="0"/>
              <a:t>use calculation formulas for titrimetric methods of determination of medicinal substances;</a:t>
            </a:r>
          </a:p>
          <a:p>
            <a:pPr marL="342900" indent="-342900" algn="just">
              <a:spcAft>
                <a:spcPts val="1200"/>
              </a:spcAft>
              <a:buFont typeface="Wingdings" panose="05000000000000000000" pitchFamily="2" charset="2"/>
              <a:buChar char="Ø"/>
            </a:pPr>
            <a:r>
              <a:rPr lang="en-US" sz="2000" dirty="0" smtClean="0"/>
              <a:t>calculate the mass of drug substance required for analysis, the volume of titrated solution, calculate deviations in % and evaluate the quality of manufactured dosage forms;</a:t>
            </a:r>
            <a:endParaRPr lang="en-US" sz="2000"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196752"/>
            <a:ext cx="3960440" cy="264029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67" t="5425" r="3337" b="4045"/>
          <a:stretch/>
        </p:blipFill>
        <p:spPr bwMode="auto">
          <a:xfrm>
            <a:off x="4932041" y="4077072"/>
            <a:ext cx="3947614" cy="23764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7866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15</a:t>
            </a:fld>
            <a:endParaRPr lang="ru-RU"/>
          </a:p>
        </p:txBody>
      </p:sp>
      <p:sp>
        <p:nvSpPr>
          <p:cNvPr id="6" name="Прямоугольник 5"/>
          <p:cNvSpPr/>
          <p:nvPr/>
        </p:nvSpPr>
        <p:spPr>
          <a:xfrm>
            <a:off x="736154" y="332656"/>
            <a:ext cx="8228334" cy="584775"/>
          </a:xfrm>
          <a:prstGeom prst="rect">
            <a:avLst/>
          </a:prstGeom>
        </p:spPr>
        <p:txBody>
          <a:bodyPr wrap="square">
            <a:spAutoFit/>
          </a:bodyPr>
          <a:lstStyle/>
          <a:p>
            <a:pPr algn="ctr"/>
            <a:r>
              <a:rPr lang="en-US" sz="3200" b="1" dirty="0" smtClean="0">
                <a:solidFill>
                  <a:srgbClr val="0070C0"/>
                </a:solidFill>
              </a:rPr>
              <a:t>A pharmacist-analyst must be able to</a:t>
            </a:r>
            <a:endParaRPr lang="ru-RU" sz="3200" b="1" dirty="0">
              <a:solidFill>
                <a:srgbClr val="0070C0"/>
              </a:solidFill>
            </a:endParaRPr>
          </a:p>
        </p:txBody>
      </p:sp>
      <p:sp>
        <p:nvSpPr>
          <p:cNvPr id="7" name="Прямоугольник 6"/>
          <p:cNvSpPr/>
          <p:nvPr/>
        </p:nvSpPr>
        <p:spPr>
          <a:xfrm>
            <a:off x="251520" y="908720"/>
            <a:ext cx="4320480" cy="5863144"/>
          </a:xfrm>
          <a:prstGeom prst="rect">
            <a:avLst/>
          </a:prstGeom>
        </p:spPr>
        <p:txBody>
          <a:bodyPr wrap="square">
            <a:spAutoFit/>
          </a:bodyPr>
          <a:lstStyle/>
          <a:p>
            <a:pPr marL="285750" indent="-285750" algn="just">
              <a:spcAft>
                <a:spcPts val="600"/>
              </a:spcAft>
              <a:buFont typeface="Wingdings" panose="05000000000000000000" pitchFamily="2" charset="2"/>
              <a:buChar char="Ø"/>
            </a:pPr>
            <a:r>
              <a:rPr lang="en-US" sz="2000" dirty="0" smtClean="0"/>
              <a:t>monitor compliance with storage conditions, expiration dates and correct registration of dosage forms;</a:t>
            </a:r>
          </a:p>
          <a:p>
            <a:pPr marL="342900" indent="-342900" algn="just">
              <a:spcAft>
                <a:spcPts val="600"/>
              </a:spcAft>
              <a:buFont typeface="Wingdings" panose="05000000000000000000" pitchFamily="2" charset="2"/>
              <a:buChar char="Ø"/>
            </a:pPr>
            <a:r>
              <a:rPr lang="en-US" sz="2000" dirty="0" smtClean="0"/>
              <a:t>record the results of analysis, in case of unsatisfactory manufacturing to determine the cause of and take measures to eliminate the mistakes;</a:t>
            </a:r>
          </a:p>
          <a:p>
            <a:pPr marL="342900" indent="-342900" algn="just">
              <a:spcAft>
                <a:spcPts val="600"/>
              </a:spcAft>
              <a:buFont typeface="Wingdings" panose="05000000000000000000" pitchFamily="2" charset="2"/>
              <a:buChar char="Ø"/>
            </a:pPr>
            <a:r>
              <a:rPr lang="en-US" sz="2000" dirty="0" smtClean="0"/>
              <a:t>prepare a report on the work of the Pharmacy Control and Analysis Room according to the prescribed form.</a:t>
            </a:r>
          </a:p>
          <a:p>
            <a:pPr marL="342900" indent="-342900" algn="just">
              <a:spcAft>
                <a:spcPts val="600"/>
              </a:spcAft>
              <a:buFont typeface="Wingdings" panose="05000000000000000000" pitchFamily="2" charset="2"/>
              <a:buChar char="Ø"/>
            </a:pPr>
            <a:r>
              <a:rPr lang="en-US" sz="2000" dirty="0" smtClean="0"/>
              <a:t>monitor compliance with the technology for preparing dosage forms in the pharmacy;</a:t>
            </a:r>
            <a:endParaRPr lang="en-US" sz="2000"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052736"/>
            <a:ext cx="3816424" cy="259215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933056"/>
            <a:ext cx="3801149" cy="253276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229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16</a:t>
            </a:fld>
            <a:endParaRPr lang="ru-RU" dirty="0"/>
          </a:p>
        </p:txBody>
      </p:sp>
      <p:sp>
        <p:nvSpPr>
          <p:cNvPr id="6" name="Прямоугольник 5"/>
          <p:cNvSpPr/>
          <p:nvPr/>
        </p:nvSpPr>
        <p:spPr>
          <a:xfrm>
            <a:off x="736154" y="332656"/>
            <a:ext cx="8228334" cy="584775"/>
          </a:xfrm>
          <a:prstGeom prst="rect">
            <a:avLst/>
          </a:prstGeom>
        </p:spPr>
        <p:txBody>
          <a:bodyPr wrap="square">
            <a:spAutoFit/>
          </a:bodyPr>
          <a:lstStyle/>
          <a:p>
            <a:pPr algn="ctr"/>
            <a:r>
              <a:rPr lang="en-US" sz="3200" b="1" dirty="0" smtClean="0">
                <a:solidFill>
                  <a:srgbClr val="0070C0"/>
                </a:solidFill>
              </a:rPr>
              <a:t>A pharmacist-analyst must be able to</a:t>
            </a:r>
            <a:endParaRPr lang="ru-RU" sz="3200" b="1" dirty="0">
              <a:solidFill>
                <a:srgbClr val="0070C0"/>
              </a:solidFill>
            </a:endParaRPr>
          </a:p>
        </p:txBody>
      </p:sp>
      <p:sp>
        <p:nvSpPr>
          <p:cNvPr id="7" name="Прямоугольник 6"/>
          <p:cNvSpPr/>
          <p:nvPr/>
        </p:nvSpPr>
        <p:spPr>
          <a:xfrm>
            <a:off x="251520" y="1166843"/>
            <a:ext cx="5040560" cy="5324535"/>
          </a:xfrm>
          <a:prstGeom prst="rect">
            <a:avLst/>
          </a:prstGeom>
        </p:spPr>
        <p:txBody>
          <a:bodyPr wrap="square">
            <a:spAutoFit/>
          </a:bodyPr>
          <a:lstStyle/>
          <a:p>
            <a:pPr marL="285750" indent="-285750" algn="just">
              <a:spcAft>
                <a:spcPts val="600"/>
              </a:spcAft>
              <a:buFont typeface="Wingdings" panose="05000000000000000000" pitchFamily="2" charset="2"/>
              <a:buChar char="Ø"/>
            </a:pPr>
            <a:r>
              <a:rPr lang="en-US" sz="2000" dirty="0" smtClean="0"/>
              <a:t>conduct qualitative analysis of powders after filling jar by </a:t>
            </a:r>
            <a:r>
              <a:rPr lang="en-US" sz="2000" dirty="0" err="1" smtClean="0"/>
              <a:t>defectar</a:t>
            </a:r>
            <a:r>
              <a:rPr lang="en-US" sz="2000" dirty="0" smtClean="0"/>
              <a:t>;</a:t>
            </a:r>
          </a:p>
          <a:p>
            <a:pPr marL="342900" indent="-342900" algn="just">
              <a:spcAft>
                <a:spcPts val="600"/>
              </a:spcAft>
              <a:buFont typeface="Wingdings" panose="05000000000000000000" pitchFamily="2" charset="2"/>
              <a:buChar char="Ø"/>
            </a:pPr>
            <a:r>
              <a:rPr lang="en-US" sz="2000" dirty="0" smtClean="0"/>
              <a:t>monitor the conditions and expiration dates of medicines, concentrates and extemporaneous dosage forms produced in the pharmacy;</a:t>
            </a:r>
          </a:p>
          <a:p>
            <a:pPr marL="342900" indent="-342900" algn="just">
              <a:spcAft>
                <a:spcPts val="600"/>
              </a:spcAft>
              <a:buFont typeface="Wingdings" panose="05000000000000000000" pitchFamily="2" charset="2"/>
              <a:buChar char="Ø"/>
            </a:pPr>
            <a:r>
              <a:rPr lang="en-US" sz="2000" dirty="0" smtClean="0"/>
              <a:t>monitor the accuracy of weighing instruments;</a:t>
            </a:r>
          </a:p>
          <a:p>
            <a:pPr marL="342900" indent="-342900" algn="just">
              <a:spcAft>
                <a:spcPts val="600"/>
              </a:spcAft>
              <a:buFont typeface="Wingdings" panose="05000000000000000000" pitchFamily="2" charset="2"/>
              <a:buChar char="Ø"/>
            </a:pPr>
            <a:r>
              <a:rPr lang="en-US" sz="2000" dirty="0" smtClean="0"/>
              <a:t>monitor the quality of medicines received from suppliers;</a:t>
            </a:r>
          </a:p>
          <a:p>
            <a:pPr marL="342900" indent="-342900" algn="just">
              <a:spcAft>
                <a:spcPts val="600"/>
              </a:spcAft>
              <a:buFont typeface="Wingdings" panose="05000000000000000000" pitchFamily="2" charset="2"/>
              <a:buChar char="Ø"/>
            </a:pPr>
            <a:r>
              <a:rPr lang="en-US" sz="2000" dirty="0" smtClean="0"/>
              <a:t>control the withdrawal of counterfeit medicines specified in the information letters of the Centre for Certification and Quality Control of Medicinal Products;</a:t>
            </a:r>
            <a:endParaRPr lang="en-US" sz="20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166843"/>
            <a:ext cx="3384376" cy="275763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0563"/>
          <a:stretch/>
        </p:blipFill>
        <p:spPr bwMode="auto">
          <a:xfrm>
            <a:off x="5508104" y="4135421"/>
            <a:ext cx="3373099" cy="231791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4355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17</a:t>
            </a:fld>
            <a:endParaRPr lang="ru-RU" dirty="0"/>
          </a:p>
        </p:txBody>
      </p:sp>
      <p:sp>
        <p:nvSpPr>
          <p:cNvPr id="6" name="Прямоугольник 5"/>
          <p:cNvSpPr/>
          <p:nvPr/>
        </p:nvSpPr>
        <p:spPr>
          <a:xfrm>
            <a:off x="736154" y="332656"/>
            <a:ext cx="7652270" cy="584775"/>
          </a:xfrm>
          <a:prstGeom prst="rect">
            <a:avLst/>
          </a:prstGeom>
        </p:spPr>
        <p:txBody>
          <a:bodyPr wrap="square">
            <a:spAutoFit/>
          </a:bodyPr>
          <a:lstStyle/>
          <a:p>
            <a:pPr algn="ctr"/>
            <a:r>
              <a:rPr lang="en-US" sz="3200" b="1" dirty="0" smtClean="0">
                <a:solidFill>
                  <a:srgbClr val="0070C0"/>
                </a:solidFill>
              </a:rPr>
              <a:t>Analytical room</a:t>
            </a:r>
            <a:endParaRPr lang="ru-RU" sz="3200" b="1" dirty="0">
              <a:solidFill>
                <a:srgbClr val="0070C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227451"/>
            <a:ext cx="4989934" cy="332899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51520" y="1124744"/>
            <a:ext cx="3456384" cy="3785652"/>
          </a:xfrm>
          <a:prstGeom prst="rect">
            <a:avLst/>
          </a:prstGeom>
        </p:spPr>
        <p:txBody>
          <a:bodyPr wrap="square">
            <a:spAutoFit/>
          </a:bodyPr>
          <a:lstStyle/>
          <a:p>
            <a:pPr algn="just"/>
            <a:r>
              <a:rPr lang="en-US" sz="2000" dirty="0" smtClean="0"/>
              <a:t>A special workplace must be provided for chemical quality control of medicinal products manufactured in pharmacies. It must be equipped with a standard set of equipment, instruments and reagents, and provided with regulatory documents, reference literature.</a:t>
            </a:r>
            <a:endParaRPr lang="ru-RU" sz="2000" dirty="0"/>
          </a:p>
        </p:txBody>
      </p:sp>
      <p:sp>
        <p:nvSpPr>
          <p:cNvPr id="8" name="Прямоугольник 7"/>
          <p:cNvSpPr/>
          <p:nvPr/>
        </p:nvSpPr>
        <p:spPr>
          <a:xfrm>
            <a:off x="251520" y="5005625"/>
            <a:ext cx="8590334" cy="1015663"/>
          </a:xfrm>
          <a:prstGeom prst="rect">
            <a:avLst/>
          </a:prstGeom>
        </p:spPr>
        <p:txBody>
          <a:bodyPr wrap="square">
            <a:spAutoFit/>
          </a:bodyPr>
          <a:lstStyle/>
          <a:p>
            <a:pPr algn="just"/>
            <a:r>
              <a:rPr lang="en-US" sz="2000" dirty="0" smtClean="0"/>
              <a:t>Analytical room shall be located near the assistant's room, aseptic room and room for the manufacture of intra-pharmacy preparations, concentrates and semi-finished products. </a:t>
            </a:r>
            <a:endParaRPr lang="ru-RU" sz="2000" dirty="0"/>
          </a:p>
        </p:txBody>
      </p:sp>
    </p:spTree>
    <p:extLst>
      <p:ext uri="{BB962C8B-B14F-4D97-AF65-F5344CB8AC3E}">
        <p14:creationId xmlns:p14="http://schemas.microsoft.com/office/powerpoint/2010/main" val="1278379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18</a:t>
            </a:fld>
            <a:endParaRPr lang="ru-RU" dirty="0"/>
          </a:p>
        </p:txBody>
      </p:sp>
      <p:sp>
        <p:nvSpPr>
          <p:cNvPr id="6" name="Прямоугольник 5"/>
          <p:cNvSpPr/>
          <p:nvPr/>
        </p:nvSpPr>
        <p:spPr>
          <a:xfrm>
            <a:off x="736154" y="332656"/>
            <a:ext cx="7652270" cy="584775"/>
          </a:xfrm>
          <a:prstGeom prst="rect">
            <a:avLst/>
          </a:prstGeom>
        </p:spPr>
        <p:txBody>
          <a:bodyPr wrap="square">
            <a:spAutoFit/>
          </a:bodyPr>
          <a:lstStyle/>
          <a:p>
            <a:pPr algn="ctr"/>
            <a:r>
              <a:rPr lang="en-US" sz="3200" b="1" dirty="0" smtClean="0">
                <a:solidFill>
                  <a:srgbClr val="0070C0"/>
                </a:solidFill>
              </a:rPr>
              <a:t>Analytical room</a:t>
            </a:r>
            <a:endParaRPr lang="ru-RU" sz="3200" b="1" dirty="0">
              <a:solidFill>
                <a:srgbClr val="0070C0"/>
              </a:solidFill>
            </a:endParaRPr>
          </a:p>
        </p:txBody>
      </p:sp>
      <p:sp>
        <p:nvSpPr>
          <p:cNvPr id="7" name="Прямоугольник 6"/>
          <p:cNvSpPr/>
          <p:nvPr/>
        </p:nvSpPr>
        <p:spPr>
          <a:xfrm>
            <a:off x="323528" y="1052736"/>
            <a:ext cx="4392488" cy="3600986"/>
          </a:xfrm>
          <a:prstGeom prst="rect">
            <a:avLst/>
          </a:prstGeom>
        </p:spPr>
        <p:txBody>
          <a:bodyPr wrap="square">
            <a:spAutoFit/>
          </a:bodyPr>
          <a:lstStyle/>
          <a:p>
            <a:pPr>
              <a:spcAft>
                <a:spcPts val="1200"/>
              </a:spcAft>
            </a:pPr>
            <a:r>
              <a:rPr lang="en-US" b="1" dirty="0" smtClean="0">
                <a:solidFill>
                  <a:srgbClr val="0070C0"/>
                </a:solidFill>
              </a:rPr>
              <a:t>Recommendations:</a:t>
            </a:r>
          </a:p>
          <a:p>
            <a:pPr marL="285750" indent="-285750" algn="just">
              <a:spcAft>
                <a:spcPts val="1200"/>
              </a:spcAft>
              <a:buFont typeface="Wingdings" panose="05000000000000000000" pitchFamily="2" charset="2"/>
              <a:buChar char="ü"/>
            </a:pPr>
            <a:r>
              <a:rPr lang="en-US" sz="2000" dirty="0" smtClean="0"/>
              <a:t>The analysis room should have a standard analytical table that complies with modern workplace requirements, is easy to use, has a good appearance, and is painted in </a:t>
            </a:r>
            <a:r>
              <a:rPr lang="en-US" sz="2000" dirty="0" err="1" smtClean="0"/>
              <a:t>light-coloured</a:t>
            </a:r>
            <a:r>
              <a:rPr lang="en-US" sz="2000" dirty="0" smtClean="0"/>
              <a:t>, which helps to increase working efficiency and the analyst's efficiency and fatigue is reduced.</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0322" y="1340768"/>
            <a:ext cx="3993068" cy="299589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51520" y="4678104"/>
            <a:ext cx="8591870" cy="1631216"/>
          </a:xfrm>
          <a:prstGeom prst="rect">
            <a:avLst/>
          </a:prstGeom>
        </p:spPr>
        <p:txBody>
          <a:bodyPr wrap="square">
            <a:spAutoFit/>
          </a:bodyPr>
          <a:lstStyle/>
          <a:p>
            <a:pPr marL="342900" indent="-342900" algn="just">
              <a:buFont typeface="Wingdings" panose="05000000000000000000" pitchFamily="2" charset="2"/>
              <a:buChar char="ü"/>
            </a:pPr>
            <a:r>
              <a:rPr lang="en-US" sz="2000" dirty="0" smtClean="0"/>
              <a:t>On a table under glass or on a special stand it is advisable to place the methods of analyses of concentrates and semi-finished dosage forms; tables of calculations of quantitative express analyses, tables of qualitative analyses, etc. Some reference materials it is convenient to arrange in the form of cards</a:t>
            </a:r>
            <a:endParaRPr lang="en-US" sz="2000" dirty="0"/>
          </a:p>
        </p:txBody>
      </p:sp>
    </p:spTree>
    <p:extLst>
      <p:ext uri="{BB962C8B-B14F-4D97-AF65-F5344CB8AC3E}">
        <p14:creationId xmlns:p14="http://schemas.microsoft.com/office/powerpoint/2010/main" val="3856971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19</a:t>
            </a:fld>
            <a:endParaRPr lang="ru-RU" dirty="0"/>
          </a:p>
        </p:txBody>
      </p:sp>
      <p:sp>
        <p:nvSpPr>
          <p:cNvPr id="6" name="Прямоугольник 5"/>
          <p:cNvSpPr/>
          <p:nvPr/>
        </p:nvSpPr>
        <p:spPr>
          <a:xfrm>
            <a:off x="736154" y="332656"/>
            <a:ext cx="7689443" cy="584775"/>
          </a:xfrm>
          <a:prstGeom prst="rect">
            <a:avLst/>
          </a:prstGeom>
        </p:spPr>
        <p:txBody>
          <a:bodyPr wrap="square">
            <a:spAutoFit/>
          </a:bodyPr>
          <a:lstStyle/>
          <a:p>
            <a:pPr algn="ctr"/>
            <a:r>
              <a:rPr lang="en-US" sz="3200" b="1" dirty="0" smtClean="0">
                <a:solidFill>
                  <a:srgbClr val="0070C0"/>
                </a:solidFill>
              </a:rPr>
              <a:t>Analytical room</a:t>
            </a:r>
            <a:endParaRPr lang="ru-RU" sz="3200" b="1" dirty="0">
              <a:solidFill>
                <a:srgbClr val="0070C0"/>
              </a:solidFill>
            </a:endParaRPr>
          </a:p>
        </p:txBody>
      </p:sp>
      <p:sp>
        <p:nvSpPr>
          <p:cNvPr id="7" name="Прямоугольник 6"/>
          <p:cNvSpPr/>
          <p:nvPr/>
        </p:nvSpPr>
        <p:spPr>
          <a:xfrm>
            <a:off x="251521" y="1052736"/>
            <a:ext cx="4824535" cy="5293757"/>
          </a:xfrm>
          <a:prstGeom prst="rect">
            <a:avLst/>
          </a:prstGeom>
        </p:spPr>
        <p:txBody>
          <a:bodyPr wrap="square">
            <a:spAutoFit/>
          </a:bodyPr>
          <a:lstStyle/>
          <a:p>
            <a:pPr>
              <a:spcAft>
                <a:spcPts val="1200"/>
              </a:spcAft>
            </a:pPr>
            <a:r>
              <a:rPr lang="en-US" b="1" dirty="0" smtClean="0">
                <a:solidFill>
                  <a:srgbClr val="0070C0"/>
                </a:solidFill>
              </a:rPr>
              <a:t>Recommendations:</a:t>
            </a:r>
            <a:endParaRPr lang="ru-RU" b="1" dirty="0" smtClean="0">
              <a:solidFill>
                <a:srgbClr val="0070C0"/>
              </a:solidFill>
            </a:endParaRPr>
          </a:p>
          <a:p>
            <a:pPr marL="342900" indent="-342900" algn="just">
              <a:spcAft>
                <a:spcPts val="1200"/>
              </a:spcAft>
              <a:buFont typeface="Wingdings" panose="05000000000000000000" pitchFamily="2" charset="2"/>
              <a:buChar char="ü"/>
            </a:pPr>
            <a:r>
              <a:rPr lang="en-US" sz="2000" dirty="0" smtClean="0"/>
              <a:t>The analysis room should have: a fume cupboard for work with poisonous, volatile substances and concentrated acids; a water supply with cold and hot water; a sink with a drain to the sewer and an electric supply</a:t>
            </a:r>
          </a:p>
          <a:p>
            <a:pPr marL="342900" indent="-342900" algn="just">
              <a:spcAft>
                <a:spcPts val="1200"/>
              </a:spcAft>
              <a:buFont typeface="Wingdings" panose="05000000000000000000" pitchFamily="2" charset="2"/>
              <a:buChar char="ü"/>
            </a:pPr>
            <a:r>
              <a:rPr lang="en-US" sz="2000" dirty="0" smtClean="0"/>
              <a:t>Analytical rooms should be equipped with the necessary equipment and inventory in accordance with the requirements of the instructions for drug quality control and the norms of technical and economic equipment of pharmacies</a:t>
            </a:r>
          </a:p>
        </p:txBody>
      </p:sp>
      <p:pic>
        <p:nvPicPr>
          <p:cNvPr id="184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613"/>
          <a:stretch/>
        </p:blipFill>
        <p:spPr bwMode="auto">
          <a:xfrm>
            <a:off x="5292080" y="1268759"/>
            <a:ext cx="3643925" cy="261484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005064"/>
            <a:ext cx="2341429" cy="234142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10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75656" y="332656"/>
            <a:ext cx="6192687" cy="1569660"/>
          </a:xfrm>
          <a:prstGeom prst="rect">
            <a:avLst/>
          </a:prstGeom>
        </p:spPr>
        <p:txBody>
          <a:bodyPr wrap="square">
            <a:spAutoFit/>
          </a:bodyPr>
          <a:lstStyle/>
          <a:p>
            <a:pPr algn="ctr"/>
            <a:r>
              <a:rPr lang="en-US" sz="3200" b="1" dirty="0" smtClean="0">
                <a:solidFill>
                  <a:srgbClr val="0070C0"/>
                </a:solidFill>
              </a:rPr>
              <a:t>The role of pharmacies with a prescription</a:t>
            </a:r>
            <a:r>
              <a:rPr lang="ru-RU" sz="3200" b="1" dirty="0" smtClean="0">
                <a:solidFill>
                  <a:srgbClr val="0070C0"/>
                </a:solidFill>
              </a:rPr>
              <a:t>-</a:t>
            </a:r>
            <a:r>
              <a:rPr lang="en-US" sz="3200" b="1" dirty="0" smtClean="0">
                <a:solidFill>
                  <a:srgbClr val="0070C0"/>
                </a:solidFill>
              </a:rPr>
              <a:t>manufacturing department</a:t>
            </a:r>
            <a:endParaRPr lang="ru-RU" sz="3200" b="1" dirty="0">
              <a:solidFill>
                <a:srgbClr val="0070C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987612"/>
            <a:ext cx="3639866" cy="273753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51520" y="1988840"/>
            <a:ext cx="4752528" cy="2862322"/>
          </a:xfrm>
          <a:prstGeom prst="rect">
            <a:avLst/>
          </a:prstGeom>
        </p:spPr>
        <p:txBody>
          <a:bodyPr wrap="square">
            <a:spAutoFit/>
          </a:bodyPr>
          <a:lstStyle/>
          <a:p>
            <a:pPr algn="just"/>
            <a:r>
              <a:rPr lang="en-US" dirty="0" smtClean="0"/>
              <a:t>	There are some groups of medicines that cannot be manufactured on an industrial scale. </a:t>
            </a:r>
          </a:p>
          <a:p>
            <a:pPr algn="just"/>
            <a:r>
              <a:rPr lang="en-US" dirty="0" smtClean="0"/>
              <a:t>	Therefore, manufacturing pharmacies are needed in the medicinal supply of the population.</a:t>
            </a:r>
          </a:p>
          <a:p>
            <a:pPr algn="just"/>
            <a:r>
              <a:rPr lang="en-US" dirty="0" smtClean="0"/>
              <a:t>	In the prescription of manufacturing pharmacies, there are dosage forms containing both single and multiple ingredients. </a:t>
            </a:r>
            <a:endParaRPr lang="ru-RU" dirty="0"/>
          </a:p>
        </p:txBody>
      </p:sp>
      <p:sp>
        <p:nvSpPr>
          <p:cNvPr id="7" name="Прямоугольник 6"/>
          <p:cNvSpPr/>
          <p:nvPr/>
        </p:nvSpPr>
        <p:spPr>
          <a:xfrm>
            <a:off x="251520" y="4941168"/>
            <a:ext cx="8608418" cy="1754326"/>
          </a:xfrm>
          <a:prstGeom prst="rect">
            <a:avLst/>
          </a:prstGeom>
        </p:spPr>
        <p:txBody>
          <a:bodyPr wrap="square">
            <a:spAutoFit/>
          </a:bodyPr>
          <a:lstStyle/>
          <a:p>
            <a:pPr algn="just"/>
            <a:r>
              <a:rPr lang="en-US" dirty="0" smtClean="0"/>
              <a:t>	In the prescription of manufacturing pharmacies, there are dosage forms containing both single and multiple ingredients. The variety of physical and chemical properties of the ingredients allows for the use of multiple identification reactions and quantification methods. However, in the case of multi-component mixtures, their choice is often difficult to select.</a:t>
            </a:r>
            <a:endParaRPr lang="ru-RU" dirty="0"/>
          </a:p>
        </p:txBody>
      </p:sp>
      <p:sp>
        <p:nvSpPr>
          <p:cNvPr id="8" name="Номер слайда 7"/>
          <p:cNvSpPr>
            <a:spLocks noGrp="1"/>
          </p:cNvSpPr>
          <p:nvPr>
            <p:ph type="sldNum" sz="quarter" idx="12"/>
          </p:nvPr>
        </p:nvSpPr>
        <p:spPr>
          <a:xfrm>
            <a:off x="8535343" y="6520259"/>
            <a:ext cx="573161" cy="365125"/>
          </a:xfrm>
        </p:spPr>
        <p:txBody>
          <a:bodyPr/>
          <a:lstStyle/>
          <a:p>
            <a:fld id="{A18D0446-D9B2-4482-8C2C-B12EB648B210}" type="slidenum">
              <a:rPr lang="ru-RU" smtClean="0"/>
              <a:t>2</a:t>
            </a:fld>
            <a:endParaRPr lang="ru-RU" dirty="0"/>
          </a:p>
        </p:txBody>
      </p:sp>
    </p:spTree>
    <p:extLst>
      <p:ext uri="{BB962C8B-B14F-4D97-AF65-F5344CB8AC3E}">
        <p14:creationId xmlns:p14="http://schemas.microsoft.com/office/powerpoint/2010/main" val="286303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20</a:t>
            </a:fld>
            <a:endParaRPr lang="ru-RU"/>
          </a:p>
        </p:txBody>
      </p:sp>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Testing equipment</a:t>
            </a:r>
            <a:endParaRPr lang="ru-RU" sz="3200" b="1" dirty="0">
              <a:solidFill>
                <a:srgbClr val="0070C0"/>
              </a:solidFill>
            </a:endParaRPr>
          </a:p>
        </p:txBody>
      </p:sp>
      <p:sp>
        <p:nvSpPr>
          <p:cNvPr id="7" name="Прямоугольник 6"/>
          <p:cNvSpPr/>
          <p:nvPr/>
        </p:nvSpPr>
        <p:spPr>
          <a:xfrm>
            <a:off x="251520" y="1043444"/>
            <a:ext cx="3021981" cy="400110"/>
          </a:xfrm>
          <a:prstGeom prst="rect">
            <a:avLst/>
          </a:prstGeom>
        </p:spPr>
        <p:txBody>
          <a:bodyPr wrap="none">
            <a:spAutoFit/>
          </a:bodyPr>
          <a:lstStyle/>
          <a:p>
            <a:r>
              <a:rPr lang="en-US" dirty="0" smtClean="0"/>
              <a:t> </a:t>
            </a:r>
            <a:r>
              <a:rPr lang="en-US" sz="2000" b="1" dirty="0" smtClean="0">
                <a:solidFill>
                  <a:srgbClr val="FF0000"/>
                </a:solidFill>
              </a:rPr>
              <a:t>The Analytical Balance</a:t>
            </a:r>
            <a:endParaRPr lang="ru-RU" sz="2000" b="1" dirty="0">
              <a:solidFill>
                <a:srgbClr val="FF0000"/>
              </a:solidFill>
            </a:endParaRPr>
          </a:p>
        </p:txBody>
      </p:sp>
      <p:sp>
        <p:nvSpPr>
          <p:cNvPr id="8" name="Прямоугольник 7"/>
          <p:cNvSpPr/>
          <p:nvPr/>
        </p:nvSpPr>
        <p:spPr>
          <a:xfrm>
            <a:off x="736155" y="3244914"/>
            <a:ext cx="7724278" cy="400110"/>
          </a:xfrm>
          <a:prstGeom prst="rect">
            <a:avLst/>
          </a:prstGeom>
        </p:spPr>
        <p:txBody>
          <a:bodyPr wrap="square">
            <a:spAutoFit/>
          </a:bodyPr>
          <a:lstStyle/>
          <a:p>
            <a:pPr algn="ctr"/>
            <a:r>
              <a:rPr lang="en-US" sz="2000" dirty="0" smtClean="0"/>
              <a:t>Different types of balances used in pharmaceutical</a:t>
            </a:r>
            <a:r>
              <a:rPr lang="ru-RU" sz="2000" dirty="0" smtClean="0"/>
              <a:t> </a:t>
            </a:r>
            <a:r>
              <a:rPr lang="en-US" sz="2000" dirty="0" smtClean="0"/>
              <a:t>analysis</a:t>
            </a:r>
            <a:endParaRPr lang="ru-RU" sz="2000" dirty="0"/>
          </a:p>
        </p:txBody>
      </p:sp>
      <p:pic>
        <p:nvPicPr>
          <p:cNvPr id="194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717032"/>
            <a:ext cx="7277073" cy="237626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251520" y="1484784"/>
            <a:ext cx="8640960" cy="1631216"/>
          </a:xfrm>
          <a:prstGeom prst="rect">
            <a:avLst/>
          </a:prstGeom>
        </p:spPr>
        <p:txBody>
          <a:bodyPr wrap="square">
            <a:spAutoFit/>
          </a:bodyPr>
          <a:lstStyle/>
          <a:p>
            <a:pPr algn="just"/>
            <a:r>
              <a:rPr lang="en-US" sz="2000" dirty="0" smtClean="0"/>
              <a:t>Quantitation in pharmaceutical analysis is based on accurate weighing of drug sub stances, chemicals, and samples. Such weighing is performed with analytical balances, semi-microbalances, microbalances, or ultra-microbalances to meet the requirements for high accuracy. </a:t>
            </a:r>
            <a:endParaRPr lang="ru-RU" sz="2000" dirty="0"/>
          </a:p>
        </p:txBody>
      </p:sp>
    </p:spTree>
    <p:extLst>
      <p:ext uri="{BB962C8B-B14F-4D97-AF65-F5344CB8AC3E}">
        <p14:creationId xmlns:p14="http://schemas.microsoft.com/office/powerpoint/2010/main" val="1916747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21</a:t>
            </a:fld>
            <a:endParaRPr lang="ru-RU" dirty="0"/>
          </a:p>
        </p:txBody>
      </p:sp>
      <p:sp>
        <p:nvSpPr>
          <p:cNvPr id="6" name="Прямоугольник 5"/>
          <p:cNvSpPr/>
          <p:nvPr/>
        </p:nvSpPr>
        <p:spPr>
          <a:xfrm>
            <a:off x="251520" y="1043444"/>
            <a:ext cx="3021981" cy="400110"/>
          </a:xfrm>
          <a:prstGeom prst="rect">
            <a:avLst/>
          </a:prstGeom>
        </p:spPr>
        <p:txBody>
          <a:bodyPr wrap="none">
            <a:spAutoFit/>
          </a:bodyPr>
          <a:lstStyle/>
          <a:p>
            <a:r>
              <a:rPr lang="en-US" dirty="0" smtClean="0"/>
              <a:t> </a:t>
            </a:r>
            <a:r>
              <a:rPr lang="en-US" sz="2000" b="1" dirty="0" smtClean="0">
                <a:solidFill>
                  <a:srgbClr val="FF0000"/>
                </a:solidFill>
              </a:rPr>
              <a:t>The Analytical Balance</a:t>
            </a:r>
            <a:endParaRPr lang="ru-RU" sz="2000" b="1" dirty="0">
              <a:solidFill>
                <a:srgbClr val="FF0000"/>
              </a:solidFill>
            </a:endParaRPr>
          </a:p>
        </p:txBody>
      </p:sp>
      <p:sp>
        <p:nvSpPr>
          <p:cNvPr id="8" name="Прямоугольник 7"/>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Testing equipment</a:t>
            </a:r>
            <a:endParaRPr lang="ru-RU" sz="3200" b="1" dirty="0">
              <a:solidFill>
                <a:srgbClr val="0070C0"/>
              </a:solidFill>
            </a:endParaRPr>
          </a:p>
        </p:txBody>
      </p:sp>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334" t="7277" r="5886" b="2316"/>
          <a:stretch/>
        </p:blipFill>
        <p:spPr bwMode="auto">
          <a:xfrm>
            <a:off x="327699" y="1556792"/>
            <a:ext cx="4532333" cy="435954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553944"/>
            <a:ext cx="3391762" cy="436239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7833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A18D0446-D9B2-4482-8C2C-B12EB648B210}" type="slidenum">
              <a:rPr lang="ru-RU" smtClean="0"/>
              <a:t>22</a:t>
            </a:fld>
            <a:endParaRPr lang="ru-RU"/>
          </a:p>
        </p:txBody>
      </p:sp>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Testing equipment</a:t>
            </a:r>
            <a:endParaRPr lang="ru-RU" sz="3200" b="1" dirty="0">
              <a:solidFill>
                <a:srgbClr val="0070C0"/>
              </a:solidFill>
            </a:endParaRPr>
          </a:p>
        </p:txBody>
      </p:sp>
      <p:sp>
        <p:nvSpPr>
          <p:cNvPr id="7" name="Прямоугольник 6"/>
          <p:cNvSpPr/>
          <p:nvPr/>
        </p:nvSpPr>
        <p:spPr>
          <a:xfrm>
            <a:off x="251520" y="1074892"/>
            <a:ext cx="3021981" cy="400110"/>
          </a:xfrm>
          <a:prstGeom prst="rect">
            <a:avLst/>
          </a:prstGeom>
        </p:spPr>
        <p:txBody>
          <a:bodyPr wrap="none">
            <a:spAutoFit/>
          </a:bodyPr>
          <a:lstStyle/>
          <a:p>
            <a:r>
              <a:rPr lang="en-US" dirty="0" smtClean="0"/>
              <a:t> </a:t>
            </a:r>
            <a:r>
              <a:rPr lang="en-US" sz="2000" b="1" dirty="0" smtClean="0">
                <a:solidFill>
                  <a:srgbClr val="FF0000"/>
                </a:solidFill>
              </a:rPr>
              <a:t>The Analytical Balance</a:t>
            </a:r>
            <a:endParaRPr lang="ru-RU" sz="2000" b="1" dirty="0">
              <a:solidFill>
                <a:srgbClr val="FF0000"/>
              </a:solidFill>
            </a:endParaRPr>
          </a:p>
        </p:txBody>
      </p:sp>
      <p:sp>
        <p:nvSpPr>
          <p:cNvPr id="8" name="Прямоугольник 7"/>
          <p:cNvSpPr/>
          <p:nvPr/>
        </p:nvSpPr>
        <p:spPr>
          <a:xfrm>
            <a:off x="251520" y="1484784"/>
            <a:ext cx="8568952" cy="4862870"/>
          </a:xfrm>
          <a:prstGeom prst="rect">
            <a:avLst/>
          </a:prstGeom>
        </p:spPr>
        <p:txBody>
          <a:bodyPr wrap="square">
            <a:spAutoFit/>
          </a:bodyPr>
          <a:lstStyle/>
          <a:p>
            <a:pPr algn="just">
              <a:spcAft>
                <a:spcPts val="1200"/>
              </a:spcAft>
            </a:pPr>
            <a:r>
              <a:rPr lang="en-US" sz="2000" dirty="0" smtClean="0"/>
              <a:t>A normal weighing procedure with an analytical balance includes the following steps:</a:t>
            </a:r>
          </a:p>
          <a:p>
            <a:pPr marL="457200" indent="-457200" algn="just">
              <a:spcAft>
                <a:spcPts val="1200"/>
              </a:spcAft>
              <a:buFont typeface="+mj-lt"/>
              <a:buAutoNum type="arabicPeriod"/>
            </a:pPr>
            <a:r>
              <a:rPr lang="en-US" sz="2000" dirty="0" smtClean="0"/>
              <a:t>Place an empty weighing vessel on the weighing pan (use a vessel of such a size that the loading capacity is not exceeded).</a:t>
            </a:r>
          </a:p>
          <a:p>
            <a:pPr marL="457200" indent="-457200" algn="just">
              <a:spcAft>
                <a:spcPts val="1200"/>
              </a:spcAft>
              <a:buFont typeface="+mj-lt"/>
              <a:buAutoNum type="arabicPeriod"/>
            </a:pPr>
            <a:r>
              <a:rPr lang="en-US" sz="2000" dirty="0" smtClean="0"/>
              <a:t>Reset the reading of the balance (tare to 0.0000 or 0.00000 g).</a:t>
            </a:r>
          </a:p>
          <a:p>
            <a:pPr marL="457200" indent="-457200" algn="just">
              <a:spcAft>
                <a:spcPts val="1200"/>
              </a:spcAft>
              <a:buFont typeface="+mj-lt"/>
              <a:buAutoNum type="arabicPeriod"/>
            </a:pPr>
            <a:r>
              <a:rPr lang="en-US" sz="2000" dirty="0" smtClean="0"/>
              <a:t>Fill the substance or sample to be weighed into the weighing vessel.</a:t>
            </a:r>
          </a:p>
          <a:p>
            <a:pPr marL="457200" indent="-457200" algn="just">
              <a:spcAft>
                <a:spcPts val="1200"/>
              </a:spcAft>
              <a:buFont typeface="+mj-lt"/>
              <a:buAutoNum type="arabicPeriod"/>
            </a:pPr>
            <a:r>
              <a:rPr lang="en-US" sz="2000" dirty="0" smtClean="0"/>
              <a:t>Record the mass on the digital display.</a:t>
            </a:r>
          </a:p>
          <a:p>
            <a:pPr marL="457200" indent="-457200" algn="just">
              <a:spcAft>
                <a:spcPts val="1200"/>
              </a:spcAft>
              <a:buFont typeface="+mj-lt"/>
              <a:buAutoNum type="arabicPeriod"/>
            </a:pPr>
            <a:r>
              <a:rPr lang="en-US" sz="2000" dirty="0" smtClean="0"/>
              <a:t>Empty the vessel into the sample container.</a:t>
            </a:r>
          </a:p>
          <a:p>
            <a:pPr marL="457200" indent="-457200" algn="just">
              <a:spcAft>
                <a:spcPts val="1200"/>
              </a:spcAft>
              <a:buFont typeface="+mj-lt"/>
              <a:buAutoNum type="arabicPeriod"/>
            </a:pPr>
            <a:r>
              <a:rPr lang="en-US" sz="2000" dirty="0" smtClean="0"/>
              <a:t>Place the vessel on the balance again, read the balance, and subtract this mass from the mass from the first reading.</a:t>
            </a:r>
          </a:p>
          <a:p>
            <a:pPr marL="457200" indent="-457200" algn="just">
              <a:spcAft>
                <a:spcPts val="1200"/>
              </a:spcAft>
              <a:buFont typeface="+mj-lt"/>
              <a:buAutoNum type="arabicPeriod"/>
            </a:pPr>
            <a:r>
              <a:rPr lang="en-US" sz="2000" dirty="0" smtClean="0"/>
              <a:t>Clean the balance after use.</a:t>
            </a:r>
          </a:p>
        </p:txBody>
      </p:sp>
    </p:spTree>
    <p:extLst>
      <p:ext uri="{BB962C8B-B14F-4D97-AF65-F5344CB8AC3E}">
        <p14:creationId xmlns:p14="http://schemas.microsoft.com/office/powerpoint/2010/main" val="4235103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23</a:t>
            </a:fld>
            <a:endParaRPr lang="ru-RU" dirty="0"/>
          </a:p>
        </p:txBody>
      </p:sp>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Testing equipment</a:t>
            </a:r>
            <a:endParaRPr lang="ru-RU" sz="3200" b="1" dirty="0">
              <a:solidFill>
                <a:srgbClr val="0070C0"/>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124743"/>
            <a:ext cx="3816424" cy="508856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51520" y="1043444"/>
            <a:ext cx="1669047" cy="400110"/>
          </a:xfrm>
          <a:prstGeom prst="rect">
            <a:avLst/>
          </a:prstGeom>
        </p:spPr>
        <p:txBody>
          <a:bodyPr wrap="none">
            <a:spAutoFit/>
          </a:bodyPr>
          <a:lstStyle/>
          <a:p>
            <a:r>
              <a:rPr lang="en-US" sz="2000" b="1" dirty="0" smtClean="0">
                <a:solidFill>
                  <a:srgbClr val="FF0000"/>
                </a:solidFill>
              </a:rPr>
              <a:t>Hand scales</a:t>
            </a:r>
            <a:endParaRPr lang="ru-RU" sz="2000" b="1" dirty="0">
              <a:solidFill>
                <a:srgbClr val="FF0000"/>
              </a:solidFill>
            </a:endParaRPr>
          </a:p>
        </p:txBody>
      </p:sp>
      <p:sp>
        <p:nvSpPr>
          <p:cNvPr id="8" name="Прямоугольник 7"/>
          <p:cNvSpPr/>
          <p:nvPr/>
        </p:nvSpPr>
        <p:spPr>
          <a:xfrm>
            <a:off x="251520" y="1916832"/>
            <a:ext cx="4238253" cy="707886"/>
          </a:xfrm>
          <a:prstGeom prst="rect">
            <a:avLst/>
          </a:prstGeom>
        </p:spPr>
        <p:txBody>
          <a:bodyPr wrap="square">
            <a:spAutoFit/>
          </a:bodyPr>
          <a:lstStyle/>
          <a:p>
            <a:r>
              <a:rPr lang="en-US" sz="2000" dirty="0" smtClean="0"/>
              <a:t>are used for dosing bulk and viscous substances</a:t>
            </a:r>
            <a:endParaRPr lang="ru-RU" sz="2000" dirty="0"/>
          </a:p>
        </p:txBody>
      </p:sp>
    </p:spTree>
    <p:extLst>
      <p:ext uri="{BB962C8B-B14F-4D97-AF65-F5344CB8AC3E}">
        <p14:creationId xmlns:p14="http://schemas.microsoft.com/office/powerpoint/2010/main" val="2708386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448251"/>
            <a:ext cx="573161" cy="365125"/>
          </a:xfrm>
        </p:spPr>
        <p:txBody>
          <a:bodyPr/>
          <a:lstStyle/>
          <a:p>
            <a:fld id="{A18D0446-D9B2-4482-8C2C-B12EB648B210}" type="slidenum">
              <a:rPr lang="ru-RU" smtClean="0"/>
              <a:t>24</a:t>
            </a:fld>
            <a:endParaRPr lang="ru-RU"/>
          </a:p>
        </p:txBody>
      </p:sp>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Testing equipment</a:t>
            </a:r>
            <a:endParaRPr lang="ru-RU" sz="3200" b="1" dirty="0">
              <a:solidFill>
                <a:srgbClr val="0070C0"/>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230" y="2060848"/>
            <a:ext cx="3905250" cy="30480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51520" y="1052736"/>
            <a:ext cx="2400016" cy="400110"/>
          </a:xfrm>
          <a:prstGeom prst="rect">
            <a:avLst/>
          </a:prstGeom>
        </p:spPr>
        <p:txBody>
          <a:bodyPr wrap="none">
            <a:spAutoFit/>
          </a:bodyPr>
          <a:lstStyle/>
          <a:p>
            <a:r>
              <a:rPr lang="en-US" sz="2000" b="1" dirty="0" smtClean="0">
                <a:solidFill>
                  <a:srgbClr val="FF0000"/>
                </a:solidFill>
              </a:rPr>
              <a:t>Technical weights</a:t>
            </a:r>
            <a:endParaRPr lang="ru-RU" sz="2000" b="1" dirty="0">
              <a:solidFill>
                <a:srgbClr val="FF0000"/>
              </a:solidFill>
            </a:endParaRPr>
          </a:p>
        </p:txBody>
      </p:sp>
      <p:pic>
        <p:nvPicPr>
          <p:cNvPr id="225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189312"/>
            <a:ext cx="4569461" cy="30480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51520" y="1484784"/>
            <a:ext cx="6606480" cy="369332"/>
          </a:xfrm>
          <a:prstGeom prst="rect">
            <a:avLst/>
          </a:prstGeom>
        </p:spPr>
        <p:txBody>
          <a:bodyPr wrap="square">
            <a:spAutoFit/>
          </a:bodyPr>
          <a:lstStyle/>
          <a:p>
            <a:r>
              <a:rPr lang="en-US" dirty="0" smtClean="0"/>
              <a:t>are used for weighing solid, thick and liquid substances</a:t>
            </a:r>
            <a:endParaRPr lang="ru-RU" dirty="0"/>
          </a:p>
        </p:txBody>
      </p:sp>
    </p:spTree>
    <p:extLst>
      <p:ext uri="{BB962C8B-B14F-4D97-AF65-F5344CB8AC3E}">
        <p14:creationId xmlns:p14="http://schemas.microsoft.com/office/powerpoint/2010/main" val="3844581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25</a:t>
            </a:fld>
            <a:endParaRPr lang="ru-RU" dirty="0"/>
          </a:p>
        </p:txBody>
      </p:sp>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Testing equipment</a:t>
            </a:r>
            <a:endParaRPr lang="ru-RU" sz="3200" b="1" dirty="0">
              <a:solidFill>
                <a:srgbClr val="0070C0"/>
              </a:solidFill>
            </a:endParaRPr>
          </a:p>
        </p:txBody>
      </p:sp>
      <p:sp>
        <p:nvSpPr>
          <p:cNvPr id="8" name="Прямоугольник 7"/>
          <p:cNvSpPr/>
          <p:nvPr/>
        </p:nvSpPr>
        <p:spPr>
          <a:xfrm>
            <a:off x="251520" y="1052736"/>
            <a:ext cx="1656223" cy="400110"/>
          </a:xfrm>
          <a:prstGeom prst="rect">
            <a:avLst/>
          </a:prstGeom>
        </p:spPr>
        <p:txBody>
          <a:bodyPr wrap="none">
            <a:spAutoFit/>
          </a:bodyPr>
          <a:lstStyle/>
          <a:p>
            <a:r>
              <a:rPr lang="en-US" sz="2000" b="1" dirty="0" smtClean="0">
                <a:solidFill>
                  <a:srgbClr val="FF0000"/>
                </a:solidFill>
              </a:rPr>
              <a:t>Colorimeter</a:t>
            </a:r>
            <a:endParaRPr lang="ru-RU" sz="2000" b="1" dirty="0">
              <a:solidFill>
                <a:srgbClr val="FF0000"/>
              </a:solidFill>
            </a:endParaRPr>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110" t="18249" r="10899" b="12575"/>
          <a:stretch/>
        </p:blipFill>
        <p:spPr bwMode="auto">
          <a:xfrm>
            <a:off x="251521" y="1916832"/>
            <a:ext cx="3969754" cy="244827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171800"/>
            <a:ext cx="4362311" cy="309634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4613971" y="2060848"/>
            <a:ext cx="2571538" cy="400110"/>
          </a:xfrm>
          <a:prstGeom prst="rect">
            <a:avLst/>
          </a:prstGeom>
        </p:spPr>
        <p:txBody>
          <a:bodyPr wrap="none">
            <a:spAutoFit/>
          </a:bodyPr>
          <a:lstStyle/>
          <a:p>
            <a:r>
              <a:rPr lang="en-US" sz="2000" b="1" dirty="0" smtClean="0">
                <a:solidFill>
                  <a:srgbClr val="FF0000"/>
                </a:solidFill>
              </a:rPr>
              <a:t>Spectrophotometer</a:t>
            </a:r>
            <a:endParaRPr lang="ru-RU" sz="2000" b="1" dirty="0">
              <a:solidFill>
                <a:srgbClr val="FF0000"/>
              </a:solidFill>
            </a:endParaRPr>
          </a:p>
        </p:txBody>
      </p:sp>
    </p:spTree>
    <p:extLst>
      <p:ext uri="{BB962C8B-B14F-4D97-AF65-F5344CB8AC3E}">
        <p14:creationId xmlns:p14="http://schemas.microsoft.com/office/powerpoint/2010/main" val="3030318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A18D0446-D9B2-4482-8C2C-B12EB648B210}" type="slidenum">
              <a:rPr lang="ru-RU" smtClean="0"/>
              <a:t>26</a:t>
            </a:fld>
            <a:endParaRPr lang="ru-RU"/>
          </a:p>
        </p:txBody>
      </p:sp>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Testing equipment</a:t>
            </a:r>
            <a:endParaRPr lang="ru-RU" sz="3200" b="1" dirty="0">
              <a:solidFill>
                <a:srgbClr val="0070C0"/>
              </a:solidFill>
            </a:endParaRPr>
          </a:p>
        </p:txBody>
      </p:sp>
      <p:sp>
        <p:nvSpPr>
          <p:cNvPr id="7" name="Прямоугольник 6"/>
          <p:cNvSpPr/>
          <p:nvPr/>
        </p:nvSpPr>
        <p:spPr>
          <a:xfrm>
            <a:off x="251520" y="1052736"/>
            <a:ext cx="2007281" cy="400110"/>
          </a:xfrm>
          <a:prstGeom prst="rect">
            <a:avLst/>
          </a:prstGeom>
        </p:spPr>
        <p:txBody>
          <a:bodyPr wrap="none">
            <a:spAutoFit/>
          </a:bodyPr>
          <a:lstStyle/>
          <a:p>
            <a:r>
              <a:rPr lang="en-US" sz="2000" b="1" dirty="0" smtClean="0">
                <a:solidFill>
                  <a:srgbClr val="FF0000"/>
                </a:solidFill>
              </a:rPr>
              <a:t>Thermometers</a:t>
            </a:r>
            <a:endParaRPr lang="ru-RU" sz="2000" b="1" dirty="0">
              <a:solidFill>
                <a:srgbClr val="FF0000"/>
              </a:solidFill>
            </a:endParaRPr>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723" b="10107"/>
          <a:stretch/>
        </p:blipFill>
        <p:spPr bwMode="auto">
          <a:xfrm rot="16200000">
            <a:off x="-1666730" y="3547051"/>
            <a:ext cx="4582355" cy="74585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2057" r="40695"/>
          <a:stretch/>
        </p:blipFill>
        <p:spPr bwMode="auto">
          <a:xfrm>
            <a:off x="1528441" y="1628799"/>
            <a:ext cx="739303" cy="42862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843808" y="1043444"/>
            <a:ext cx="1624163" cy="400110"/>
          </a:xfrm>
          <a:prstGeom prst="rect">
            <a:avLst/>
          </a:prstGeom>
        </p:spPr>
        <p:txBody>
          <a:bodyPr wrap="none">
            <a:spAutoFit/>
          </a:bodyPr>
          <a:lstStyle/>
          <a:p>
            <a:r>
              <a:rPr lang="en-US" sz="2000" b="1" dirty="0" smtClean="0">
                <a:solidFill>
                  <a:srgbClr val="FF0000"/>
                </a:solidFill>
              </a:rPr>
              <a:t>Aerometers</a:t>
            </a:r>
            <a:endParaRPr lang="ru-RU" sz="2000" b="1" dirty="0">
              <a:solidFill>
                <a:srgbClr val="FF0000"/>
              </a:solidFill>
            </a:endParaRPr>
          </a:p>
        </p:txBody>
      </p:sp>
      <p:pic>
        <p:nvPicPr>
          <p:cNvPr id="2458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0516" r="40225"/>
          <a:stretch/>
        </p:blipFill>
        <p:spPr bwMode="auto">
          <a:xfrm>
            <a:off x="3245982" y="1628799"/>
            <a:ext cx="893970" cy="464198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6070" b="5181"/>
          <a:stretch/>
        </p:blipFill>
        <p:spPr bwMode="auto">
          <a:xfrm>
            <a:off x="5232909" y="1628800"/>
            <a:ext cx="3659571" cy="433045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5973776" y="1052736"/>
            <a:ext cx="1784463" cy="400110"/>
          </a:xfrm>
          <a:prstGeom prst="rect">
            <a:avLst/>
          </a:prstGeom>
        </p:spPr>
        <p:txBody>
          <a:bodyPr wrap="none">
            <a:spAutoFit/>
          </a:bodyPr>
          <a:lstStyle/>
          <a:p>
            <a:r>
              <a:rPr lang="en-US" sz="2000" b="1" dirty="0" smtClean="0">
                <a:solidFill>
                  <a:srgbClr val="FF0000"/>
                </a:solidFill>
              </a:rPr>
              <a:t>Pycnometers</a:t>
            </a:r>
            <a:endParaRPr lang="ru-RU" sz="2000" b="1" dirty="0">
              <a:solidFill>
                <a:srgbClr val="FF0000"/>
              </a:solidFill>
            </a:endParaRPr>
          </a:p>
        </p:txBody>
      </p:sp>
    </p:spTree>
    <p:extLst>
      <p:ext uri="{BB962C8B-B14F-4D97-AF65-F5344CB8AC3E}">
        <p14:creationId xmlns:p14="http://schemas.microsoft.com/office/powerpoint/2010/main" val="788068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448251"/>
            <a:ext cx="573161" cy="365125"/>
          </a:xfrm>
        </p:spPr>
        <p:txBody>
          <a:bodyPr/>
          <a:lstStyle/>
          <a:p>
            <a:fld id="{A18D0446-D9B2-4482-8C2C-B12EB648B210}" type="slidenum">
              <a:rPr lang="ru-RU" smtClean="0"/>
              <a:t>27</a:t>
            </a:fld>
            <a:endParaRPr lang="ru-RU" dirty="0"/>
          </a:p>
        </p:txBody>
      </p:sp>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Laboratory utensils </a:t>
            </a:r>
            <a:endParaRPr lang="ru-RU" sz="3200" b="1" dirty="0">
              <a:solidFill>
                <a:srgbClr val="0070C0"/>
              </a:solidFill>
            </a:endParaRPr>
          </a:p>
        </p:txBody>
      </p:sp>
      <p:sp>
        <p:nvSpPr>
          <p:cNvPr id="8" name="Прямоугольник 7"/>
          <p:cNvSpPr/>
          <p:nvPr/>
        </p:nvSpPr>
        <p:spPr>
          <a:xfrm>
            <a:off x="251520" y="1052736"/>
            <a:ext cx="1170513" cy="400110"/>
          </a:xfrm>
          <a:prstGeom prst="rect">
            <a:avLst/>
          </a:prstGeom>
        </p:spPr>
        <p:txBody>
          <a:bodyPr wrap="none">
            <a:spAutoFit/>
          </a:bodyPr>
          <a:lstStyle/>
          <a:p>
            <a:r>
              <a:rPr lang="en-US" sz="2000" b="1" dirty="0" smtClean="0">
                <a:solidFill>
                  <a:srgbClr val="FF0000"/>
                </a:solidFill>
              </a:rPr>
              <a:t>Pipettes</a:t>
            </a:r>
            <a:endParaRPr lang="ru-RU" sz="2000" b="1" dirty="0">
              <a:solidFill>
                <a:srgbClr val="FF0000"/>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25" y="4315869"/>
            <a:ext cx="5112568" cy="228148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4067944" y="1552724"/>
            <a:ext cx="4824536" cy="2554545"/>
          </a:xfrm>
          <a:prstGeom prst="rect">
            <a:avLst/>
          </a:prstGeom>
        </p:spPr>
        <p:txBody>
          <a:bodyPr wrap="square">
            <a:spAutoFit/>
          </a:bodyPr>
          <a:lstStyle/>
          <a:p>
            <a:pPr indent="447675" algn="just"/>
            <a:r>
              <a:rPr lang="en-US" sz="2000" dirty="0" smtClean="0"/>
              <a:t>Pipettes are used to deliver exact volumes of liquid.  </a:t>
            </a:r>
            <a:endParaRPr lang="ru-RU" sz="2000" dirty="0" smtClean="0"/>
          </a:p>
          <a:p>
            <a:pPr indent="447675" algn="just"/>
            <a:r>
              <a:rPr lang="en-US" sz="2000" dirty="0" smtClean="0"/>
              <a:t>There are two different types of pipettes, namely a transfer pipette and a measuring pipette. </a:t>
            </a:r>
            <a:endParaRPr lang="ru-RU" sz="2000" dirty="0" smtClean="0"/>
          </a:p>
          <a:p>
            <a:pPr indent="447675" algn="just"/>
            <a:r>
              <a:rPr lang="en-US" sz="2000" dirty="0" smtClean="0"/>
              <a:t>Transfer pipettes deliver a specified volume, such as 5.00 or 10.00 m</a:t>
            </a:r>
            <a:r>
              <a:rPr lang="en-US" sz="2000" dirty="0"/>
              <a:t>l</a:t>
            </a:r>
            <a:r>
              <a:rPr lang="en-US" sz="2000" dirty="0" smtClean="0"/>
              <a:t>.</a:t>
            </a:r>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25" y="1504890"/>
            <a:ext cx="3606796" cy="259652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5508104" y="4365104"/>
            <a:ext cx="3384376" cy="1938992"/>
          </a:xfrm>
          <a:prstGeom prst="rect">
            <a:avLst/>
          </a:prstGeom>
        </p:spPr>
        <p:txBody>
          <a:bodyPr wrap="square">
            <a:spAutoFit/>
          </a:bodyPr>
          <a:lstStyle/>
          <a:p>
            <a:pPr indent="447675" algn="just"/>
            <a:r>
              <a:rPr lang="en-US" sz="2000" dirty="0" smtClean="0"/>
              <a:t>Measuring pipettes are graded and used to deliver variable volumes within a specified range, such as, for example, 8.4 ml.</a:t>
            </a:r>
            <a:endParaRPr lang="en-US" sz="2000" dirty="0"/>
          </a:p>
        </p:txBody>
      </p:sp>
    </p:spTree>
    <p:extLst>
      <p:ext uri="{BB962C8B-B14F-4D97-AF65-F5344CB8AC3E}">
        <p14:creationId xmlns:p14="http://schemas.microsoft.com/office/powerpoint/2010/main" val="855242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A18D0446-D9B2-4482-8C2C-B12EB648B210}" type="slidenum">
              <a:rPr lang="ru-RU" smtClean="0"/>
              <a:t>28</a:t>
            </a:fld>
            <a:endParaRPr lang="ru-RU" dirty="0"/>
          </a:p>
        </p:txBody>
      </p:sp>
      <p:sp>
        <p:nvSpPr>
          <p:cNvPr id="6" name="Прямоугольник 5"/>
          <p:cNvSpPr/>
          <p:nvPr/>
        </p:nvSpPr>
        <p:spPr>
          <a:xfrm>
            <a:off x="251520" y="1700808"/>
            <a:ext cx="8568952" cy="4324261"/>
          </a:xfrm>
          <a:prstGeom prst="rect">
            <a:avLst/>
          </a:prstGeom>
        </p:spPr>
        <p:txBody>
          <a:bodyPr wrap="square">
            <a:spAutoFit/>
          </a:bodyPr>
          <a:lstStyle/>
          <a:p>
            <a:pPr algn="just">
              <a:spcAft>
                <a:spcPts val="600"/>
              </a:spcAft>
            </a:pPr>
            <a:r>
              <a:rPr lang="en-US" sz="2000" dirty="0" smtClean="0"/>
              <a:t>Correct use of pipettes is essential in order to obtain high accuracy. </a:t>
            </a:r>
          </a:p>
          <a:p>
            <a:pPr algn="just">
              <a:spcAft>
                <a:spcPts val="600"/>
              </a:spcAft>
            </a:pPr>
            <a:endParaRPr lang="en-US" sz="2000" dirty="0"/>
          </a:p>
          <a:p>
            <a:pPr marL="285750" indent="-285750" algn="just">
              <a:spcAft>
                <a:spcPts val="600"/>
              </a:spcAft>
              <a:buFont typeface="Wingdings" panose="05000000000000000000" pitchFamily="2" charset="2"/>
              <a:buChar char="ü"/>
            </a:pPr>
            <a:r>
              <a:rPr lang="en-US" sz="2000" dirty="0" smtClean="0"/>
              <a:t>Place the tip of the pipette into the solution. </a:t>
            </a:r>
          </a:p>
          <a:p>
            <a:pPr marL="285750" indent="-285750" algn="just">
              <a:spcAft>
                <a:spcPts val="600"/>
              </a:spcAft>
              <a:buFont typeface="Wingdings" panose="05000000000000000000" pitchFamily="2" charset="2"/>
              <a:buChar char="ü"/>
            </a:pPr>
            <a:r>
              <a:rPr lang="en-US" sz="2000" dirty="0" smtClean="0"/>
              <a:t>Use a rubber balloon to suck the liquid up into the pipette. </a:t>
            </a:r>
          </a:p>
          <a:p>
            <a:pPr marL="285750" indent="-285750" algn="just">
              <a:spcAft>
                <a:spcPts val="600"/>
              </a:spcAft>
              <a:buFont typeface="Wingdings" panose="05000000000000000000" pitchFamily="2" charset="2"/>
              <a:buChar char="ü"/>
            </a:pPr>
            <a:r>
              <a:rPr lang="en-US" sz="2000" dirty="0" smtClean="0"/>
              <a:t>Never use your mouth to suck up the liquid. </a:t>
            </a:r>
          </a:p>
          <a:p>
            <a:pPr marL="285750" indent="-285750" algn="just">
              <a:spcAft>
                <a:spcPts val="600"/>
              </a:spcAft>
              <a:buFont typeface="Wingdings" panose="05000000000000000000" pitchFamily="2" charset="2"/>
              <a:buChar char="ü"/>
            </a:pPr>
            <a:r>
              <a:rPr lang="en-US" sz="2000" dirty="0" smtClean="0"/>
              <a:t>The pipette is filled to a level higher than the calibration mark of the desired volume. </a:t>
            </a:r>
          </a:p>
          <a:p>
            <a:pPr marL="285750" indent="-285750" algn="just">
              <a:spcAft>
                <a:spcPts val="600"/>
              </a:spcAft>
              <a:buFont typeface="Wingdings" panose="05000000000000000000" pitchFamily="2" charset="2"/>
              <a:buChar char="ü"/>
            </a:pPr>
            <a:r>
              <a:rPr lang="en-US" sz="2000" dirty="0" smtClean="0"/>
              <a:t>Then remove the pipette from the solution and remove traces of solution on the outer surface of the pipette with a paper towel. </a:t>
            </a:r>
          </a:p>
          <a:p>
            <a:pPr marL="285750" indent="-285750" algn="just">
              <a:spcAft>
                <a:spcPts val="600"/>
              </a:spcAft>
              <a:buFont typeface="Wingdings" panose="05000000000000000000" pitchFamily="2" charset="2"/>
              <a:buChar char="ü"/>
            </a:pPr>
            <a:r>
              <a:rPr lang="en-US" sz="2000" dirty="0" smtClean="0"/>
              <a:t>Hold the pipette tip against the wall of an empty beaker (waste) and drain the liquid until the meniscus just reaches the calibration mark. </a:t>
            </a:r>
            <a:endParaRPr lang="ru-RU" sz="2000" dirty="0"/>
          </a:p>
        </p:txBody>
      </p:sp>
      <p:sp>
        <p:nvSpPr>
          <p:cNvPr id="7" name="Прямоугольник 6"/>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Laboratory utensils </a:t>
            </a:r>
            <a:endParaRPr lang="ru-RU" sz="3200" b="1" dirty="0">
              <a:solidFill>
                <a:srgbClr val="0070C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51520" y="1052736"/>
            <a:ext cx="1170513" cy="400110"/>
          </a:xfrm>
          <a:prstGeom prst="rect">
            <a:avLst/>
          </a:prstGeom>
        </p:spPr>
        <p:txBody>
          <a:bodyPr wrap="none">
            <a:spAutoFit/>
          </a:bodyPr>
          <a:lstStyle/>
          <a:p>
            <a:r>
              <a:rPr lang="en-US" sz="2000" b="1" dirty="0" smtClean="0">
                <a:solidFill>
                  <a:srgbClr val="FF0000"/>
                </a:solidFill>
              </a:rPr>
              <a:t>Pipettes</a:t>
            </a:r>
            <a:endParaRPr lang="ru-RU" sz="2000" b="1" dirty="0">
              <a:solidFill>
                <a:srgbClr val="FF0000"/>
              </a:solidFill>
            </a:endParaRPr>
          </a:p>
        </p:txBody>
      </p:sp>
    </p:spTree>
    <p:extLst>
      <p:ext uri="{BB962C8B-B14F-4D97-AF65-F5344CB8AC3E}">
        <p14:creationId xmlns:p14="http://schemas.microsoft.com/office/powerpoint/2010/main" val="1011469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29</a:t>
            </a:fld>
            <a:endParaRPr lang="ru-RU"/>
          </a:p>
        </p:txBody>
      </p:sp>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Laboratory utensils </a:t>
            </a:r>
            <a:endParaRPr lang="ru-RU" sz="3200" b="1" dirty="0">
              <a:solidFill>
                <a:srgbClr val="0070C0"/>
              </a:solidFill>
            </a:endParaRPr>
          </a:p>
        </p:txBody>
      </p:sp>
      <p:sp>
        <p:nvSpPr>
          <p:cNvPr id="7" name="Прямоугольник 6"/>
          <p:cNvSpPr/>
          <p:nvPr/>
        </p:nvSpPr>
        <p:spPr>
          <a:xfrm>
            <a:off x="251520" y="1052736"/>
            <a:ext cx="1880643" cy="400110"/>
          </a:xfrm>
          <a:prstGeom prst="rect">
            <a:avLst/>
          </a:prstGeom>
        </p:spPr>
        <p:txBody>
          <a:bodyPr wrap="none">
            <a:spAutoFit/>
          </a:bodyPr>
          <a:lstStyle/>
          <a:p>
            <a:r>
              <a:rPr lang="en-US" sz="2000" b="1" dirty="0" smtClean="0">
                <a:solidFill>
                  <a:srgbClr val="FF0000"/>
                </a:solidFill>
              </a:rPr>
              <a:t>Micropipettes</a:t>
            </a:r>
            <a:endParaRPr lang="ru-RU" sz="2000" b="1" dirty="0">
              <a:solidFill>
                <a:srgbClr val="FF0000"/>
              </a:solidFill>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79" y="1683123"/>
            <a:ext cx="2871589" cy="433816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3888432" y="1713582"/>
            <a:ext cx="5004048" cy="646331"/>
          </a:xfrm>
          <a:prstGeom prst="rect">
            <a:avLst/>
          </a:prstGeom>
        </p:spPr>
        <p:txBody>
          <a:bodyPr wrap="square">
            <a:spAutoFit/>
          </a:bodyPr>
          <a:lstStyle/>
          <a:p>
            <a:pPr algn="just"/>
            <a:r>
              <a:rPr lang="en-US" dirty="0" smtClean="0"/>
              <a:t>Micropipettes are typically used to deliver liquid volumes of between 1 and 5000 </a:t>
            </a:r>
            <a:r>
              <a:rPr lang="en-US" dirty="0" err="1" smtClean="0"/>
              <a:t>μL</a:t>
            </a:r>
            <a:r>
              <a:rPr lang="en-US" dirty="0" smtClean="0"/>
              <a:t>. </a:t>
            </a:r>
            <a:endParaRPr lang="ru-RU" dirty="0"/>
          </a:p>
        </p:txBody>
      </p:sp>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279" y="2636912"/>
            <a:ext cx="3744129" cy="336669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026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3</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Pharmacist-analyst</a:t>
            </a:r>
            <a:endParaRPr lang="ru-RU" sz="3200" b="1" dirty="0">
              <a:solidFill>
                <a:srgbClr val="0070C0"/>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268759"/>
            <a:ext cx="3724384" cy="247671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51520" y="1268760"/>
            <a:ext cx="4680520" cy="2246769"/>
          </a:xfrm>
          <a:prstGeom prst="rect">
            <a:avLst/>
          </a:prstGeom>
        </p:spPr>
        <p:txBody>
          <a:bodyPr wrap="square">
            <a:spAutoFit/>
          </a:bodyPr>
          <a:lstStyle/>
          <a:p>
            <a:pPr algn="just"/>
            <a:r>
              <a:rPr lang="en-US" dirty="0" smtClean="0"/>
              <a:t>	</a:t>
            </a:r>
            <a:r>
              <a:rPr lang="en-US" sz="2000" dirty="0" smtClean="0"/>
              <a:t>Quality control of dosage forms in the pharmacy is carried out by the pharmacist-analyst using express analysis methods. </a:t>
            </a:r>
          </a:p>
          <a:p>
            <a:pPr algn="just"/>
            <a:r>
              <a:rPr lang="en-US" sz="2000" dirty="0" smtClean="0"/>
              <a:t>	The pharmacist analyst uses rational quality control schemes for multi-component dosage forms.</a:t>
            </a:r>
            <a:endParaRPr lang="ru-RU" sz="2000" dirty="0"/>
          </a:p>
        </p:txBody>
      </p:sp>
      <p:sp>
        <p:nvSpPr>
          <p:cNvPr id="8" name="Прямоугольник 7"/>
          <p:cNvSpPr/>
          <p:nvPr/>
        </p:nvSpPr>
        <p:spPr>
          <a:xfrm>
            <a:off x="251520" y="4077072"/>
            <a:ext cx="8620928" cy="1631216"/>
          </a:xfrm>
          <a:prstGeom prst="rect">
            <a:avLst/>
          </a:prstGeom>
        </p:spPr>
        <p:txBody>
          <a:bodyPr wrap="square">
            <a:spAutoFit/>
          </a:bodyPr>
          <a:lstStyle/>
          <a:p>
            <a:pPr algn="just"/>
            <a:r>
              <a:rPr lang="en-US" sz="2000" dirty="0" smtClean="0"/>
              <a:t>A pharmacy analyst is a pharmacy specialist whose functional tasks include carrying out various types of In-pharmacy controls of pharmaceutical substances, water purified/injectable water, concentrates, semi-finished products, pharmaceutical preparations manufactured in a pharmacy.</a:t>
            </a:r>
            <a:endParaRPr lang="ru-RU" sz="2000" dirty="0"/>
          </a:p>
        </p:txBody>
      </p:sp>
    </p:spTree>
    <p:extLst>
      <p:ext uri="{BB962C8B-B14F-4D97-AF65-F5344CB8AC3E}">
        <p14:creationId xmlns:p14="http://schemas.microsoft.com/office/powerpoint/2010/main" val="3789812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448251"/>
            <a:ext cx="573161" cy="365125"/>
          </a:xfrm>
        </p:spPr>
        <p:txBody>
          <a:bodyPr/>
          <a:lstStyle/>
          <a:p>
            <a:fld id="{A18D0446-D9B2-4482-8C2C-B12EB648B210}" type="slidenum">
              <a:rPr lang="ru-RU" smtClean="0"/>
              <a:t>30</a:t>
            </a:fld>
            <a:endParaRPr lang="ru-RU"/>
          </a:p>
        </p:txBody>
      </p:sp>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Laboratory utensils </a:t>
            </a:r>
            <a:endParaRPr lang="ru-RU" sz="3200" b="1" dirty="0">
              <a:solidFill>
                <a:srgbClr val="0070C0"/>
              </a:solidFill>
            </a:endParaRPr>
          </a:p>
        </p:txBody>
      </p:sp>
      <p:sp>
        <p:nvSpPr>
          <p:cNvPr id="7" name="Прямоугольник 6"/>
          <p:cNvSpPr/>
          <p:nvPr/>
        </p:nvSpPr>
        <p:spPr>
          <a:xfrm>
            <a:off x="251520" y="1052736"/>
            <a:ext cx="1205779" cy="400110"/>
          </a:xfrm>
          <a:prstGeom prst="rect">
            <a:avLst/>
          </a:prstGeom>
        </p:spPr>
        <p:txBody>
          <a:bodyPr wrap="none">
            <a:spAutoFit/>
          </a:bodyPr>
          <a:lstStyle/>
          <a:p>
            <a:r>
              <a:rPr lang="en-US" sz="2000" b="1" dirty="0" smtClean="0">
                <a:solidFill>
                  <a:srgbClr val="FF0000"/>
                </a:solidFill>
              </a:rPr>
              <a:t>Burettes</a:t>
            </a:r>
            <a:endParaRPr lang="ru-RU" sz="2000" b="1" dirty="0">
              <a:solidFill>
                <a:srgbClr val="FF0000"/>
              </a:solidFill>
            </a:endParaRPr>
          </a:p>
        </p:txBody>
      </p:sp>
      <p:sp>
        <p:nvSpPr>
          <p:cNvPr id="8" name="Прямоугольник 7"/>
          <p:cNvSpPr/>
          <p:nvPr/>
        </p:nvSpPr>
        <p:spPr>
          <a:xfrm>
            <a:off x="2627784" y="908720"/>
            <a:ext cx="6264696" cy="5863144"/>
          </a:xfrm>
          <a:prstGeom prst="rect">
            <a:avLst/>
          </a:prstGeom>
        </p:spPr>
        <p:txBody>
          <a:bodyPr wrap="square">
            <a:spAutoFit/>
          </a:bodyPr>
          <a:lstStyle/>
          <a:p>
            <a:pPr indent="447675" algn="just">
              <a:spcAft>
                <a:spcPts val="600"/>
              </a:spcAft>
            </a:pPr>
            <a:r>
              <a:rPr lang="en-US" sz="2000" b="1" dirty="0" smtClean="0"/>
              <a:t>A burette is a long tube of glass with a tap at the lower end. </a:t>
            </a:r>
          </a:p>
          <a:p>
            <a:pPr indent="447675" algn="just">
              <a:spcAft>
                <a:spcPts val="600"/>
              </a:spcAft>
            </a:pPr>
            <a:r>
              <a:rPr lang="en-US" sz="2000" dirty="0" smtClean="0"/>
              <a:t>Along the tube there is a graduation (</a:t>
            </a:r>
            <a:r>
              <a:rPr lang="en-US" sz="2000" dirty="0" err="1" smtClean="0"/>
              <a:t>millilitre</a:t>
            </a:r>
            <a:r>
              <a:rPr lang="en-US" sz="2000" dirty="0" smtClean="0"/>
              <a:t> scale) that makes it possible to continuously read the volume of liquid delivered from the burette. </a:t>
            </a:r>
          </a:p>
          <a:p>
            <a:pPr indent="447675" algn="just">
              <a:spcAft>
                <a:spcPts val="600"/>
              </a:spcAft>
            </a:pPr>
            <a:r>
              <a:rPr lang="en-US" sz="2000" dirty="0" smtClean="0"/>
              <a:t>Burettes are used in titration, where a solution (titrant) is added gradually to a sample (titrate) until a given point (endpoint) where the titration is terminated. </a:t>
            </a:r>
          </a:p>
          <a:p>
            <a:pPr indent="447675" algn="just">
              <a:spcAft>
                <a:spcPts val="600"/>
              </a:spcAft>
            </a:pPr>
            <a:r>
              <a:rPr lang="en-US" sz="2000" dirty="0" smtClean="0"/>
              <a:t>At this point, the operator can read off the consumption of titrant with high accuracy on the burette. Readings on the burette are made the same way as for pipettes. This means that it is the level of the lower meniscus that is used. When reading the titrant level on a burette, the eye of the operator should be at the same height as the top of the liquid. </a:t>
            </a:r>
            <a:endParaRPr lang="ru-RU" sz="2000" dirty="0"/>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87" y="1681311"/>
            <a:ext cx="2362200" cy="47720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6093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31</a:t>
            </a:fld>
            <a:endParaRPr lang="ru-RU"/>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76" y="1628800"/>
            <a:ext cx="3449960" cy="34499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Laboratory utensils </a:t>
            </a:r>
            <a:endParaRPr lang="ru-RU" sz="3200" b="1" dirty="0">
              <a:solidFill>
                <a:srgbClr val="0070C0"/>
              </a:solidFill>
            </a:endParaRPr>
          </a:p>
        </p:txBody>
      </p:sp>
      <p:sp>
        <p:nvSpPr>
          <p:cNvPr id="6" name="Прямоугольник 5"/>
          <p:cNvSpPr/>
          <p:nvPr/>
        </p:nvSpPr>
        <p:spPr>
          <a:xfrm>
            <a:off x="1841356" y="1052736"/>
            <a:ext cx="1146468" cy="400110"/>
          </a:xfrm>
          <a:prstGeom prst="rect">
            <a:avLst/>
          </a:prstGeom>
        </p:spPr>
        <p:txBody>
          <a:bodyPr wrap="none">
            <a:spAutoFit/>
          </a:bodyPr>
          <a:lstStyle/>
          <a:p>
            <a:r>
              <a:rPr lang="en-US" sz="2000" b="1" dirty="0" smtClean="0">
                <a:solidFill>
                  <a:srgbClr val="FF0000"/>
                </a:solidFill>
              </a:rPr>
              <a:t>Funnels</a:t>
            </a:r>
            <a:endParaRPr lang="ru-RU" sz="2000" b="1" dirty="0">
              <a:solidFill>
                <a:srgbClr val="FF0000"/>
              </a:solidFill>
            </a:endParaRPr>
          </a:p>
        </p:txBody>
      </p:sp>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628800"/>
            <a:ext cx="2759968" cy="34499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6399920" y="980728"/>
            <a:ext cx="1340432" cy="400110"/>
          </a:xfrm>
          <a:prstGeom prst="rect">
            <a:avLst/>
          </a:prstGeom>
        </p:spPr>
        <p:txBody>
          <a:bodyPr wrap="none">
            <a:spAutoFit/>
          </a:bodyPr>
          <a:lstStyle/>
          <a:p>
            <a:r>
              <a:rPr lang="en-US" sz="2000" b="1" dirty="0" smtClean="0">
                <a:solidFill>
                  <a:srgbClr val="FF0000"/>
                </a:solidFill>
              </a:rPr>
              <a:t>Droppers</a:t>
            </a:r>
            <a:endParaRPr lang="ru-RU" sz="2000" b="1" dirty="0">
              <a:solidFill>
                <a:srgbClr val="FF0000"/>
              </a:solidFill>
            </a:endParaRPr>
          </a:p>
        </p:txBody>
      </p:sp>
      <p:sp>
        <p:nvSpPr>
          <p:cNvPr id="9" name="Прямоугольник 8"/>
          <p:cNvSpPr/>
          <p:nvPr/>
        </p:nvSpPr>
        <p:spPr>
          <a:xfrm>
            <a:off x="5724128" y="5291916"/>
            <a:ext cx="2736304" cy="646331"/>
          </a:xfrm>
          <a:prstGeom prst="rect">
            <a:avLst/>
          </a:prstGeom>
        </p:spPr>
        <p:txBody>
          <a:bodyPr wrap="square">
            <a:spAutoFit/>
          </a:bodyPr>
          <a:lstStyle/>
          <a:p>
            <a:pPr algn="just"/>
            <a:r>
              <a:rPr lang="en-US" dirty="0" smtClean="0"/>
              <a:t>are used to transfer drops of liquids</a:t>
            </a:r>
            <a:endParaRPr lang="ru-RU" dirty="0"/>
          </a:p>
        </p:txBody>
      </p:sp>
    </p:spTree>
    <p:extLst>
      <p:ext uri="{BB962C8B-B14F-4D97-AF65-F5344CB8AC3E}">
        <p14:creationId xmlns:p14="http://schemas.microsoft.com/office/powerpoint/2010/main" val="1105652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32</a:t>
            </a:fld>
            <a:endParaRPr lang="ru-RU"/>
          </a:p>
        </p:txBody>
      </p:sp>
      <p:sp>
        <p:nvSpPr>
          <p:cNvPr id="7" name="Прямоугольник 6"/>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Laboratory utensils </a:t>
            </a:r>
            <a:endParaRPr lang="ru-RU" sz="3200" b="1" dirty="0">
              <a:solidFill>
                <a:srgbClr val="0070C0"/>
              </a:solidFill>
            </a:endParaRPr>
          </a:p>
        </p:txBody>
      </p:sp>
      <p:sp>
        <p:nvSpPr>
          <p:cNvPr id="8" name="Прямоугольник 7"/>
          <p:cNvSpPr/>
          <p:nvPr/>
        </p:nvSpPr>
        <p:spPr>
          <a:xfrm>
            <a:off x="960164" y="1052736"/>
            <a:ext cx="2675732" cy="400110"/>
          </a:xfrm>
          <a:prstGeom prst="rect">
            <a:avLst/>
          </a:prstGeom>
        </p:spPr>
        <p:txBody>
          <a:bodyPr wrap="none">
            <a:spAutoFit/>
          </a:bodyPr>
          <a:lstStyle/>
          <a:p>
            <a:r>
              <a:rPr lang="en-US" sz="2000" b="1" dirty="0" smtClean="0">
                <a:solidFill>
                  <a:srgbClr val="FF0000"/>
                </a:solidFill>
              </a:rPr>
              <a:t>Graduated cylinders</a:t>
            </a:r>
            <a:endParaRPr lang="ru-RU" sz="2000" b="1" dirty="0">
              <a:solidFill>
                <a:srgbClr val="FF0000"/>
              </a:solidFill>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28800"/>
            <a:ext cx="3888432" cy="388843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6250842" y="1052736"/>
            <a:ext cx="1489510" cy="400110"/>
          </a:xfrm>
          <a:prstGeom prst="rect">
            <a:avLst/>
          </a:prstGeom>
        </p:spPr>
        <p:txBody>
          <a:bodyPr wrap="none">
            <a:spAutoFit/>
          </a:bodyPr>
          <a:lstStyle/>
          <a:p>
            <a:r>
              <a:rPr lang="en-US" sz="2000" b="1" dirty="0" smtClean="0">
                <a:solidFill>
                  <a:srgbClr val="FF0000"/>
                </a:solidFill>
              </a:rPr>
              <a:t>Test tubes</a:t>
            </a:r>
            <a:endParaRPr lang="ru-RU" sz="2000" b="1" dirty="0">
              <a:solidFill>
                <a:srgbClr val="FF0000"/>
              </a:solidFill>
            </a:endParaRP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628800"/>
            <a:ext cx="3354410" cy="432048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251520" y="5734997"/>
            <a:ext cx="3888432" cy="646331"/>
          </a:xfrm>
          <a:prstGeom prst="rect">
            <a:avLst/>
          </a:prstGeom>
        </p:spPr>
        <p:txBody>
          <a:bodyPr wrap="square">
            <a:spAutoFit/>
          </a:bodyPr>
          <a:lstStyle/>
          <a:p>
            <a:pPr algn="just"/>
            <a:r>
              <a:rPr lang="en-US" dirty="0" smtClean="0"/>
              <a:t>are used to make accurate measurements of  liquid volumes</a:t>
            </a:r>
            <a:endParaRPr lang="ru-RU" dirty="0"/>
          </a:p>
        </p:txBody>
      </p:sp>
    </p:spTree>
    <p:extLst>
      <p:ext uri="{BB962C8B-B14F-4D97-AF65-F5344CB8AC3E}">
        <p14:creationId xmlns:p14="http://schemas.microsoft.com/office/powerpoint/2010/main" val="2084326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33</a:t>
            </a:fld>
            <a:endParaRPr lang="ru-RU" dirty="0"/>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87" b="4072"/>
          <a:stretch/>
        </p:blipFill>
        <p:spPr bwMode="auto">
          <a:xfrm>
            <a:off x="251521" y="1484784"/>
            <a:ext cx="3244602" cy="30155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Laboratory utensils </a:t>
            </a:r>
            <a:endParaRPr lang="ru-RU" sz="3200" b="1" dirty="0">
              <a:solidFill>
                <a:srgbClr val="0070C0"/>
              </a:solidFill>
            </a:endParaRPr>
          </a:p>
        </p:txBody>
      </p:sp>
      <p:sp>
        <p:nvSpPr>
          <p:cNvPr id="6" name="Прямоугольник 5"/>
          <p:cNvSpPr/>
          <p:nvPr/>
        </p:nvSpPr>
        <p:spPr>
          <a:xfrm>
            <a:off x="1187624" y="1052736"/>
            <a:ext cx="1146468" cy="400110"/>
          </a:xfrm>
          <a:prstGeom prst="rect">
            <a:avLst/>
          </a:prstGeom>
        </p:spPr>
        <p:txBody>
          <a:bodyPr wrap="none">
            <a:spAutoFit/>
          </a:bodyPr>
          <a:lstStyle/>
          <a:p>
            <a:r>
              <a:rPr lang="en-US" sz="2000" b="1" dirty="0" smtClean="0">
                <a:solidFill>
                  <a:srgbClr val="FF0000"/>
                </a:solidFill>
              </a:rPr>
              <a:t>Beakers</a:t>
            </a:r>
            <a:endParaRPr lang="ru-RU" sz="2000" b="1" dirty="0">
              <a:solidFill>
                <a:srgbClr val="FF0000"/>
              </a:solidFill>
            </a:endParaRP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53" y="4797152"/>
            <a:ext cx="2565995" cy="184053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05" t="16823" r="6257" b="18603"/>
          <a:stretch/>
        </p:blipFill>
        <p:spPr bwMode="auto">
          <a:xfrm>
            <a:off x="4566303" y="1484784"/>
            <a:ext cx="4326177" cy="30753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7079" y="4869160"/>
            <a:ext cx="2764623" cy="127598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5684981" y="1043444"/>
            <a:ext cx="2260555" cy="400110"/>
          </a:xfrm>
          <a:prstGeom prst="rect">
            <a:avLst/>
          </a:prstGeom>
        </p:spPr>
        <p:txBody>
          <a:bodyPr wrap="none">
            <a:spAutoFit/>
          </a:bodyPr>
          <a:lstStyle/>
          <a:p>
            <a:r>
              <a:rPr lang="en-US" sz="2000" b="1" dirty="0" smtClean="0">
                <a:solidFill>
                  <a:srgbClr val="FF0000"/>
                </a:solidFill>
              </a:rPr>
              <a:t>Evaporating dish</a:t>
            </a:r>
            <a:endParaRPr lang="ru-RU" sz="2000" b="1" dirty="0">
              <a:solidFill>
                <a:srgbClr val="FF0000"/>
              </a:solidFill>
            </a:endParaRPr>
          </a:p>
        </p:txBody>
      </p:sp>
    </p:spTree>
    <p:extLst>
      <p:ext uri="{BB962C8B-B14F-4D97-AF65-F5344CB8AC3E}">
        <p14:creationId xmlns:p14="http://schemas.microsoft.com/office/powerpoint/2010/main" val="2539780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607351" y="6448251"/>
            <a:ext cx="573161" cy="365125"/>
          </a:xfrm>
        </p:spPr>
        <p:txBody>
          <a:bodyPr/>
          <a:lstStyle/>
          <a:p>
            <a:fld id="{A18D0446-D9B2-4482-8C2C-B12EB648B210}" type="slidenum">
              <a:rPr lang="ru-RU" smtClean="0"/>
              <a:t>34</a:t>
            </a:fld>
            <a:endParaRPr lang="ru-RU" dirty="0"/>
          </a:p>
        </p:txBody>
      </p:sp>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Laboratory utensils </a:t>
            </a:r>
            <a:endParaRPr lang="ru-RU" sz="3200" b="1" dirty="0">
              <a:solidFill>
                <a:srgbClr val="0070C0"/>
              </a:solidFill>
            </a:endParaRPr>
          </a:p>
        </p:txBody>
      </p:sp>
      <p:sp>
        <p:nvSpPr>
          <p:cNvPr id="7" name="Прямоугольник 6"/>
          <p:cNvSpPr/>
          <p:nvPr/>
        </p:nvSpPr>
        <p:spPr>
          <a:xfrm>
            <a:off x="755576" y="1052736"/>
            <a:ext cx="1907895" cy="400110"/>
          </a:xfrm>
          <a:prstGeom prst="rect">
            <a:avLst/>
          </a:prstGeom>
        </p:spPr>
        <p:txBody>
          <a:bodyPr wrap="none">
            <a:spAutoFit/>
          </a:bodyPr>
          <a:lstStyle/>
          <a:p>
            <a:r>
              <a:rPr lang="en-US" sz="2000" b="1" dirty="0" smtClean="0">
                <a:solidFill>
                  <a:srgbClr val="FF0000"/>
                </a:solidFill>
              </a:rPr>
              <a:t>Florence flask</a:t>
            </a:r>
            <a:endParaRPr lang="ru-RU" sz="2000" b="1" dirty="0">
              <a:solidFill>
                <a:srgbClr val="FF0000"/>
              </a:solidFill>
            </a:endParaRPr>
          </a:p>
        </p:txBody>
      </p:sp>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74" y="1772816"/>
            <a:ext cx="2914206" cy="309634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992" y="5157192"/>
            <a:ext cx="2274856" cy="122065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014" t="4927" r="7832" b="5787"/>
          <a:stretch/>
        </p:blipFill>
        <p:spPr bwMode="auto">
          <a:xfrm>
            <a:off x="5148064" y="1700808"/>
            <a:ext cx="3335126" cy="345638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5652120" y="1052736"/>
            <a:ext cx="2316660" cy="400110"/>
          </a:xfrm>
          <a:prstGeom prst="rect">
            <a:avLst/>
          </a:prstGeom>
        </p:spPr>
        <p:txBody>
          <a:bodyPr wrap="none">
            <a:spAutoFit/>
          </a:bodyPr>
          <a:lstStyle/>
          <a:p>
            <a:r>
              <a:rPr lang="en-US" dirty="0" smtClean="0"/>
              <a:t> </a:t>
            </a:r>
            <a:r>
              <a:rPr lang="en-US" sz="2000" b="1" dirty="0" smtClean="0">
                <a:solidFill>
                  <a:srgbClr val="FF0000"/>
                </a:solidFill>
              </a:rPr>
              <a:t>Erlenmeyer flask</a:t>
            </a:r>
            <a:endParaRPr lang="ru-RU" sz="2000" b="1" dirty="0">
              <a:solidFill>
                <a:srgbClr val="FF0000"/>
              </a:solidFill>
            </a:endParaRPr>
          </a:p>
        </p:txBody>
      </p:sp>
      <p:pic>
        <p:nvPicPr>
          <p:cNvPr id="317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5445224"/>
            <a:ext cx="2295255" cy="108012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548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A18D0446-D9B2-4482-8C2C-B12EB648B210}" type="slidenum">
              <a:rPr lang="ru-RU" smtClean="0"/>
              <a:t>35</a:t>
            </a:fld>
            <a:endParaRPr lang="ru-RU"/>
          </a:p>
        </p:txBody>
      </p:sp>
      <p:sp>
        <p:nvSpPr>
          <p:cNvPr id="5" name="Прямоугольник 4"/>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Laboratory utensils </a:t>
            </a:r>
            <a:endParaRPr lang="ru-RU" sz="3200" b="1" dirty="0">
              <a:solidFill>
                <a:srgbClr val="0070C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1556792"/>
            <a:ext cx="3528391" cy="352839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51520" y="980728"/>
            <a:ext cx="2377574" cy="400110"/>
          </a:xfrm>
          <a:prstGeom prst="rect">
            <a:avLst/>
          </a:prstGeom>
        </p:spPr>
        <p:txBody>
          <a:bodyPr wrap="none">
            <a:spAutoFit/>
          </a:bodyPr>
          <a:lstStyle/>
          <a:p>
            <a:r>
              <a:rPr lang="en-US" sz="2000" b="1" dirty="0" smtClean="0">
                <a:solidFill>
                  <a:srgbClr val="FF0000"/>
                </a:solidFill>
              </a:rPr>
              <a:t>Volumetric Flasks</a:t>
            </a:r>
            <a:endParaRPr lang="ru-RU" sz="2000" b="1" dirty="0">
              <a:solidFill>
                <a:srgbClr val="FF0000"/>
              </a:solidFill>
            </a:endParaRPr>
          </a:p>
        </p:txBody>
      </p:sp>
      <p:sp>
        <p:nvSpPr>
          <p:cNvPr id="8" name="Прямоугольник 7"/>
          <p:cNvSpPr/>
          <p:nvPr/>
        </p:nvSpPr>
        <p:spPr>
          <a:xfrm>
            <a:off x="4139952" y="1352957"/>
            <a:ext cx="4752528" cy="4601260"/>
          </a:xfrm>
          <a:prstGeom prst="rect">
            <a:avLst/>
          </a:prstGeom>
        </p:spPr>
        <p:txBody>
          <a:bodyPr wrap="square">
            <a:spAutoFit/>
          </a:bodyPr>
          <a:lstStyle/>
          <a:p>
            <a:pPr indent="447675" algn="just">
              <a:spcAft>
                <a:spcPts val="600"/>
              </a:spcAft>
            </a:pPr>
            <a:r>
              <a:rPr lang="en-US" dirty="0" smtClean="0"/>
              <a:t>To prepare a solution with exact concentration of a given solute, the solute has to be weighed exactly and subsequently dissolved in an exact volume of solvent. For exact weighing the analytical balance is used and for dissolution in an exact volume a volumetric flask is used.</a:t>
            </a:r>
          </a:p>
          <a:p>
            <a:pPr indent="447675" algn="just">
              <a:spcAft>
                <a:spcPts val="600"/>
              </a:spcAft>
            </a:pPr>
            <a:r>
              <a:rPr lang="en-US" dirty="0" smtClean="0"/>
              <a:t>A volumetric flask has a narrow neck with a calibration mark that shows to what exact level the solvent should be filled to get the exact and specified volume. Volumetric flasks are thus made for a particular volume at a particular temperature. This temperature is printed on the flask and is typically 20 ∘C.</a:t>
            </a:r>
            <a:endParaRPr lang="ru-RU" dirty="0"/>
          </a:p>
        </p:txBody>
      </p:sp>
    </p:spTree>
    <p:extLst>
      <p:ext uri="{BB962C8B-B14F-4D97-AF65-F5344CB8AC3E}">
        <p14:creationId xmlns:p14="http://schemas.microsoft.com/office/powerpoint/2010/main" val="3717944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A18D0446-D9B2-4482-8C2C-B12EB648B210}" type="slidenum">
              <a:rPr lang="ru-RU" smtClean="0"/>
              <a:t>36</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Laboratory utensils </a:t>
            </a:r>
            <a:endParaRPr lang="ru-RU" sz="3200" b="1" dirty="0">
              <a:solidFill>
                <a:srgbClr val="0070C0"/>
              </a:solidFill>
            </a:endParaRP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32" y="1700808"/>
            <a:ext cx="2488008" cy="225990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976370" y="1052736"/>
            <a:ext cx="1651414" cy="400110"/>
          </a:xfrm>
          <a:prstGeom prst="rect">
            <a:avLst/>
          </a:prstGeom>
        </p:spPr>
        <p:txBody>
          <a:bodyPr wrap="none">
            <a:spAutoFit/>
          </a:bodyPr>
          <a:lstStyle/>
          <a:p>
            <a:r>
              <a:rPr lang="en-US" sz="2000" b="1" dirty="0" smtClean="0">
                <a:solidFill>
                  <a:srgbClr val="FF0000"/>
                </a:solidFill>
              </a:rPr>
              <a:t>Watch glass</a:t>
            </a:r>
            <a:endParaRPr lang="ru-RU" sz="2000" b="1" dirty="0">
              <a:solidFill>
                <a:srgbClr val="FF0000"/>
              </a:solidFill>
            </a:endParaRPr>
          </a:p>
        </p:txBody>
      </p:sp>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29" y="4653136"/>
            <a:ext cx="2786127" cy="115983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5652120" y="1052736"/>
            <a:ext cx="2566728" cy="400110"/>
          </a:xfrm>
          <a:prstGeom prst="rect">
            <a:avLst/>
          </a:prstGeom>
        </p:spPr>
        <p:txBody>
          <a:bodyPr wrap="none">
            <a:spAutoFit/>
          </a:bodyPr>
          <a:lstStyle/>
          <a:p>
            <a:r>
              <a:rPr lang="en-US" sz="2000" b="1" dirty="0" smtClean="0">
                <a:solidFill>
                  <a:srgbClr val="FF0000"/>
                </a:solidFill>
              </a:rPr>
              <a:t>Crucible with cover</a:t>
            </a:r>
            <a:endParaRPr lang="ru-RU" sz="2000" b="1" dirty="0">
              <a:solidFill>
                <a:srgbClr val="FF0000"/>
              </a:solidFill>
            </a:endParaRPr>
          </a:p>
        </p:txBody>
      </p:sp>
      <p:pic>
        <p:nvPicPr>
          <p:cNvPr id="3686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207" b="9796"/>
          <a:stretch/>
        </p:blipFill>
        <p:spPr bwMode="auto">
          <a:xfrm>
            <a:off x="5364088" y="1772816"/>
            <a:ext cx="3213147" cy="216913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b="16539"/>
          <a:stretch/>
        </p:blipFill>
        <p:spPr bwMode="auto">
          <a:xfrm>
            <a:off x="5572872" y="4692746"/>
            <a:ext cx="2795577" cy="94929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7474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453336"/>
            <a:ext cx="573161" cy="365125"/>
          </a:xfrm>
        </p:spPr>
        <p:txBody>
          <a:bodyPr/>
          <a:lstStyle/>
          <a:p>
            <a:fld id="{A18D0446-D9B2-4482-8C2C-B12EB648B210}" type="slidenum">
              <a:rPr lang="ru-RU" smtClean="0"/>
              <a:t>37</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36154" y="332656"/>
            <a:ext cx="7724278" cy="1077218"/>
          </a:xfrm>
          <a:prstGeom prst="rect">
            <a:avLst/>
          </a:prstGeom>
        </p:spPr>
        <p:txBody>
          <a:bodyPr wrap="square">
            <a:spAutoFit/>
          </a:bodyPr>
          <a:lstStyle/>
          <a:p>
            <a:pPr algn="ctr"/>
            <a:r>
              <a:rPr lang="en-US" sz="3200" b="1" dirty="0" smtClean="0">
                <a:solidFill>
                  <a:srgbClr val="0070C0"/>
                </a:solidFill>
              </a:rPr>
              <a:t>Auxiliary materials, instruments, devices </a:t>
            </a:r>
            <a:endParaRPr lang="ru-RU" sz="3200" b="1" dirty="0">
              <a:solidFill>
                <a:srgbClr val="0070C0"/>
              </a:solidFill>
            </a:endParaRPr>
          </a:p>
        </p:txBody>
      </p:sp>
      <p:sp>
        <p:nvSpPr>
          <p:cNvPr id="7" name="Прямоугольник 6"/>
          <p:cNvSpPr/>
          <p:nvPr/>
        </p:nvSpPr>
        <p:spPr>
          <a:xfrm>
            <a:off x="251520" y="1772816"/>
            <a:ext cx="2718048" cy="2246769"/>
          </a:xfrm>
          <a:prstGeom prst="rect">
            <a:avLst/>
          </a:prstGeom>
        </p:spPr>
        <p:txBody>
          <a:bodyPr wrap="square">
            <a:spAutoFit/>
          </a:bodyPr>
          <a:lstStyle/>
          <a:p>
            <a:pPr marL="342900" indent="-342900">
              <a:spcAft>
                <a:spcPts val="1200"/>
              </a:spcAft>
              <a:buFont typeface="Wingdings" panose="05000000000000000000" pitchFamily="2" charset="2"/>
              <a:buChar char="ü"/>
            </a:pPr>
            <a:r>
              <a:rPr lang="en-US" sz="2000" dirty="0" smtClean="0"/>
              <a:t>towels, </a:t>
            </a:r>
          </a:p>
          <a:p>
            <a:pPr marL="342900" indent="-342900">
              <a:spcAft>
                <a:spcPts val="1200"/>
              </a:spcAft>
              <a:buFont typeface="Wingdings" panose="05000000000000000000" pitchFamily="2" charset="2"/>
              <a:buChar char="ü"/>
            </a:pPr>
            <a:r>
              <a:rPr lang="en-US" sz="2000" dirty="0" smtClean="0"/>
              <a:t>clamps, </a:t>
            </a:r>
          </a:p>
          <a:p>
            <a:pPr marL="342900" indent="-342900">
              <a:spcAft>
                <a:spcPts val="1200"/>
              </a:spcAft>
              <a:buFont typeface="Wingdings" panose="05000000000000000000" pitchFamily="2" charset="2"/>
              <a:buChar char="ü"/>
            </a:pPr>
            <a:r>
              <a:rPr lang="en-US" sz="2000" dirty="0" smtClean="0"/>
              <a:t>tubes, </a:t>
            </a:r>
          </a:p>
          <a:p>
            <a:pPr marL="342900" indent="-342900">
              <a:spcAft>
                <a:spcPts val="1200"/>
              </a:spcAft>
              <a:buFont typeface="Wingdings" panose="05000000000000000000" pitchFamily="2" charset="2"/>
              <a:buChar char="ü"/>
            </a:pPr>
            <a:r>
              <a:rPr lang="en-US" sz="2000" dirty="0" smtClean="0"/>
              <a:t>filter paper, </a:t>
            </a:r>
          </a:p>
          <a:p>
            <a:pPr marL="342900" indent="-342900">
              <a:spcAft>
                <a:spcPts val="1200"/>
              </a:spcAft>
              <a:buFont typeface="Wingdings" panose="05000000000000000000" pitchFamily="2" charset="2"/>
              <a:buChar char="ü"/>
            </a:pPr>
            <a:r>
              <a:rPr lang="en-US" sz="2000" dirty="0" smtClean="0"/>
              <a:t>cotton wool, etc.</a:t>
            </a:r>
            <a:endParaRPr lang="ru-RU" sz="2000" dirty="0"/>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1345" y="1508956"/>
            <a:ext cx="1691934" cy="225591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980" y="1508123"/>
            <a:ext cx="3238500" cy="22860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072" y="4149080"/>
            <a:ext cx="3027784" cy="227083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1920" y="4149080"/>
            <a:ext cx="2211368" cy="221136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4145032"/>
            <a:ext cx="2211368" cy="221136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437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A18D0446-D9B2-4482-8C2C-B12EB648B210}" type="slidenum">
              <a:rPr lang="ru-RU" smtClean="0"/>
              <a:t>38</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736154" y="332656"/>
            <a:ext cx="7724278" cy="584775"/>
          </a:xfrm>
          <a:prstGeom prst="rect">
            <a:avLst/>
          </a:prstGeom>
        </p:spPr>
        <p:txBody>
          <a:bodyPr wrap="square">
            <a:spAutoFit/>
          </a:bodyPr>
          <a:lstStyle/>
          <a:p>
            <a:pPr algn="ctr"/>
            <a:r>
              <a:rPr lang="en-US" sz="3200" b="1" dirty="0" smtClean="0">
                <a:solidFill>
                  <a:srgbClr val="0070C0"/>
                </a:solidFill>
              </a:rPr>
              <a:t>Titrated solutions </a:t>
            </a:r>
            <a:endParaRPr lang="ru-RU" sz="3200" b="1" dirty="0">
              <a:solidFill>
                <a:srgbClr val="0070C0"/>
              </a:solidFill>
            </a:endParaRPr>
          </a:p>
        </p:txBody>
      </p:sp>
      <p:sp>
        <p:nvSpPr>
          <p:cNvPr id="8" name="Прямоугольник 7"/>
          <p:cNvSpPr/>
          <p:nvPr/>
        </p:nvSpPr>
        <p:spPr>
          <a:xfrm>
            <a:off x="251520" y="1268760"/>
            <a:ext cx="3294112" cy="3170099"/>
          </a:xfrm>
          <a:prstGeom prst="rect">
            <a:avLst/>
          </a:prstGeom>
        </p:spPr>
        <p:txBody>
          <a:bodyPr wrap="square">
            <a:spAutoFit/>
          </a:bodyPr>
          <a:lstStyle/>
          <a:p>
            <a:pPr marL="285750" indent="-285750">
              <a:spcAft>
                <a:spcPts val="1200"/>
              </a:spcAft>
              <a:buFont typeface="Wingdings" panose="05000000000000000000" pitchFamily="2" charset="2"/>
              <a:buChar char="ü"/>
            </a:pPr>
            <a:r>
              <a:rPr lang="en-US" sz="2000" dirty="0" smtClean="0"/>
              <a:t>iodine, </a:t>
            </a:r>
          </a:p>
          <a:p>
            <a:pPr marL="285750" indent="-285750">
              <a:spcAft>
                <a:spcPts val="1200"/>
              </a:spcAft>
              <a:buFont typeface="Wingdings" panose="05000000000000000000" pitchFamily="2" charset="2"/>
              <a:buChar char="ü"/>
            </a:pPr>
            <a:r>
              <a:rPr lang="en-US" sz="2000" dirty="0" smtClean="0"/>
              <a:t>iodine </a:t>
            </a:r>
            <a:r>
              <a:rPr lang="en-US" sz="2000" dirty="0" err="1" smtClean="0"/>
              <a:t>monochloride</a:t>
            </a:r>
            <a:r>
              <a:rPr lang="en-US" sz="2000" dirty="0" smtClean="0"/>
              <a:t>, </a:t>
            </a:r>
          </a:p>
          <a:p>
            <a:pPr marL="285750" indent="-285750">
              <a:spcAft>
                <a:spcPts val="1200"/>
              </a:spcAft>
              <a:buFont typeface="Wingdings" panose="05000000000000000000" pitchFamily="2" charset="2"/>
              <a:buChar char="ü"/>
            </a:pPr>
            <a:r>
              <a:rPr lang="en-US" sz="2000" dirty="0" smtClean="0"/>
              <a:t>potassium bromate, </a:t>
            </a:r>
          </a:p>
          <a:p>
            <a:pPr marL="285750" indent="-285750">
              <a:spcAft>
                <a:spcPts val="1200"/>
              </a:spcAft>
              <a:buFont typeface="Wingdings" panose="05000000000000000000" pitchFamily="2" charset="2"/>
              <a:buChar char="ü"/>
            </a:pPr>
            <a:r>
              <a:rPr lang="en-US" sz="2000" dirty="0" smtClean="0"/>
              <a:t>hydrochloric acid, </a:t>
            </a:r>
          </a:p>
          <a:p>
            <a:pPr marL="285750" indent="-285750">
              <a:spcAft>
                <a:spcPts val="1200"/>
              </a:spcAft>
              <a:buFont typeface="Wingdings" panose="05000000000000000000" pitchFamily="2" charset="2"/>
              <a:buChar char="ü"/>
            </a:pPr>
            <a:r>
              <a:rPr lang="en-US" sz="2000" dirty="0" smtClean="0"/>
              <a:t>sodium hydroxide, </a:t>
            </a:r>
          </a:p>
          <a:p>
            <a:pPr marL="285750" indent="-285750">
              <a:spcAft>
                <a:spcPts val="1200"/>
              </a:spcAft>
              <a:buFont typeface="Wingdings" panose="05000000000000000000" pitchFamily="2" charset="2"/>
              <a:buChar char="ü"/>
            </a:pPr>
            <a:r>
              <a:rPr lang="en-US" sz="2000" dirty="0" smtClean="0"/>
              <a:t>sodium nitrite, </a:t>
            </a:r>
          </a:p>
          <a:p>
            <a:pPr marL="285750" indent="-285750">
              <a:spcAft>
                <a:spcPts val="1200"/>
              </a:spcAft>
              <a:buFont typeface="Wingdings" panose="05000000000000000000" pitchFamily="2" charset="2"/>
              <a:buChar char="ü"/>
            </a:pPr>
            <a:r>
              <a:rPr lang="en-US" sz="2000" dirty="0" smtClean="0"/>
              <a:t>silver nitrate, etc.</a:t>
            </a:r>
            <a:endParaRPr lang="ru-RU" sz="2000" dirty="0"/>
          </a:p>
        </p:txBody>
      </p:sp>
      <p:pic>
        <p:nvPicPr>
          <p:cNvPr id="34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1632"/>
          <a:stretch/>
        </p:blipFill>
        <p:spPr bwMode="auto">
          <a:xfrm>
            <a:off x="3707904" y="1268760"/>
            <a:ext cx="5216741" cy="374441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3263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448251"/>
            <a:ext cx="573161" cy="365125"/>
          </a:xfrm>
        </p:spPr>
        <p:txBody>
          <a:bodyPr/>
          <a:lstStyle/>
          <a:p>
            <a:fld id="{A18D0446-D9B2-4482-8C2C-B12EB648B210}" type="slidenum">
              <a:rPr lang="ru-RU" smtClean="0"/>
              <a:t>39</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36154" y="332656"/>
            <a:ext cx="7724278" cy="1077218"/>
          </a:xfrm>
          <a:prstGeom prst="rect">
            <a:avLst/>
          </a:prstGeom>
        </p:spPr>
        <p:txBody>
          <a:bodyPr wrap="square">
            <a:spAutoFit/>
          </a:bodyPr>
          <a:lstStyle/>
          <a:p>
            <a:pPr algn="ctr"/>
            <a:r>
              <a:rPr lang="en-US" sz="3200" b="1" dirty="0" smtClean="0">
                <a:solidFill>
                  <a:srgbClr val="0070C0"/>
                </a:solidFill>
              </a:rPr>
              <a:t>Indicators, indicator paper, reagents, solvents.</a:t>
            </a:r>
            <a:endParaRPr lang="ru-RU" sz="3200" b="1" dirty="0">
              <a:solidFill>
                <a:srgbClr val="0070C0"/>
              </a:solidFill>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556792"/>
            <a:ext cx="2376264" cy="237626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624"/>
          <a:stretch/>
        </p:blipFill>
        <p:spPr bwMode="auto">
          <a:xfrm>
            <a:off x="5148064" y="1398964"/>
            <a:ext cx="3365637" cy="262534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4365104"/>
            <a:ext cx="6624811" cy="220827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730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4</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Pharmacist-analyst</a:t>
            </a:r>
            <a:endParaRPr lang="ru-RU" sz="3200" b="1" dirty="0">
              <a:solidFill>
                <a:srgbClr val="0070C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68759"/>
            <a:ext cx="3456384" cy="233305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3888432" y="1268760"/>
            <a:ext cx="5004048" cy="2539157"/>
          </a:xfrm>
          <a:prstGeom prst="rect">
            <a:avLst/>
          </a:prstGeom>
        </p:spPr>
        <p:txBody>
          <a:bodyPr wrap="square">
            <a:spAutoFit/>
          </a:bodyPr>
          <a:lstStyle/>
          <a:p>
            <a:pPr algn="just">
              <a:spcAft>
                <a:spcPts val="600"/>
              </a:spcAft>
            </a:pPr>
            <a:r>
              <a:rPr lang="en-US" b="1" dirty="0" smtClean="0">
                <a:solidFill>
                  <a:srgbClr val="C00000"/>
                </a:solidFill>
              </a:rPr>
              <a:t>The pharmacist-analyst</a:t>
            </a:r>
            <a:r>
              <a:rPr lang="en-US" dirty="0" smtClean="0"/>
              <a:t> </a:t>
            </a:r>
          </a:p>
          <a:p>
            <a:pPr marL="285750" indent="-285750" algn="just">
              <a:spcAft>
                <a:spcPts val="600"/>
              </a:spcAft>
              <a:buFont typeface="Wingdings" panose="05000000000000000000" pitchFamily="2" charset="2"/>
              <a:buChar char="ü"/>
            </a:pPr>
            <a:r>
              <a:rPr lang="en-US" dirty="0" smtClean="0"/>
              <a:t>must have higher pharmaceutical education, </a:t>
            </a:r>
          </a:p>
          <a:p>
            <a:pPr marL="285750" indent="-285750" algn="just">
              <a:spcAft>
                <a:spcPts val="600"/>
              </a:spcAft>
              <a:buFont typeface="Wingdings" panose="05000000000000000000" pitchFamily="2" charset="2"/>
              <a:buChar char="ü"/>
            </a:pPr>
            <a:r>
              <a:rPr lang="en-US" dirty="0" smtClean="0"/>
              <a:t>must be accredited, </a:t>
            </a:r>
          </a:p>
          <a:p>
            <a:pPr marL="285750" indent="-285750" algn="just">
              <a:spcAft>
                <a:spcPts val="600"/>
              </a:spcAft>
              <a:buFont typeface="Wingdings" panose="05000000000000000000" pitchFamily="2" charset="2"/>
              <a:buChar char="ü"/>
            </a:pPr>
            <a:r>
              <a:rPr lang="en-US" dirty="0" smtClean="0"/>
              <a:t>have a certificate of a specialist confirming the degree of compliance of his/her professional competence with established requirements.</a:t>
            </a:r>
          </a:p>
        </p:txBody>
      </p:sp>
      <p:sp>
        <p:nvSpPr>
          <p:cNvPr id="8" name="Прямоугольник 7"/>
          <p:cNvSpPr/>
          <p:nvPr/>
        </p:nvSpPr>
        <p:spPr>
          <a:xfrm>
            <a:off x="251520" y="3861048"/>
            <a:ext cx="8640960" cy="2185214"/>
          </a:xfrm>
          <a:prstGeom prst="rect">
            <a:avLst/>
          </a:prstGeom>
        </p:spPr>
        <p:txBody>
          <a:bodyPr wrap="square">
            <a:spAutoFit/>
          </a:bodyPr>
          <a:lstStyle/>
          <a:p>
            <a:pPr>
              <a:spcAft>
                <a:spcPts val="600"/>
              </a:spcAft>
            </a:pPr>
            <a:r>
              <a:rPr lang="en-US" dirty="0" smtClean="0"/>
              <a:t>	In his /her activity he / she submits to the head of the pharmacy.</a:t>
            </a:r>
          </a:p>
          <a:p>
            <a:pPr algn="just">
              <a:spcAft>
                <a:spcPts val="600"/>
              </a:spcAft>
            </a:pPr>
            <a:r>
              <a:rPr lang="en-US" dirty="0" smtClean="0"/>
              <a:t>	The main work of the analytical pharmacist is to provide chemical and </a:t>
            </a:r>
            <a:r>
              <a:rPr lang="en-US" dirty="0" err="1" smtClean="0"/>
              <a:t>physico</a:t>
            </a:r>
            <a:r>
              <a:rPr lang="en-US" dirty="0" smtClean="0"/>
              <a:t>-chemical quality control of medicines manufactured in the pharmacy and substances used in the production of medicines. Also methodological management of all types of intra-pharmacy control.</a:t>
            </a:r>
          </a:p>
          <a:p>
            <a:pPr>
              <a:spcAft>
                <a:spcPts val="600"/>
              </a:spcAft>
            </a:pPr>
            <a:r>
              <a:rPr lang="en-US" dirty="0" smtClean="0"/>
              <a:t>	The work of the pharmacist-analyst is regulated by orders of the Ministry of Health.</a:t>
            </a:r>
          </a:p>
        </p:txBody>
      </p:sp>
    </p:spTree>
    <p:extLst>
      <p:ext uri="{BB962C8B-B14F-4D97-AF65-F5344CB8AC3E}">
        <p14:creationId xmlns:p14="http://schemas.microsoft.com/office/powerpoint/2010/main" val="668141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E1AB706-E0B2-436F-817B-1BB1E72B87D8}" type="slidenum">
              <a:rPr lang="ru-RU" smtClean="0"/>
              <a:t>40</a:t>
            </a:fld>
            <a:endParaRPr lang="ru-RU"/>
          </a:p>
        </p:txBody>
      </p:sp>
      <p:sp>
        <p:nvSpPr>
          <p:cNvPr id="5" name="Прямоугольник 4"/>
          <p:cNvSpPr/>
          <p:nvPr/>
        </p:nvSpPr>
        <p:spPr>
          <a:xfrm>
            <a:off x="2051720" y="1196752"/>
            <a:ext cx="5028941" cy="584775"/>
          </a:xfrm>
          <a:prstGeom prst="rect">
            <a:avLst/>
          </a:prstGeom>
        </p:spPr>
        <p:txBody>
          <a:bodyPr wrap="none">
            <a:spAutoFit/>
          </a:bodyPr>
          <a:lstStyle/>
          <a:p>
            <a:r>
              <a:rPr lang="en-US" sz="3200" b="1" dirty="0" smtClean="0">
                <a:solidFill>
                  <a:srgbClr val="0070C0"/>
                </a:solidFill>
              </a:rPr>
              <a:t>Thank you for attention!</a:t>
            </a:r>
            <a:endParaRPr lang="ru-RU" sz="3200" b="1" dirty="0">
              <a:solidFill>
                <a:srgbClr val="0070C0"/>
              </a:solidFill>
            </a:endParaRPr>
          </a:p>
        </p:txBody>
      </p:sp>
      <p:pic>
        <p:nvPicPr>
          <p:cNvPr id="2355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5266" t="23470" r="12699" b="7514"/>
          <a:stretch/>
        </p:blipFill>
        <p:spPr bwMode="auto">
          <a:xfrm>
            <a:off x="2358598" y="1988840"/>
            <a:ext cx="4415183" cy="368405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535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A18D0446-D9B2-4482-8C2C-B12EB648B210}" type="slidenum">
              <a:rPr lang="ru-RU" smtClean="0"/>
              <a:t>5</a:t>
            </a:fld>
            <a:endParaRPr lang="ru-RU" dirty="0"/>
          </a:p>
        </p:txBody>
      </p:sp>
      <p:sp>
        <p:nvSpPr>
          <p:cNvPr id="6" name="Прямоугольник 5"/>
          <p:cNvSpPr/>
          <p:nvPr/>
        </p:nvSpPr>
        <p:spPr>
          <a:xfrm>
            <a:off x="899592" y="332656"/>
            <a:ext cx="7992888" cy="1077218"/>
          </a:xfrm>
          <a:prstGeom prst="rect">
            <a:avLst/>
          </a:prstGeom>
        </p:spPr>
        <p:txBody>
          <a:bodyPr wrap="square">
            <a:spAutoFit/>
          </a:bodyPr>
          <a:lstStyle/>
          <a:p>
            <a:pPr algn="ctr"/>
            <a:r>
              <a:rPr lang="en-US" sz="3200" b="1" dirty="0" smtClean="0">
                <a:solidFill>
                  <a:srgbClr val="0070C0"/>
                </a:solidFill>
              </a:rPr>
              <a:t>In his work, the pharmacist-analyst is guided by:</a:t>
            </a:r>
            <a:endParaRPr lang="ru-RU" sz="3200" b="1" dirty="0">
              <a:solidFill>
                <a:srgbClr val="0070C0"/>
              </a:solidFill>
            </a:endParaRPr>
          </a:p>
        </p:txBody>
      </p:sp>
      <p:sp>
        <p:nvSpPr>
          <p:cNvPr id="7" name="Прямоугольник 6"/>
          <p:cNvSpPr/>
          <p:nvPr/>
        </p:nvSpPr>
        <p:spPr>
          <a:xfrm>
            <a:off x="251520" y="1720840"/>
            <a:ext cx="5112568" cy="4170372"/>
          </a:xfrm>
          <a:prstGeom prst="rect">
            <a:avLst/>
          </a:prstGeom>
        </p:spPr>
        <p:txBody>
          <a:bodyPr wrap="square">
            <a:spAutoFit/>
          </a:bodyPr>
          <a:lstStyle/>
          <a:p>
            <a:pPr marL="285750" indent="-285750" algn="just">
              <a:spcAft>
                <a:spcPts val="600"/>
              </a:spcAft>
              <a:buFont typeface="Wingdings" panose="05000000000000000000" pitchFamily="2" charset="2"/>
              <a:buChar char="Ø"/>
            </a:pPr>
            <a:r>
              <a:rPr lang="en-US" sz="2000" dirty="0" smtClean="0"/>
              <a:t>regulatory documents on the issues of the work performed;</a:t>
            </a:r>
          </a:p>
          <a:p>
            <a:pPr marL="285750" indent="-285750" algn="just">
              <a:spcAft>
                <a:spcPts val="600"/>
              </a:spcAft>
              <a:buFont typeface="Wingdings" panose="05000000000000000000" pitchFamily="2" charset="2"/>
              <a:buChar char="Ø"/>
            </a:pPr>
            <a:r>
              <a:rPr lang="en-US" sz="2000" dirty="0" smtClean="0"/>
              <a:t>methodological materials related to relevant issues;</a:t>
            </a:r>
          </a:p>
          <a:p>
            <a:pPr marL="285750" indent="-285750" algn="just">
              <a:spcAft>
                <a:spcPts val="600"/>
              </a:spcAft>
              <a:buFont typeface="Wingdings" panose="05000000000000000000" pitchFamily="2" charset="2"/>
              <a:buChar char="Ø"/>
            </a:pPr>
            <a:r>
              <a:rPr lang="en-US" sz="2000" dirty="0" smtClean="0"/>
              <a:t>Regulations on pharmacy establishment;</a:t>
            </a:r>
          </a:p>
          <a:p>
            <a:pPr marL="285750" indent="-285750" algn="just">
              <a:spcAft>
                <a:spcPts val="600"/>
              </a:spcAft>
              <a:buFont typeface="Wingdings" panose="05000000000000000000" pitchFamily="2" charset="2"/>
              <a:buChar char="Ø"/>
            </a:pPr>
            <a:r>
              <a:rPr lang="en-US" sz="2000" dirty="0" smtClean="0"/>
              <a:t>rules of the sanitary regime of pharmacies and labor regulations;</a:t>
            </a:r>
          </a:p>
          <a:p>
            <a:pPr marL="285750" indent="-285750" algn="just">
              <a:spcAft>
                <a:spcPts val="600"/>
              </a:spcAft>
              <a:buFont typeface="Wingdings" panose="05000000000000000000" pitchFamily="2" charset="2"/>
              <a:buChar char="Ø"/>
            </a:pPr>
            <a:r>
              <a:rPr lang="en-US" sz="2000" dirty="0" smtClean="0"/>
              <a:t>orders and instructions of the director of the enterprise (immediate supervisor);</a:t>
            </a:r>
          </a:p>
          <a:p>
            <a:pPr marL="285750" indent="-285750" algn="just">
              <a:spcAft>
                <a:spcPts val="600"/>
              </a:spcAft>
              <a:buFont typeface="Wingdings" panose="05000000000000000000" pitchFamily="2" charset="2"/>
              <a:buChar char="Ø"/>
            </a:pPr>
            <a:r>
              <a:rPr lang="en-US" sz="2000" dirty="0" smtClean="0"/>
              <a:t>job description.</a:t>
            </a:r>
            <a:endParaRPr lang="en-US" sz="2000"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83" r="14084"/>
          <a:stretch/>
        </p:blipFill>
        <p:spPr bwMode="auto">
          <a:xfrm>
            <a:off x="6084168" y="1484784"/>
            <a:ext cx="2808312" cy="237126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02" t="39475" r="27723"/>
          <a:stretch/>
        </p:blipFill>
        <p:spPr bwMode="auto">
          <a:xfrm>
            <a:off x="6084168" y="4149080"/>
            <a:ext cx="2808312" cy="23234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246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A18D0446-D9B2-4482-8C2C-B12EB648B210}" type="slidenum">
              <a:rPr lang="ru-RU" smtClean="0"/>
              <a:t>6</a:t>
            </a:fld>
            <a:endParaRPr lang="ru-RU" dirty="0"/>
          </a:p>
        </p:txBody>
      </p:sp>
      <p:sp>
        <p:nvSpPr>
          <p:cNvPr id="6" name="Прямоугольник 5"/>
          <p:cNvSpPr/>
          <p:nvPr/>
        </p:nvSpPr>
        <p:spPr>
          <a:xfrm>
            <a:off x="736154" y="332656"/>
            <a:ext cx="8228334" cy="584775"/>
          </a:xfrm>
          <a:prstGeom prst="rect">
            <a:avLst/>
          </a:prstGeom>
        </p:spPr>
        <p:txBody>
          <a:bodyPr wrap="square">
            <a:spAutoFit/>
          </a:bodyPr>
          <a:lstStyle/>
          <a:p>
            <a:pPr algn="ctr"/>
            <a:r>
              <a:rPr lang="en-US" sz="3200" b="1" dirty="0" smtClean="0">
                <a:solidFill>
                  <a:srgbClr val="0070C0"/>
                </a:solidFill>
              </a:rPr>
              <a:t>Responsibilities of a Pharmacist Analyst</a:t>
            </a:r>
            <a:endParaRPr lang="ru-RU" sz="3200" b="1" dirty="0">
              <a:solidFill>
                <a:srgbClr val="0070C0"/>
              </a:solidFill>
            </a:endParaRPr>
          </a:p>
        </p:txBody>
      </p:sp>
      <p:sp>
        <p:nvSpPr>
          <p:cNvPr id="7" name="Прямоугольник 6"/>
          <p:cNvSpPr/>
          <p:nvPr/>
        </p:nvSpPr>
        <p:spPr>
          <a:xfrm>
            <a:off x="251520" y="1196752"/>
            <a:ext cx="5040560" cy="4939814"/>
          </a:xfrm>
          <a:prstGeom prst="rect">
            <a:avLst/>
          </a:prstGeom>
        </p:spPr>
        <p:txBody>
          <a:bodyPr wrap="square">
            <a:spAutoFit/>
          </a:bodyPr>
          <a:lstStyle/>
          <a:p>
            <a:pPr marL="342900" indent="-342900" algn="just">
              <a:spcAft>
                <a:spcPts val="600"/>
              </a:spcAft>
              <a:buFont typeface="+mj-lt"/>
              <a:buAutoNum type="alphaLcParenR"/>
            </a:pPr>
            <a:r>
              <a:rPr lang="en-US" sz="2000" dirty="0" smtClean="0"/>
              <a:t>master all types of chemical and physicochemical methods of analysis;</a:t>
            </a:r>
          </a:p>
          <a:p>
            <a:pPr marL="342900" indent="-342900" algn="just">
              <a:spcAft>
                <a:spcPts val="600"/>
              </a:spcAft>
              <a:buFont typeface="+mj-lt"/>
              <a:buAutoNum type="alphaLcParenR"/>
            </a:pPr>
            <a:r>
              <a:rPr lang="en-US" sz="2000" dirty="0" smtClean="0"/>
              <a:t>to exercise control over compliance with the preparation technology and storage conditions of medicines, the expiration date of concentrates and semi-finished products;</a:t>
            </a:r>
          </a:p>
          <a:p>
            <a:pPr marL="342900" indent="-342900" algn="just">
              <a:spcAft>
                <a:spcPts val="600"/>
              </a:spcAft>
              <a:buFont typeface="+mj-lt"/>
              <a:buAutoNum type="alphaLcParenR"/>
            </a:pPr>
            <a:r>
              <a:rPr lang="en-US" sz="2000" dirty="0" smtClean="0"/>
              <a:t>in necessary cases, give consultation on storage, manufacturing technology and control of medicines, sanitary regime, etc.;</a:t>
            </a:r>
          </a:p>
          <a:p>
            <a:pPr marL="342900" indent="-342900" algn="just">
              <a:spcAft>
                <a:spcPts val="600"/>
              </a:spcAft>
              <a:buFont typeface="+mj-lt"/>
              <a:buAutoNum type="alphaLcParenR"/>
            </a:pPr>
            <a:r>
              <a:rPr lang="en-US" sz="2000" dirty="0" smtClean="0"/>
              <a:t>to conduct a selective qualitative analysis of drugs that are in doubt;</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6997" y="1268759"/>
            <a:ext cx="3304036" cy="220269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15" r="11882"/>
          <a:stretch/>
        </p:blipFill>
        <p:spPr bwMode="auto">
          <a:xfrm>
            <a:off x="5575181" y="3645024"/>
            <a:ext cx="3317299" cy="281438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706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7</a:t>
            </a:fld>
            <a:endParaRPr lang="ru-RU"/>
          </a:p>
        </p:txBody>
      </p:sp>
      <p:sp>
        <p:nvSpPr>
          <p:cNvPr id="6" name="Прямоугольник 5"/>
          <p:cNvSpPr/>
          <p:nvPr/>
        </p:nvSpPr>
        <p:spPr>
          <a:xfrm>
            <a:off x="736154" y="332656"/>
            <a:ext cx="8228334" cy="584775"/>
          </a:xfrm>
          <a:prstGeom prst="rect">
            <a:avLst/>
          </a:prstGeom>
        </p:spPr>
        <p:txBody>
          <a:bodyPr wrap="square">
            <a:spAutoFit/>
          </a:bodyPr>
          <a:lstStyle/>
          <a:p>
            <a:pPr algn="ctr"/>
            <a:r>
              <a:rPr lang="en-US" sz="3200" b="1" dirty="0" smtClean="0">
                <a:solidFill>
                  <a:srgbClr val="0070C0"/>
                </a:solidFill>
              </a:rPr>
              <a:t>Responsibilities of a Pharmacist Analyst</a:t>
            </a:r>
            <a:endParaRPr lang="ru-RU" sz="3200" b="1" dirty="0">
              <a:solidFill>
                <a:srgbClr val="0070C0"/>
              </a:solidFill>
            </a:endParaRPr>
          </a:p>
        </p:txBody>
      </p:sp>
      <p:sp>
        <p:nvSpPr>
          <p:cNvPr id="7" name="Прямоугольник 6"/>
          <p:cNvSpPr/>
          <p:nvPr/>
        </p:nvSpPr>
        <p:spPr>
          <a:xfrm>
            <a:off x="179512" y="1268760"/>
            <a:ext cx="8640960" cy="2554545"/>
          </a:xfrm>
          <a:prstGeom prst="rect">
            <a:avLst/>
          </a:prstGeom>
        </p:spPr>
        <p:txBody>
          <a:bodyPr wrap="square">
            <a:spAutoFit/>
          </a:bodyPr>
          <a:lstStyle/>
          <a:p>
            <a:pPr marL="342900" indent="-342900" algn="just">
              <a:buFont typeface="+mj-lt"/>
              <a:buAutoNum type="alphaLcParenR" startAt="5"/>
            </a:pPr>
            <a:r>
              <a:rPr lang="en-US" sz="2000" dirty="0" smtClean="0"/>
              <a:t>to conduct a complete chemical analysis of the seized samples of medicines;</a:t>
            </a:r>
          </a:p>
          <a:p>
            <a:pPr marL="342900" indent="-342900" algn="just">
              <a:buFont typeface="+mj-lt"/>
              <a:buAutoNum type="alphaLcParenR" startAt="5"/>
            </a:pPr>
            <a:r>
              <a:rPr lang="en-US" sz="2000" dirty="0" smtClean="0"/>
              <a:t>to conduct, in accordance with the established procedure, the withdrawal of samples of drugs for re-control;</a:t>
            </a:r>
          </a:p>
          <a:p>
            <a:pPr marL="342900" indent="-342900" algn="just">
              <a:buFont typeface="+mj-lt"/>
              <a:buAutoNum type="alphaLcParenR" startAt="5"/>
            </a:pPr>
            <a:r>
              <a:rPr lang="en-US" sz="2000" dirty="0" smtClean="0"/>
              <a:t>to supervise the work of the subordinate pharmaceutical personnel;</a:t>
            </a:r>
          </a:p>
          <a:p>
            <a:pPr marL="342900" indent="-342900" algn="just">
              <a:buFont typeface="+mj-lt"/>
              <a:buAutoNum type="alphaLcParenR" startAt="5"/>
            </a:pPr>
            <a:r>
              <a:rPr lang="en-US" sz="2000" dirty="0" smtClean="0"/>
              <a:t>to report all cases of errors to the head of the pharmacy and take measures to eliminate them.</a:t>
            </a:r>
            <a:endParaRPr lang="en-US" sz="20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861048"/>
            <a:ext cx="4896544" cy="275473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8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18D0446-D9B2-4482-8C2C-B12EB648B210}" type="slidenum">
              <a:rPr lang="ru-RU" smtClean="0"/>
              <a:t>8</a:t>
            </a:fld>
            <a:endParaRPr lang="ru-RU" dirty="0"/>
          </a:p>
        </p:txBody>
      </p:sp>
      <p:sp>
        <p:nvSpPr>
          <p:cNvPr id="7" name="Прямоугольник 6"/>
          <p:cNvSpPr/>
          <p:nvPr/>
        </p:nvSpPr>
        <p:spPr>
          <a:xfrm>
            <a:off x="736154" y="332656"/>
            <a:ext cx="8228334" cy="1077218"/>
          </a:xfrm>
          <a:prstGeom prst="rect">
            <a:avLst/>
          </a:prstGeom>
        </p:spPr>
        <p:txBody>
          <a:bodyPr wrap="square">
            <a:spAutoFit/>
          </a:bodyPr>
          <a:lstStyle/>
          <a:p>
            <a:pPr algn="ctr"/>
            <a:r>
              <a:rPr lang="en-US" sz="3200" b="1" dirty="0" smtClean="0">
                <a:solidFill>
                  <a:srgbClr val="0070C0"/>
                </a:solidFill>
              </a:rPr>
              <a:t>Professional and job requirements for the pharmacy pharmacist-analyst</a:t>
            </a:r>
            <a:endParaRPr lang="ru-RU" sz="3200" b="1" dirty="0">
              <a:solidFill>
                <a:srgbClr val="0070C0"/>
              </a:solidFill>
            </a:endParaRPr>
          </a:p>
        </p:txBody>
      </p:sp>
      <p:sp>
        <p:nvSpPr>
          <p:cNvPr id="6" name="Прямоугольник 5"/>
          <p:cNvSpPr/>
          <p:nvPr/>
        </p:nvSpPr>
        <p:spPr>
          <a:xfrm>
            <a:off x="251520" y="1701963"/>
            <a:ext cx="4752528" cy="3631763"/>
          </a:xfrm>
          <a:prstGeom prst="rect">
            <a:avLst/>
          </a:prstGeom>
        </p:spPr>
        <p:txBody>
          <a:bodyPr wrap="square">
            <a:spAutoFit/>
          </a:bodyPr>
          <a:lstStyle/>
          <a:p>
            <a:pPr algn="just">
              <a:spcAft>
                <a:spcPts val="600"/>
              </a:spcAft>
            </a:pPr>
            <a:r>
              <a:rPr lang="en-US" sz="2000" dirty="0" smtClean="0"/>
              <a:t>The professional and job requirements for the pharmacy dispensary analyst include two areas:</a:t>
            </a:r>
          </a:p>
          <a:p>
            <a:pPr marL="285750" indent="-285750" algn="just">
              <a:spcAft>
                <a:spcPts val="600"/>
              </a:spcAft>
              <a:buFont typeface="Wingdings" panose="05000000000000000000" pitchFamily="2" charset="2"/>
              <a:buChar char="ü"/>
            </a:pPr>
            <a:r>
              <a:rPr lang="en-US" sz="2000" dirty="0" smtClean="0"/>
              <a:t>contains the requirements for what the pharmacy pharmacist-analyst must know (theoretical training);</a:t>
            </a:r>
          </a:p>
          <a:p>
            <a:pPr marL="285750" indent="-285750" algn="just">
              <a:spcAft>
                <a:spcPts val="600"/>
              </a:spcAft>
              <a:buFont typeface="Wingdings" panose="05000000000000000000" pitchFamily="2" charset="2"/>
              <a:buChar char="ü"/>
            </a:pPr>
            <a:r>
              <a:rPr lang="en-US" sz="2000" dirty="0" smtClean="0"/>
              <a:t>contains the requirements for the pharmacist-analyst to be able to do (practical training).</a:t>
            </a: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844824"/>
            <a:ext cx="3668629" cy="226957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51519" y="5662989"/>
            <a:ext cx="8637181" cy="707886"/>
          </a:xfrm>
          <a:prstGeom prst="rect">
            <a:avLst/>
          </a:prstGeom>
        </p:spPr>
        <p:txBody>
          <a:bodyPr wrap="square">
            <a:spAutoFit/>
          </a:bodyPr>
          <a:lstStyle/>
          <a:p>
            <a:pPr algn="just"/>
            <a:r>
              <a:rPr lang="en-US" sz="2000" dirty="0" smtClean="0"/>
              <a:t>Both of these areas are interconnected. Since it is impossible to master practical skills without appropriate theoretical knowledge.</a:t>
            </a:r>
            <a:endParaRPr lang="ru-RU" sz="2000" dirty="0"/>
          </a:p>
        </p:txBody>
      </p:sp>
    </p:spTree>
    <p:extLst>
      <p:ext uri="{BB962C8B-B14F-4D97-AF65-F5344CB8AC3E}">
        <p14:creationId xmlns:p14="http://schemas.microsoft.com/office/powerpoint/2010/main" val="1788903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A18D0446-D9B2-4482-8C2C-B12EB648B210}" type="slidenum">
              <a:rPr lang="ru-RU" smtClean="0"/>
              <a:t>9</a:t>
            </a:fld>
            <a:endParaRPr lang="ru-RU"/>
          </a:p>
        </p:txBody>
      </p:sp>
      <p:sp>
        <p:nvSpPr>
          <p:cNvPr id="6" name="Прямоугольник 5"/>
          <p:cNvSpPr/>
          <p:nvPr/>
        </p:nvSpPr>
        <p:spPr>
          <a:xfrm>
            <a:off x="736154" y="332656"/>
            <a:ext cx="8228334" cy="584775"/>
          </a:xfrm>
          <a:prstGeom prst="rect">
            <a:avLst/>
          </a:prstGeom>
        </p:spPr>
        <p:txBody>
          <a:bodyPr wrap="square">
            <a:spAutoFit/>
          </a:bodyPr>
          <a:lstStyle/>
          <a:p>
            <a:pPr algn="ctr"/>
            <a:r>
              <a:rPr lang="en-US" sz="3200" b="1" dirty="0" smtClean="0">
                <a:solidFill>
                  <a:srgbClr val="0070C0"/>
                </a:solidFill>
              </a:rPr>
              <a:t>A pharmacist-analyst must know:</a:t>
            </a:r>
            <a:endParaRPr lang="ru-RU" sz="3200" b="1" dirty="0">
              <a:solidFill>
                <a:srgbClr val="0070C0"/>
              </a:solidFill>
            </a:endParaRPr>
          </a:p>
        </p:txBody>
      </p:sp>
      <p:sp>
        <p:nvSpPr>
          <p:cNvPr id="7" name="Прямоугольник 6"/>
          <p:cNvSpPr/>
          <p:nvPr/>
        </p:nvSpPr>
        <p:spPr>
          <a:xfrm>
            <a:off x="251520" y="1299532"/>
            <a:ext cx="4320480" cy="4093428"/>
          </a:xfrm>
          <a:prstGeom prst="rect">
            <a:avLst/>
          </a:prstGeom>
        </p:spPr>
        <p:txBody>
          <a:bodyPr wrap="square">
            <a:spAutoFit/>
          </a:bodyPr>
          <a:lstStyle/>
          <a:p>
            <a:pPr marL="285750" indent="-285750" algn="just">
              <a:spcAft>
                <a:spcPts val="1200"/>
              </a:spcAft>
              <a:buFont typeface="Wingdings" panose="05000000000000000000" pitchFamily="2" charset="2"/>
              <a:buChar char="Ø"/>
            </a:pPr>
            <a:r>
              <a:rPr lang="en-US" sz="2000" dirty="0" smtClean="0"/>
              <a:t>the system for </a:t>
            </a:r>
            <a:r>
              <a:rPr lang="en-US" sz="2000" dirty="0" err="1" smtClean="0"/>
              <a:t>organising</a:t>
            </a:r>
            <a:r>
              <a:rPr lang="en-US" sz="2000" dirty="0" smtClean="0"/>
              <a:t> the quality control service;</a:t>
            </a:r>
          </a:p>
          <a:p>
            <a:pPr marL="342900" indent="-342900" algn="just">
              <a:spcAft>
                <a:spcPts val="1200"/>
              </a:spcAft>
              <a:buFont typeface="Wingdings" panose="05000000000000000000" pitchFamily="2" charset="2"/>
              <a:buChar char="Ø"/>
            </a:pPr>
            <a:r>
              <a:rPr lang="en-US" sz="2000" dirty="0" smtClean="0"/>
              <a:t>the technology of different types of dosage forms;</a:t>
            </a:r>
          </a:p>
          <a:p>
            <a:pPr marL="342900" indent="-342900" algn="just">
              <a:spcAft>
                <a:spcPts val="1200"/>
              </a:spcAft>
              <a:buFont typeface="Wingdings" panose="05000000000000000000" pitchFamily="2" charset="2"/>
              <a:buChar char="Ø"/>
            </a:pPr>
            <a:r>
              <a:rPr lang="en-US" sz="2000" dirty="0" smtClean="0"/>
              <a:t>rules and norms of sanitary-hygienic and anti-epidemic regime, rules of aseptic medicine production, pharmaceutical procedure in accordance with the current regulatory documents, orders, instructions;</a:t>
            </a:r>
            <a:endParaRPr lang="en-US" sz="20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052736"/>
            <a:ext cx="3725186" cy="248190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3789040"/>
            <a:ext cx="3725185" cy="24696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1619516"/>
      </p:ext>
    </p:extLst>
  </p:cSld>
  <p:clrMapOvr>
    <a:masterClrMapping/>
  </p:clrMapOvr>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 Капли</Template>
  <TotalTime>2482</TotalTime>
  <Words>1941</Words>
  <Application>Microsoft Office PowerPoint</Application>
  <PresentationFormat>Экран (4:3)</PresentationFormat>
  <Paragraphs>223</Paragraphs>
  <Slides>40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тема Капли</vt:lpstr>
      <vt:lpstr>«General pharmaceutical chemistry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pharmaceutical chemistry »</dc:title>
  <dc:creator>Лена Лена</dc:creator>
  <cp:lastModifiedBy>Лена Лена</cp:lastModifiedBy>
  <cp:revision>63</cp:revision>
  <dcterms:created xsi:type="dcterms:W3CDTF">2022-04-28T13:45:57Z</dcterms:created>
  <dcterms:modified xsi:type="dcterms:W3CDTF">2022-04-30T07:10:35Z</dcterms:modified>
</cp:coreProperties>
</file>