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5B52"/>
    <a:srgbClr val="D7D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734" autoAdjust="0"/>
    <p:restoredTop sz="94660"/>
  </p:normalViewPr>
  <p:slideViewPr>
    <p:cSldViewPr>
      <p:cViewPr>
        <p:scale>
          <a:sx n="117" d="100"/>
          <a:sy n="117" d="100"/>
        </p:scale>
        <p:origin x="-168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929FC4-113A-4F52-964A-B0FCDC513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510F087-D5EF-4BAF-A9BC-A533BFE27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075B40-1580-46AE-8B52-03FCC592F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E561159-8E6A-49CD-88EA-ADE567FB0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7E768B6-B4D4-4D05-9647-1EFD5DAE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8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1305C4-9222-4B89-90D1-42C1D7F96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30CDAB-447E-4F7E-B644-4DEAE8405E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1DC4876-DC13-4D0A-B475-3C8F165A4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DFBC3BA-A162-4772-8002-882DE46F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7211457-E8E6-4D3D-B741-6A4384D97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EF32CF4-2F0B-4294-9FD9-031C318F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23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69F0FF-6BB8-40AE-A743-B80F333F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4A39E51-F741-422B-8304-98C11F406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CDC2EFB-9ABF-4F79-89F7-EBD729DE0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563E081-A5CF-496C-A4F1-EAC2BE4047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5E3F270-6F0E-4D0F-972E-594075DC0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C06222C-3407-4696-B6ED-239742DA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8A43130-33CC-406B-BA77-69427520F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EEE362D-1469-4D43-A214-5D7C59C1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982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63E939-2A62-4F1F-BC30-BA7EB933B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F29FBF9-8DC1-4D31-AE5C-C5D57F7FC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DDCDF1F-A307-4A7D-9086-4B8D597DC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E3B9F58-B9D2-4BC0-AA97-F79EA30F2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74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CBD78B4-CBD5-4B9C-9A83-9694EE2FF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B31544B-9E86-40AE-9C19-B296A066E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6C4CB79-8306-40FB-A1EA-690991B65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879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67D84D-F2A3-4C73-94CD-CE88C009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33B9B7-8F63-4182-9B8B-B60A2A313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E4D5058-FDEE-4D97-A581-F1D92254E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4F9596D-B68E-4A37-8B3F-62926A211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A6C94D8-A5AF-47F9-A394-2D3EE653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3D231BC-5FF7-46CF-8C2D-59D28C1B4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506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563BAF-5E7D-49BC-84BF-CE9FF52A0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1185D7D-48D7-4E77-9D45-814AB984D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8C60F91-3750-4CB2-8225-A70600581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0AD629B-59CE-4BE7-A560-1E4F9656E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AE882F0-A152-4CF6-A3F2-84DD82000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01A659C-809B-4B94-9A65-A23B4B77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010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EB5E43-0C07-4AE2-9FB2-C6F58BB62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BC0B98E-5688-4FA4-89C0-9596782BF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D31A1AA-1A08-4E9C-BB50-EE3C87C15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1B970C0-D747-4091-98BD-0D471D6B5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E347AEE-F09C-44A7-B2EB-E514EFBAF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283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65FDA6D-DDA5-4745-A415-606736F44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4383B58-EBCB-4047-A077-B5D1D65CB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A83017C-F4C1-4F5A-BE18-66000B8B2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40E1B77-0A2E-49A3-A752-02D6D02F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6B724BC-A40E-4168-8774-51D6439F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4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20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11ABB4-84E6-4957-916D-CC332F6B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C7823A-AB17-46E4-B7FA-475AC7D0D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36528C9-5884-4B4D-B36C-1A614FA1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00526-881B-4EFB-A2B1-E2EC6E673644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3A9552C-5650-405C-942C-79F245E3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7EA733B-55B7-42F8-B642-7A4DC9DAF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403C-4EB7-40BC-9395-955F62C492F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40E1113-501F-42FF-A817-B71D295CCD2C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939F007F-2479-4E1B-962F-B6FEF354E7FF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4FBB389D-F645-4EF0-A313-F1760EDDD65D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2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E8DDD8ED-37DB-433B-9BE3-ED56AB186990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2"/>
                </a:solidFill>
              </a:endParaRPr>
            </a:p>
          </p:txBody>
        </p:sp>
        <p:sp>
          <p:nvSpPr>
            <p:cNvPr id="13" name="Блок-схема: объединение 12">
              <a:extLst>
                <a:ext uri="{FF2B5EF4-FFF2-40B4-BE49-F238E27FC236}">
                  <a16:creationId xmlns:a16="http://schemas.microsoft.com/office/drawing/2014/main" xmlns="" id="{8A9AC1B6-7038-462A-A7C2-D0F29619BF17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2"/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xmlns="" id="{E463789D-0C7C-454D-BFD9-1DE51E4C5BFC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2"/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xmlns="" id="{84D431FD-AB15-4701-9AC6-CDB8CE4C764C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6" name="Блок-схема: объединение 15">
              <a:extLst>
                <a:ext uri="{FF2B5EF4-FFF2-40B4-BE49-F238E27FC236}">
                  <a16:creationId xmlns:a16="http://schemas.microsoft.com/office/drawing/2014/main" xmlns="" id="{E7D3F83A-004E-403A-8F03-CC8948CF9F67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458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24B881EB-1784-473B-8081-FDC8508B7613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B119E31C-4778-49B4-88E9-494EF71DCCA4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AB8690DA-5449-464D-80A9-DCC9C148D31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2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315118C4-713A-4AB9-B08B-BD62864C2E6A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3" name="Блок-схема: объединение 12">
              <a:extLst>
                <a:ext uri="{FF2B5EF4-FFF2-40B4-BE49-F238E27FC236}">
                  <a16:creationId xmlns:a16="http://schemas.microsoft.com/office/drawing/2014/main" xmlns="" id="{A0898C5B-FFF0-4624-824E-84E4C17CBB1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xmlns="" id="{7BCAD506-BA00-4E33-B68C-E5911E34BEAB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2"/>
          </a:solidFill>
        </p:grpSpPr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xmlns="" id="{501341E1-EFB0-48B5-8780-45599BABAF41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6" name="Блок-схема: объединение 15">
              <a:extLst>
                <a:ext uri="{FF2B5EF4-FFF2-40B4-BE49-F238E27FC236}">
                  <a16:creationId xmlns:a16="http://schemas.microsoft.com/office/drawing/2014/main" xmlns="" id="{DE8C835F-D205-4D6A-8A82-F0DFE38F02AB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433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8" y="365125"/>
            <a:ext cx="5257801" cy="132556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18D8509-D379-49B3-A4FE-EDBEE064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0FB3E60-2F82-4C12-95B3-7ACC1B0E5862}" type="datetimeFigureOut">
              <a:rPr lang="ru-RU" smtClean="0"/>
              <a:pPr/>
              <a:t>03.07.2025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8" name="Рисунок 2">
            <a:extLst>
              <a:ext uri="{FF2B5EF4-FFF2-40B4-BE49-F238E27FC236}">
                <a16:creationId xmlns:a16="http://schemas.microsoft.com/office/drawing/2014/main" xmlns="" id="{17DD4B55-CA6E-4B68-97C9-646C6EC1FB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850" y="-575"/>
            <a:ext cx="5186362" cy="6858575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ECD6CA42-8F84-4EF7-AC44-C6D7CA7B5256}"/>
              </a:ext>
            </a:extLst>
          </p:cNvPr>
          <p:cNvGrpSpPr/>
          <p:nvPr userDrawn="1"/>
        </p:nvGrpSpPr>
        <p:grpSpPr>
          <a:xfrm>
            <a:off x="5207212" y="36075"/>
            <a:ext cx="2844750" cy="274500"/>
            <a:chOff x="5228062" y="49500"/>
            <a:chExt cx="2844750" cy="274500"/>
          </a:xfrm>
          <a:solidFill>
            <a:schemeClr val="accent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xmlns="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accent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xmlns="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xmlns="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2033588"/>
            <a:ext cx="5186363" cy="4049712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  <a:lvl2pPr>
              <a:defRPr b="0">
                <a:solidFill>
                  <a:schemeClr val="accent2"/>
                </a:solidFill>
              </a:defRPr>
            </a:lvl2pPr>
            <a:lvl3pPr>
              <a:defRPr b="0">
                <a:solidFill>
                  <a:schemeClr val="accent2"/>
                </a:solidFill>
              </a:defRPr>
            </a:lvl3pPr>
            <a:lvl4pPr>
              <a:defRPr b="0">
                <a:solidFill>
                  <a:schemeClr val="accent2"/>
                </a:solidFill>
              </a:defRPr>
            </a:lvl4pPr>
            <a:lvl5pPr>
              <a:defRPr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4607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4756F5F-238C-4EA5-953D-83BC7A40E2A5}"/>
              </a:ext>
            </a:extLst>
          </p:cNvPr>
          <p:cNvSpPr/>
          <p:nvPr userDrawn="1"/>
        </p:nvSpPr>
        <p:spPr>
          <a:xfrm>
            <a:off x="0" y="1674000"/>
            <a:ext cx="12192000" cy="135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4A24F890-6633-4AD3-9C24-3D0B92A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2BC0BA3-1E1F-4BDD-8E19-DB8F68551C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294063"/>
            <a:ext cx="10515600" cy="29702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4560B685-5836-4067-85B7-2D3D4F5E09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989138"/>
            <a:ext cx="10515600" cy="80962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7723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A75B666-56EB-4BC3-A2DA-3F26BD5CBF9B}"/>
              </a:ext>
            </a:extLst>
          </p:cNvPr>
          <p:cNvSpPr/>
          <p:nvPr userDrawn="1"/>
        </p:nvSpPr>
        <p:spPr>
          <a:xfrm>
            <a:off x="8031000" y="447747"/>
            <a:ext cx="3735000" cy="596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xmlns="" id="{848B91CB-D8C9-4DA9-8CED-26CE57EE34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8502" y="3654002"/>
            <a:ext cx="6525000" cy="260999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7B65CF81-B173-4646-A374-B2745ECC3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501" y="594001"/>
            <a:ext cx="6525000" cy="855000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xmlns="" id="{71819EB9-C582-4395-9B13-E428103A36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8501" y="1764001"/>
            <a:ext cx="6525000" cy="168556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26053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25A4E8-4491-4B8E-8D46-FF66BEA6C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13CA45-84EF-4365-A83D-693B46FB0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ABCA0D-97A4-4A8D-A228-B176B291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91FA1D-E700-4D19-8AE0-0132EC2A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D4A97C-AF01-4C13-9ECA-9C6A0DF1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59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DB844A-5F06-438E-8D5B-EEBE30AF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F70AA84-1516-4BB4-BB32-CFEEC7EC0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E39FFDD-06F0-4DB8-9B8B-4832B4DE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45DAC9F-0BE9-4A2E-8BC2-5BAFA3F7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D621F7C-1841-4558-93E8-402A42AD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31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s://presentation-creation.ru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53C381-1854-4C97-8542-EBCF540BB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CB0A123-FF8A-4CE7-837D-F06E3FC60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9330587-C329-41B4-82ED-12FC66934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AF96C-8259-4C6E-9537-7A3459B8F19D}" type="datetimeFigureOut">
              <a:rPr lang="ru-RU" smtClean="0"/>
              <a:t>03.07.2025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1A18EC2-2045-4FC0-B95D-518BE3AA4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5BB3D3-4A0A-41F5-85BE-8743F189C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6F7DA-FEC8-41FA-8C28-1CEDC114BC1D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hlinkClick r:id="rId19"/>
            <a:extLst>
              <a:ext uri="{FF2B5EF4-FFF2-40B4-BE49-F238E27FC236}">
                <a16:creationId xmlns:a16="http://schemas.microsoft.com/office/drawing/2014/main" xmlns="" id="{272B339E-EE75-42A2-A257-2175F5120A84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29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terainvest.ru/rus/biznes-idei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lterainvest.ru/rus/biznes-idei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57" y="234000"/>
            <a:ext cx="4535443" cy="621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046636"/>
              </p:ext>
            </p:extLst>
          </p:nvPr>
        </p:nvGraphicFramePr>
        <p:xfrm>
          <a:off x="5331000" y="1809000"/>
          <a:ext cx="6077585" cy="4365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8895"/>
                <a:gridCol w="3488690"/>
              </a:tblGrid>
              <a:tr h="623572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 Наименование бизнес-идеи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23572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 Актуальность бизнес-идеи</a:t>
                      </a:r>
                      <a:endParaRPr lang="ru-RU" sz="1100" b="1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23572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 Целевая группа потребителей</a:t>
                      </a:r>
                      <a:endParaRPr lang="ru-RU" sz="1100" b="1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94284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 Предполагаемый финансовый результат :</a:t>
                      </a:r>
                      <a:endParaRPr lang="ru-RU" sz="1100">
                        <a:effectLst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прибыль, руб.</a:t>
                      </a:r>
                      <a:endParaRPr lang="ru-RU" sz="1100">
                        <a:effectLst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расходы (затраты), руб.</a:t>
                      </a:r>
                      <a:endParaRPr lang="ru-RU" sz="1100" b="1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157600" y="50400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 </a:t>
            </a:r>
          </a:p>
          <a:p>
            <a:pPr fontAlgn="base"/>
            <a:r>
              <a:rPr lang="ru-RU" dirty="0"/>
              <a:t>Рассмотрите бизнес </a:t>
            </a:r>
            <a:r>
              <a:rPr lang="ru-RU" dirty="0" smtClean="0"/>
              <a:t>идеи </a:t>
            </a:r>
          </a:p>
          <a:p>
            <a:pPr fontAlgn="base"/>
            <a:r>
              <a:rPr lang="ru-RU" u="sng" dirty="0" smtClean="0">
                <a:hlinkClick r:id="rId3"/>
              </a:rPr>
              <a:t>https</a:t>
            </a:r>
            <a:r>
              <a:rPr lang="ru-RU" u="sng" dirty="0">
                <a:hlinkClick r:id="rId3"/>
              </a:rPr>
              <a:t>://alterainvest.ru/rus/biznes-idei</a:t>
            </a:r>
            <a:r>
              <a:rPr lang="ru-RU" u="sng" dirty="0" smtClean="0">
                <a:hlinkClick r:id="rId3"/>
              </a:rPr>
              <a:t>/</a:t>
            </a:r>
            <a:endParaRPr lang="ru-RU" u="sng" dirty="0" smtClean="0"/>
          </a:p>
          <a:p>
            <a:pPr fontAlgn="base"/>
            <a:r>
              <a:rPr lang="ru-RU" b="1" u="sng" dirty="0" smtClean="0"/>
              <a:t>Опишите бизнес-идею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6870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000" y="1224000"/>
            <a:ext cx="8549913" cy="5088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96000" y="189000"/>
            <a:ext cx="715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pPr fontAlgn="base"/>
            <a:r>
              <a:rPr lang="ru-RU" dirty="0"/>
              <a:t>Рассмотрите бизнес </a:t>
            </a:r>
            <a:r>
              <a:rPr lang="ru-RU" dirty="0" smtClean="0"/>
              <a:t>идеи: </a:t>
            </a:r>
            <a:r>
              <a:rPr lang="ru-RU" u="sng" dirty="0">
                <a:hlinkClick r:id="rId3"/>
              </a:rPr>
              <a:t>https://alterainvest.ru/rus/biznes-idei/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0532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78352"/>
              </p:ext>
            </p:extLst>
          </p:nvPr>
        </p:nvGraphicFramePr>
        <p:xfrm>
          <a:off x="606000" y="819000"/>
          <a:ext cx="10845000" cy="5755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9691"/>
                <a:gridCol w="6225309"/>
              </a:tblGrid>
              <a:tr h="578572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1 Наименование бизнес-идеи</a:t>
                      </a:r>
                      <a:endParaRPr lang="ru-RU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ru-RU" sz="1800" b="0" i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Бизнес по производству медицинских бинтов </a:t>
                      </a:r>
                      <a:endParaRPr lang="ru-RU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23572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/>
                          </a:solidFill>
                          <a:effectLst/>
                        </a:rPr>
                        <a:t>2 Актуальность бизнес-идеи</a:t>
                      </a:r>
                      <a:endParaRPr lang="ru-RU" sz="1100" b="1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4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</a:rPr>
                        <a:t>Бизнес по производству бинтов стремительно развивается, насчитывается более 2,3 млн товарных позиций. Рынок марлевых повязок растет стремительнее фармацевтического по данным исследований аналитиков канала РБК. В сфере отмечается не только рост спроса, но и улучшение качества товара. Перевязочный материал стоит на третьем месте по числу потребления.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23572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/>
                          </a:solidFill>
                          <a:effectLst/>
                        </a:rPr>
                        <a:t>3 Целевая группа потребителей</a:t>
                      </a:r>
                      <a:endParaRPr lang="ru-RU" sz="1100" b="1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4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</a:rPr>
                        <a:t>Главный ориентир в выбранной сфере — крупные компании, целесообразнее предлагать товар оптовыми партиями. Потребителями могут стать: аптеки и медицинские учреждения. В век технологий большую долю аудитории приносят социальные сети и собственный сайт.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94284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4 Предполагаемый финансовый результат :</a:t>
                      </a:r>
                      <a:endParaRPr lang="ru-RU" sz="11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  прибыль, руб.</a:t>
                      </a:r>
                      <a:endParaRPr lang="ru-RU" sz="11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  расходы (затраты), руб.</a:t>
                      </a:r>
                      <a:endParaRPr lang="ru-RU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4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</a:rPr>
                        <a:t>Чистая прибыль составит 600 000 руб. 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Расходы (затраты), </a:t>
                      </a:r>
                      <a:r>
                        <a:rPr lang="ru-RU" sz="1400" kern="120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руб.: </a:t>
                      </a:r>
                      <a:endParaRPr lang="ru-RU" sz="140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аренда цеха — 27 000 руб.;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заработная плата сотрудникам — 30 000 руб. из расчета на одного работника;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оборудование — 4 млн руб.;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сырье — 900 000 руб.;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маркетинг — 10 000 руб. ежемесячно;</a:t>
                      </a: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дополнительные расходы — 15 000 руб.</a:t>
                      </a:r>
                      <a:endParaRPr lang="ru-RU" sz="14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84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Другая 1">
      <a:dk1>
        <a:srgbClr val="FFC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8</Words>
  <Application>Microsoft Office PowerPoint</Application>
  <PresentationFormat>Произвольный</PresentationFormat>
  <Paragraphs>36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Юра</cp:lastModifiedBy>
  <cp:revision>47</cp:revision>
  <dcterms:created xsi:type="dcterms:W3CDTF">2020-08-13T15:12:26Z</dcterms:created>
  <dcterms:modified xsi:type="dcterms:W3CDTF">2025-07-03T08:29:06Z</dcterms:modified>
</cp:coreProperties>
</file>