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747" r:id="rId2"/>
    <p:sldId id="676" r:id="rId3"/>
    <p:sldId id="739" r:id="rId4"/>
    <p:sldId id="813" r:id="rId5"/>
    <p:sldId id="808" r:id="rId6"/>
    <p:sldId id="807" r:id="rId7"/>
    <p:sldId id="805" r:id="rId8"/>
    <p:sldId id="809" r:id="rId9"/>
    <p:sldId id="820" r:id="rId10"/>
    <p:sldId id="806" r:id="rId11"/>
    <p:sldId id="812" r:id="rId12"/>
    <p:sldId id="814" r:id="rId13"/>
    <p:sldId id="868" r:id="rId14"/>
    <p:sldId id="798" r:id="rId15"/>
    <p:sldId id="799" r:id="rId16"/>
    <p:sldId id="816" r:id="rId17"/>
    <p:sldId id="817" r:id="rId18"/>
    <p:sldId id="818" r:id="rId19"/>
    <p:sldId id="819" r:id="rId20"/>
    <p:sldId id="869" r:id="rId21"/>
    <p:sldId id="854" r:id="rId22"/>
    <p:sldId id="862" r:id="rId23"/>
    <p:sldId id="863" r:id="rId24"/>
    <p:sldId id="864" r:id="rId25"/>
    <p:sldId id="860" r:id="rId26"/>
    <p:sldId id="822" r:id="rId27"/>
    <p:sldId id="821" r:id="rId28"/>
    <p:sldId id="870" r:id="rId29"/>
    <p:sldId id="871" r:id="rId30"/>
    <p:sldId id="831" r:id="rId31"/>
    <p:sldId id="834" r:id="rId32"/>
    <p:sldId id="832" r:id="rId33"/>
    <p:sldId id="842" r:id="rId34"/>
    <p:sldId id="840" r:id="rId35"/>
    <p:sldId id="847" r:id="rId36"/>
    <p:sldId id="865" r:id="rId37"/>
    <p:sldId id="866" r:id="rId38"/>
    <p:sldId id="838" r:id="rId39"/>
    <p:sldId id="823" r:id="rId40"/>
    <p:sldId id="859" r:id="rId41"/>
    <p:sldId id="848" r:id="rId42"/>
    <p:sldId id="867" r:id="rId43"/>
    <p:sldId id="844" r:id="rId44"/>
    <p:sldId id="856" r:id="rId45"/>
    <p:sldId id="849" r:id="rId46"/>
    <p:sldId id="850" r:id="rId47"/>
    <p:sldId id="855" r:id="rId48"/>
    <p:sldId id="852" r:id="rId49"/>
    <p:sldId id="857" r:id="rId50"/>
    <p:sldId id="872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747"/>
            <p14:sldId id="676"/>
            <p14:sldId id="739"/>
            <p14:sldId id="813"/>
            <p14:sldId id="808"/>
            <p14:sldId id="807"/>
            <p14:sldId id="805"/>
            <p14:sldId id="809"/>
            <p14:sldId id="820"/>
            <p14:sldId id="806"/>
            <p14:sldId id="812"/>
            <p14:sldId id="814"/>
            <p14:sldId id="868"/>
            <p14:sldId id="798"/>
            <p14:sldId id="799"/>
            <p14:sldId id="816"/>
            <p14:sldId id="817"/>
            <p14:sldId id="818"/>
            <p14:sldId id="819"/>
            <p14:sldId id="869"/>
            <p14:sldId id="854"/>
            <p14:sldId id="862"/>
            <p14:sldId id="863"/>
            <p14:sldId id="864"/>
            <p14:sldId id="860"/>
            <p14:sldId id="822"/>
            <p14:sldId id="821"/>
            <p14:sldId id="870"/>
            <p14:sldId id="871"/>
            <p14:sldId id="831"/>
            <p14:sldId id="834"/>
            <p14:sldId id="832"/>
            <p14:sldId id="842"/>
            <p14:sldId id="840"/>
            <p14:sldId id="847"/>
            <p14:sldId id="865"/>
            <p14:sldId id="866"/>
            <p14:sldId id="838"/>
            <p14:sldId id="823"/>
            <p14:sldId id="859"/>
            <p14:sldId id="848"/>
            <p14:sldId id="867"/>
            <p14:sldId id="844"/>
            <p14:sldId id="856"/>
            <p14:sldId id="849"/>
            <p14:sldId id="850"/>
            <p14:sldId id="855"/>
            <p14:sldId id="852"/>
            <p14:sldId id="857"/>
            <p14:sldId id="8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472"/>
    <a:srgbClr val="1F8565"/>
    <a:srgbClr val="008080"/>
    <a:srgbClr val="FDFCD8"/>
    <a:srgbClr val="FCEAFB"/>
    <a:srgbClr val="E7FEFF"/>
    <a:srgbClr val="003374"/>
    <a:srgbClr val="3A5896"/>
    <a:srgbClr val="173A8D"/>
    <a:srgbClr val="E1D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>
        <p:scale>
          <a:sx n="100" d="100"/>
          <a:sy n="100" d="100"/>
        </p:scale>
        <p:origin x="-1944" y="-12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D820C-61C4-44BE-90FE-2DCCBB3CAD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CC166-375C-4496-BB15-A173B1A798E6}">
      <dgm:prSet phldrT="[Текст]" custT="1"/>
      <dgm:spPr/>
      <dgm:t>
        <a:bodyPr/>
        <a:lstStyle/>
        <a:p>
          <a:r>
            <a:rPr lang="ru-RU" sz="1600" dirty="0" smtClean="0"/>
            <a:t>Общение</a:t>
          </a:r>
          <a:endParaRPr lang="ru-RU" sz="1600" dirty="0"/>
        </a:p>
      </dgm:t>
    </dgm:pt>
    <dgm:pt modelId="{506ED144-9A5A-47C3-8B72-8123CBA04B01}" type="parTrans" cxnId="{919A6658-19B8-4E44-B9D3-3A4E014ED26F}">
      <dgm:prSet/>
      <dgm:spPr/>
      <dgm:t>
        <a:bodyPr/>
        <a:lstStyle/>
        <a:p>
          <a:endParaRPr lang="ru-RU"/>
        </a:p>
      </dgm:t>
    </dgm:pt>
    <dgm:pt modelId="{1C458542-BAC5-4261-84F4-058776A8672D}" type="sibTrans" cxnId="{919A6658-19B8-4E44-B9D3-3A4E014ED26F}">
      <dgm:prSet/>
      <dgm:spPr/>
      <dgm:t>
        <a:bodyPr/>
        <a:lstStyle/>
        <a:p>
          <a:endParaRPr lang="ru-RU"/>
        </a:p>
      </dgm:t>
    </dgm:pt>
    <dgm:pt modelId="{E9C3B4E9-6A12-4A92-BD62-FD6E214CEC52}">
      <dgm:prSet phldrT="[Текст]"/>
      <dgm:spPr/>
      <dgm:t>
        <a:bodyPr/>
        <a:lstStyle/>
        <a:p>
          <a:r>
            <a:rPr lang="ru-RU" b="1" dirty="0" smtClean="0"/>
            <a:t>По средствам</a:t>
          </a:r>
          <a:endParaRPr lang="ru-RU" b="1" dirty="0"/>
        </a:p>
      </dgm:t>
    </dgm:pt>
    <dgm:pt modelId="{756567B1-54CE-4F7C-9DFC-87E94E0E04CE}" type="parTrans" cxnId="{95C00A72-D056-41FB-A2E0-9B936E54A8AD}">
      <dgm:prSet/>
      <dgm:spPr/>
      <dgm:t>
        <a:bodyPr/>
        <a:lstStyle/>
        <a:p>
          <a:endParaRPr lang="ru-RU"/>
        </a:p>
      </dgm:t>
    </dgm:pt>
    <dgm:pt modelId="{2FC0D87B-9FAD-4AEB-8AAF-BD1DD859C160}" type="sibTrans" cxnId="{95C00A72-D056-41FB-A2E0-9B936E54A8AD}">
      <dgm:prSet/>
      <dgm:spPr/>
      <dgm:t>
        <a:bodyPr/>
        <a:lstStyle/>
        <a:p>
          <a:endParaRPr lang="ru-RU"/>
        </a:p>
      </dgm:t>
    </dgm:pt>
    <dgm:pt modelId="{C5E9A39B-D9E0-4B4B-B810-3B7660EEEFC7}">
      <dgm:prSet/>
      <dgm:spPr/>
      <dgm:t>
        <a:bodyPr/>
        <a:lstStyle/>
        <a:p>
          <a:endParaRPr lang="ru-RU"/>
        </a:p>
      </dgm:t>
    </dgm:pt>
    <dgm:pt modelId="{7CDCCB4D-B686-4EF8-8CB7-56368083BF2B}" type="parTrans" cxnId="{5D84E22A-B0B0-4348-81A1-88EBBFCE9420}">
      <dgm:prSet/>
      <dgm:spPr/>
      <dgm:t>
        <a:bodyPr/>
        <a:lstStyle/>
        <a:p>
          <a:endParaRPr lang="ru-RU"/>
        </a:p>
      </dgm:t>
    </dgm:pt>
    <dgm:pt modelId="{7C76A93F-3170-42CC-B90A-CD4B19C4115B}" type="sibTrans" cxnId="{5D84E22A-B0B0-4348-81A1-88EBBFCE9420}">
      <dgm:prSet/>
      <dgm:spPr/>
      <dgm:t>
        <a:bodyPr/>
        <a:lstStyle/>
        <a:p>
          <a:endParaRPr lang="ru-RU"/>
        </a:p>
      </dgm:t>
    </dgm:pt>
    <dgm:pt modelId="{7B393E7B-E3DA-48B8-818F-73BFC729B591}">
      <dgm:prSet/>
      <dgm:spPr/>
      <dgm:t>
        <a:bodyPr/>
        <a:lstStyle/>
        <a:p>
          <a:endParaRPr lang="ru-RU"/>
        </a:p>
      </dgm:t>
    </dgm:pt>
    <dgm:pt modelId="{8EAC72DA-C558-4636-A4AA-3EA255A31E8B}" type="parTrans" cxnId="{5271E36C-D418-4375-ADCF-9B29C04483AC}">
      <dgm:prSet/>
      <dgm:spPr/>
      <dgm:t>
        <a:bodyPr/>
        <a:lstStyle/>
        <a:p>
          <a:endParaRPr lang="ru-RU"/>
        </a:p>
      </dgm:t>
    </dgm:pt>
    <dgm:pt modelId="{F45A45D2-6A43-4F91-9A0F-D3E993F011FF}" type="sibTrans" cxnId="{5271E36C-D418-4375-ADCF-9B29C04483AC}">
      <dgm:prSet/>
      <dgm:spPr/>
      <dgm:t>
        <a:bodyPr/>
        <a:lstStyle/>
        <a:p>
          <a:endParaRPr lang="ru-RU"/>
        </a:p>
      </dgm:t>
    </dgm:pt>
    <dgm:pt modelId="{12124A71-BBAF-453B-AE86-9E4F8649C7B0}">
      <dgm:prSet custT="1"/>
      <dgm:spPr/>
      <dgm:t>
        <a:bodyPr/>
        <a:lstStyle/>
        <a:p>
          <a:r>
            <a:rPr lang="ru-RU" sz="1200" b="1" dirty="0" smtClean="0"/>
            <a:t>По содержанию</a:t>
          </a:r>
          <a:endParaRPr lang="ru-RU" sz="1200" b="1" dirty="0"/>
        </a:p>
      </dgm:t>
    </dgm:pt>
    <dgm:pt modelId="{14B84371-9179-4714-820F-DF0F1323FA77}" type="parTrans" cxnId="{756F3CBE-E27A-4A99-93B9-73D756CC8AF8}">
      <dgm:prSet/>
      <dgm:spPr/>
      <dgm:t>
        <a:bodyPr/>
        <a:lstStyle/>
        <a:p>
          <a:endParaRPr lang="ru-RU"/>
        </a:p>
      </dgm:t>
    </dgm:pt>
    <dgm:pt modelId="{15ADD28D-7BE3-4CB0-B132-5017E3DFE36E}" type="sibTrans" cxnId="{756F3CBE-E27A-4A99-93B9-73D756CC8AF8}">
      <dgm:prSet/>
      <dgm:spPr/>
      <dgm:t>
        <a:bodyPr/>
        <a:lstStyle/>
        <a:p>
          <a:endParaRPr lang="ru-RU"/>
        </a:p>
      </dgm:t>
    </dgm:pt>
    <dgm:pt modelId="{DF88E6B4-CD6F-4975-BBCF-63C4FBBBA447}">
      <dgm:prSet custT="1"/>
      <dgm:spPr/>
      <dgm:t>
        <a:bodyPr/>
        <a:lstStyle/>
        <a:p>
          <a:r>
            <a:rPr lang="ru-RU" sz="1200" b="1" dirty="0" smtClean="0"/>
            <a:t>По опосредованности</a:t>
          </a:r>
          <a:endParaRPr lang="ru-RU" sz="1200" b="1" dirty="0"/>
        </a:p>
      </dgm:t>
    </dgm:pt>
    <dgm:pt modelId="{8F3174C0-94D1-462F-91C6-61D6BB7C5564}" type="parTrans" cxnId="{92A56CF7-47FA-4EF4-8151-164FD074A327}">
      <dgm:prSet/>
      <dgm:spPr/>
      <dgm:t>
        <a:bodyPr/>
        <a:lstStyle/>
        <a:p>
          <a:endParaRPr lang="ru-RU"/>
        </a:p>
      </dgm:t>
    </dgm:pt>
    <dgm:pt modelId="{067D034A-7F9D-406B-AEE5-E7EB49AC4D6B}" type="sibTrans" cxnId="{92A56CF7-47FA-4EF4-8151-164FD074A327}">
      <dgm:prSet/>
      <dgm:spPr/>
      <dgm:t>
        <a:bodyPr/>
        <a:lstStyle/>
        <a:p>
          <a:endParaRPr lang="ru-RU"/>
        </a:p>
      </dgm:t>
    </dgm:pt>
    <dgm:pt modelId="{214CDF87-D33E-479C-8F30-7F001F71C429}">
      <dgm:prSet/>
      <dgm:spPr/>
      <dgm:t>
        <a:bodyPr/>
        <a:lstStyle/>
        <a:p>
          <a:endParaRPr lang="ru-RU"/>
        </a:p>
      </dgm:t>
    </dgm:pt>
    <dgm:pt modelId="{F8B9C3B7-99D6-4C9F-9720-2387336AB087}" type="parTrans" cxnId="{912EC98B-4CA6-4EF6-9FE2-6AD02563A15E}">
      <dgm:prSet/>
      <dgm:spPr/>
      <dgm:t>
        <a:bodyPr/>
        <a:lstStyle/>
        <a:p>
          <a:endParaRPr lang="ru-RU"/>
        </a:p>
      </dgm:t>
    </dgm:pt>
    <dgm:pt modelId="{DD62FA89-11D0-48A5-9FBA-7ECC79B0C7C7}" type="sibTrans" cxnId="{912EC98B-4CA6-4EF6-9FE2-6AD02563A15E}">
      <dgm:prSet/>
      <dgm:spPr/>
      <dgm:t>
        <a:bodyPr/>
        <a:lstStyle/>
        <a:p>
          <a:endParaRPr lang="ru-RU"/>
        </a:p>
      </dgm:t>
    </dgm:pt>
    <dgm:pt modelId="{EC1A695E-0BAF-4670-B6D0-CBFEB1141427}">
      <dgm:prSet/>
      <dgm:spPr/>
      <dgm:t>
        <a:bodyPr/>
        <a:lstStyle/>
        <a:p>
          <a:r>
            <a:rPr lang="ru-RU" b="1" dirty="0" smtClean="0"/>
            <a:t>По цели</a:t>
          </a:r>
          <a:endParaRPr lang="ru-RU" dirty="0"/>
        </a:p>
      </dgm:t>
    </dgm:pt>
    <dgm:pt modelId="{E3E998C4-30FE-4851-B89B-7F22641464AB}" type="parTrans" cxnId="{FF78B59C-50DD-4D07-8052-CB2F2ACA59A0}">
      <dgm:prSet/>
      <dgm:spPr/>
      <dgm:t>
        <a:bodyPr/>
        <a:lstStyle/>
        <a:p>
          <a:endParaRPr lang="ru-RU"/>
        </a:p>
      </dgm:t>
    </dgm:pt>
    <dgm:pt modelId="{4B30D72F-822D-405F-B9BF-9F8414D005E4}" type="sibTrans" cxnId="{FF78B59C-50DD-4D07-8052-CB2F2ACA59A0}">
      <dgm:prSet/>
      <dgm:spPr/>
      <dgm:t>
        <a:bodyPr/>
        <a:lstStyle/>
        <a:p>
          <a:endParaRPr lang="ru-RU"/>
        </a:p>
      </dgm:t>
    </dgm:pt>
    <dgm:pt modelId="{170DEC02-F1B7-472B-B776-B6C440D85643}" type="pres">
      <dgm:prSet presAssocID="{1DCD820C-61C4-44BE-90FE-2DCCBB3CAD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A47AA-0696-4AA7-BE10-AA5FE48D3316}" type="pres">
      <dgm:prSet presAssocID="{E70CC166-375C-4496-BB15-A173B1A798E6}" presName="centerShape" presStyleLbl="node0" presStyleIdx="0" presStyleCnt="1" custScaleX="132743"/>
      <dgm:spPr/>
      <dgm:t>
        <a:bodyPr/>
        <a:lstStyle/>
        <a:p>
          <a:endParaRPr lang="ru-RU"/>
        </a:p>
      </dgm:t>
    </dgm:pt>
    <dgm:pt modelId="{8003574F-D1CF-4B6F-9896-B52472A62771}" type="pres">
      <dgm:prSet presAssocID="{756567B1-54CE-4F7C-9DFC-87E94E0E04C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16BD-8ACD-43C9-AF12-961CDDAAA242}" type="pres">
      <dgm:prSet presAssocID="{756567B1-54CE-4F7C-9DFC-87E94E0E04C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BF86599-E7F7-40ED-A81E-489FA05AF5B3}" type="pres">
      <dgm:prSet presAssocID="{E9C3B4E9-6A12-4A92-BD62-FD6E214CEC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50348-3D0A-43E2-A851-2F558FA12517}" type="pres">
      <dgm:prSet presAssocID="{14B84371-9179-4714-820F-DF0F1323FA7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B09EC63-2741-4901-B335-619B299FCC57}" type="pres">
      <dgm:prSet presAssocID="{14B84371-9179-4714-820F-DF0F1323FA7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97C94C8-08C0-40A5-977D-E8FEB301AAF9}" type="pres">
      <dgm:prSet presAssocID="{12124A71-BBAF-453B-AE86-9E4F8649C7B0}" presName="node" presStyleLbl="node1" presStyleIdx="1" presStyleCnt="4" custScaleX="134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758B5-4B90-46DC-B232-1D4EA5DE458A}" type="pres">
      <dgm:prSet presAssocID="{8F3174C0-94D1-462F-91C6-61D6BB7C556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7A6AF7E-7D25-40F7-AD96-105FF0F5474F}" type="pres">
      <dgm:prSet presAssocID="{8F3174C0-94D1-462F-91C6-61D6BB7C556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F295D23-338F-4957-AC4C-4F727401B336}" type="pres">
      <dgm:prSet presAssocID="{DF88E6B4-CD6F-4975-BBCF-63C4FBBBA4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01919-CBA9-4049-9ADC-5D58A20FA489}" type="pres">
      <dgm:prSet presAssocID="{E3E998C4-30FE-4851-B89B-7F22641464A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D5AA7BF-EB70-4A67-881C-8FD745D5EAFD}" type="pres">
      <dgm:prSet presAssocID="{E3E998C4-30FE-4851-B89B-7F22641464A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C9AEF41-3F8C-4FB6-9B9E-9E7DC4447498}" type="pres">
      <dgm:prSet presAssocID="{EC1A695E-0BAF-4670-B6D0-CBFEB11414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5A693-C2E9-42AA-AC56-E2BC2B341D3D}" type="presOf" srcId="{12124A71-BBAF-453B-AE86-9E4F8649C7B0}" destId="{797C94C8-08C0-40A5-977D-E8FEB301AAF9}" srcOrd="0" destOrd="0" presId="urn:microsoft.com/office/officeart/2005/8/layout/radial5"/>
    <dgm:cxn modelId="{827FED3D-9BE4-4D8B-A1D8-B4121A21ECE6}" type="presOf" srcId="{E9C3B4E9-6A12-4A92-BD62-FD6E214CEC52}" destId="{FBF86599-E7F7-40ED-A81E-489FA05AF5B3}" srcOrd="0" destOrd="0" presId="urn:microsoft.com/office/officeart/2005/8/layout/radial5"/>
    <dgm:cxn modelId="{E78E27F2-7172-480F-8DB9-BD2D3C18A882}" type="presOf" srcId="{E70CC166-375C-4496-BB15-A173B1A798E6}" destId="{BA2A47AA-0696-4AA7-BE10-AA5FE48D3316}" srcOrd="0" destOrd="0" presId="urn:microsoft.com/office/officeart/2005/8/layout/radial5"/>
    <dgm:cxn modelId="{756F3CBE-E27A-4A99-93B9-73D756CC8AF8}" srcId="{E70CC166-375C-4496-BB15-A173B1A798E6}" destId="{12124A71-BBAF-453B-AE86-9E4F8649C7B0}" srcOrd="1" destOrd="0" parTransId="{14B84371-9179-4714-820F-DF0F1323FA77}" sibTransId="{15ADD28D-7BE3-4CB0-B132-5017E3DFE36E}"/>
    <dgm:cxn modelId="{912EC98B-4CA6-4EF6-9FE2-6AD02563A15E}" srcId="{1DCD820C-61C4-44BE-90FE-2DCCBB3CAD39}" destId="{214CDF87-D33E-479C-8F30-7F001F71C429}" srcOrd="3" destOrd="0" parTransId="{F8B9C3B7-99D6-4C9F-9720-2387336AB087}" sibTransId="{DD62FA89-11D0-48A5-9FBA-7ECC79B0C7C7}"/>
    <dgm:cxn modelId="{5271E36C-D418-4375-ADCF-9B29C04483AC}" srcId="{1DCD820C-61C4-44BE-90FE-2DCCBB3CAD39}" destId="{7B393E7B-E3DA-48B8-818F-73BFC729B591}" srcOrd="2" destOrd="0" parTransId="{8EAC72DA-C558-4636-A4AA-3EA255A31E8B}" sibTransId="{F45A45D2-6A43-4F91-9A0F-D3E993F011FF}"/>
    <dgm:cxn modelId="{68071276-8E3B-46E2-8128-1C195C535AEC}" type="presOf" srcId="{EC1A695E-0BAF-4670-B6D0-CBFEB1141427}" destId="{BC9AEF41-3F8C-4FB6-9B9E-9E7DC4447498}" srcOrd="0" destOrd="0" presId="urn:microsoft.com/office/officeart/2005/8/layout/radial5"/>
    <dgm:cxn modelId="{E69185CA-7ACF-4DEB-9B97-AFBC05AC5386}" type="presOf" srcId="{14B84371-9179-4714-820F-DF0F1323FA77}" destId="{6B09EC63-2741-4901-B335-619B299FCC57}" srcOrd="1" destOrd="0" presId="urn:microsoft.com/office/officeart/2005/8/layout/radial5"/>
    <dgm:cxn modelId="{9A93E278-099C-43E2-999A-364897752C58}" type="presOf" srcId="{E3E998C4-30FE-4851-B89B-7F22641464AB}" destId="{8C301919-CBA9-4049-9ADC-5D58A20FA489}" srcOrd="0" destOrd="0" presId="urn:microsoft.com/office/officeart/2005/8/layout/radial5"/>
    <dgm:cxn modelId="{116AEA41-7F55-4D48-A25E-8AA81D86F19C}" type="presOf" srcId="{1DCD820C-61C4-44BE-90FE-2DCCBB3CAD39}" destId="{170DEC02-F1B7-472B-B776-B6C440D85643}" srcOrd="0" destOrd="0" presId="urn:microsoft.com/office/officeart/2005/8/layout/radial5"/>
    <dgm:cxn modelId="{95C00A72-D056-41FB-A2E0-9B936E54A8AD}" srcId="{E70CC166-375C-4496-BB15-A173B1A798E6}" destId="{E9C3B4E9-6A12-4A92-BD62-FD6E214CEC52}" srcOrd="0" destOrd="0" parTransId="{756567B1-54CE-4F7C-9DFC-87E94E0E04CE}" sibTransId="{2FC0D87B-9FAD-4AEB-8AAF-BD1DD859C160}"/>
    <dgm:cxn modelId="{17D25685-E5B6-4AC2-AF1F-CDE8F48CFF55}" type="presOf" srcId="{14B84371-9179-4714-820F-DF0F1323FA77}" destId="{B7150348-3D0A-43E2-A851-2F558FA12517}" srcOrd="0" destOrd="0" presId="urn:microsoft.com/office/officeart/2005/8/layout/radial5"/>
    <dgm:cxn modelId="{5D84E22A-B0B0-4348-81A1-88EBBFCE9420}" srcId="{1DCD820C-61C4-44BE-90FE-2DCCBB3CAD39}" destId="{C5E9A39B-D9E0-4B4B-B810-3B7660EEEFC7}" srcOrd="1" destOrd="0" parTransId="{7CDCCB4D-B686-4EF8-8CB7-56368083BF2B}" sibTransId="{7C76A93F-3170-42CC-B90A-CD4B19C4115B}"/>
    <dgm:cxn modelId="{F3BA90B5-1896-42B5-88A9-7519936E58E3}" type="presOf" srcId="{756567B1-54CE-4F7C-9DFC-87E94E0E04CE}" destId="{890016BD-8ACD-43C9-AF12-961CDDAAA242}" srcOrd="1" destOrd="0" presId="urn:microsoft.com/office/officeart/2005/8/layout/radial5"/>
    <dgm:cxn modelId="{919A6658-19B8-4E44-B9D3-3A4E014ED26F}" srcId="{1DCD820C-61C4-44BE-90FE-2DCCBB3CAD39}" destId="{E70CC166-375C-4496-BB15-A173B1A798E6}" srcOrd="0" destOrd="0" parTransId="{506ED144-9A5A-47C3-8B72-8123CBA04B01}" sibTransId="{1C458542-BAC5-4261-84F4-058776A8672D}"/>
    <dgm:cxn modelId="{64876B7A-7291-42DF-93BF-CB50EA5B770E}" type="presOf" srcId="{8F3174C0-94D1-462F-91C6-61D6BB7C5564}" destId="{07A6AF7E-7D25-40F7-AD96-105FF0F5474F}" srcOrd="1" destOrd="0" presId="urn:microsoft.com/office/officeart/2005/8/layout/radial5"/>
    <dgm:cxn modelId="{0384D831-F1BA-486B-84C9-7FCB2D0FCE94}" type="presOf" srcId="{8F3174C0-94D1-462F-91C6-61D6BB7C5564}" destId="{83C758B5-4B90-46DC-B232-1D4EA5DE458A}" srcOrd="0" destOrd="0" presId="urn:microsoft.com/office/officeart/2005/8/layout/radial5"/>
    <dgm:cxn modelId="{92A56CF7-47FA-4EF4-8151-164FD074A327}" srcId="{E70CC166-375C-4496-BB15-A173B1A798E6}" destId="{DF88E6B4-CD6F-4975-BBCF-63C4FBBBA447}" srcOrd="2" destOrd="0" parTransId="{8F3174C0-94D1-462F-91C6-61D6BB7C5564}" sibTransId="{067D034A-7F9D-406B-AEE5-E7EB49AC4D6B}"/>
    <dgm:cxn modelId="{9D367CD1-F9C5-43BF-803F-1E2FEB2CC11D}" type="presOf" srcId="{E3E998C4-30FE-4851-B89B-7F22641464AB}" destId="{4D5AA7BF-EB70-4A67-881C-8FD745D5EAFD}" srcOrd="1" destOrd="0" presId="urn:microsoft.com/office/officeart/2005/8/layout/radial5"/>
    <dgm:cxn modelId="{FF78B59C-50DD-4D07-8052-CB2F2ACA59A0}" srcId="{E70CC166-375C-4496-BB15-A173B1A798E6}" destId="{EC1A695E-0BAF-4670-B6D0-CBFEB1141427}" srcOrd="3" destOrd="0" parTransId="{E3E998C4-30FE-4851-B89B-7F22641464AB}" sibTransId="{4B30D72F-822D-405F-B9BF-9F8414D005E4}"/>
    <dgm:cxn modelId="{F49AC634-9571-47FF-9B83-3D39F201C78B}" type="presOf" srcId="{756567B1-54CE-4F7C-9DFC-87E94E0E04CE}" destId="{8003574F-D1CF-4B6F-9896-B52472A62771}" srcOrd="0" destOrd="0" presId="urn:microsoft.com/office/officeart/2005/8/layout/radial5"/>
    <dgm:cxn modelId="{02F2BE71-E8C1-4DB2-9E9D-B3DBA7312BEB}" type="presOf" srcId="{DF88E6B4-CD6F-4975-BBCF-63C4FBBBA447}" destId="{0F295D23-338F-4957-AC4C-4F727401B336}" srcOrd="0" destOrd="0" presId="urn:microsoft.com/office/officeart/2005/8/layout/radial5"/>
    <dgm:cxn modelId="{A659FEC8-7FF8-417A-AE8E-46144C039BE0}" type="presParOf" srcId="{170DEC02-F1B7-472B-B776-B6C440D85643}" destId="{BA2A47AA-0696-4AA7-BE10-AA5FE48D3316}" srcOrd="0" destOrd="0" presId="urn:microsoft.com/office/officeart/2005/8/layout/radial5"/>
    <dgm:cxn modelId="{7ABF589D-5EA4-44AE-8EF8-582529866679}" type="presParOf" srcId="{170DEC02-F1B7-472B-B776-B6C440D85643}" destId="{8003574F-D1CF-4B6F-9896-B52472A62771}" srcOrd="1" destOrd="0" presId="urn:microsoft.com/office/officeart/2005/8/layout/radial5"/>
    <dgm:cxn modelId="{4E468D38-789A-4AFF-8AA9-E509F21CCD3C}" type="presParOf" srcId="{8003574F-D1CF-4B6F-9896-B52472A62771}" destId="{890016BD-8ACD-43C9-AF12-961CDDAAA242}" srcOrd="0" destOrd="0" presId="urn:microsoft.com/office/officeart/2005/8/layout/radial5"/>
    <dgm:cxn modelId="{9C84260A-2C41-4FA2-8E3F-A3E3EB53B121}" type="presParOf" srcId="{170DEC02-F1B7-472B-B776-B6C440D85643}" destId="{FBF86599-E7F7-40ED-A81E-489FA05AF5B3}" srcOrd="2" destOrd="0" presId="urn:microsoft.com/office/officeart/2005/8/layout/radial5"/>
    <dgm:cxn modelId="{F770B8CA-D71F-4658-8F40-506C9962A5A6}" type="presParOf" srcId="{170DEC02-F1B7-472B-B776-B6C440D85643}" destId="{B7150348-3D0A-43E2-A851-2F558FA12517}" srcOrd="3" destOrd="0" presId="urn:microsoft.com/office/officeart/2005/8/layout/radial5"/>
    <dgm:cxn modelId="{73381D7D-FA3B-43F1-99CD-AF6917F2BA49}" type="presParOf" srcId="{B7150348-3D0A-43E2-A851-2F558FA12517}" destId="{6B09EC63-2741-4901-B335-619B299FCC57}" srcOrd="0" destOrd="0" presId="urn:microsoft.com/office/officeart/2005/8/layout/radial5"/>
    <dgm:cxn modelId="{F3C6A9F2-C73D-4F2B-B5DB-45FD01EC7ED2}" type="presParOf" srcId="{170DEC02-F1B7-472B-B776-B6C440D85643}" destId="{797C94C8-08C0-40A5-977D-E8FEB301AAF9}" srcOrd="4" destOrd="0" presId="urn:microsoft.com/office/officeart/2005/8/layout/radial5"/>
    <dgm:cxn modelId="{8C03789A-94C3-4B0E-B93E-891F2E36E1A6}" type="presParOf" srcId="{170DEC02-F1B7-472B-B776-B6C440D85643}" destId="{83C758B5-4B90-46DC-B232-1D4EA5DE458A}" srcOrd="5" destOrd="0" presId="urn:microsoft.com/office/officeart/2005/8/layout/radial5"/>
    <dgm:cxn modelId="{8890F318-A5EF-4FB0-A61D-0DE83AAF2C27}" type="presParOf" srcId="{83C758B5-4B90-46DC-B232-1D4EA5DE458A}" destId="{07A6AF7E-7D25-40F7-AD96-105FF0F5474F}" srcOrd="0" destOrd="0" presId="urn:microsoft.com/office/officeart/2005/8/layout/radial5"/>
    <dgm:cxn modelId="{A5F287F7-670E-495B-ABC8-1723104F004B}" type="presParOf" srcId="{170DEC02-F1B7-472B-B776-B6C440D85643}" destId="{0F295D23-338F-4957-AC4C-4F727401B336}" srcOrd="6" destOrd="0" presId="urn:microsoft.com/office/officeart/2005/8/layout/radial5"/>
    <dgm:cxn modelId="{2C4682A3-785F-4445-8753-6FEFA2CDE66D}" type="presParOf" srcId="{170DEC02-F1B7-472B-B776-B6C440D85643}" destId="{8C301919-CBA9-4049-9ADC-5D58A20FA489}" srcOrd="7" destOrd="0" presId="urn:microsoft.com/office/officeart/2005/8/layout/radial5"/>
    <dgm:cxn modelId="{A24919AF-6339-4A54-9CAA-02372BB22272}" type="presParOf" srcId="{8C301919-CBA9-4049-9ADC-5D58A20FA489}" destId="{4D5AA7BF-EB70-4A67-881C-8FD745D5EAFD}" srcOrd="0" destOrd="0" presId="urn:microsoft.com/office/officeart/2005/8/layout/radial5"/>
    <dgm:cxn modelId="{8E7AECD1-4B69-4465-AFDE-4AA4E092555A}" type="presParOf" srcId="{170DEC02-F1B7-472B-B776-B6C440D85643}" destId="{BC9AEF41-3F8C-4FB6-9B9E-9E7DC444749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8A0AD-B18B-4B24-B38E-44480C14283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D362CD-CFA1-471C-9B74-BD527AD6E8E0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800" dirty="0" smtClean="0"/>
            <a:t>Констатация</a:t>
          </a:r>
          <a:endParaRPr lang="ru-RU" sz="2800" dirty="0"/>
        </a:p>
      </dgm:t>
    </dgm:pt>
    <dgm:pt modelId="{481C8AE4-7A07-4BE2-A482-BF29CDB2B56A}" type="parTrans" cxnId="{01455C28-01ED-4035-AC0A-5AC2A58EEF3C}">
      <dgm:prSet/>
      <dgm:spPr/>
      <dgm:t>
        <a:bodyPr/>
        <a:lstStyle/>
        <a:p>
          <a:endParaRPr lang="ru-RU"/>
        </a:p>
      </dgm:t>
    </dgm:pt>
    <dgm:pt modelId="{FBF5A097-2FCD-46D1-A39E-344E640A6211}" type="sibTrans" cxnId="{01455C28-01ED-4035-AC0A-5AC2A58EEF3C}">
      <dgm:prSet/>
      <dgm:spPr/>
      <dgm:t>
        <a:bodyPr/>
        <a:lstStyle/>
        <a:p>
          <a:endParaRPr lang="ru-RU"/>
        </a:p>
      </dgm:t>
    </dgm:pt>
    <dgm:pt modelId="{0D2DC101-C739-47EA-AF72-90F990B35520}">
      <dgm:prSet phldrT="[Текст]" custT="1"/>
      <dgm:spPr/>
      <dgm:t>
        <a:bodyPr/>
        <a:lstStyle/>
        <a:p>
          <a:r>
            <a:rPr lang="ru-RU" sz="2400" dirty="0" smtClean="0"/>
            <a:t>Неправильно</a:t>
          </a:r>
          <a:endParaRPr lang="ru-RU" sz="2400" dirty="0"/>
        </a:p>
      </dgm:t>
    </dgm:pt>
    <dgm:pt modelId="{9E64D75F-26D2-41BB-8579-4CE5882F44C9}" type="parTrans" cxnId="{982846B9-570A-46DA-9EAF-F7DDDDDBE185}">
      <dgm:prSet/>
      <dgm:spPr/>
      <dgm:t>
        <a:bodyPr/>
        <a:lstStyle/>
        <a:p>
          <a:endParaRPr lang="ru-RU"/>
        </a:p>
      </dgm:t>
    </dgm:pt>
    <dgm:pt modelId="{F013A4A0-9FB9-4862-9473-A6F7031A3699}" type="sibTrans" cxnId="{982846B9-570A-46DA-9EAF-F7DDDDDBE185}">
      <dgm:prSet/>
      <dgm:spPr/>
      <dgm:t>
        <a:bodyPr/>
        <a:lstStyle/>
        <a:p>
          <a:endParaRPr lang="ru-RU"/>
        </a:p>
      </dgm:t>
    </dgm:pt>
    <dgm:pt modelId="{5CC546BD-1B89-41C1-B74A-FCD056B6AC5A}">
      <dgm:prSet phldrT="[Текст]" custT="1"/>
      <dgm:spPr/>
      <dgm:t>
        <a:bodyPr/>
        <a:lstStyle/>
        <a:p>
          <a:r>
            <a:rPr lang="ru-RU" sz="2400" dirty="0" smtClean="0"/>
            <a:t>Не в том направлении</a:t>
          </a:r>
          <a:endParaRPr lang="ru-RU" sz="2400" dirty="0"/>
        </a:p>
      </dgm:t>
    </dgm:pt>
    <dgm:pt modelId="{23539FB0-ACEA-46C3-901C-177DFE4F1E87}" type="parTrans" cxnId="{5C0CE001-6E47-4CC7-9D7F-6986DDB6E1BC}">
      <dgm:prSet/>
      <dgm:spPr>
        <a:ln w="38100"/>
      </dgm:spPr>
      <dgm:t>
        <a:bodyPr/>
        <a:lstStyle/>
        <a:p>
          <a:endParaRPr lang="ru-RU"/>
        </a:p>
      </dgm:t>
    </dgm:pt>
    <dgm:pt modelId="{EDBB72D6-803E-4C82-8039-EA21F7875A9E}" type="sibTrans" cxnId="{5C0CE001-6E47-4CC7-9D7F-6986DDB6E1BC}">
      <dgm:prSet/>
      <dgm:spPr/>
      <dgm:t>
        <a:bodyPr/>
        <a:lstStyle/>
        <a:p>
          <a:endParaRPr lang="ru-RU"/>
        </a:p>
      </dgm:t>
    </dgm:pt>
    <dgm:pt modelId="{6F9AFBA4-EECA-4EE1-A2C9-21E7D2B11AB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800" dirty="0" smtClean="0"/>
            <a:t>Рефлексия</a:t>
          </a:r>
          <a:endParaRPr lang="ru-RU" sz="2800" dirty="0"/>
        </a:p>
      </dgm:t>
    </dgm:pt>
    <dgm:pt modelId="{72489AEF-5A10-4DD0-9F60-13058A09F8CE}" type="parTrans" cxnId="{15F0FE1D-012A-4A74-A7BB-F962CD988CF1}">
      <dgm:prSet/>
      <dgm:spPr/>
      <dgm:t>
        <a:bodyPr/>
        <a:lstStyle/>
        <a:p>
          <a:endParaRPr lang="ru-RU"/>
        </a:p>
      </dgm:t>
    </dgm:pt>
    <dgm:pt modelId="{A450DE07-FE8A-48FA-9A8D-9A4958A2A6FB}" type="sibTrans" cxnId="{15F0FE1D-012A-4A74-A7BB-F962CD988CF1}">
      <dgm:prSet/>
      <dgm:spPr/>
      <dgm:t>
        <a:bodyPr/>
        <a:lstStyle/>
        <a:p>
          <a:endParaRPr lang="ru-RU"/>
        </a:p>
      </dgm:t>
    </dgm:pt>
    <dgm:pt modelId="{8ACB9949-64C8-4C1A-9200-57D0BF29F33F}">
      <dgm:prSet phldrT="[Текст]" custT="1"/>
      <dgm:spPr/>
      <dgm:t>
        <a:bodyPr/>
        <a:lstStyle/>
        <a:p>
          <a:r>
            <a:rPr lang="ru-RU" sz="2400" dirty="0" smtClean="0"/>
            <a:t>О чем ты думал?</a:t>
          </a:r>
          <a:endParaRPr lang="ru-RU" sz="2400" dirty="0"/>
        </a:p>
      </dgm:t>
    </dgm:pt>
    <dgm:pt modelId="{B601C7A1-87CA-434F-B0FD-7973DF0593B2}" type="parTrans" cxnId="{EFBAD31E-AB56-4429-9228-60EE31E0D114}">
      <dgm:prSet/>
      <dgm:spPr/>
      <dgm:t>
        <a:bodyPr/>
        <a:lstStyle/>
        <a:p>
          <a:endParaRPr lang="ru-RU"/>
        </a:p>
      </dgm:t>
    </dgm:pt>
    <dgm:pt modelId="{E981D98D-7E19-4F94-AF37-6D3615ED5E35}" type="sibTrans" cxnId="{EFBAD31E-AB56-4429-9228-60EE31E0D114}">
      <dgm:prSet/>
      <dgm:spPr/>
      <dgm:t>
        <a:bodyPr/>
        <a:lstStyle/>
        <a:p>
          <a:endParaRPr lang="ru-RU"/>
        </a:p>
      </dgm:t>
    </dgm:pt>
    <dgm:pt modelId="{7A8A4FC5-311F-4CDA-AC7F-AA937656C64D}">
      <dgm:prSet phldrT="[Текст]" custT="1"/>
      <dgm:spPr/>
      <dgm:t>
        <a:bodyPr/>
        <a:lstStyle/>
        <a:p>
          <a:r>
            <a:rPr lang="ru-RU" sz="2400" dirty="0" smtClean="0"/>
            <a:t>Что ты делал?</a:t>
          </a:r>
          <a:endParaRPr lang="ru-RU" sz="2400" dirty="0"/>
        </a:p>
      </dgm:t>
    </dgm:pt>
    <dgm:pt modelId="{C8F9F829-B3A0-4447-8779-FB1689717E88}" type="parTrans" cxnId="{A8EF4287-A1D1-4780-897D-C2F083B70266}">
      <dgm:prSet/>
      <dgm:spPr/>
      <dgm:t>
        <a:bodyPr/>
        <a:lstStyle/>
        <a:p>
          <a:endParaRPr lang="ru-RU"/>
        </a:p>
      </dgm:t>
    </dgm:pt>
    <dgm:pt modelId="{503537E1-4FA5-4A9A-9848-A7F437F41821}" type="sibTrans" cxnId="{A8EF4287-A1D1-4780-897D-C2F083B70266}">
      <dgm:prSet/>
      <dgm:spPr/>
      <dgm:t>
        <a:bodyPr/>
        <a:lstStyle/>
        <a:p>
          <a:endParaRPr lang="ru-RU"/>
        </a:p>
      </dgm:t>
    </dgm:pt>
    <dgm:pt modelId="{CEA160E6-EE3D-4D49-95EB-0DBC35C38AE1}">
      <dgm:prSet/>
      <dgm:spPr/>
      <dgm:t>
        <a:bodyPr/>
        <a:lstStyle/>
        <a:p>
          <a:endParaRPr lang="ru-RU"/>
        </a:p>
      </dgm:t>
    </dgm:pt>
    <dgm:pt modelId="{50DFDA4C-96F4-4B08-9318-8C7029CAC318}" type="sibTrans" cxnId="{DF7030C1-BEB9-4058-A9A5-020D8CACA645}">
      <dgm:prSet/>
      <dgm:spPr/>
      <dgm:t>
        <a:bodyPr/>
        <a:lstStyle/>
        <a:p>
          <a:endParaRPr lang="ru-RU"/>
        </a:p>
      </dgm:t>
    </dgm:pt>
    <dgm:pt modelId="{126DAD37-8A14-4AD0-9053-C7F6BCD89268}" type="parTrans" cxnId="{DF7030C1-BEB9-4058-A9A5-020D8CACA645}">
      <dgm:prSet/>
      <dgm:spPr/>
      <dgm:t>
        <a:bodyPr/>
        <a:lstStyle/>
        <a:p>
          <a:endParaRPr lang="ru-RU"/>
        </a:p>
      </dgm:t>
    </dgm:pt>
    <dgm:pt modelId="{52F23907-A422-4F2B-88E7-5D26485C9F68}" type="pres">
      <dgm:prSet presAssocID="{F968A0AD-B18B-4B24-B38E-44480C1428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C8CC0-194A-4118-A19A-98F67DCCD37D}" type="pres">
      <dgm:prSet presAssocID="{15D362CD-CFA1-471C-9B74-BD527AD6E8E0}" presName="root" presStyleCnt="0"/>
      <dgm:spPr/>
    </dgm:pt>
    <dgm:pt modelId="{E2C539DD-E6C2-4315-AA03-CAADE0D5A555}" type="pres">
      <dgm:prSet presAssocID="{15D362CD-CFA1-471C-9B74-BD527AD6E8E0}" presName="rootComposite" presStyleCnt="0"/>
      <dgm:spPr/>
    </dgm:pt>
    <dgm:pt modelId="{7FC8AD72-A539-4A7A-B4B5-D15425855228}" type="pres">
      <dgm:prSet presAssocID="{15D362CD-CFA1-471C-9B74-BD527AD6E8E0}" presName="rootText" presStyleLbl="node1" presStyleIdx="0" presStyleCnt="2" custScaleY="38458"/>
      <dgm:spPr/>
      <dgm:t>
        <a:bodyPr/>
        <a:lstStyle/>
        <a:p>
          <a:endParaRPr lang="ru-RU"/>
        </a:p>
      </dgm:t>
    </dgm:pt>
    <dgm:pt modelId="{0F4B304C-9016-4848-AB18-2E56616218AE}" type="pres">
      <dgm:prSet presAssocID="{15D362CD-CFA1-471C-9B74-BD527AD6E8E0}" presName="rootConnector" presStyleLbl="node1" presStyleIdx="0" presStyleCnt="2"/>
      <dgm:spPr/>
      <dgm:t>
        <a:bodyPr/>
        <a:lstStyle/>
        <a:p>
          <a:endParaRPr lang="ru-RU"/>
        </a:p>
      </dgm:t>
    </dgm:pt>
    <dgm:pt modelId="{473F55C8-7AA4-42D3-AC07-2F63B7D9EB06}" type="pres">
      <dgm:prSet presAssocID="{15D362CD-CFA1-471C-9B74-BD527AD6E8E0}" presName="childShape" presStyleCnt="0"/>
      <dgm:spPr/>
    </dgm:pt>
    <dgm:pt modelId="{D6B4445E-D7CC-4976-B690-68B9AA8B0A6A}" type="pres">
      <dgm:prSet presAssocID="{9E64D75F-26D2-41BB-8579-4CE5882F44C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E09F715-5A2D-4F1A-9DB2-E3F428C8729C}" type="pres">
      <dgm:prSet presAssocID="{0D2DC101-C739-47EA-AF72-90F990B35520}" presName="childText" presStyleLbl="bgAcc1" presStyleIdx="0" presStyleCnt="5" custScaleX="145065" custScaleY="32043" custLinFactNeighborX="2469" custLinFactNeighborY="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A5C66-6C61-40E8-8E47-EA49AD909402}" type="pres">
      <dgm:prSet presAssocID="{23539FB0-ACEA-46C3-901C-177DFE4F1E8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8E65F6D-C8EE-4917-B13C-6AF1A59D47AD}" type="pres">
      <dgm:prSet presAssocID="{5CC546BD-1B89-41C1-B74A-FCD056B6AC5A}" presName="childText" presStyleLbl="bgAcc1" presStyleIdx="1" presStyleCnt="5" custScaleX="144499" custScaleY="30817" custLinFactNeighborX="2130" custLinFactNeighborY="-12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3EDD-C82D-4AD8-A9E1-92389A365DE6}" type="pres">
      <dgm:prSet presAssocID="{6F9AFBA4-EECA-4EE1-A2C9-21E7D2B11AB6}" presName="root" presStyleCnt="0"/>
      <dgm:spPr/>
    </dgm:pt>
    <dgm:pt modelId="{0689C4DE-6CA7-446B-AD10-0779D1C2D038}" type="pres">
      <dgm:prSet presAssocID="{6F9AFBA4-EECA-4EE1-A2C9-21E7D2B11AB6}" presName="rootComposite" presStyleCnt="0"/>
      <dgm:spPr/>
    </dgm:pt>
    <dgm:pt modelId="{01757E90-B57A-41CA-9C70-54087BEEE625}" type="pres">
      <dgm:prSet presAssocID="{6F9AFBA4-EECA-4EE1-A2C9-21E7D2B11AB6}" presName="rootText" presStyleLbl="node1" presStyleIdx="1" presStyleCnt="2" custScaleY="42796"/>
      <dgm:spPr/>
      <dgm:t>
        <a:bodyPr/>
        <a:lstStyle/>
        <a:p>
          <a:endParaRPr lang="ru-RU"/>
        </a:p>
      </dgm:t>
    </dgm:pt>
    <dgm:pt modelId="{9F44BBFC-9B13-4F51-AFB8-885FEE0C0988}" type="pres">
      <dgm:prSet presAssocID="{6F9AFBA4-EECA-4EE1-A2C9-21E7D2B11AB6}" presName="rootConnector" presStyleLbl="node1" presStyleIdx="1" presStyleCnt="2"/>
      <dgm:spPr/>
      <dgm:t>
        <a:bodyPr/>
        <a:lstStyle/>
        <a:p>
          <a:endParaRPr lang="ru-RU"/>
        </a:p>
      </dgm:t>
    </dgm:pt>
    <dgm:pt modelId="{12011F51-6515-4D88-939F-AA68115D0318}" type="pres">
      <dgm:prSet presAssocID="{6F9AFBA4-EECA-4EE1-A2C9-21E7D2B11AB6}" presName="childShape" presStyleCnt="0"/>
      <dgm:spPr/>
    </dgm:pt>
    <dgm:pt modelId="{CB4EFB33-F25A-40B7-B758-5C27D2670520}" type="pres">
      <dgm:prSet presAssocID="{B601C7A1-87CA-434F-B0FD-7973DF0593B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34FADC0-0BFE-4A68-AB3A-7387B093444E}" type="pres">
      <dgm:prSet presAssocID="{8ACB9949-64C8-4C1A-9200-57D0BF29F33F}" presName="childText" presStyleLbl="bgAcc1" presStyleIdx="2" presStyleCnt="5" custScaleX="171899" custScaleY="2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B180A-7A71-4F6A-8738-C9BE0B1C9F67}" type="pres">
      <dgm:prSet presAssocID="{C8F9F829-B3A0-4447-8779-FB1689717E8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7D3D784-44B4-41B3-9FE4-F2389574A7D1}" type="pres">
      <dgm:prSet presAssocID="{7A8A4FC5-311F-4CDA-AC7F-AA937656C64D}" presName="childText" presStyleLbl="bgAcc1" presStyleIdx="3" presStyleCnt="5" custScaleX="170172" custScaleY="33972" custLinFactNeighborX="1916" custLinFactNeighborY="-10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326AC-E938-41E2-9792-CB08AC37EED2}" type="pres">
      <dgm:prSet presAssocID="{126DAD37-8A14-4AD0-9053-C7F6BCD89268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96CD525-177C-4EED-BF97-7213B2D55DB0}" type="pres">
      <dgm:prSet presAssocID="{CEA160E6-EE3D-4D49-95EB-0DBC35C38AE1}" presName="childText" presStyleLbl="bgAcc1" presStyleIdx="4" presStyleCnt="5" custScaleX="145065" custScaleY="32043" custLinFactNeighborX="203" custLinFactNeighborY="-23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B83AF-97E0-4BCD-9348-26F76A65306C}" type="presOf" srcId="{7A8A4FC5-311F-4CDA-AC7F-AA937656C64D}" destId="{87D3D784-44B4-41B3-9FE4-F2389574A7D1}" srcOrd="0" destOrd="0" presId="urn:microsoft.com/office/officeart/2005/8/layout/hierarchy3"/>
    <dgm:cxn modelId="{9ADDB848-F97C-4B80-B2DB-5C3964DC0E0B}" type="presOf" srcId="{0D2DC101-C739-47EA-AF72-90F990B35520}" destId="{9E09F715-5A2D-4F1A-9DB2-E3F428C8729C}" srcOrd="0" destOrd="0" presId="urn:microsoft.com/office/officeart/2005/8/layout/hierarchy3"/>
    <dgm:cxn modelId="{A8EF4287-A1D1-4780-897D-C2F083B70266}" srcId="{6F9AFBA4-EECA-4EE1-A2C9-21E7D2B11AB6}" destId="{7A8A4FC5-311F-4CDA-AC7F-AA937656C64D}" srcOrd="1" destOrd="0" parTransId="{C8F9F829-B3A0-4447-8779-FB1689717E88}" sibTransId="{503537E1-4FA5-4A9A-9848-A7F437F41821}"/>
    <dgm:cxn modelId="{3DF93952-5BCD-480C-BCA7-1656DFFF5444}" type="presOf" srcId="{C8F9F829-B3A0-4447-8779-FB1689717E88}" destId="{58DB180A-7A71-4F6A-8738-C9BE0B1C9F67}" srcOrd="0" destOrd="0" presId="urn:microsoft.com/office/officeart/2005/8/layout/hierarchy3"/>
    <dgm:cxn modelId="{DF7030C1-BEB9-4058-A9A5-020D8CACA645}" srcId="{6F9AFBA4-EECA-4EE1-A2C9-21E7D2B11AB6}" destId="{CEA160E6-EE3D-4D49-95EB-0DBC35C38AE1}" srcOrd="2" destOrd="0" parTransId="{126DAD37-8A14-4AD0-9053-C7F6BCD89268}" sibTransId="{50DFDA4C-96F4-4B08-9318-8C7029CAC318}"/>
    <dgm:cxn modelId="{72C54085-0287-47B8-B623-F6DF5244EDF6}" type="presOf" srcId="{126DAD37-8A14-4AD0-9053-C7F6BCD89268}" destId="{374326AC-E938-41E2-9792-CB08AC37EED2}" srcOrd="0" destOrd="0" presId="urn:microsoft.com/office/officeart/2005/8/layout/hierarchy3"/>
    <dgm:cxn modelId="{6701C99D-956C-4C8F-AFFB-A8552329734F}" type="presOf" srcId="{B601C7A1-87CA-434F-B0FD-7973DF0593B2}" destId="{CB4EFB33-F25A-40B7-B758-5C27D2670520}" srcOrd="0" destOrd="0" presId="urn:microsoft.com/office/officeart/2005/8/layout/hierarchy3"/>
    <dgm:cxn modelId="{15F0FE1D-012A-4A74-A7BB-F962CD988CF1}" srcId="{F968A0AD-B18B-4B24-B38E-44480C142833}" destId="{6F9AFBA4-EECA-4EE1-A2C9-21E7D2B11AB6}" srcOrd="1" destOrd="0" parTransId="{72489AEF-5A10-4DD0-9F60-13058A09F8CE}" sibTransId="{A450DE07-FE8A-48FA-9A8D-9A4958A2A6FB}"/>
    <dgm:cxn modelId="{5A9C2287-FFB5-405D-9A24-495518D581A7}" type="presOf" srcId="{9E64D75F-26D2-41BB-8579-4CE5882F44C9}" destId="{D6B4445E-D7CC-4976-B690-68B9AA8B0A6A}" srcOrd="0" destOrd="0" presId="urn:microsoft.com/office/officeart/2005/8/layout/hierarchy3"/>
    <dgm:cxn modelId="{F6B2B556-3508-4E79-AE9F-8DF749C986AF}" type="presOf" srcId="{F968A0AD-B18B-4B24-B38E-44480C142833}" destId="{52F23907-A422-4F2B-88E7-5D26485C9F68}" srcOrd="0" destOrd="0" presId="urn:microsoft.com/office/officeart/2005/8/layout/hierarchy3"/>
    <dgm:cxn modelId="{38B0528F-62E3-4AF0-9DDE-CFAD3ED44725}" type="presOf" srcId="{6F9AFBA4-EECA-4EE1-A2C9-21E7D2B11AB6}" destId="{9F44BBFC-9B13-4F51-AFB8-885FEE0C0988}" srcOrd="1" destOrd="0" presId="urn:microsoft.com/office/officeart/2005/8/layout/hierarchy3"/>
    <dgm:cxn modelId="{982846B9-570A-46DA-9EAF-F7DDDDDBE185}" srcId="{15D362CD-CFA1-471C-9B74-BD527AD6E8E0}" destId="{0D2DC101-C739-47EA-AF72-90F990B35520}" srcOrd="0" destOrd="0" parTransId="{9E64D75F-26D2-41BB-8579-4CE5882F44C9}" sibTransId="{F013A4A0-9FB9-4862-9473-A6F7031A3699}"/>
    <dgm:cxn modelId="{6066C2D3-5246-40D0-9828-5262BDB77037}" type="presOf" srcId="{5CC546BD-1B89-41C1-B74A-FCD056B6AC5A}" destId="{A8E65F6D-C8EE-4917-B13C-6AF1A59D47AD}" srcOrd="0" destOrd="0" presId="urn:microsoft.com/office/officeart/2005/8/layout/hierarchy3"/>
    <dgm:cxn modelId="{0A5583F2-8BD9-4F94-97CC-1647763E05F6}" type="presOf" srcId="{15D362CD-CFA1-471C-9B74-BD527AD6E8E0}" destId="{0F4B304C-9016-4848-AB18-2E56616218AE}" srcOrd="1" destOrd="0" presId="urn:microsoft.com/office/officeart/2005/8/layout/hierarchy3"/>
    <dgm:cxn modelId="{5C0CE001-6E47-4CC7-9D7F-6986DDB6E1BC}" srcId="{15D362CD-CFA1-471C-9B74-BD527AD6E8E0}" destId="{5CC546BD-1B89-41C1-B74A-FCD056B6AC5A}" srcOrd="1" destOrd="0" parTransId="{23539FB0-ACEA-46C3-901C-177DFE4F1E87}" sibTransId="{EDBB72D6-803E-4C82-8039-EA21F7875A9E}"/>
    <dgm:cxn modelId="{6CCBA0E2-B03B-4DD5-A1EE-4FD9D7F65539}" type="presOf" srcId="{15D362CD-CFA1-471C-9B74-BD527AD6E8E0}" destId="{7FC8AD72-A539-4A7A-B4B5-D15425855228}" srcOrd="0" destOrd="0" presId="urn:microsoft.com/office/officeart/2005/8/layout/hierarchy3"/>
    <dgm:cxn modelId="{EFBAD31E-AB56-4429-9228-60EE31E0D114}" srcId="{6F9AFBA4-EECA-4EE1-A2C9-21E7D2B11AB6}" destId="{8ACB9949-64C8-4C1A-9200-57D0BF29F33F}" srcOrd="0" destOrd="0" parTransId="{B601C7A1-87CA-434F-B0FD-7973DF0593B2}" sibTransId="{E981D98D-7E19-4F94-AF37-6D3615ED5E35}"/>
    <dgm:cxn modelId="{C759202A-BBE6-4744-9CF8-27B900C3EB21}" type="presOf" srcId="{6F9AFBA4-EECA-4EE1-A2C9-21E7D2B11AB6}" destId="{01757E90-B57A-41CA-9C70-54087BEEE625}" srcOrd="0" destOrd="0" presId="urn:microsoft.com/office/officeart/2005/8/layout/hierarchy3"/>
    <dgm:cxn modelId="{E2EF4526-D1ED-4419-91AB-A2C0F7DD3CCD}" type="presOf" srcId="{CEA160E6-EE3D-4D49-95EB-0DBC35C38AE1}" destId="{896CD525-177C-4EED-BF97-7213B2D55DB0}" srcOrd="0" destOrd="0" presId="urn:microsoft.com/office/officeart/2005/8/layout/hierarchy3"/>
    <dgm:cxn modelId="{874DFC17-BCFD-46E7-B8F4-02A7FCDFA4A8}" type="presOf" srcId="{8ACB9949-64C8-4C1A-9200-57D0BF29F33F}" destId="{D34FADC0-0BFE-4A68-AB3A-7387B093444E}" srcOrd="0" destOrd="0" presId="urn:microsoft.com/office/officeart/2005/8/layout/hierarchy3"/>
    <dgm:cxn modelId="{01455C28-01ED-4035-AC0A-5AC2A58EEF3C}" srcId="{F968A0AD-B18B-4B24-B38E-44480C142833}" destId="{15D362CD-CFA1-471C-9B74-BD527AD6E8E0}" srcOrd="0" destOrd="0" parTransId="{481C8AE4-7A07-4BE2-A482-BF29CDB2B56A}" sibTransId="{FBF5A097-2FCD-46D1-A39E-344E640A6211}"/>
    <dgm:cxn modelId="{50D44CF1-0961-402E-A710-41DD975B0578}" type="presOf" srcId="{23539FB0-ACEA-46C3-901C-177DFE4F1E87}" destId="{076A5C66-6C61-40E8-8E47-EA49AD909402}" srcOrd="0" destOrd="0" presId="urn:microsoft.com/office/officeart/2005/8/layout/hierarchy3"/>
    <dgm:cxn modelId="{124640BC-5040-420C-AB1E-AA536D2DBAA3}" type="presParOf" srcId="{52F23907-A422-4F2B-88E7-5D26485C9F68}" destId="{5F6C8CC0-194A-4118-A19A-98F67DCCD37D}" srcOrd="0" destOrd="0" presId="urn:microsoft.com/office/officeart/2005/8/layout/hierarchy3"/>
    <dgm:cxn modelId="{33A370E3-9F54-4AC4-9B00-DA68DC6210E6}" type="presParOf" srcId="{5F6C8CC0-194A-4118-A19A-98F67DCCD37D}" destId="{E2C539DD-E6C2-4315-AA03-CAADE0D5A555}" srcOrd="0" destOrd="0" presId="urn:microsoft.com/office/officeart/2005/8/layout/hierarchy3"/>
    <dgm:cxn modelId="{DFD38F5B-5736-4739-8EF2-FD7B1E4F0A57}" type="presParOf" srcId="{E2C539DD-E6C2-4315-AA03-CAADE0D5A555}" destId="{7FC8AD72-A539-4A7A-B4B5-D15425855228}" srcOrd="0" destOrd="0" presId="urn:microsoft.com/office/officeart/2005/8/layout/hierarchy3"/>
    <dgm:cxn modelId="{C0504D0B-3007-492D-87C5-3EB8D4E7BF0F}" type="presParOf" srcId="{E2C539DD-E6C2-4315-AA03-CAADE0D5A555}" destId="{0F4B304C-9016-4848-AB18-2E56616218AE}" srcOrd="1" destOrd="0" presId="urn:microsoft.com/office/officeart/2005/8/layout/hierarchy3"/>
    <dgm:cxn modelId="{FAE2185B-23A8-45FC-9E48-D7431286B01F}" type="presParOf" srcId="{5F6C8CC0-194A-4118-A19A-98F67DCCD37D}" destId="{473F55C8-7AA4-42D3-AC07-2F63B7D9EB06}" srcOrd="1" destOrd="0" presId="urn:microsoft.com/office/officeart/2005/8/layout/hierarchy3"/>
    <dgm:cxn modelId="{321C8107-3D34-4C20-BC60-DE90121A0D7A}" type="presParOf" srcId="{473F55C8-7AA4-42D3-AC07-2F63B7D9EB06}" destId="{D6B4445E-D7CC-4976-B690-68B9AA8B0A6A}" srcOrd="0" destOrd="0" presId="urn:microsoft.com/office/officeart/2005/8/layout/hierarchy3"/>
    <dgm:cxn modelId="{CD8DF521-821E-4CE9-8DEC-696ADD3CBACF}" type="presParOf" srcId="{473F55C8-7AA4-42D3-AC07-2F63B7D9EB06}" destId="{9E09F715-5A2D-4F1A-9DB2-E3F428C8729C}" srcOrd="1" destOrd="0" presId="urn:microsoft.com/office/officeart/2005/8/layout/hierarchy3"/>
    <dgm:cxn modelId="{1B04A363-17AC-4EE4-9681-6B638126864B}" type="presParOf" srcId="{473F55C8-7AA4-42D3-AC07-2F63B7D9EB06}" destId="{076A5C66-6C61-40E8-8E47-EA49AD909402}" srcOrd="2" destOrd="0" presId="urn:microsoft.com/office/officeart/2005/8/layout/hierarchy3"/>
    <dgm:cxn modelId="{25C96BFB-24F7-49F4-9CB3-F33C8F5D127E}" type="presParOf" srcId="{473F55C8-7AA4-42D3-AC07-2F63B7D9EB06}" destId="{A8E65F6D-C8EE-4917-B13C-6AF1A59D47AD}" srcOrd="3" destOrd="0" presId="urn:microsoft.com/office/officeart/2005/8/layout/hierarchy3"/>
    <dgm:cxn modelId="{90EFED76-4287-425F-874F-FDEEC9932734}" type="presParOf" srcId="{52F23907-A422-4F2B-88E7-5D26485C9F68}" destId="{CAA83EDD-C82D-4AD8-A9E1-92389A365DE6}" srcOrd="1" destOrd="0" presId="urn:microsoft.com/office/officeart/2005/8/layout/hierarchy3"/>
    <dgm:cxn modelId="{76073EFA-7016-4B7F-A725-E727B21B1341}" type="presParOf" srcId="{CAA83EDD-C82D-4AD8-A9E1-92389A365DE6}" destId="{0689C4DE-6CA7-446B-AD10-0779D1C2D038}" srcOrd="0" destOrd="0" presId="urn:microsoft.com/office/officeart/2005/8/layout/hierarchy3"/>
    <dgm:cxn modelId="{719AEB85-EFC8-434B-80AD-049AFE6086FF}" type="presParOf" srcId="{0689C4DE-6CA7-446B-AD10-0779D1C2D038}" destId="{01757E90-B57A-41CA-9C70-54087BEEE625}" srcOrd="0" destOrd="0" presId="urn:microsoft.com/office/officeart/2005/8/layout/hierarchy3"/>
    <dgm:cxn modelId="{1E7CA8A4-E7A8-4A27-BC12-FC5B8D35D4BD}" type="presParOf" srcId="{0689C4DE-6CA7-446B-AD10-0779D1C2D038}" destId="{9F44BBFC-9B13-4F51-AFB8-885FEE0C0988}" srcOrd="1" destOrd="0" presId="urn:microsoft.com/office/officeart/2005/8/layout/hierarchy3"/>
    <dgm:cxn modelId="{CAFBF0C9-656B-4BB5-9C2B-D0129E951C52}" type="presParOf" srcId="{CAA83EDD-C82D-4AD8-A9E1-92389A365DE6}" destId="{12011F51-6515-4D88-939F-AA68115D0318}" srcOrd="1" destOrd="0" presId="urn:microsoft.com/office/officeart/2005/8/layout/hierarchy3"/>
    <dgm:cxn modelId="{1893039E-EC2F-4F83-87C0-A3D44CE217B2}" type="presParOf" srcId="{12011F51-6515-4D88-939F-AA68115D0318}" destId="{CB4EFB33-F25A-40B7-B758-5C27D2670520}" srcOrd="0" destOrd="0" presId="urn:microsoft.com/office/officeart/2005/8/layout/hierarchy3"/>
    <dgm:cxn modelId="{EE78272F-1D75-4135-A77B-E00F875C1130}" type="presParOf" srcId="{12011F51-6515-4D88-939F-AA68115D0318}" destId="{D34FADC0-0BFE-4A68-AB3A-7387B093444E}" srcOrd="1" destOrd="0" presId="urn:microsoft.com/office/officeart/2005/8/layout/hierarchy3"/>
    <dgm:cxn modelId="{95E7530D-02B4-4A40-99CC-7CDD9E6DAA64}" type="presParOf" srcId="{12011F51-6515-4D88-939F-AA68115D0318}" destId="{58DB180A-7A71-4F6A-8738-C9BE0B1C9F67}" srcOrd="2" destOrd="0" presId="urn:microsoft.com/office/officeart/2005/8/layout/hierarchy3"/>
    <dgm:cxn modelId="{DFA01BB5-A210-4D96-883D-CE1EB3345FD9}" type="presParOf" srcId="{12011F51-6515-4D88-939F-AA68115D0318}" destId="{87D3D784-44B4-41B3-9FE4-F2389574A7D1}" srcOrd="3" destOrd="0" presId="urn:microsoft.com/office/officeart/2005/8/layout/hierarchy3"/>
    <dgm:cxn modelId="{39F269D7-FB04-4138-AF01-CAC687780F40}" type="presParOf" srcId="{12011F51-6515-4D88-939F-AA68115D0318}" destId="{374326AC-E938-41E2-9792-CB08AC37EED2}" srcOrd="4" destOrd="0" presId="urn:microsoft.com/office/officeart/2005/8/layout/hierarchy3"/>
    <dgm:cxn modelId="{356DAA67-2317-41DC-8BB8-054BC6FF7EB0}" type="presParOf" srcId="{12011F51-6515-4D88-939F-AA68115D0318}" destId="{896CD525-177C-4EED-BF97-7213B2D55D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A47AA-0696-4AA7-BE10-AA5FE48D3316}">
      <dsp:nvSpPr>
        <dsp:cNvPr id="0" name=""/>
        <dsp:cNvSpPr/>
      </dsp:nvSpPr>
      <dsp:spPr>
        <a:xfrm>
          <a:off x="2281747" y="1524421"/>
          <a:ext cx="1347549" cy="1015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Общение</a:t>
          </a:r>
          <a:endParaRPr lang="ru-RU" sz="1600" kern="1200" dirty="0"/>
        </a:p>
      </dsp:txBody>
      <dsp:txXfrm>
        <a:off x="2479091" y="1673087"/>
        <a:ext cx="952861" cy="717824"/>
      </dsp:txXfrm>
    </dsp:sp>
    <dsp:sp modelId="{8003574F-D1CF-4B6F-9896-B52472A62771}">
      <dsp:nvSpPr>
        <dsp:cNvPr id="0" name=""/>
        <dsp:cNvSpPr/>
      </dsp:nvSpPr>
      <dsp:spPr>
        <a:xfrm rot="16200000">
          <a:off x="2835319" y="1122769"/>
          <a:ext cx="240404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871380" y="1231494"/>
        <a:ext cx="168283" cy="217991"/>
      </dsp:txXfrm>
    </dsp:sp>
    <dsp:sp modelId="{FBF86599-E7F7-40ED-A81E-489FA05AF5B3}">
      <dsp:nvSpPr>
        <dsp:cNvPr id="0" name=""/>
        <dsp:cNvSpPr/>
      </dsp:nvSpPr>
      <dsp:spPr>
        <a:xfrm>
          <a:off x="2421228" y="2243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 средствам</a:t>
          </a:r>
          <a:endParaRPr lang="ru-RU" sz="1200" b="1" kern="1200" dirty="0"/>
        </a:p>
      </dsp:txBody>
      <dsp:txXfrm>
        <a:off x="2577719" y="158734"/>
        <a:ext cx="755603" cy="755603"/>
      </dsp:txXfrm>
    </dsp:sp>
    <dsp:sp modelId="{B7150348-3D0A-43E2-A851-2F558FA12517}">
      <dsp:nvSpPr>
        <dsp:cNvPr id="0" name=""/>
        <dsp:cNvSpPr/>
      </dsp:nvSpPr>
      <dsp:spPr>
        <a:xfrm>
          <a:off x="3651833" y="1850340"/>
          <a:ext cx="54293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51833" y="1923004"/>
        <a:ext cx="38005" cy="217991"/>
      </dsp:txXfrm>
    </dsp:sp>
    <dsp:sp modelId="{797C94C8-08C0-40A5-977D-E8FEB301AAF9}">
      <dsp:nvSpPr>
        <dsp:cNvPr id="0" name=""/>
        <dsp:cNvSpPr/>
      </dsp:nvSpPr>
      <dsp:spPr>
        <a:xfrm>
          <a:off x="3731736" y="1497707"/>
          <a:ext cx="1438498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 содержанию</a:t>
          </a:r>
          <a:endParaRPr lang="ru-RU" sz="1200" b="1" kern="1200" dirty="0"/>
        </a:p>
      </dsp:txBody>
      <dsp:txXfrm>
        <a:off x="3942399" y="1654198"/>
        <a:ext cx="1017172" cy="755603"/>
      </dsp:txXfrm>
    </dsp:sp>
    <dsp:sp modelId="{83C758B5-4B90-46DC-B232-1D4EA5DE458A}">
      <dsp:nvSpPr>
        <dsp:cNvPr id="0" name=""/>
        <dsp:cNvSpPr/>
      </dsp:nvSpPr>
      <dsp:spPr>
        <a:xfrm rot="5400000">
          <a:off x="2835319" y="2577911"/>
          <a:ext cx="240404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871380" y="2614515"/>
        <a:ext cx="168283" cy="217991"/>
      </dsp:txXfrm>
    </dsp:sp>
    <dsp:sp modelId="{0F295D23-338F-4957-AC4C-4F727401B336}">
      <dsp:nvSpPr>
        <dsp:cNvPr id="0" name=""/>
        <dsp:cNvSpPr/>
      </dsp:nvSpPr>
      <dsp:spPr>
        <a:xfrm>
          <a:off x="2421228" y="2993170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 опосредованности</a:t>
          </a:r>
          <a:endParaRPr lang="ru-RU" sz="1200" b="1" kern="1200" dirty="0"/>
        </a:p>
      </dsp:txBody>
      <dsp:txXfrm>
        <a:off x="2577719" y="3149661"/>
        <a:ext cx="755603" cy="755603"/>
      </dsp:txXfrm>
    </dsp:sp>
    <dsp:sp modelId="{8C301919-CBA9-4049-9ADC-5D58A20FA489}">
      <dsp:nvSpPr>
        <dsp:cNvPr id="0" name=""/>
        <dsp:cNvSpPr/>
      </dsp:nvSpPr>
      <dsp:spPr>
        <a:xfrm rot="10800000">
          <a:off x="2066199" y="1850340"/>
          <a:ext cx="152320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111895" y="1923004"/>
        <a:ext cx="106624" cy="217991"/>
      </dsp:txXfrm>
    </dsp:sp>
    <dsp:sp modelId="{BC9AEF41-3F8C-4FB6-9B9E-9E7DC4447498}">
      <dsp:nvSpPr>
        <dsp:cNvPr id="0" name=""/>
        <dsp:cNvSpPr/>
      </dsp:nvSpPr>
      <dsp:spPr>
        <a:xfrm>
          <a:off x="925764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 цели</a:t>
          </a:r>
          <a:endParaRPr lang="ru-RU" sz="1200" kern="1200" dirty="0"/>
        </a:p>
      </dsp:txBody>
      <dsp:txXfrm>
        <a:off x="1082255" y="1654198"/>
        <a:ext cx="755603" cy="755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8AD72-A539-4A7A-B4B5-D15425855228}">
      <dsp:nvSpPr>
        <dsp:cNvPr id="0" name=""/>
        <dsp:cNvSpPr/>
      </dsp:nvSpPr>
      <dsp:spPr>
        <a:xfrm>
          <a:off x="5345" y="653795"/>
          <a:ext cx="2627266" cy="50519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Констатация</a:t>
          </a:r>
          <a:endParaRPr lang="ru-RU" sz="2800" kern="1200" dirty="0"/>
        </a:p>
      </dsp:txBody>
      <dsp:txXfrm>
        <a:off x="20142" y="668592"/>
        <a:ext cx="2597672" cy="475603"/>
      </dsp:txXfrm>
    </dsp:sp>
    <dsp:sp modelId="{D6B4445E-D7CC-4976-B690-68B9AA8B0A6A}">
      <dsp:nvSpPr>
        <dsp:cNvPr id="0" name=""/>
        <dsp:cNvSpPr/>
      </dsp:nvSpPr>
      <dsp:spPr>
        <a:xfrm>
          <a:off x="268071" y="1158992"/>
          <a:ext cx="314620" cy="58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359"/>
              </a:lnTo>
              <a:lnTo>
                <a:pt x="314620" y="586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9F715-5A2D-4F1A-9DB2-E3F428C8729C}">
      <dsp:nvSpPr>
        <dsp:cNvPr id="0" name=""/>
        <dsp:cNvSpPr/>
      </dsp:nvSpPr>
      <dsp:spPr>
        <a:xfrm>
          <a:off x="582692" y="1534888"/>
          <a:ext cx="3048995" cy="420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Неправильно</a:t>
          </a:r>
          <a:endParaRPr lang="ru-RU" sz="2400" kern="1200" dirty="0"/>
        </a:p>
      </dsp:txBody>
      <dsp:txXfrm>
        <a:off x="595021" y="1547217"/>
        <a:ext cx="3024337" cy="396269"/>
      </dsp:txXfrm>
    </dsp:sp>
    <dsp:sp modelId="{076A5C66-6C61-40E8-8E47-EA49AD909402}">
      <dsp:nvSpPr>
        <dsp:cNvPr id="0" name=""/>
        <dsp:cNvSpPr/>
      </dsp:nvSpPr>
      <dsp:spPr>
        <a:xfrm>
          <a:off x="268071" y="1158992"/>
          <a:ext cx="307495" cy="112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520"/>
              </a:lnTo>
              <a:lnTo>
                <a:pt x="307495" y="11215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65F6D-C8EE-4917-B13C-6AF1A59D47AD}">
      <dsp:nvSpPr>
        <dsp:cNvPr id="0" name=""/>
        <dsp:cNvSpPr/>
      </dsp:nvSpPr>
      <dsp:spPr>
        <a:xfrm>
          <a:off x="575567" y="2078101"/>
          <a:ext cx="3037098" cy="40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 в том направлении</a:t>
          </a:r>
          <a:endParaRPr lang="ru-RU" sz="2400" kern="1200" dirty="0"/>
        </a:p>
      </dsp:txBody>
      <dsp:txXfrm>
        <a:off x="587424" y="2089958"/>
        <a:ext cx="3013384" cy="381108"/>
      </dsp:txXfrm>
    </dsp:sp>
    <dsp:sp modelId="{01757E90-B57A-41CA-9C70-54087BEEE625}">
      <dsp:nvSpPr>
        <dsp:cNvPr id="0" name=""/>
        <dsp:cNvSpPr/>
      </dsp:nvSpPr>
      <dsp:spPr>
        <a:xfrm>
          <a:off x="3711156" y="653795"/>
          <a:ext cx="2627266" cy="56218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Рефлексия</a:t>
          </a:r>
          <a:endParaRPr lang="ru-RU" sz="2800" kern="1200" dirty="0"/>
        </a:p>
      </dsp:txBody>
      <dsp:txXfrm>
        <a:off x="3727622" y="670261"/>
        <a:ext cx="2594334" cy="529250"/>
      </dsp:txXfrm>
    </dsp:sp>
    <dsp:sp modelId="{CB4EFB33-F25A-40B7-B758-5C27D2670520}">
      <dsp:nvSpPr>
        <dsp:cNvPr id="0" name=""/>
        <dsp:cNvSpPr/>
      </dsp:nvSpPr>
      <dsp:spPr>
        <a:xfrm>
          <a:off x="3973883" y="1215977"/>
          <a:ext cx="262726" cy="49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11"/>
              </a:lnTo>
              <a:lnTo>
                <a:pt x="262726" y="4993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FADC0-0BFE-4A68-AB3A-7387B093444E}">
      <dsp:nvSpPr>
        <dsp:cNvPr id="0" name=""/>
        <dsp:cNvSpPr/>
      </dsp:nvSpPr>
      <dsp:spPr>
        <a:xfrm>
          <a:off x="4236610" y="1544385"/>
          <a:ext cx="3612995" cy="341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 чем ты думал?</a:t>
          </a:r>
          <a:endParaRPr lang="ru-RU" sz="2400" kern="1200" dirty="0"/>
        </a:p>
      </dsp:txBody>
      <dsp:txXfrm>
        <a:off x="4246621" y="1554396"/>
        <a:ext cx="3592973" cy="321785"/>
      </dsp:txXfrm>
    </dsp:sp>
    <dsp:sp modelId="{58DB180A-7A71-4F6A-8738-C9BE0B1C9F67}">
      <dsp:nvSpPr>
        <dsp:cNvPr id="0" name=""/>
        <dsp:cNvSpPr/>
      </dsp:nvSpPr>
      <dsp:spPr>
        <a:xfrm>
          <a:off x="3973883" y="1215977"/>
          <a:ext cx="302997" cy="107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372"/>
              </a:lnTo>
              <a:lnTo>
                <a:pt x="302997" y="10793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3D784-44B4-41B3-9FE4-F2389574A7D1}">
      <dsp:nvSpPr>
        <dsp:cNvPr id="0" name=""/>
        <dsp:cNvSpPr/>
      </dsp:nvSpPr>
      <dsp:spPr>
        <a:xfrm>
          <a:off x="4276880" y="2072216"/>
          <a:ext cx="3576697" cy="44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Что ты делал?</a:t>
          </a:r>
          <a:endParaRPr lang="ru-RU" sz="2400" kern="1200" dirty="0"/>
        </a:p>
      </dsp:txBody>
      <dsp:txXfrm>
        <a:off x="4289951" y="2085287"/>
        <a:ext cx="3550555" cy="420125"/>
      </dsp:txXfrm>
    </dsp:sp>
    <dsp:sp modelId="{374326AC-E938-41E2-9792-CB08AC37EED2}">
      <dsp:nvSpPr>
        <dsp:cNvPr id="0" name=""/>
        <dsp:cNvSpPr/>
      </dsp:nvSpPr>
      <dsp:spPr>
        <a:xfrm>
          <a:off x="3973883" y="1215977"/>
          <a:ext cx="266993" cy="167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327"/>
              </a:lnTo>
              <a:lnTo>
                <a:pt x="266993" y="1672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CD525-177C-4EED-BF97-7213B2D55DB0}">
      <dsp:nvSpPr>
        <dsp:cNvPr id="0" name=""/>
        <dsp:cNvSpPr/>
      </dsp:nvSpPr>
      <dsp:spPr>
        <a:xfrm>
          <a:off x="4240876" y="2677841"/>
          <a:ext cx="3048995" cy="420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53205" y="2690170"/>
        <a:ext cx="3024337" cy="39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4E4F5-B39A-42B7-BBC8-69EB01F32C4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73F62-8CAC-4D98-A08F-B06FC44DF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0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3" t="64304"/>
          <a:stretch/>
        </p:blipFill>
        <p:spPr>
          <a:xfrm flipV="1">
            <a:off x="0" y="0"/>
            <a:ext cx="9144000" cy="92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965441"/>
            <a:ext cx="7869890" cy="366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22406"/>
            <a:ext cx="7869890" cy="749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44N00vl9e/powerful-education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60" y="-47624"/>
            <a:ext cx="9281755" cy="514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2024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8" name="Рисунок 7" descr="Шаблон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755" y="978693"/>
            <a:ext cx="9281755" cy="2978944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78163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0a2ae59b0b7e5ee1c62e80d684812acc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7875" y="-47624"/>
            <a:ext cx="2204097" cy="102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9183" y="48905"/>
            <a:ext cx="3806535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b="1" dirty="0" smtClean="0">
                <a:solidFill>
                  <a:srgbClr val="FFC000"/>
                </a:solidFill>
                <a:ea typeface="Calibri" pitchFamily="34" charset="0"/>
                <a:cs typeface="Arial" panose="020B0604020202020204" pitchFamily="34" charset="0"/>
              </a:rPr>
              <a:t>ИНСТИТУТ ОБЩЕСТВЕННОГО ЗДОРОВЬЯ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b="1" dirty="0" smtClean="0">
                <a:solidFill>
                  <a:srgbClr val="FFC000"/>
                </a:solidFill>
                <a:ea typeface="Calibri" pitchFamily="34" charset="0"/>
                <a:cs typeface="Arial" panose="020B0604020202020204" pitchFamily="34" charset="0"/>
              </a:rPr>
              <a:t>ИМ. Н.П.ГРИГОРЕНКО</a:t>
            </a:r>
            <a:endParaRPr lang="ru-RU" altLang="ru-RU" sz="1200" b="1" dirty="0">
              <a:solidFill>
                <a:srgbClr val="FFC000"/>
              </a:solidFill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6929" y="626370"/>
            <a:ext cx="3116944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b="1" dirty="0">
                <a:solidFill>
                  <a:srgbClr val="FFC000"/>
                </a:solidFill>
                <a:ea typeface="Calibri" pitchFamily="34" charset="0"/>
                <a:cs typeface="Arial" panose="020B0604020202020204" pitchFamily="34" charset="0"/>
              </a:rPr>
              <a:t>ЦЕНТР ДОПОЛНИТЕЛЬНОГО ОБРАЗОВАНИЯ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9513" y="4122122"/>
            <a:ext cx="4960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Модуль 1.Теоретико-методологические основы персонализированного обучения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2074" y="1427439"/>
            <a:ext cx="60483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общение</a:t>
            </a: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Наставничество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9718" y="3471502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dirty="0">
                <a:solidFill>
                  <a:srgbClr val="008080"/>
                </a:solidFill>
                <a:ea typeface="Calibri" pitchFamily="34" charset="0"/>
                <a:cs typeface="Times New Roman" pitchFamily="18" charset="0"/>
              </a:rPr>
              <a:t>Д.п.н.,</a:t>
            </a:r>
            <a:r>
              <a:rPr lang="ru-RU" altLang="ru-RU" dirty="0" err="1">
                <a:solidFill>
                  <a:srgbClr val="008080"/>
                </a:solidFill>
                <a:ea typeface="Calibri" pitchFamily="34" charset="0"/>
                <a:cs typeface="Times New Roman" pitchFamily="18" charset="0"/>
              </a:rPr>
              <a:t>к.м.н</a:t>
            </a:r>
            <a:r>
              <a:rPr lang="ru-RU" altLang="ru-RU" dirty="0" smtClean="0">
                <a:solidFill>
                  <a:srgbClr val="00808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solidFill>
                  <a:srgbClr val="008080"/>
                </a:solidFill>
                <a:ea typeface="Calibri" pitchFamily="34" charset="0"/>
                <a:cs typeface="Times New Roman" pitchFamily="18" charset="0"/>
              </a:rPr>
              <a:t>А.И.Артюхина</a:t>
            </a:r>
            <a:endParaRPr lang="ru-RU" altLang="ru-RU" dirty="0">
              <a:solidFill>
                <a:srgbClr val="00808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3718" y="10738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 квалификации</a:t>
            </a:r>
            <a:endParaRPr lang="ru-RU" sz="14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763f5ab5308774c8d774e1e5ab84fa5e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5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68" y="946789"/>
            <a:ext cx="8809264" cy="3771899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 </a:t>
            </a:r>
            <a:r>
              <a:rPr lang="ru-RU" sz="1800" b="1" dirty="0"/>
              <a:t>исходная установка в общении заключается в том, чтобы относиться к людям так, как будто они хорошие и добрые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говорить </a:t>
            </a:r>
            <a:r>
              <a:rPr lang="ru-RU" sz="1800" b="1" dirty="0"/>
              <a:t>на языке </a:t>
            </a:r>
            <a:r>
              <a:rPr lang="ru-RU" sz="1800" b="1" dirty="0" smtClean="0"/>
              <a:t>партнера,  </a:t>
            </a:r>
            <a:r>
              <a:rPr lang="ru-RU" sz="1800" b="1" dirty="0"/>
              <a:t>«позиция на равных», то есть подчеркивание значимости студента, проявление уважения к нему</a:t>
            </a:r>
          </a:p>
          <a:p>
            <a:r>
              <a:rPr lang="ru-RU" sz="1800" b="1" dirty="0"/>
              <a:t>подчеркивать общность со студентами (у нас общая цель – добиться успеха студента в учебе, профессии)</a:t>
            </a:r>
          </a:p>
          <a:p>
            <a:r>
              <a:rPr lang="ru-RU" sz="1800" b="1" dirty="0"/>
              <a:t>критика ошибочной позиции или поведения студента в диалоге с преподавателем должна быть доброжелательной и конструктивной</a:t>
            </a:r>
          </a:p>
          <a:p>
            <a:r>
              <a:rPr lang="ru-RU" sz="1800" b="1" dirty="0"/>
              <a:t>преподаватель не должен бояться признаться в ошибке</a:t>
            </a:r>
          </a:p>
          <a:p>
            <a:r>
              <a:rPr lang="ru-RU" sz="1800" b="1" dirty="0" smtClean="0"/>
              <a:t>Одобрение, поддержка придания ценности любой </a:t>
            </a:r>
            <a:r>
              <a:rPr lang="ru-RU" sz="1800" b="1" dirty="0"/>
              <a:t>попытки ответа, </a:t>
            </a:r>
            <a:r>
              <a:rPr lang="ru-RU" sz="1800" b="1" dirty="0" smtClean="0"/>
              <a:t>самому факту участия </a:t>
            </a:r>
            <a:r>
              <a:rPr lang="ru-RU" sz="1800" b="1" dirty="0"/>
              <a:t>в диалоге с преподавателем; </a:t>
            </a:r>
          </a:p>
          <a:p>
            <a:r>
              <a:rPr lang="ru-RU" sz="1800" b="1" dirty="0" smtClean="0"/>
              <a:t>для </a:t>
            </a:r>
            <a:r>
              <a:rPr lang="ru-RU" sz="1800" b="1" dirty="0"/>
              <a:t>того чтобы побудить студента чем-то заниматься, нужно обращаться с ним так, как будто он действительно хочет этим </a:t>
            </a:r>
            <a:r>
              <a:rPr lang="ru-RU" sz="1800" b="1" dirty="0" smtClean="0"/>
              <a:t>заниматься</a:t>
            </a:r>
            <a:endParaRPr lang="ru-RU" sz="1800" b="1" dirty="0"/>
          </a:p>
        </p:txBody>
      </p:sp>
      <p:sp>
        <p:nvSpPr>
          <p:cNvPr id="4" name="Заголовок 36"/>
          <p:cNvSpPr txBox="1">
            <a:spLocks/>
          </p:cNvSpPr>
          <p:nvPr/>
        </p:nvSpPr>
        <p:spPr>
          <a:xfrm>
            <a:off x="0" y="15051"/>
            <a:ext cx="9144000" cy="807913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68580" tIns="34290" rIns="68580" bIns="3429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Успешное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835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68" y="746764"/>
            <a:ext cx="8809264" cy="3771899"/>
          </a:xfrm>
        </p:spPr>
        <p:txBody>
          <a:bodyPr>
            <a:noAutofit/>
          </a:bodyPr>
          <a:lstStyle/>
          <a:p>
            <a:r>
              <a:rPr lang="ru-RU" sz="1800" b="1" dirty="0"/>
              <a:t>создание атмосферы защищенности при общении студентов с преподавателем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одобрение практики обращения за помощью к преподавателю или другому </a:t>
            </a:r>
            <a:r>
              <a:rPr lang="ru-RU" sz="1800" b="1" dirty="0" smtClean="0"/>
              <a:t>студенту;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поощрение устных ответов по собственной инициативе студентов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создание </a:t>
            </a:r>
            <a:r>
              <a:rPr lang="ru-RU" sz="1800" b="1" dirty="0"/>
              <a:t>щадящих условий при ответах студентов с коммуникативной</a:t>
            </a:r>
            <a:br>
              <a:rPr lang="ru-RU" sz="1800" b="1" dirty="0"/>
            </a:br>
            <a:r>
              <a:rPr lang="ru-RU" sz="1800" b="1" dirty="0"/>
              <a:t>заторможенностью;</a:t>
            </a:r>
          </a:p>
          <a:p>
            <a:r>
              <a:rPr lang="ru-RU" sz="1800" b="1" dirty="0" smtClean="0"/>
              <a:t>недопущение </a:t>
            </a:r>
            <a:r>
              <a:rPr lang="ru-RU" sz="1800" b="1" dirty="0"/>
              <a:t>действий со стороны студентов, подавляющих активность</a:t>
            </a:r>
            <a:br>
              <a:rPr lang="ru-RU" sz="1800" b="1" dirty="0"/>
            </a:br>
            <a:r>
              <a:rPr lang="ru-RU" sz="1800" b="1" dirty="0"/>
              <a:t>товарищей на занятии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недопущение </a:t>
            </a:r>
            <a:r>
              <a:rPr lang="ru-RU" sz="1800" b="1" dirty="0"/>
              <a:t>переноса недостатков отдельных студентов на всю группу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демонстрация </a:t>
            </a:r>
            <a:r>
              <a:rPr lang="ru-RU" sz="1800" b="1" dirty="0"/>
              <a:t>в вербальной и невербальной формах заинтересованного</a:t>
            </a:r>
            <a:br>
              <a:rPr lang="ru-RU" sz="1800" b="1" dirty="0"/>
            </a:br>
            <a:r>
              <a:rPr lang="ru-RU" sz="1800" b="1" dirty="0"/>
              <a:t>внимания к </a:t>
            </a:r>
            <a:r>
              <a:rPr lang="ru-RU" sz="1800" b="1" dirty="0" smtClean="0"/>
              <a:t>студентам;</a:t>
            </a:r>
          </a:p>
          <a:p>
            <a:r>
              <a:rPr lang="ru-RU" sz="1800" b="1" i="1" dirty="0"/>
              <a:t>для того чтобы человек слабый стал сильнее, ему нужно как можно больше общаться с еще более слабыми, чем он сам, то есть с теми, по отношению к которым он будет играть роль </a:t>
            </a:r>
            <a:r>
              <a:rPr lang="ru-RU" sz="1800" b="1" i="1" dirty="0" smtClean="0"/>
              <a:t>сильного.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endParaRPr lang="ru-RU" sz="1600" b="1" i="1" dirty="0"/>
          </a:p>
        </p:txBody>
      </p:sp>
      <p:sp>
        <p:nvSpPr>
          <p:cNvPr id="4" name="Заголовок 36"/>
          <p:cNvSpPr txBox="1">
            <a:spLocks/>
          </p:cNvSpPr>
          <p:nvPr/>
        </p:nvSpPr>
        <p:spPr>
          <a:xfrm>
            <a:off x="0" y="15051"/>
            <a:ext cx="9144000" cy="807913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68580" tIns="34290" rIns="68580" bIns="3429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Успешное</a:t>
            </a:r>
            <a:r>
              <a:rPr lang="ru-RU" sz="2400" dirty="0" smtClean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74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080" y="1457345"/>
            <a:ext cx="8272212" cy="760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73" y="1628775"/>
            <a:ext cx="4321627" cy="2584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1F8565"/>
                </a:solidFill>
              </a:rPr>
              <a:t>Концепция </a:t>
            </a:r>
            <a:r>
              <a:rPr lang="ru-RU" sz="2000" b="1" dirty="0" err="1">
                <a:solidFill>
                  <a:srgbClr val="1F8565"/>
                </a:solidFill>
              </a:rPr>
              <a:t>самоисполняющихся</a:t>
            </a:r>
            <a:r>
              <a:rPr lang="ru-RU" sz="2000" b="1" dirty="0">
                <a:solidFill>
                  <a:srgbClr val="1F8565"/>
                </a:solidFill>
              </a:rPr>
              <a:t> пророчеств, 1948 г</a:t>
            </a:r>
          </a:p>
          <a:p>
            <a:r>
              <a:rPr lang="ru-RU" sz="1800" dirty="0" err="1" smtClean="0"/>
              <a:t>Самосбывающееся</a:t>
            </a:r>
            <a:r>
              <a:rPr lang="ru-RU" sz="1800" dirty="0" smtClean="0"/>
              <a:t> </a:t>
            </a:r>
            <a:r>
              <a:rPr lang="ru-RU" sz="1800" dirty="0"/>
              <a:t>пророчество – это изначально ложное определение ситуации, порождающее новое поведение, которое приводит к тому, что ложная концепция оказывается правдивой, и в результате ошибка становится правилом. При этом «пророк» в качестве доказательства своей правоты опирается на цепь реальных событий. Таковы парадоксы социальной логики. </a:t>
            </a:r>
          </a:p>
        </p:txBody>
      </p:sp>
      <p:sp>
        <p:nvSpPr>
          <p:cNvPr id="4" name="Заголовок 36"/>
          <p:cNvSpPr txBox="1">
            <a:spLocks/>
          </p:cNvSpPr>
          <p:nvPr/>
        </p:nvSpPr>
        <p:spPr>
          <a:xfrm>
            <a:off x="2647950" y="353942"/>
            <a:ext cx="6496050" cy="1100301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68580" tIns="34290" rIns="68580" bIns="3429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ОБЩЕНИЕ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/>
              <a:t>Авансированное доверие по А.С.</a:t>
            </a:r>
            <a:r>
              <a:rPr lang="en-US" sz="2000" b="1" dirty="0"/>
              <a:t> </a:t>
            </a:r>
            <a:r>
              <a:rPr lang="ru-RU" sz="2000" b="1" dirty="0"/>
              <a:t>Макаренко </a:t>
            </a:r>
          </a:p>
          <a:p>
            <a:r>
              <a:rPr lang="ru-RU" sz="1500" dirty="0"/>
              <a:t>   </a:t>
            </a:r>
            <a:endParaRPr lang="ru-RU" sz="2400" dirty="0"/>
          </a:p>
        </p:txBody>
      </p:sp>
      <p:pic>
        <p:nvPicPr>
          <p:cNvPr id="1026" name="Picture 2" descr="https://yastatic.net/naydex/yandex-search/Ia17Dl090/f80fa8UKxu/0jc7vLUi6sNwESHSSozHfYGGHnqB5Czd3MB-3SmxrC2_vIO2lUGAbccXNuD4VqI0R4w2bZjTBsTw8u0DvEe1bJUwLvD2YfGZI1A4mQaLznmezQMygaMwj9fXZdohpad14LqIiv5l8x-vawDNhnyPex6HYj_WxBeIn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454244"/>
            <a:ext cx="3924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9975" y="4502245"/>
            <a:ext cx="267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Социолог Роберт Мертон</a:t>
            </a:r>
            <a:endParaRPr lang="ru-RU" dirty="0"/>
          </a:p>
        </p:txBody>
      </p:sp>
      <p:pic>
        <p:nvPicPr>
          <p:cNvPr id="1028" name="Picture 4" descr="Изображение с сайта rgnp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56"/>
            <a:ext cx="25463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080" y="1457345"/>
            <a:ext cx="8272212" cy="760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2552700"/>
            <a:ext cx="8760277" cy="2486025"/>
          </a:xfrm>
        </p:spPr>
        <p:txBody>
          <a:bodyPr>
            <a:noAutofit/>
          </a:bodyPr>
          <a:lstStyle/>
          <a:p>
            <a:endParaRPr lang="ru-RU" sz="1500" dirty="0"/>
          </a:p>
          <a:p>
            <a:pPr marL="0" indent="0">
              <a:buNone/>
            </a:pPr>
            <a:r>
              <a:rPr lang="ru-RU" sz="1800" dirty="0" err="1" smtClean="0"/>
              <a:t>Леонора</a:t>
            </a:r>
            <a:r>
              <a:rPr lang="ru-RU" sz="1800" dirty="0" smtClean="0"/>
              <a:t> Якобсон        Роберт Розенталь</a:t>
            </a:r>
            <a:endParaRPr lang="ru-RU" sz="1800" dirty="0"/>
          </a:p>
          <a:p>
            <a:r>
              <a:rPr lang="ru-RU" sz="1800" dirty="0"/>
              <a:t>Психологический закон, подтвержденный экспериментально, свидетельствует, что поскольку преподаватель для студента – значимый человек, то предубеждение по отношению к студенту, которое выражается в неосознаваемых нами поведенческих сигналах, провоцирует человека вести себя в соответствии с нашими предубеждениями. </a:t>
            </a:r>
            <a:endParaRPr lang="ru-RU" sz="1800" dirty="0" smtClean="0"/>
          </a:p>
          <a:p>
            <a:r>
              <a:rPr lang="ru-RU" sz="1800" b="1" dirty="0" smtClean="0"/>
              <a:t>Чтобы </a:t>
            </a:r>
            <a:r>
              <a:rPr lang="ru-RU" sz="1800" b="1" dirty="0"/>
              <a:t>сделать человека таким-то, нужно обращаться с ним так, как будто он уже </a:t>
            </a:r>
            <a:r>
              <a:rPr lang="ru-RU" sz="1800" b="1" dirty="0" smtClean="0"/>
              <a:t>такой</a:t>
            </a:r>
            <a:endParaRPr lang="ru-RU" sz="1800" b="1" dirty="0"/>
          </a:p>
        </p:txBody>
      </p:sp>
      <p:sp>
        <p:nvSpPr>
          <p:cNvPr id="4" name="Заголовок 36"/>
          <p:cNvSpPr txBox="1">
            <a:spLocks/>
          </p:cNvSpPr>
          <p:nvPr/>
        </p:nvSpPr>
        <p:spPr>
          <a:xfrm>
            <a:off x="0" y="61555"/>
            <a:ext cx="9144000" cy="746358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68580" tIns="34290" rIns="68580" bIns="3429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ОБЩЕНИЕ</a:t>
            </a:r>
          </a:p>
          <a:p>
            <a:pPr algn="ctr"/>
            <a:r>
              <a:rPr lang="ru-RU" sz="2000" b="1" dirty="0" smtClean="0"/>
              <a:t>Эффект </a:t>
            </a:r>
            <a:r>
              <a:rPr lang="ru-RU" sz="2000" b="1" dirty="0"/>
              <a:t>Якобсона–Розенталя или эффект </a:t>
            </a:r>
            <a:r>
              <a:rPr lang="ru-RU" sz="2000" b="1" dirty="0" err="1" smtClean="0"/>
              <a:t>Пигмалиона</a:t>
            </a:r>
            <a:r>
              <a:rPr lang="ru-RU" sz="2000" b="1" dirty="0" smtClean="0"/>
              <a:t>, 1968г </a:t>
            </a:r>
            <a:endParaRPr lang="ru-RU" sz="2000" b="1" dirty="0"/>
          </a:p>
        </p:txBody>
      </p:sp>
      <p:pic>
        <p:nvPicPr>
          <p:cNvPr id="2050" name="Picture 2" descr="https://avatars.mds.yandex.net/get-entity_search/1580443/793774433/S600xU_2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807913"/>
            <a:ext cx="4248150" cy="24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d8d5367b6eff07523a3c7f40f980ffdc-345129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84113"/>
            <a:ext cx="2019300" cy="1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Эффект Пигмалиона или как с помощью больших ожиданий увеличить&amp;amp;nbsp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884113"/>
            <a:ext cx="2124075" cy="1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21217"/>
              </p:ext>
            </p:extLst>
          </p:nvPr>
        </p:nvGraphicFramePr>
        <p:xfrm>
          <a:off x="247650" y="972457"/>
          <a:ext cx="8515350" cy="349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  <a:gridCol w="2838450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 Студент</a:t>
                      </a:r>
                      <a:endParaRPr lang="ru-RU" sz="1800" dirty="0"/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Ориентация в жизни </a:t>
                      </a:r>
                      <a:endParaRPr lang="ru-RU" sz="1800" dirty="0"/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Прием сотрудничества </a:t>
                      </a:r>
                      <a:endParaRPr lang="ru-RU" sz="1800" dirty="0"/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Экстраверт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Позитив (наказания не боится)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Обещание поощрений и наград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</a:tr>
              <a:tr h="19888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Интроверт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Негатив (страх наказания или неудачи)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Сообщение студенту, что будет, если он не выполнит, не сделает, не справится</a:t>
                      </a:r>
                    </a:p>
                    <a:p>
                      <a:endParaRPr lang="ru-RU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Заголовок 36"/>
          <p:cNvSpPr txBox="1">
            <a:spLocks/>
          </p:cNvSpPr>
          <p:nvPr/>
        </p:nvSpPr>
        <p:spPr>
          <a:xfrm>
            <a:off x="0" y="0"/>
            <a:ext cx="9144000" cy="807914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68580" tIns="34290" rIns="68580" bIns="3429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/>
              <a:t>Стратегия и тактика общения со студентами – экстравертами и интровертами </a:t>
            </a:r>
          </a:p>
        </p:txBody>
      </p:sp>
    </p:spTree>
    <p:extLst>
      <p:ext uri="{BB962C8B-B14F-4D97-AF65-F5344CB8AC3E}">
        <p14:creationId xmlns:p14="http://schemas.microsoft.com/office/powerpoint/2010/main" val="13231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14439" y="0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90459"/>
              </p:ext>
            </p:extLst>
          </p:nvPr>
        </p:nvGraphicFramePr>
        <p:xfrm>
          <a:off x="778941" y="781130"/>
          <a:ext cx="8145983" cy="4238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533"/>
                <a:gridCol w="113512"/>
                <a:gridCol w="2715044"/>
                <a:gridCol w="2715894"/>
              </a:tblGrid>
              <a:tr h="73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Тип темперамента студента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Главное условие успешного общения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Прием сотрудничества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</a:tr>
              <a:tr h="14668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Меланхолик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 природы способен к сложным теоретическим построениям и абстрактным умозаключениям; - хорошо анализирует самый сложный теоретический материал;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- отлично формулирует стратегические цели деятельности; - успешно разрабатывает стратегию и тактику для новых проектов, предвидя риски их осуществления и развития.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Эмоциональная поддержка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</a:rPr>
                        <a:t>Давать </a:t>
                      </a:r>
                      <a:r>
                        <a:rPr lang="ru-RU" sz="1800" dirty="0">
                          <a:effectLst/>
                        </a:rPr>
                        <a:t>отдохнуть, если жалуется, что устал.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Использовать высокую эмоциональную чувствительность для регулирования отношений в малой группе.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Предоставить защиту в стрессовых ситуациях.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0699" y="-18365"/>
            <a:ext cx="5781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8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и тактика общения со студентами </a:t>
            </a:r>
            <a:r>
              <a:rPr lang="ru-RU" sz="2000" dirty="0">
                <a:solidFill>
                  <a:srgbClr val="3C9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>
                <a:solidFill>
                  <a:srgbClr val="3C9472"/>
                </a:solidFill>
              </a:rPr>
              <a:t> </a:t>
            </a:r>
            <a:r>
              <a:rPr lang="ru-RU" sz="2000" dirty="0" smtClean="0">
                <a:solidFill>
                  <a:srgbClr val="3C9472"/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разными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типами темперамента</a:t>
            </a:r>
          </a:p>
        </p:txBody>
      </p:sp>
    </p:spTree>
    <p:extLst>
      <p:ext uri="{BB962C8B-B14F-4D97-AF65-F5344CB8AC3E}">
        <p14:creationId xmlns:p14="http://schemas.microsoft.com/office/powerpoint/2010/main" val="25600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14439" y="0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7385"/>
              </p:ext>
            </p:extLst>
          </p:nvPr>
        </p:nvGraphicFramePr>
        <p:xfrm>
          <a:off x="361950" y="609730"/>
          <a:ext cx="8543925" cy="4133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198"/>
                <a:gridCol w="2570377"/>
                <a:gridCol w="3682350"/>
              </a:tblGrid>
              <a:tr h="73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Тип темперамента студента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Главное условие успешного общения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Прием сотрудничества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</a:tr>
              <a:tr h="146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Флегматик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Демонстрировать свое уважение: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 не торопить;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/>
                        <a:t>не упрекать за медлительность;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/>
                        <a:t> публично подчеркивать важность, сложность выполняемой им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Поручать сложную, длительную учебную работу, требующую хорошей памяти и развитого интеллекта (написать резюме, заключение, сделать обобщение).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 Поддерживать мотивацию деятельности с помощью постоянных указаний на важность и престижность его работы.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 - Включать в команду для формулировки тактических целей и промежуточных результатов.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 В учебе выделять дополнительное время столько, сколько флегматику необходимо и достаточно</a:t>
                      </a:r>
                      <a:r>
                        <a:rPr lang="ru-RU" sz="1600" dirty="0" smtClean="0"/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0699" y="-18365"/>
            <a:ext cx="5781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8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и тактика общения со студентами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 разными типами темперамента</a:t>
            </a:r>
          </a:p>
        </p:txBody>
      </p:sp>
    </p:spTree>
    <p:extLst>
      <p:ext uri="{BB962C8B-B14F-4D97-AF65-F5344CB8AC3E}">
        <p14:creationId xmlns:p14="http://schemas.microsoft.com/office/powerpoint/2010/main" val="8371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14439" y="0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66688"/>
              </p:ext>
            </p:extLst>
          </p:nvPr>
        </p:nvGraphicFramePr>
        <p:xfrm>
          <a:off x="594406" y="883549"/>
          <a:ext cx="7926908" cy="3677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819"/>
                <a:gridCol w="2400300"/>
                <a:gridCol w="3177789"/>
              </a:tblGrid>
              <a:tr h="73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Тип темперамента студента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Главное условие успешного общения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Прием сотрудничества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</a:tr>
              <a:tr h="146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Холерик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Демонстрировать холерику свое им восхищение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- давать покрасоваться;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 использовать его энергию в «мирных целях»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Поручать кратковременные общественные акции, требующие ярких выступлений – например, презентации.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Не наказывать отдельным наказанием за конфликты и скандалы.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 Учитывать склонность к преувеличению и фантазиям.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/>
                        <a:t> Учебный материал для холерика необходимо разбивать на короткие, разнообразные и яркие отрезки.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0699" y="-18365"/>
            <a:ext cx="5781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8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и тактика общения со студентами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 разными типами темперамента</a:t>
            </a:r>
          </a:p>
        </p:txBody>
      </p:sp>
    </p:spTree>
    <p:extLst>
      <p:ext uri="{BB962C8B-B14F-4D97-AF65-F5344CB8AC3E}">
        <p14:creationId xmlns:p14="http://schemas.microsoft.com/office/powerpoint/2010/main" val="11755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14439" y="0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96540"/>
              </p:ext>
            </p:extLst>
          </p:nvPr>
        </p:nvGraphicFramePr>
        <p:xfrm>
          <a:off x="460907" y="716038"/>
          <a:ext cx="8441258" cy="4098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268"/>
                <a:gridCol w="2847975"/>
                <a:gridCol w="3130015"/>
              </a:tblGrid>
              <a:tr h="73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Тип темперамента студента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Главное условие успешного общения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Прием сотрудничества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rgbClr val="008080"/>
                    </a:solidFill>
                  </a:tcPr>
                </a:tc>
              </a:tr>
              <a:tr h="146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Сангвиник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Признать в сангвинике равного себе: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/>
                        <a:t>не давать скучать, поручая разнообразную деятельность;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/>
                        <a:t> использовать его уравновешенность в стрессовых ситуациях.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/>
                        <a:t>Обучать технологиям управления.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/>
                        <a:t>Ориентировать в любой деятельности не только на процесс, но и на результат.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/>
                        <a:t> Напоминать о том, что у других людей есть чувства, которые он может задеть.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/>
                        <a:t> В учебе время от времени развлекать с помощью дидактических игр, интерактивных методов и т. п.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0699" y="-18365"/>
            <a:ext cx="5781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8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и тактика общения со студентами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 разными типами темперамента</a:t>
            </a:r>
          </a:p>
        </p:txBody>
      </p:sp>
    </p:spTree>
    <p:extLst>
      <p:ext uri="{BB962C8B-B14F-4D97-AF65-F5344CB8AC3E}">
        <p14:creationId xmlns:p14="http://schemas.microsoft.com/office/powerpoint/2010/main" val="31708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9" y="-11537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13" name="Прямоугольник 1"/>
          <p:cNvSpPr>
            <a:spLocks noChangeArrowheads="1"/>
          </p:cNvSpPr>
          <p:nvPr/>
        </p:nvSpPr>
        <p:spPr bwMode="auto">
          <a:xfrm>
            <a:off x="5295900" y="283369"/>
            <a:ext cx="288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FF99"/>
                </a:solidFill>
                <a:latin typeface="Arial" pitchFamily="34" charset="0"/>
              </a:rPr>
              <a:t>Содержание</a:t>
            </a:r>
          </a:p>
        </p:txBody>
      </p:sp>
      <p:grpSp>
        <p:nvGrpSpPr>
          <p:cNvPr id="4114" name="Group 94"/>
          <p:cNvGrpSpPr>
            <a:grpSpLocks/>
          </p:cNvGrpSpPr>
          <p:nvPr/>
        </p:nvGrpSpPr>
        <p:grpSpPr bwMode="auto">
          <a:xfrm>
            <a:off x="4353752" y="1127032"/>
            <a:ext cx="393700" cy="295275"/>
            <a:chOff x="2543" y="1006"/>
            <a:chExt cx="416" cy="416"/>
          </a:xfrm>
        </p:grpSpPr>
        <p:sp>
          <p:nvSpPr>
            <p:cNvPr id="414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grpSp>
          <p:nvGrpSpPr>
            <p:cNvPr id="414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4143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4145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42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5" name="Group 93"/>
          <p:cNvGrpSpPr>
            <a:grpSpLocks/>
          </p:cNvGrpSpPr>
          <p:nvPr/>
        </p:nvGrpSpPr>
        <p:grpSpPr bwMode="auto">
          <a:xfrm>
            <a:off x="4308572" y="1753272"/>
            <a:ext cx="393700" cy="295275"/>
            <a:chOff x="3071" y="1006"/>
            <a:chExt cx="416" cy="416"/>
          </a:xfrm>
        </p:grpSpPr>
        <p:sp>
          <p:nvSpPr>
            <p:cNvPr id="4134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grpSp>
          <p:nvGrpSpPr>
            <p:cNvPr id="4135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4137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4139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36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6" name="Group 92"/>
          <p:cNvGrpSpPr>
            <a:grpSpLocks/>
          </p:cNvGrpSpPr>
          <p:nvPr/>
        </p:nvGrpSpPr>
        <p:grpSpPr bwMode="auto">
          <a:xfrm>
            <a:off x="4346069" y="2987023"/>
            <a:ext cx="393700" cy="295275"/>
            <a:chOff x="3647" y="1006"/>
            <a:chExt cx="416" cy="416"/>
          </a:xfrm>
        </p:grpSpPr>
        <p:sp>
          <p:nvSpPr>
            <p:cNvPr id="4128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grpSp>
          <p:nvGrpSpPr>
            <p:cNvPr id="4129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131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4133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30" name="Picture 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2450" y="1068937"/>
            <a:ext cx="4107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общение</a:t>
            </a:r>
            <a:endParaRPr lang="ru-RU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Вертикальный свиток 40"/>
          <p:cNvSpPr/>
          <p:nvPr/>
        </p:nvSpPr>
        <p:spPr>
          <a:xfrm>
            <a:off x="-50040" y="629019"/>
            <a:ext cx="4088639" cy="3567478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b="1" dirty="0" smtClean="0">
                <a:solidFill>
                  <a:srgbClr val="008080"/>
                </a:solidFill>
              </a:rPr>
              <a:t>      Для того, чтобы было легко жить с каждым человеком, </a:t>
            </a:r>
            <a:r>
              <a:rPr lang="ru-RU" sz="2000" b="1" dirty="0">
                <a:solidFill>
                  <a:srgbClr val="008080"/>
                </a:solidFill>
              </a:rPr>
              <a:t>д</a:t>
            </a:r>
            <a:r>
              <a:rPr lang="ru-RU" sz="2000" b="1" dirty="0" smtClean="0">
                <a:solidFill>
                  <a:srgbClr val="008080"/>
                </a:solidFill>
              </a:rPr>
              <a:t>умай о том,</a:t>
            </a:r>
          </a:p>
          <a:p>
            <a:pPr lvl="1"/>
            <a:r>
              <a:rPr lang="ru-RU" sz="2000" b="1" dirty="0">
                <a:solidFill>
                  <a:srgbClr val="008080"/>
                </a:solidFill>
              </a:rPr>
              <a:t>ч</a:t>
            </a:r>
            <a:r>
              <a:rPr lang="ru-RU" sz="2000" b="1" dirty="0" smtClean="0">
                <a:solidFill>
                  <a:srgbClr val="008080"/>
                </a:solidFill>
              </a:rPr>
              <a:t>то тебя соединяет, </a:t>
            </a:r>
          </a:p>
          <a:p>
            <a:pPr lvl="1"/>
            <a:r>
              <a:rPr lang="ru-RU" sz="2000" b="1" dirty="0" smtClean="0">
                <a:solidFill>
                  <a:srgbClr val="008080"/>
                </a:solidFill>
              </a:rPr>
              <a:t>а не о том, что тебя разъединяет с ним.</a:t>
            </a:r>
          </a:p>
          <a:p>
            <a:pPr lvl="1" algn="r"/>
            <a:r>
              <a:rPr lang="ru-RU" b="1" dirty="0" smtClean="0">
                <a:solidFill>
                  <a:srgbClr val="008080"/>
                </a:solidFill>
              </a:rPr>
              <a:t>Л.Н. Толстой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2450" y="1636253"/>
            <a:ext cx="37721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Стратегия и тактика </a:t>
            </a:r>
          </a:p>
          <a:p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бщения с разными </a:t>
            </a:r>
          </a:p>
          <a:p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атегориями студентов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2450" y="2955193"/>
            <a:ext cx="43767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Наставничество как </a:t>
            </a:r>
          </a:p>
          <a:p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педагогическая технология</a:t>
            </a:r>
          </a:p>
          <a:p>
            <a:endParaRPr lang="ru-RU" sz="24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наставничества </a:t>
            </a:r>
          </a:p>
          <a:p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ВолгГМУ</a:t>
            </a:r>
            <a:endParaRPr lang="ru-RU" sz="2400" dirty="0"/>
          </a:p>
        </p:txBody>
      </p:sp>
      <p:grpSp>
        <p:nvGrpSpPr>
          <p:cNvPr id="32" name="Group 93"/>
          <p:cNvGrpSpPr>
            <a:grpSpLocks/>
          </p:cNvGrpSpPr>
          <p:nvPr/>
        </p:nvGrpSpPr>
        <p:grpSpPr bwMode="auto">
          <a:xfrm>
            <a:off x="4336963" y="4055248"/>
            <a:ext cx="393700" cy="295275"/>
            <a:chOff x="3071" y="1006"/>
            <a:chExt cx="416" cy="416"/>
          </a:xfrm>
        </p:grpSpPr>
        <p:sp>
          <p:nvSpPr>
            <p:cNvPr id="33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grpSp>
          <p:nvGrpSpPr>
            <p:cNvPr id="34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7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39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1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0" y="0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0353" y="-176483"/>
            <a:ext cx="6813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2636" y="232251"/>
            <a:ext cx="7848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Типы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доминирующих установок преподавателей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</a:t>
            </a:r>
            <a:b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2400" dirty="0"/>
              <a:t>отношению к студентам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2636" y="1531980"/>
            <a:ext cx="3394089" cy="3424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 </a:t>
            </a:r>
            <a:r>
              <a:rPr lang="ru-RU" sz="1600" dirty="0">
                <a:solidFill>
                  <a:schemeClr val="tx1"/>
                </a:solidFill>
              </a:rPr>
              <a:t>дольше ждет ответа на вопрос;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при затруднении задает </a:t>
            </a:r>
            <a:r>
              <a:rPr lang="ru-RU" sz="1600" dirty="0" smtClean="0">
                <a:solidFill>
                  <a:schemeClr val="tx1"/>
                </a:solidFill>
              </a:rPr>
              <a:t>наводящие вопросы</a:t>
            </a:r>
            <a:r>
              <a:rPr lang="ru-RU" sz="1600" dirty="0">
                <a:solidFill>
                  <a:schemeClr val="tx1"/>
                </a:solidFill>
              </a:rPr>
              <a:t>, поощряет улыбкой, взглядом;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при неверном ответе не спешит с оценкой</a:t>
            </a:r>
            <a:r>
              <a:rPr lang="ru-RU" sz="1600" dirty="0" smtClean="0">
                <a:solidFill>
                  <a:schemeClr val="tx1"/>
                </a:solidFill>
              </a:rPr>
              <a:t>, а </a:t>
            </a:r>
            <a:r>
              <a:rPr lang="ru-RU" sz="1600" dirty="0">
                <a:solidFill>
                  <a:schemeClr val="tx1"/>
                </a:solidFill>
              </a:rPr>
              <a:t>старается подкорректировать его;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чаще обращается к студенту взглядом </a:t>
            </a:r>
            <a:r>
              <a:rPr lang="ru-RU" sz="1600" dirty="0" smtClean="0">
                <a:solidFill>
                  <a:schemeClr val="tx1"/>
                </a:solidFill>
              </a:rPr>
              <a:t>в ходе </a:t>
            </a:r>
            <a:r>
              <a:rPr lang="ru-RU" sz="1600" dirty="0">
                <a:solidFill>
                  <a:schemeClr val="tx1"/>
                </a:solidFill>
              </a:rPr>
              <a:t>занятия и т. </a:t>
            </a:r>
            <a:r>
              <a:rPr lang="ru-RU" dirty="0" smtClean="0">
                <a:solidFill>
                  <a:schemeClr val="tx1"/>
                </a:solidFill>
              </a:rPr>
              <a:t>п.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19675" y="1531980"/>
            <a:ext cx="3438525" cy="3424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 </a:t>
            </a:r>
            <a:r>
              <a:rPr lang="ru-RU" dirty="0">
                <a:solidFill>
                  <a:schemeClr val="tx1"/>
                </a:solidFill>
              </a:rPr>
              <a:t>дает «плохому» студенту </a:t>
            </a:r>
            <a:r>
              <a:rPr lang="ru-RU" sz="1600" dirty="0">
                <a:solidFill>
                  <a:schemeClr val="tx1"/>
                </a:solidFill>
              </a:rPr>
              <a:t>меньше времени на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ответ, чем «хорошему»;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не использует наводящие вопросы и подсказки;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при неверном ответе спешит </a:t>
            </a:r>
            <a:r>
              <a:rPr lang="ru-RU" sz="1600" dirty="0" smtClean="0">
                <a:solidFill>
                  <a:schemeClr val="tx1"/>
                </a:solidFill>
              </a:rPr>
              <a:t>переадресовать вопрос </a:t>
            </a:r>
            <a:r>
              <a:rPr lang="ru-RU" sz="1600" dirty="0">
                <a:solidFill>
                  <a:schemeClr val="tx1"/>
                </a:solidFill>
              </a:rPr>
              <a:t>другому студенту или отвечает сам;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чаще порицает и меньше поощряет;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не реагирует на удачное действие студента и </a:t>
            </a:r>
            <a:r>
              <a:rPr lang="ru-RU" sz="1600" dirty="0" smtClean="0">
                <a:solidFill>
                  <a:schemeClr val="tx1"/>
                </a:solidFill>
              </a:rPr>
              <a:t>не замечает </a:t>
            </a:r>
            <a:r>
              <a:rPr lang="ru-RU" sz="1600" dirty="0">
                <a:solidFill>
                  <a:schemeClr val="tx1"/>
                </a:solidFill>
              </a:rPr>
              <a:t>его успехов; иногда вообще не </a:t>
            </a:r>
            <a:r>
              <a:rPr lang="ru-RU" sz="1600" dirty="0" smtClean="0">
                <a:solidFill>
                  <a:schemeClr val="tx1"/>
                </a:solidFill>
              </a:rPr>
              <a:t>работает с </a:t>
            </a:r>
            <a:r>
              <a:rPr lang="ru-RU" sz="1600" dirty="0">
                <a:solidFill>
                  <a:schemeClr val="tx1"/>
                </a:solidFill>
              </a:rPr>
              <a:t>ним на занятии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62625" y="1141455"/>
            <a:ext cx="2524125" cy="390525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Негативная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85876" y="1158960"/>
            <a:ext cx="2594818" cy="390525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Позитивная</a:t>
            </a:r>
          </a:p>
        </p:txBody>
      </p:sp>
    </p:spTree>
    <p:extLst>
      <p:ext uri="{BB962C8B-B14F-4D97-AF65-F5344CB8AC3E}">
        <p14:creationId xmlns:p14="http://schemas.microsoft.com/office/powerpoint/2010/main" val="40362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" y="0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2024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338" y="106918"/>
            <a:ext cx="8809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Реакция педагога на деятельность обучающегося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1367760"/>
              </p:ext>
            </p:extLst>
          </p:nvPr>
        </p:nvGraphicFramePr>
        <p:xfrm>
          <a:off x="539750" y="106918"/>
          <a:ext cx="78549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-845374" y="2246288"/>
            <a:ext cx="3680237" cy="1852816"/>
            <a:chOff x="-98904" y="2287666"/>
            <a:chExt cx="3680237" cy="1852816"/>
          </a:xfrm>
        </p:grpSpPr>
        <p:sp>
          <p:nvSpPr>
            <p:cNvPr id="11" name="Скругленный прямоугольник 4"/>
            <p:cNvSpPr/>
            <p:nvPr/>
          </p:nvSpPr>
          <p:spPr>
            <a:xfrm>
              <a:off x="547623" y="2287666"/>
              <a:ext cx="3033710" cy="599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-98904" y="3872023"/>
              <a:ext cx="2814635" cy="268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36230" y="2834403"/>
            <a:ext cx="4467963" cy="1942773"/>
            <a:chOff x="-98904" y="2345103"/>
            <a:chExt cx="4246941" cy="179537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30919" y="2345103"/>
              <a:ext cx="3309341" cy="3870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30919" y="2355845"/>
              <a:ext cx="3617118" cy="27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Что у тебя получается?</a:t>
              </a:r>
              <a:endParaRPr lang="ru-RU" sz="2400" kern="1200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-98904" y="3872023"/>
              <a:ext cx="2814635" cy="268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1122708" y="3357624"/>
            <a:ext cx="3039717" cy="49219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ru-RU" sz="2400" dirty="0"/>
              <a:t>Не сделал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98831" y="3357624"/>
            <a:ext cx="3505994" cy="492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Какова причина твоего затруднения?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22708" y="4047957"/>
            <a:ext cx="3039717" cy="492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Недостаточно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618" y="4047957"/>
            <a:ext cx="3505994" cy="492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будешь выходить из затруднения?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2706" y="2755912"/>
            <a:ext cx="3039717" cy="442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Всё не так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90575" y="1276350"/>
            <a:ext cx="9526" cy="2963043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586455" y="1496369"/>
            <a:ext cx="2" cy="2835783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48252" y="4239393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16741" y="3543299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20299" y="2980555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00101" y="2378172"/>
            <a:ext cx="40004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48252" y="1847080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64941" y="4332152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86455" y="3603719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64940" y="3042537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543425" y="2417811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21910" y="1793085"/>
            <a:ext cx="50482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58" y="2924"/>
            <a:ext cx="9143743" cy="514057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60500" y="4763264"/>
            <a:ext cx="3275674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8395469" y="4772690"/>
            <a:ext cx="664972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2024 </a:t>
            </a:r>
            <a:endParaRPr lang="ru-RU" sz="16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736" y="3846449"/>
            <a:ext cx="800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" y="39872"/>
            <a:ext cx="23756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801" y="2869020"/>
            <a:ext cx="84830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51735" y="39872"/>
            <a:ext cx="3292764" cy="863102"/>
            <a:chOff x="539271" y="2353455"/>
            <a:chExt cx="3292764" cy="863102"/>
          </a:xfrm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539271" y="2353455"/>
              <a:ext cx="3140364" cy="343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691671" y="2948098"/>
              <a:ext cx="2814635" cy="268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691671" y="2505855"/>
              <a:ext cx="3140364" cy="343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Конфликт</a:t>
              </a:r>
              <a:endParaRPr lang="ru-RU" sz="3600" kern="12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7" name="Рисунок 16" descr="cho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564">
            <a:off x="5040603" y="4522583"/>
            <a:ext cx="1099910" cy="17288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0545" y="536052"/>
            <a:ext cx="7779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столкновение противоположно направленных, несовместимых друг с другом тенденций в сознании отдельно взятого индивида, в межличностных взаимодействиях или межличностных отношениях индивидов или групп людей, связанное с острыми отрицательными эмоциональными переживаниями 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19041" y="2219834"/>
            <a:ext cx="3419475" cy="2786539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80"/>
                </a:solidFill>
              </a:rPr>
              <a:t>В разгар конфликтного момента, крик не заменит аргумента.</a:t>
            </a:r>
          </a:p>
          <a:p>
            <a:pPr algn="r"/>
            <a:r>
              <a:rPr lang="ru-RU" sz="2000" b="1" dirty="0" smtClean="0">
                <a:solidFill>
                  <a:srgbClr val="008080"/>
                </a:solidFill>
              </a:rPr>
              <a:t>К. </a:t>
            </a:r>
            <a:r>
              <a:rPr lang="ru-RU" sz="2000" b="1" dirty="0" err="1" smtClean="0">
                <a:solidFill>
                  <a:srgbClr val="008080"/>
                </a:solidFill>
              </a:rPr>
              <a:t>Резникова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93935" y="2111843"/>
            <a:ext cx="437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Педагогические конфликты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61070" y="2756416"/>
            <a:ext cx="4866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bg1"/>
                </a:solidFill>
              </a:rPr>
              <a:t>Студент - студент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bg1"/>
                </a:solidFill>
              </a:rPr>
              <a:t>Студент – преподаватель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bg1"/>
                </a:solidFill>
              </a:rPr>
              <a:t>Студент –администратор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bg1"/>
                </a:solidFill>
              </a:rPr>
              <a:t>Преподаватель –</a:t>
            </a:r>
            <a:r>
              <a:rPr lang="ru-RU" altLang="ru-RU" sz="2000" dirty="0">
                <a:solidFill>
                  <a:schemeClr val="bg1"/>
                </a:solidFill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</a:rPr>
              <a:t>преподаватель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chemeClr val="bg1"/>
                </a:solidFill>
              </a:rPr>
              <a:t>Преподаватель </a:t>
            </a:r>
            <a:r>
              <a:rPr lang="ru-RU" altLang="ru-RU" sz="2000" dirty="0" smtClean="0">
                <a:solidFill>
                  <a:schemeClr val="bg1"/>
                </a:solidFill>
              </a:rPr>
              <a:t>– администратор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bg1"/>
                </a:solidFill>
              </a:rPr>
              <a:t>Администратор </a:t>
            </a:r>
            <a:r>
              <a:rPr lang="ru-RU" altLang="ru-RU" sz="2000" dirty="0">
                <a:solidFill>
                  <a:schemeClr val="bg1"/>
                </a:solidFill>
              </a:rPr>
              <a:t>– администратор</a:t>
            </a:r>
            <a:r>
              <a:rPr lang="ru-RU" altLang="ru-RU" sz="2000" dirty="0" smtClean="0">
                <a:solidFill>
                  <a:schemeClr val="bg1"/>
                </a:solidFill>
              </a:rPr>
              <a:t> 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3"/>
            <a:ext cx="9143743" cy="514057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60500" y="4763264"/>
            <a:ext cx="3275674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8395469" y="4772690"/>
            <a:ext cx="664972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2024 </a:t>
            </a:r>
            <a:endParaRPr lang="ru-RU" sz="16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736" y="3846449"/>
            <a:ext cx="800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" y="39872"/>
            <a:ext cx="23756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801" y="2869020"/>
            <a:ext cx="84830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51735" y="39872"/>
            <a:ext cx="3292764" cy="863102"/>
            <a:chOff x="539271" y="2353455"/>
            <a:chExt cx="3292764" cy="863102"/>
          </a:xfrm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539271" y="2353455"/>
              <a:ext cx="3140364" cy="343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691671" y="2948098"/>
              <a:ext cx="2814635" cy="268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691671" y="2505855"/>
              <a:ext cx="3140364" cy="343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      Конфликт</a:t>
              </a:r>
              <a:endParaRPr lang="ru-RU" sz="3600" kern="12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 rot="-600000">
            <a:off x="432012" y="770972"/>
            <a:ext cx="3505200" cy="2982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 smtClean="0">
                <a:solidFill>
                  <a:srgbClr val="0076A3"/>
                </a:solidFill>
              </a:rPr>
              <a:t>Конфликт – это–столкновение…, противоречие…, борьба…, противодействие…</a:t>
            </a: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sz="1600" b="1" dirty="0" smtClean="0"/>
              <a:t>   </a:t>
            </a:r>
            <a:r>
              <a:rPr lang="ru-RU" altLang="ru-RU" sz="1600" dirty="0" smtClean="0">
                <a:solidFill>
                  <a:schemeClr val="tx1"/>
                </a:solidFill>
              </a:rPr>
              <a:t>личностей, сил, интересов,</a:t>
            </a:r>
            <a:r>
              <a:rPr lang="ru-RU" altLang="ru-R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</a:rPr>
              <a:t>позиций, взглядов в силу противоположности…, несовместимости…, противостояния…</a:t>
            </a:r>
            <a:endParaRPr lang="ru-RU" altLang="ru-RU" sz="1600" dirty="0" smtClean="0">
              <a:solidFill>
                <a:schemeClr val="tx1"/>
              </a:solidFill>
              <a:latin typeface="Arial" charset="0"/>
            </a:endParaRP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600000">
            <a:off x="5236958" y="770971"/>
            <a:ext cx="3505200" cy="2982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 smtClean="0">
                <a:solidFill>
                  <a:srgbClr val="0076A3"/>
                </a:solidFill>
              </a:rPr>
              <a:t>Конфликт </a:t>
            </a:r>
            <a:r>
              <a:rPr lang="ru-RU" altLang="ru-RU" b="1" i="1" dirty="0">
                <a:solidFill>
                  <a:srgbClr val="0076A3"/>
                </a:solidFill>
              </a:rPr>
              <a:t>– это система отношений…, процесс развития взаимодействия…, </a:t>
            </a:r>
            <a:endParaRPr lang="ru-RU" altLang="ru-RU" dirty="0">
              <a:solidFill>
                <a:srgbClr val="0076A3"/>
              </a:solidFill>
            </a:endParaRP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заданные различиями субъектов,</a:t>
            </a:r>
            <a:r>
              <a:rPr lang="ru-RU" altLang="ru-RU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участвующих в нем (по интересам, ценностям, деятельности</a:t>
            </a:r>
            <a:r>
              <a:rPr lang="ru-RU" altLang="ru-RU" sz="1600" dirty="0" smtClean="0">
                <a:solidFill>
                  <a:schemeClr val="tx1"/>
                </a:solidFill>
              </a:rPr>
              <a:t>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ru-RU" altLang="ru-RU" sz="1600" i="1" dirty="0">
                <a:solidFill>
                  <a:schemeClr val="tx1"/>
                </a:solidFill>
              </a:rPr>
              <a:t>Конфликт – естественное условие существования взаимодействующих людей, инструмент развития</a:t>
            </a: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3499" y="3749711"/>
            <a:ext cx="7373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Tx/>
              <a:buNone/>
            </a:pPr>
            <a:r>
              <a:rPr lang="ru-RU" altLang="ru-RU" i="1" dirty="0" smtClean="0"/>
              <a:t>                                                        </a:t>
            </a:r>
            <a:r>
              <a:rPr lang="ru-RU" alt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строится </a:t>
            </a:r>
            <a:r>
              <a:rPr lang="ru-RU" alt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</a:t>
            </a:r>
            <a:endParaRPr lang="ru-RU" altLang="ru-RU" b="1" i="1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273050" indent="-273050"/>
            <a:r>
              <a:rPr lang="ru-RU" alt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субъект-объектном </a:t>
            </a:r>
            <a:r>
              <a:rPr lang="ru-RU" alt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общении                субъект-субъектном </a:t>
            </a:r>
            <a:r>
              <a:rPr lang="ru-RU" alt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общении                  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73050" indent="-273050">
              <a:buFontTx/>
              <a:buNone/>
            </a:pPr>
            <a:r>
              <a:rPr lang="ru-RU" alt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Рисунок 16" descr="cho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564">
            <a:off x="5040603" y="4522583"/>
            <a:ext cx="1099910" cy="172888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045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9" y="-1787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2024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8" name="Рисунок 3" descr="761px-Стратегии_поведения_участников_конфликт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35943"/>
            <a:ext cx="8376444" cy="41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338" y="0"/>
            <a:ext cx="86437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kern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Стратегии поведения </a:t>
            </a:r>
            <a:r>
              <a:rPr lang="ru-RU" altLang="ru-RU" sz="32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участников конфликта</a:t>
            </a:r>
            <a:endParaRPr lang="ru-RU" altLang="ru-RU" sz="3200" kern="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altLang="ru-RU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305" y="-67946"/>
            <a:ext cx="9143746" cy="5211445"/>
          </a:xfrm>
          <a:prstGeom prst="rect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8395469" y="4772692"/>
            <a:ext cx="664972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2024 </a:t>
            </a:r>
            <a:endParaRPr lang="ru-RU" sz="16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8975" y="1924050"/>
            <a:ext cx="47625" cy="43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44570" y="0"/>
            <a:ext cx="8972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Конфликтные ситуации и поведение педагога при их возникновении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097748"/>
            <a:ext cx="4257675" cy="66437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rgbClr val="990000"/>
                </a:solidFill>
              </a:rPr>
              <a:t>невыполнение учебных поручений в связи с отсутствием умения, знания мотива</a:t>
            </a:r>
            <a:r>
              <a:rPr lang="ru-RU" altLang="ru-RU" sz="1600" b="1" dirty="0"/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199" y="2030010"/>
            <a:ext cx="4105275" cy="66437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rgbClr val="990000"/>
                </a:solidFill>
              </a:rPr>
              <a:t>н</a:t>
            </a:r>
            <a:r>
              <a:rPr lang="ru-RU" altLang="ru-RU" sz="1600" b="1" dirty="0" smtClean="0">
                <a:solidFill>
                  <a:srgbClr val="990000"/>
                </a:solidFill>
              </a:rPr>
              <a:t>епонимание, неправильное усвоение информации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346" y="3012272"/>
            <a:ext cx="4029075" cy="66437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rgbClr val="990000"/>
                </a:solidFill>
              </a:rPr>
              <a:t>эмоциональное </a:t>
            </a:r>
            <a:r>
              <a:rPr lang="ru-RU" altLang="ru-RU" sz="1600" b="1" dirty="0" smtClean="0">
                <a:solidFill>
                  <a:srgbClr val="990000"/>
                </a:solidFill>
              </a:rPr>
              <a:t>неприятие</a:t>
            </a:r>
          </a:p>
          <a:p>
            <a:pPr algn="just"/>
            <a:r>
              <a:rPr lang="ru-RU" altLang="ru-RU" sz="1600" b="1" dirty="0" smtClean="0">
                <a:solidFill>
                  <a:srgbClr val="990000"/>
                </a:solidFill>
              </a:rPr>
              <a:t>преподавателя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4089265"/>
            <a:ext cx="4105275" cy="66437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rgbClr val="990000"/>
                </a:solidFill>
              </a:rPr>
              <a:t>эмоциональная </a:t>
            </a:r>
            <a:r>
              <a:rPr lang="ru-RU" altLang="ru-RU" sz="1600" b="1" dirty="0" smtClean="0">
                <a:solidFill>
                  <a:srgbClr val="990000"/>
                </a:solidFill>
              </a:rPr>
              <a:t>неуравновешенность</a:t>
            </a:r>
          </a:p>
          <a:p>
            <a:pPr algn="just"/>
            <a:r>
              <a:rPr lang="ru-RU" altLang="ru-RU" sz="1600" b="1" dirty="0" smtClean="0">
                <a:solidFill>
                  <a:srgbClr val="990000"/>
                </a:solidFill>
              </a:rPr>
              <a:t>обучающихся</a:t>
            </a:r>
            <a:r>
              <a:rPr lang="ru-RU" altLang="ru-RU" sz="1600" b="1" dirty="0" smtClean="0"/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62421" y="1219200"/>
            <a:ext cx="4565534" cy="658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 smtClean="0">
                <a:solidFill>
                  <a:schemeClr val="tx1"/>
                </a:solidFill>
              </a:rPr>
              <a:t>  изменить </a:t>
            </a:r>
            <a:r>
              <a:rPr lang="ru-RU" altLang="ru-RU" sz="1600" b="1" dirty="0">
                <a:solidFill>
                  <a:schemeClr val="tx1"/>
                </a:solidFill>
              </a:rPr>
              <a:t>формы работы с данным студентом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altLang="ru-RU" sz="1600" b="1" dirty="0" smtClean="0">
                <a:solidFill>
                  <a:schemeClr val="tx1"/>
                </a:solidFill>
              </a:rPr>
              <a:t>    стиля </a:t>
            </a:r>
            <a:r>
              <a:rPr lang="ru-RU" altLang="ru-RU" sz="1600" b="1" dirty="0">
                <a:solidFill>
                  <a:schemeClr val="tx1"/>
                </a:solidFill>
              </a:rPr>
              <a:t>преподавания, коррекция уровня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  “</a:t>
            </a:r>
            <a:r>
              <a:rPr lang="ru-RU" altLang="ru-RU" sz="1600" b="1" dirty="0">
                <a:solidFill>
                  <a:schemeClr val="tx1"/>
                </a:solidFill>
              </a:rPr>
              <a:t>трудности” материала и </a:t>
            </a:r>
            <a:r>
              <a:rPr lang="ru-RU" altLang="ru-RU" sz="1600" b="1" dirty="0" err="1">
                <a:solidFill>
                  <a:schemeClr val="tx1"/>
                </a:solidFill>
              </a:rPr>
              <a:t>др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1839" y="3211848"/>
            <a:ext cx="4565534" cy="492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Изменить стиль общения с данным студентом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62421" y="2209800"/>
            <a:ext cx="4648204" cy="616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 smtClean="0">
                <a:solidFill>
                  <a:schemeClr val="tx1"/>
                </a:solidFill>
              </a:rPr>
              <a:t>скорректировать </a:t>
            </a:r>
            <a:r>
              <a:rPr lang="ru-RU" altLang="ru-RU" sz="1600" b="1" dirty="0">
                <a:solidFill>
                  <a:schemeClr val="tx1"/>
                </a:solidFill>
              </a:rPr>
              <a:t>оценку результатов и хода преподавания с учетом выясненной причины неправильного усвоения информации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62421" y="4290395"/>
            <a:ext cx="4565534" cy="492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Изменить стиль общения с данным студентом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-19249" y="-69248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61448" y="-46206"/>
            <a:ext cx="7155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/>
              <a:t>                                  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889" y="581075"/>
            <a:ext cx="8777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14423" y="581075"/>
            <a:ext cx="7099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преподаватель </a:t>
            </a:r>
            <a:r>
              <a:rPr lang="ru-RU" sz="2000" dirty="0"/>
              <a:t>не учитывает индивидуальные особенности студента, не понимает его и не стремится к этому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студент </a:t>
            </a:r>
            <a:r>
              <a:rPr lang="ru-RU" sz="2000" dirty="0"/>
              <a:t>не понимает своего преподавателя и потому не воспринимает его как наставника;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преподаватель </a:t>
            </a:r>
            <a:r>
              <a:rPr lang="ru-RU" sz="2000" dirty="0"/>
              <a:t>высокомерен, задевает самолюбие студента, унижает его достоинство;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студент </a:t>
            </a:r>
            <a:r>
              <a:rPr lang="ru-RU" sz="2000" dirty="0"/>
              <a:t>сознательно и упорно не принимает требований преподавателя или всего коллектива;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действия преподавателя не соответствуют причинам и мотивам поведения студента или сложившейся ситуации.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810" y="-129384"/>
            <a:ext cx="8759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80"/>
                </a:solidFill>
              </a:rPr>
              <a:t>Причины препятствующие установлению оптимального педагогического </a:t>
            </a:r>
            <a:r>
              <a:rPr lang="ru-RU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общения между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преподавателем и студентами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-19247" y="-69248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61448" y="-46206"/>
            <a:ext cx="7155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/>
              <a:t>                                  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889" y="581075"/>
            <a:ext cx="8777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61243" y="787470"/>
            <a:ext cx="6438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Гипертрофированная </a:t>
            </a:r>
            <a:r>
              <a:rPr lang="ru-RU" sz="2000" dirty="0"/>
              <a:t>(чрезмерная) дистанция (формализация взаимодействия педагога и учащегося</a:t>
            </a:r>
            <a:r>
              <a:rPr lang="ru-RU" sz="2000" dirty="0" smtClean="0"/>
              <a:t>).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Общение-дистанция </a:t>
            </a:r>
            <a:r>
              <a:rPr lang="ru-RU" sz="2000" dirty="0"/>
              <a:t>в крайних проявлениях переходит в наиболее жесткую форму – «общение-устрашение» (чревато конфликтами).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Общение-заигрывание</a:t>
            </a:r>
            <a:r>
              <a:rPr lang="ru-RU" sz="2000" dirty="0"/>
              <a:t>: педагоги кокетничают, ведут на занятии разговоры на личные темы, злоупотребляют поощрениями (угроза </a:t>
            </a:r>
            <a:endParaRPr lang="ru-RU" sz="2000" dirty="0" smtClean="0"/>
          </a:p>
          <a:p>
            <a:r>
              <a:rPr lang="ru-RU" sz="2000" dirty="0" smtClean="0"/>
              <a:t>авторитету </a:t>
            </a:r>
            <a:r>
              <a:rPr lang="ru-RU" sz="2000" dirty="0"/>
              <a:t>педагога).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7752" y="-169316"/>
            <a:ext cx="365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080"/>
                </a:solidFill>
              </a:rPr>
              <a:t>Дистанция в общении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2475" y="180965"/>
            <a:ext cx="779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Типичные ошибки начинающих преподавателей в общении</a:t>
            </a:r>
          </a:p>
        </p:txBody>
      </p:sp>
      <p:pic>
        <p:nvPicPr>
          <p:cNvPr id="14" name="Рисунок 13" descr="C:\Users\Екатерина\Desktop\Кейс по Клубу\Мои фото\Vbc29__Nwk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4122" y="3273939"/>
            <a:ext cx="2781871" cy="16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0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0"/>
            <a:ext cx="9181306" cy="52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950" y="10072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288" y="1727597"/>
            <a:ext cx="3078163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1139" y="1706167"/>
            <a:ext cx="3724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endParaRPr lang="ru-RU" dirty="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88" y="1283494"/>
            <a:ext cx="81835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2604" y="885825"/>
            <a:ext cx="8050846" cy="3667125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 процедуру </a:t>
            </a:r>
            <a:r>
              <a:rPr lang="ru-RU" sz="1600" b="1" dirty="0">
                <a:solidFill>
                  <a:schemeClr val="tx1"/>
                </a:solidFill>
              </a:rPr>
              <a:t>первичной аккредитации выпускников лечебного, педиатрического и стоматологического факультетов с 2020 года </a:t>
            </a:r>
            <a:r>
              <a:rPr lang="ru-RU" sz="1600" b="1" dirty="0" smtClean="0">
                <a:solidFill>
                  <a:schemeClr val="tx1"/>
                </a:solidFill>
              </a:rPr>
              <a:t>была </a:t>
            </a:r>
            <a:r>
              <a:rPr lang="ru-RU" sz="1600" b="1" dirty="0">
                <a:solidFill>
                  <a:schemeClr val="tx1"/>
                </a:solidFill>
              </a:rPr>
              <a:t>введена станция «Сбор жалоб и анамнеза на первичном амбулаторном приеме врача», позволяющая оценить трудовую функцию «навыки общения с пациентами</a:t>
            </a:r>
            <a:r>
              <a:rPr lang="ru-RU" sz="1400" b="1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Обучающиеся должны </a:t>
            </a:r>
            <a:r>
              <a:rPr lang="ru-RU" sz="1600" dirty="0" smtClean="0">
                <a:solidFill>
                  <a:schemeClr val="tx1"/>
                </a:solidFill>
              </a:rPr>
              <a:t>продемонстрировать: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владение </a:t>
            </a:r>
            <a:r>
              <a:rPr lang="ru-RU" sz="1600" dirty="0">
                <a:solidFill>
                  <a:schemeClr val="tx1"/>
                </a:solidFill>
              </a:rPr>
              <a:t>приемами </a:t>
            </a:r>
            <a:r>
              <a:rPr lang="ru-RU" sz="1600" dirty="0" err="1">
                <a:solidFill>
                  <a:schemeClr val="tx1"/>
                </a:solidFill>
              </a:rPr>
              <a:t>пациентоориентированного</a:t>
            </a:r>
            <a:r>
              <a:rPr lang="ru-RU" sz="1600" dirty="0">
                <a:solidFill>
                  <a:schemeClr val="tx1"/>
                </a:solidFill>
              </a:rPr>
              <a:t> общения,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разъяснения </a:t>
            </a:r>
            <a:r>
              <a:rPr lang="ru-RU" sz="1600" dirty="0">
                <a:solidFill>
                  <a:schemeClr val="tx1"/>
                </a:solidFill>
              </a:rPr>
              <a:t>пациенту необходимой информации о состоянии его </a:t>
            </a:r>
            <a:r>
              <a:rPr lang="ru-RU" sz="1600" dirty="0" smtClean="0">
                <a:solidFill>
                  <a:schemeClr val="tx1"/>
                </a:solidFill>
              </a:rPr>
              <a:t>здоровья,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создания </a:t>
            </a:r>
            <a:r>
              <a:rPr lang="ru-RU" sz="1600" dirty="0">
                <a:solidFill>
                  <a:schemeClr val="tx1"/>
                </a:solidFill>
              </a:rPr>
              <a:t>условий для </a:t>
            </a:r>
            <a:r>
              <a:rPr lang="ru-RU" sz="1600" dirty="0" err="1">
                <a:solidFill>
                  <a:schemeClr val="tx1"/>
                </a:solidFill>
              </a:rPr>
              <a:t>комплаентного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поведения.</a:t>
            </a:r>
          </a:p>
          <a:p>
            <a:r>
              <a:rPr lang="ru-RU" sz="1600" dirty="0">
                <a:solidFill>
                  <a:schemeClr val="tx1"/>
                </a:solidFill>
              </a:rPr>
              <a:t>Сегодня выпускнику </a:t>
            </a:r>
            <a:r>
              <a:rPr lang="ru-RU" sz="1600" dirty="0" smtClean="0">
                <a:solidFill>
                  <a:schemeClr val="tx1"/>
                </a:solidFill>
              </a:rPr>
              <a:t>для </a:t>
            </a:r>
            <a:r>
              <a:rPr lang="ru-RU" sz="1600" dirty="0">
                <a:solidFill>
                  <a:schemeClr val="tx1"/>
                </a:solidFill>
              </a:rPr>
              <a:t>эффективного профессионального взаимодействия необходимо владеть как общими основами медицинской коммуникации, так и узкопрофильными, учитывать специфику течения заболевания, социально-психологические характеристики больного, его установки и потребности, уметь разрешать конфликтные ситуации.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6423" y="56346"/>
            <a:ext cx="8066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студентов  общению с пациентами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7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0"/>
            <a:ext cx="9181306" cy="52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950" y="10072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288" y="1727597"/>
            <a:ext cx="3078163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1139" y="1706167"/>
            <a:ext cx="3724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endParaRPr lang="ru-RU" dirty="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88" y="1283494"/>
            <a:ext cx="81835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423" y="56346"/>
            <a:ext cx="8066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студентов  общению с пациентами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7853" y="751523"/>
            <a:ext cx="8050846" cy="4191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овременные </a:t>
            </a:r>
            <a:r>
              <a:rPr lang="ru-RU" sz="2400" b="1" dirty="0">
                <a:solidFill>
                  <a:schemeClr val="tx1"/>
                </a:solidFill>
              </a:rPr>
              <a:t>педагогические технологии и приемы развития коммуникативных </a:t>
            </a:r>
            <a:r>
              <a:rPr lang="ru-RU" sz="2400" b="1" dirty="0" smtClean="0">
                <a:solidFill>
                  <a:schemeClr val="tx1"/>
                </a:solidFill>
              </a:rPr>
              <a:t>навыков: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решение </a:t>
            </a:r>
            <a:r>
              <a:rPr lang="ru-RU" b="1" dirty="0">
                <a:solidFill>
                  <a:schemeClr val="tx1"/>
                </a:solidFill>
              </a:rPr>
              <a:t>и составление ситуационных задач, приближенных к условиям реального общения врача и </a:t>
            </a:r>
            <a:r>
              <a:rPr lang="ru-RU" b="1" dirty="0" smtClean="0">
                <a:solidFill>
                  <a:schemeClr val="tx1"/>
                </a:solidFill>
              </a:rPr>
              <a:t>пациента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написание </a:t>
            </a:r>
            <a:r>
              <a:rPr lang="ru-RU" b="1" dirty="0">
                <a:solidFill>
                  <a:schemeClr val="tx1"/>
                </a:solidFill>
              </a:rPr>
              <a:t>развернутых диалогов-сценариев с разными типами пациентов;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написание </a:t>
            </a:r>
            <a:r>
              <a:rPr lang="ru-RU" b="1" dirty="0">
                <a:solidFill>
                  <a:schemeClr val="tx1"/>
                </a:solidFill>
              </a:rPr>
              <a:t>речевых модулей, содержащих конструктивные и, напротив, недопустимые в общении с пациентом фразы;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применение </a:t>
            </a:r>
            <a:r>
              <a:rPr lang="ru-RU" b="1" dirty="0">
                <a:solidFill>
                  <a:schemeClr val="tx1"/>
                </a:solidFill>
              </a:rPr>
              <a:t>инновационной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технологии «</a:t>
            </a:r>
            <a:r>
              <a:rPr lang="ru-RU" b="1" dirty="0" err="1">
                <a:solidFill>
                  <a:schemeClr val="tx1"/>
                </a:solidFill>
              </a:rPr>
              <a:t>Печа</a:t>
            </a:r>
            <a:r>
              <a:rPr lang="ru-RU" b="1" dirty="0">
                <a:solidFill>
                  <a:schemeClr val="tx1"/>
                </a:solidFill>
              </a:rPr>
              <a:t>-куча</a:t>
            </a:r>
            <a:r>
              <a:rPr lang="ru-RU" b="1" dirty="0" smtClean="0">
                <a:solidFill>
                  <a:schemeClr val="tx1"/>
                </a:solidFill>
              </a:rPr>
              <a:t>» (искусство кратких презентаций, </a:t>
            </a:r>
            <a:r>
              <a:rPr lang="ru-RU" dirty="0">
                <a:solidFill>
                  <a:schemeClr val="tx1"/>
                </a:solidFill>
              </a:rPr>
              <a:t>20×20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Опыт кафедры </a:t>
            </a:r>
            <a:r>
              <a:rPr lang="ru-RU" sz="1600" b="1" dirty="0">
                <a:solidFill>
                  <a:schemeClr val="tx1"/>
                </a:solidFill>
              </a:rPr>
              <a:t>педагогики, образовательных технологий и профессиональной коммуникации Саратовского государственного медицинского университета им. В.И. </a:t>
            </a:r>
            <a:r>
              <a:rPr lang="ru-RU" sz="1600" b="1" dirty="0" smtClean="0">
                <a:solidFill>
                  <a:schemeClr val="tx1"/>
                </a:solidFill>
              </a:rPr>
              <a:t>Разумовского - анализ </a:t>
            </a:r>
            <a:r>
              <a:rPr lang="ru-RU" sz="1600" b="1" dirty="0">
                <a:solidFill>
                  <a:schemeClr val="tx1"/>
                </a:solidFill>
              </a:rPr>
              <a:t>диалогов врачей с пациентами из корпуса записей речи врачей, собранных на </a:t>
            </a:r>
            <a:r>
              <a:rPr lang="ru-RU" sz="1600" b="1" dirty="0" smtClean="0">
                <a:solidFill>
                  <a:schemeClr val="tx1"/>
                </a:solidFill>
              </a:rPr>
              <a:t>кафедре.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" y="0"/>
            <a:ext cx="9143743" cy="514057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60500" y="4763265"/>
            <a:ext cx="3275674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8395469" y="4772691"/>
            <a:ext cx="664972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2024 </a:t>
            </a:r>
            <a:endParaRPr lang="ru-RU" sz="16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736" y="3846450"/>
            <a:ext cx="800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6450" y="2925"/>
            <a:ext cx="5295360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Актуализируем наши знания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Расшифруйте аббревиатуры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Дайте определения терминов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09627" y="2869020"/>
            <a:ext cx="7363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chemeClr val="bg1"/>
              </a:solidFill>
            </a:endParaRPr>
          </a:p>
          <a:p>
            <a:endParaRPr lang="ru-RU" sz="2000" i="1" dirty="0" smtClean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2500" y="4455197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569679" y="3043225"/>
            <a:ext cx="204393" cy="156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661900" y="3007903"/>
            <a:ext cx="204393" cy="156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58828"/>
              </p:ext>
            </p:extLst>
          </p:nvPr>
        </p:nvGraphicFramePr>
        <p:xfrm>
          <a:off x="1028699" y="1644835"/>
          <a:ext cx="642937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/>
                <a:gridCol w="2143125"/>
                <a:gridCol w="2143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8080"/>
                          </a:solidFill>
                        </a:rPr>
                        <a:t>CBL</a:t>
                      </a:r>
                      <a:endParaRPr lang="ru-RU" sz="2000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8080"/>
                          </a:solidFill>
                        </a:rPr>
                        <a:t>PBL</a:t>
                      </a:r>
                      <a:endParaRPr lang="ru-RU" sz="200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8080"/>
                          </a:solidFill>
                        </a:rPr>
                        <a:t>TBL</a:t>
                      </a:r>
                      <a:endParaRPr lang="ru-RU" sz="200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80"/>
                          </a:solidFill>
                        </a:rPr>
                        <a:t>RBL</a:t>
                      </a:r>
                      <a:endParaRPr lang="ru-RU" sz="2000" b="1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solidFill>
                            <a:srgbClr val="008080"/>
                          </a:solidFill>
                        </a:rPr>
                        <a:t>ОПОП</a:t>
                      </a:r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ФИП</a:t>
                      </a:r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КИМ</a:t>
                      </a:r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АПИМ</a:t>
                      </a:r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Обучение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Компетенция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Компетентность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Персонализация</a:t>
                      </a:r>
                      <a:r>
                        <a:rPr lang="ru-RU" sz="2000" b="1" baseline="0" dirty="0" smtClean="0">
                          <a:solidFill>
                            <a:srgbClr val="008080"/>
                          </a:solidFill>
                        </a:rPr>
                        <a:t> в</a:t>
                      </a:r>
                      <a:r>
                        <a:rPr lang="ru-RU" sz="2000" b="1" dirty="0" smtClean="0">
                          <a:solidFill>
                            <a:srgbClr val="008080"/>
                          </a:solidFill>
                        </a:rPr>
                        <a:t> обучении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808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5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2" y="0"/>
            <a:ext cx="9181306" cy="52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950" y="10072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288" y="1727597"/>
            <a:ext cx="3078163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1139" y="1706167"/>
            <a:ext cx="3724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endParaRPr lang="ru-RU" dirty="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88" y="1283494"/>
            <a:ext cx="81835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819524" y="729051"/>
            <a:ext cx="4733925" cy="164068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2000" b="1" dirty="0" smtClean="0">
                <a:solidFill>
                  <a:srgbClr val="008080"/>
                </a:solidFill>
              </a:rPr>
              <a:t>       Место </a:t>
            </a:r>
            <a:r>
              <a:rPr lang="ru-RU" sz="2000" b="1" dirty="0">
                <a:solidFill>
                  <a:srgbClr val="008080"/>
                </a:solidFill>
              </a:rPr>
              <a:t>наставничеству, верности </a:t>
            </a:r>
          </a:p>
          <a:p>
            <a:pPr fontAlgn="t"/>
            <a:r>
              <a:rPr lang="ru-RU" sz="2000" b="1" dirty="0">
                <a:solidFill>
                  <a:srgbClr val="008080"/>
                </a:solidFill>
              </a:rPr>
              <a:t>традициям есть в любом деле. </a:t>
            </a:r>
          </a:p>
          <a:p>
            <a:pPr fontAlgn="t"/>
            <a:r>
              <a:rPr lang="ru-RU" i="1" dirty="0" smtClean="0">
                <a:solidFill>
                  <a:srgbClr val="008080"/>
                </a:solidFill>
              </a:rPr>
              <a:t>                                                 В.В</a:t>
            </a:r>
            <a:r>
              <a:rPr lang="ru-RU" i="1" dirty="0">
                <a:solidFill>
                  <a:srgbClr val="008080"/>
                </a:solidFill>
              </a:rPr>
              <a:t>. Путин</a:t>
            </a:r>
            <a:endParaRPr lang="ru-RU" dirty="0">
              <a:solidFill>
                <a:srgbClr val="008080"/>
              </a:solidFill>
            </a:endParaRPr>
          </a:p>
          <a:p>
            <a:r>
              <a:rPr lang="ru-RU" dirty="0">
                <a:solidFill>
                  <a:srgbClr val="008080"/>
                </a:solidFill>
              </a:rPr>
              <a:t> </a:t>
            </a:r>
          </a:p>
          <a:p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529" y="2668250"/>
            <a:ext cx="7781925" cy="2303800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Наставничество- универсальная педагогическая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технология передачи личностного, жизненного 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профессионального опыта, знаний, формирование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навыков, компетенций, </a:t>
            </a:r>
            <a:r>
              <a:rPr lang="ru-RU" sz="2000" dirty="0" err="1" smtClean="0">
                <a:solidFill>
                  <a:schemeClr val="tx1"/>
                </a:solidFill>
              </a:rPr>
              <a:t>метакомпетенций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ценностей через неформальное 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взаимообогащающее</a:t>
            </a:r>
            <a:r>
              <a:rPr lang="ru-RU" sz="2000" dirty="0" smtClean="0">
                <a:solidFill>
                  <a:schemeClr val="tx1"/>
                </a:solidFill>
              </a:rPr>
              <a:t> общение, основанное на доверии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Наставничеств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830798"/>
            <a:ext cx="1855154" cy="16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20950" y="46374"/>
            <a:ext cx="3292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</a:t>
            </a:r>
          </a:p>
        </p:txBody>
      </p:sp>
      <p:pic>
        <p:nvPicPr>
          <p:cNvPr id="12" name="Picture 10" descr="Врачи с медицинскими масками разговариваю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9" y="828675"/>
            <a:ext cx="2786695" cy="17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1075"/>
            <a:ext cx="89820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/>
          </a:p>
          <a:p>
            <a:r>
              <a:rPr lang="ru-RU" sz="2400" i="1" dirty="0" smtClean="0"/>
              <a:t>          Человек </a:t>
            </a:r>
            <a:r>
              <a:rPr lang="ru-RU" sz="2400" i="1" dirty="0"/>
              <a:t>не может </a:t>
            </a:r>
            <a:r>
              <a:rPr lang="ru-RU" sz="2400" i="1" dirty="0" smtClean="0"/>
              <a:t>по-настоящему   </a:t>
            </a:r>
            <a:r>
              <a:rPr lang="ru-RU" sz="2400" i="1" dirty="0"/>
              <a:t>усовершенствоваться, если не </a:t>
            </a:r>
            <a:r>
              <a:rPr lang="ru-RU" sz="2400" i="1" dirty="0" smtClean="0"/>
              <a:t>помогает  </a:t>
            </a:r>
            <a:r>
              <a:rPr lang="ru-RU" sz="2400" i="1" dirty="0"/>
              <a:t>усовершенствоваться другим</a:t>
            </a:r>
            <a:r>
              <a:rPr lang="ru-RU" sz="2400" i="1" dirty="0" smtClean="0"/>
              <a:t>. </a:t>
            </a:r>
            <a:r>
              <a:rPr lang="ru-RU" i="1" dirty="0"/>
              <a:t>Ч. Диккенс</a:t>
            </a:r>
            <a:r>
              <a:rPr lang="ru-RU" i="1" dirty="0" smtClean="0"/>
              <a:t> 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844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194"/>
            <a:ext cx="9301163" cy="516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950" y="10072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288" y="1727597"/>
            <a:ext cx="3078163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1139" y="1706167"/>
            <a:ext cx="3724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endParaRPr lang="ru-RU" dirty="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88" y="1283494"/>
            <a:ext cx="81835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1489" y="742295"/>
            <a:ext cx="2099911" cy="1039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Структурные компоненты</a:t>
            </a:r>
            <a:r>
              <a:rPr lang="en-US" sz="1600" b="1" dirty="0" smtClean="0">
                <a:solidFill>
                  <a:schemeClr val="tx1"/>
                </a:solidFill>
              </a:rPr>
              <a:t>/</a:t>
            </a:r>
            <a:r>
              <a:rPr lang="ru-RU" sz="1600" b="1" dirty="0" smtClean="0">
                <a:solidFill>
                  <a:schemeClr val="tx1"/>
                </a:solidFill>
              </a:rPr>
              <a:t>сферы развития личности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1488" y="1890833"/>
            <a:ext cx="2062429" cy="262401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5718" y="763725"/>
            <a:ext cx="2246622" cy="1039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3695" y="742294"/>
            <a:ext cx="2062429" cy="1039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Образовательные дефициты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91463" y="768192"/>
            <a:ext cx="1857287" cy="1039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1487" y="1890833"/>
            <a:ext cx="2062429" cy="262401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1486" y="1890832"/>
            <a:ext cx="2062429" cy="2843093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к</a:t>
            </a:r>
            <a:r>
              <a:rPr lang="ru-RU" sz="1600" dirty="0" smtClean="0">
                <a:solidFill>
                  <a:schemeClr val="tx1"/>
                </a:solidFill>
              </a:rPr>
              <a:t>огнитивная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э</a:t>
            </a:r>
            <a:r>
              <a:rPr lang="ru-RU" sz="1600" dirty="0" smtClean="0">
                <a:solidFill>
                  <a:schemeClr val="tx1"/>
                </a:solidFill>
              </a:rPr>
              <a:t>моционально-волевая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м</a:t>
            </a:r>
            <a:r>
              <a:rPr lang="ru-RU" sz="1600" dirty="0" smtClean="0">
                <a:solidFill>
                  <a:schemeClr val="tx1"/>
                </a:solidFill>
              </a:rPr>
              <a:t>отивационно-</a:t>
            </a:r>
            <a:r>
              <a:rPr lang="ru-RU" sz="1600" dirty="0" err="1" smtClean="0">
                <a:solidFill>
                  <a:schemeClr val="tx1"/>
                </a:solidFill>
              </a:rPr>
              <a:t>потребностная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tx1"/>
                </a:solidFill>
              </a:rPr>
              <a:t>д</a:t>
            </a:r>
            <a:r>
              <a:rPr lang="ru-RU" sz="1600" dirty="0" err="1" smtClean="0">
                <a:solidFill>
                  <a:schemeClr val="tx1"/>
                </a:solidFill>
              </a:rPr>
              <a:t>еятельностная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оведенческая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9097" y="1901043"/>
            <a:ext cx="2062429" cy="262401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99240" y="1901043"/>
            <a:ext cx="2251341" cy="2832882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</a:t>
            </a:r>
            <a:r>
              <a:rPr lang="ru-RU" sz="1600" dirty="0" smtClean="0">
                <a:solidFill>
                  <a:schemeClr val="tx1"/>
                </a:solidFill>
              </a:rPr>
              <a:t>нформация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саморегуляция</a:t>
            </a:r>
            <a:r>
              <a:rPr lang="ru-RU" sz="1600" dirty="0" smtClean="0">
                <a:solidFill>
                  <a:schemeClr val="tx1"/>
                </a:solidFill>
              </a:rPr>
              <a:t> смыслы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деятельности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умения и опыт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самоорганизация и самоуправление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5718" y="1901043"/>
            <a:ext cx="2327232" cy="2832882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- трансляция </a:t>
            </a:r>
            <a:r>
              <a:rPr lang="ru-RU" sz="1400" dirty="0">
                <a:solidFill>
                  <a:schemeClr val="tx1"/>
                </a:solidFill>
              </a:rPr>
              <a:t>ценностно-смысловых установок, выявление и актуализация мотивации к деятельности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- сопровождение </a:t>
            </a:r>
            <a:r>
              <a:rPr lang="ru-RU" sz="1400" dirty="0">
                <a:solidFill>
                  <a:schemeClr val="tx1"/>
                </a:solidFill>
              </a:rPr>
              <a:t>закрепления новых знаний, умений, компетенций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- создание </a:t>
            </a:r>
            <a:r>
              <a:rPr lang="ru-RU" sz="1400" dirty="0">
                <a:solidFill>
                  <a:schemeClr val="tx1"/>
                </a:solidFill>
              </a:rPr>
              <a:t>комфортных и безопасных условий освоения деятельности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38735" y="1890831"/>
            <a:ext cx="1810015" cy="2624017"/>
          </a:xfrm>
          <a:prstGeom prst="roundRect">
            <a:avLst/>
          </a:prstGeom>
          <a:solidFill>
            <a:srgbClr val="FDF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ентор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т</a:t>
            </a:r>
            <a:r>
              <a:rPr lang="ru-RU" dirty="0" err="1" smtClean="0">
                <a:solidFill>
                  <a:schemeClr val="tx1"/>
                </a:solidFill>
              </a:rPr>
              <a:t>ьютор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ф</a:t>
            </a:r>
            <a:r>
              <a:rPr lang="ru-RU" dirty="0" err="1" smtClean="0">
                <a:solidFill>
                  <a:schemeClr val="tx1"/>
                </a:solidFill>
              </a:rPr>
              <a:t>асилитатор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уратор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к</a:t>
            </a:r>
            <a:r>
              <a:rPr lang="ru-RU" dirty="0" err="1" smtClean="0">
                <a:solidFill>
                  <a:schemeClr val="tx1"/>
                </a:solidFill>
              </a:rPr>
              <a:t>оуч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консультант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9240" y="129659"/>
            <a:ext cx="4737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Задачи и роли наставника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86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3600450"/>
            <a:ext cx="8743950" cy="1400175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47775" y="3652837"/>
            <a:ext cx="3133725" cy="776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080"/>
                </a:solidFill>
              </a:rPr>
              <a:t>Человека делает задача</a:t>
            </a:r>
            <a:r>
              <a:rPr lang="ru-RU" dirty="0" smtClean="0">
                <a:solidFill>
                  <a:srgbClr val="008080"/>
                </a:solidFill>
              </a:rPr>
              <a:t>, </a:t>
            </a:r>
            <a:r>
              <a:rPr lang="ru-RU" sz="1400" dirty="0" smtClean="0">
                <a:solidFill>
                  <a:srgbClr val="008080"/>
                </a:solidFill>
              </a:rPr>
              <a:t>только самостоятельное решение проблем ведёт к росту личности</a:t>
            </a:r>
            <a:endParaRPr lang="ru-RU" sz="1400" dirty="0">
              <a:solidFill>
                <a:srgbClr val="0080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2049" y="3652837"/>
            <a:ext cx="3133725" cy="776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080"/>
                </a:solidFill>
              </a:rPr>
              <a:t>Делай как я, </a:t>
            </a:r>
            <a:r>
              <a:rPr lang="ru-RU" sz="1600" dirty="0" smtClean="0">
                <a:solidFill>
                  <a:srgbClr val="008080"/>
                </a:solidFill>
              </a:rPr>
              <a:t>собственный положительный пример деятельности учёного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47774" y="4500562"/>
            <a:ext cx="3133725" cy="500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080"/>
                </a:solidFill>
              </a:rPr>
              <a:t>Характер формируется в преодолении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72048" y="4500562"/>
            <a:ext cx="3133725" cy="500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080"/>
                </a:solidFill>
              </a:rPr>
              <a:t>Доверяй, но проверяй</a:t>
            </a:r>
            <a:endParaRPr lang="ru-RU" sz="1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99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f3.ppt-online.org/files3/slide/a/a1zZVqPWxANCs8S3pnodvib5B7lyKkwX6MIgmt/slide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9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83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-14140" y="21677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1913" y="-85725"/>
            <a:ext cx="725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</a:t>
            </a:r>
            <a:r>
              <a:rPr lang="ru-RU" sz="2400" b="1" dirty="0" err="1"/>
              <a:t>Каким</a:t>
            </a:r>
            <a:r>
              <a:rPr lang="ru-RU" sz="2400" b="1" dirty="0"/>
              <a:t> должен быть настоящий наставник? 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3345" y="311408"/>
            <a:ext cx="52101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Наставник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человек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компетентный </a:t>
            </a:r>
            <a:r>
              <a:rPr lang="ru-RU" dirty="0"/>
              <a:t>(опытный профессионал, умеющий учить, разделяющий профессиональные ценности)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целеустремлённый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ответственный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уверенный в себе и </a:t>
            </a:r>
            <a:r>
              <a:rPr lang="ru-RU" dirty="0" err="1"/>
              <a:t>самоорганизованный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стрессоустойчивый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коммуникабельный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терпеливый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отзывчивый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тактичный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пунктуальный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способный выступать лидером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владеющий навыком спонтанной коммуникации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67012" y="866825"/>
            <a:ext cx="2568789" cy="387662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8080"/>
                </a:solidFill>
              </a:rPr>
              <a:t>Наставник сам должен быть тем, </a:t>
            </a:r>
            <a:br>
              <a:rPr lang="ru-RU" sz="2000" b="1" dirty="0">
                <a:solidFill>
                  <a:srgbClr val="008080"/>
                </a:solidFill>
              </a:rPr>
            </a:br>
            <a:r>
              <a:rPr lang="ru-RU" sz="2000" b="1" dirty="0">
                <a:solidFill>
                  <a:srgbClr val="008080"/>
                </a:solidFill>
              </a:rPr>
              <a:t>чем он хочет сделать воспитанника</a:t>
            </a:r>
            <a:r>
              <a:rPr lang="ru-RU" sz="2400" b="1" dirty="0">
                <a:solidFill>
                  <a:srgbClr val="008080"/>
                </a:solidFill>
              </a:rPr>
              <a:t>.</a:t>
            </a:r>
            <a:br>
              <a:rPr lang="ru-RU" sz="2400" b="1" dirty="0">
                <a:solidFill>
                  <a:srgbClr val="008080"/>
                </a:solidFill>
              </a:rPr>
            </a:br>
            <a:endParaRPr lang="ru-RU" sz="2400" b="1" dirty="0" smtClean="0">
              <a:solidFill>
                <a:srgbClr val="008080"/>
              </a:solidFill>
            </a:endParaRPr>
          </a:p>
          <a:p>
            <a:pPr algn="r"/>
            <a:r>
              <a:rPr lang="ru-RU" b="1" dirty="0" smtClean="0">
                <a:solidFill>
                  <a:srgbClr val="008080"/>
                </a:solidFill>
              </a:rPr>
              <a:t>В</a:t>
            </a:r>
            <a:r>
              <a:rPr lang="ru-RU" b="1" dirty="0">
                <a:solidFill>
                  <a:srgbClr val="008080"/>
                </a:solidFill>
              </a:rPr>
              <a:t>. Даль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3" name="Рисунок 12" descr="Открыта регистрация на финал Всероссийского конкурса лучших практик подготовки рабочих кадров и специалистов среднего звена по 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2" y="2594096"/>
            <a:ext cx="2686050" cy="1620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8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1" y="21676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1913" y="-85725"/>
            <a:ext cx="725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</a:t>
            </a:r>
            <a:r>
              <a:rPr lang="ru-RU" sz="2400" b="1" dirty="0" err="1"/>
              <a:t>Каким</a:t>
            </a:r>
            <a:r>
              <a:rPr lang="ru-RU" sz="2400" b="1" dirty="0"/>
              <a:t> должен быть настоящий наставник? 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007" y="543025"/>
            <a:ext cx="478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 – всегда лидер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534" y="1007931"/>
            <a:ext cx="5293757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Цель лидера – личный успех.</a:t>
            </a:r>
          </a:p>
          <a:p>
            <a:r>
              <a:rPr lang="ru-RU" sz="2400" b="1" dirty="0"/>
              <a:t> </a:t>
            </a:r>
            <a:r>
              <a:rPr lang="ru-RU" sz="2000" dirty="0" smtClean="0"/>
              <a:t>Он может проявляться в разных ФОРМАХ.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Он может выражаться в разных потребностях.</a:t>
            </a:r>
          </a:p>
          <a:p>
            <a:r>
              <a:rPr lang="ru-RU" sz="2000" dirty="0" smtClean="0"/>
              <a:t>Он может </a:t>
            </a:r>
            <a:r>
              <a:rPr lang="ru-RU" sz="2000" dirty="0"/>
              <a:t>д</a:t>
            </a:r>
            <a:r>
              <a:rPr lang="ru-RU" sz="2000" dirty="0" smtClean="0"/>
              <a:t>остигаться разными способами.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/>
              <a:t>Поэтому лидер – человек успеха.</a:t>
            </a:r>
          </a:p>
          <a:p>
            <a:r>
              <a:rPr lang="ru-RU" sz="2400" b="1" i="1" dirty="0" smtClean="0"/>
              <a:t>Поэтому человек успеха - лидер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9739" y="3045156"/>
            <a:ext cx="76915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наставника – это личный успех через </a:t>
            </a:r>
          </a:p>
          <a:p>
            <a:pPr algn="ctr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своих подопечных</a:t>
            </a:r>
            <a:endParaRPr lang="ru-RU" sz="3200" dirty="0"/>
          </a:p>
        </p:txBody>
      </p:sp>
      <p:pic>
        <p:nvPicPr>
          <p:cNvPr id="1026" name="Picture 2" descr="Обучение и развитие персонала. Система наставничества практические  рекоменд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54" y="746049"/>
            <a:ext cx="2924175" cy="22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5666" y="4107190"/>
            <a:ext cx="8366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Люди, которые формируют общественный интеллект, должны стать ориентирами и маяками: сегодня в моде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ЛОМы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(лидеры общественного мнения) а должны быть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лидеры общественного интеллекта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-39745" y="21677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5413" y="227562"/>
            <a:ext cx="725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НАСТАВНИКА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834" y="124594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630" y="594027"/>
            <a:ext cx="79148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подопечных</a:t>
            </a:r>
            <a:r>
              <a:rPr lang="ru-RU" sz="20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управленческие знания и умения наставника влияют на результаты их деятельности и степень старания.</a:t>
            </a:r>
          </a:p>
          <a:p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-</a:t>
            </a:r>
            <a:r>
              <a:rPr lang="ru-RU" sz="2000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работать хорошо вне зависимости  от качества управления</a:t>
            </a:r>
          </a:p>
          <a:p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</a:t>
            </a:r>
            <a:r>
              <a:rPr lang="ru-RU" sz="2000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2000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i="1" dirty="0">
              <a:solidFill>
                <a:srgbClr val="00808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3" y="1866900"/>
            <a:ext cx="9104254" cy="32766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Студенты-медики ценят наставнические отношения. Студенты, у которых не было врачей – членов семьи/друзей, считали, что они нуждаются в наставничестве больше, чем студенты, у которых были врачи – члены семьи/друзья, отмечая трудности в понимании личных и профессиональных ролей. Студенты </a:t>
            </a:r>
            <a:r>
              <a:rPr lang="ru-RU" dirty="0" smtClean="0"/>
              <a:t>4го </a:t>
            </a:r>
            <a:r>
              <a:rPr lang="ru-RU" dirty="0"/>
              <a:t>курса подчеркнули важность поддержки отношений наставничества, доверия и личной связи для расширения прав и возможностей карьерного роста. Студенты </a:t>
            </a:r>
            <a:r>
              <a:rPr lang="ru-RU" dirty="0" smtClean="0"/>
              <a:t>3го </a:t>
            </a:r>
            <a:r>
              <a:rPr lang="ru-RU" dirty="0"/>
              <a:t>и </a:t>
            </a:r>
            <a:r>
              <a:rPr lang="ru-RU" dirty="0" smtClean="0"/>
              <a:t>4ого </a:t>
            </a:r>
            <a:r>
              <a:rPr lang="ru-RU" dirty="0"/>
              <a:t>курса заявили, что наставничество дает студентам свободу действий, надежду и поддержку при переходе на работу врачом. Студенты-подопечные отметили положительное влияние на планирование карьеры и исследования, рассматривая наставников как консультантов, поставщиков идей и образцы для подражания. Разнообразные цели и развитие студентов требуют индивидуального, гибкого </a:t>
            </a:r>
            <a:r>
              <a:rPr lang="ru-RU" dirty="0" smtClean="0"/>
              <a:t>наставничества.    </a:t>
            </a:r>
            <a:r>
              <a:rPr lang="en-US" dirty="0"/>
              <a:t> 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PRiMER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(Peer-reviewed Reports in Medical Education Research) </a:t>
            </a:r>
            <a:r>
              <a:rPr lang="ru-RU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вышла статья под названием «Чего студенты-медики хотят от наставника?».</a:t>
            </a:r>
          </a:p>
        </p:txBody>
      </p:sp>
    </p:spTree>
    <p:extLst>
      <p:ext uri="{BB962C8B-B14F-4D97-AF65-F5344CB8AC3E}">
        <p14:creationId xmlns:p14="http://schemas.microsoft.com/office/powerpoint/2010/main" val="30681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80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152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" y="0"/>
            <a:ext cx="9143746" cy="507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67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yslide.ru/documents_3/763f5ab5308774c8d774e1e5ab84fa5e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2" y="0"/>
            <a:ext cx="9144000" cy="498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Бесплатное фото Красивое сообщество женщин вмес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7" y="0"/>
            <a:ext cx="29813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50704" y="1701284"/>
            <a:ext cx="2890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Информационная функция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6964" y="2790825"/>
            <a:ext cx="253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Перцептивная </a:t>
            </a:r>
            <a:r>
              <a:rPr lang="ru-RU" dirty="0">
                <a:solidFill>
                  <a:srgbClr val="FF0000"/>
                </a:solidFill>
              </a:rPr>
              <a:t>функция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82" y="2771775"/>
            <a:ext cx="260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Интерактивная функция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563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86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30118"/>
              </p:ext>
            </p:extLst>
          </p:nvPr>
        </p:nvGraphicFramePr>
        <p:xfrm>
          <a:off x="0" y="4152900"/>
          <a:ext cx="9144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9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9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rgbClr val="173A8D"/>
                        </a:solidFill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rgbClr val="008080"/>
                          </a:solidFill>
                        </a:rPr>
                        <a:t>ФИП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Инновационный </a:t>
                      </a:r>
                      <a:r>
                        <a:rPr lang="ru-RU" sz="1900" b="1" kern="1200" dirty="0">
                          <a:solidFill>
                            <a:srgbClr val="0080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образовательный проект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«Система персонализированной подготовки в высшем учебном заведении» </a:t>
                      </a:r>
                      <a:endParaRPr lang="ru-RU" sz="1900" b="0" dirty="0">
                        <a:solidFill>
                          <a:srgbClr val="00808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008080"/>
                          </a:solidFill>
                        </a:rPr>
                        <a:t> </a:t>
                      </a:r>
                    </a:p>
                    <a:p>
                      <a:r>
                        <a:rPr lang="ru-RU" sz="1900" dirty="0" smtClean="0">
                          <a:solidFill>
                            <a:srgbClr val="008080"/>
                          </a:solidFill>
                        </a:rPr>
                        <a:t>2024-2026</a:t>
                      </a:r>
                      <a:r>
                        <a:rPr lang="ru-RU" sz="1900" dirty="0" smtClean="0"/>
                        <a:t> г</a:t>
                      </a:r>
                      <a:endParaRPr lang="ru-RU" sz="19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49" y="161062"/>
            <a:ext cx="86010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Пусть </a:t>
            </a: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наставник заставляет ученика как бы просеивать через сито все, что он ему преподносит, и пусть ничего не вдалбливает ему в голову, опираясь на свой авторитет и влияние</a:t>
            </a:r>
            <a:r>
              <a:rPr 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Мишель 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де Монтень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5355" y="1465392"/>
            <a:ext cx="7515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Наставник  = профессионал + воспитатель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038350" y="2050167"/>
            <a:ext cx="5657850" cy="54292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Дихотомия наставничества</a:t>
            </a:r>
            <a:endParaRPr lang="ru-RU" sz="24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3401" y="2733674"/>
            <a:ext cx="652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Назначенное сверху                По велению сердца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8350" y="3074431"/>
            <a:ext cx="5927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всех                          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2400" dirty="0" smtClean="0">
                <a:solidFill>
                  <a:schemeClr val="bg1"/>
                </a:solidFill>
              </a:rPr>
              <a:t>      Для избранных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63400" y="3519964"/>
            <a:ext cx="6746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Пестовать и оберегать           Держать в строгости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78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-1191"/>
            <a:ext cx="9144000" cy="51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503238" defTabSz="10064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06475" defTabSz="10064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11300" defTabSz="1006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14538" defTabSz="1006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717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289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61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3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34820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503238" defTabSz="10064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06475" defTabSz="10064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11300" defTabSz="10064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14538" defTabSz="10064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717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289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61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338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2024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21459"/>
              </p:ext>
            </p:extLst>
          </p:nvPr>
        </p:nvGraphicFramePr>
        <p:xfrm>
          <a:off x="288529" y="-104220"/>
          <a:ext cx="8566944" cy="509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042"/>
                <a:gridCol w="2720013"/>
                <a:gridCol w="2878889"/>
              </a:tblGrid>
              <a:tr h="19895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Кураторское движение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ВолгГМУ</a:t>
                      </a:r>
                      <a:r>
                        <a:rPr lang="ru-RU" sz="600" dirty="0">
                          <a:effectLst/>
                        </a:rPr>
                        <a:t>	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5" marR="2806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наставников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5" marR="28065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Структура направления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5" marR="28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Школа кураторов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5" marR="28065" marT="0" marB="0">
                    <a:solidFill>
                      <a:srgbClr val="008080"/>
                    </a:solidFill>
                  </a:tcPr>
                </a:tc>
              </a:tr>
              <a:tr h="4368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Наставники 5 недель изучают: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ПроЛидерство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Организационная база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Личный бренд и как его правильно транслировать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Грамотное использование и транслирование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медианаправления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«Кураторы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ВолгГМУ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Базовая документация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Создание новых проектов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Повышают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надпрофессиональные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навыки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Улучшают ораторские качества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Подготовка к «Школе кураторов»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5" marR="28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Обучают Руководитель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Заместитель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руководителя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Секретарь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Координатор отдела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СММ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Координаторы факультетов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Наставники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Кураторы</a:t>
                      </a:r>
                    </a:p>
                    <a:p>
                      <a:pPr fontAlgn="t"/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Академические </a:t>
                      </a:r>
                      <a:r>
                        <a:rPr lang="ru-RU" sz="1100" dirty="0" smtClean="0">
                          <a:effectLst/>
                        </a:rPr>
                        <a:t>группы – наставляемые – отечественные студенты 1 курса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5" marR="280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течение двух месяцев изучают: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Основы </a:t>
                      </a:r>
                      <a:r>
                        <a:rPr lang="ru-RU" sz="1100" dirty="0" err="1">
                          <a:effectLst/>
                        </a:rPr>
                        <a:t>командообразования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Лидерство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err="1">
                          <a:effectLst/>
                        </a:rPr>
                        <a:t>Конфликтология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Эффективная коммуникация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Особенности академических групп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Кураторский час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Типы личности первокурсников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Информация о структурных подразделениях </a:t>
                      </a:r>
                      <a:r>
                        <a:rPr lang="ru-RU" sz="1100" dirty="0" err="1">
                          <a:effectLst/>
                        </a:rPr>
                        <a:t>СтудСовета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Кодекс Куратора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Разбор кейсов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Командные тренинги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</a:rPr>
                        <a:t>Мастер-классы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5" marR="28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533903" y="2789040"/>
            <a:ext cx="133350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18027" y="3371850"/>
            <a:ext cx="133350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43426" y="3798094"/>
            <a:ext cx="152400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10883" y="4267199"/>
            <a:ext cx="147637" cy="278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43426" y="2072879"/>
            <a:ext cx="133350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72001" y="1514475"/>
            <a:ext cx="133350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24389" y="847725"/>
            <a:ext cx="133350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153026" y="3686175"/>
            <a:ext cx="5715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flipH="1">
            <a:off x="3214686" y="663179"/>
            <a:ext cx="923925" cy="3233737"/>
          </a:xfrm>
          <a:prstGeom prst="rightBrace">
            <a:avLst>
              <a:gd name="adj1" fmla="val 8333"/>
              <a:gd name="adj2" fmla="val 50310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9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7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 rotWithShape="1">
          <a:blip r:embed="rId2" cstate="print"/>
          <a:srcRect b="4708"/>
          <a:stretch/>
        </p:blipFill>
        <p:spPr>
          <a:xfrm>
            <a:off x="4" y="2"/>
            <a:ext cx="9143999" cy="5164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748" y="2689346"/>
            <a:ext cx="567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5802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6191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017" y="495629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24726" y="581075"/>
            <a:ext cx="466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887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lang="ru-RU" sz="1400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04824" y="904391"/>
            <a:ext cx="8143875" cy="41903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250" y="2"/>
            <a:ext cx="866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Цель: формирование эффективной системы поддержки профессионального самоопределения 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обучающихся и молодых преподавателей для максимально </a:t>
            </a:r>
            <a:r>
              <a: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полного раскрытия личности </a:t>
            </a:r>
            <a:r>
              <a:rPr lang="ru-RU" sz="1600" b="1" dirty="0"/>
              <a:t>наставляемого, необходимого для успешной личной и профессиональной самореализации.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34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1"/>
            <a:ext cx="9144000" cy="51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82948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2024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950" y="10072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7"/>
            <a:ext cx="78390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288" y="1727597"/>
            <a:ext cx="3078163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1139" y="1706167"/>
            <a:ext cx="37242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    </a:t>
            </a:r>
            <a:endParaRPr lang="ru-RU" dirty="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576" y="-403623"/>
            <a:ext cx="81835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225" y="198835"/>
            <a:ext cx="9037638" cy="410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КОНТРОЛЬНЫЕ ВОПРОСЫ</a:t>
            </a:r>
            <a:endParaRPr lang="ru-RU" sz="2800" b="1" dirty="0"/>
          </a:p>
        </p:txBody>
      </p:sp>
      <p:sp>
        <p:nvSpPr>
          <p:cNvPr id="82956" name="Прямоугольник 10"/>
          <p:cNvSpPr>
            <a:spLocks noChangeArrowheads="1"/>
          </p:cNvSpPr>
          <p:nvPr/>
        </p:nvSpPr>
        <p:spPr bwMode="auto">
          <a:xfrm>
            <a:off x="512764" y="2115742"/>
            <a:ext cx="7602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 </a:t>
            </a:r>
            <a:endParaRPr lang="ru-RU" altLang="ru-RU" sz="1800" b="1" dirty="0"/>
          </a:p>
        </p:txBody>
      </p:sp>
      <p:pic>
        <p:nvPicPr>
          <p:cNvPr id="82958" name="Рисунок 15" descr="http://c0.emosurf.com/00044N00vl9e0g8/powerful-educ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430786"/>
            <a:ext cx="5457825" cy="158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914401" y="678657"/>
            <a:ext cx="7305675" cy="2405063"/>
          </a:xfrm>
          <a:prstGeom prst="cloudCallout">
            <a:avLst>
              <a:gd name="adj1" fmla="val -54006"/>
              <a:gd name="adj2" fmla="val 25876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Какое условие успешного общения со студентами вы считаете главным?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Какие приемы общения более эффективны на практическом занятии, а какие – на </a:t>
            </a:r>
            <a:r>
              <a:rPr lang="ru-RU" sz="2000" dirty="0" smtClean="0">
                <a:solidFill>
                  <a:schemeClr val="tx1"/>
                </a:solidFill>
              </a:rPr>
              <a:t>лекции</a:t>
            </a:r>
            <a:r>
              <a:rPr lang="ru-RU" sz="2000" dirty="0" smtClean="0">
                <a:solidFill>
                  <a:srgbClr val="008080"/>
                </a:solidFill>
              </a:rPr>
              <a:t>?</a:t>
            </a:r>
            <a:r>
              <a:rPr lang="ru-RU" sz="2400" dirty="0" smtClean="0"/>
              <a:t>?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5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" y="0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2022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6407" y="0"/>
            <a:ext cx="5370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Практическая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5976" y="577081"/>
            <a:ext cx="8286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ЗАДАНИЕ 1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методические приёмы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взаимодействии  со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студентами, привлекающими </a:t>
            </a:r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нимание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s://cdn.trinixy.ru/uploads/posts/comm_images/1416816392_na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77327"/>
            <a:ext cx="2684584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21400"/>
              </p:ext>
            </p:extLst>
          </p:nvPr>
        </p:nvGraphicFramePr>
        <p:xfrm>
          <a:off x="3071446" y="1831300"/>
          <a:ext cx="607255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524"/>
                <a:gridCol w="422103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Стратегии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Техники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8080"/>
                          </a:solidFill>
                        </a:rPr>
                        <a:t>Минимизация внимания</a:t>
                      </a:r>
                      <a:endParaRPr lang="ru-RU" sz="15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 ?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?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?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?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?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?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8080"/>
                          </a:solidFill>
                        </a:rPr>
                        <a:t>Отвлечение внимания студента</a:t>
                      </a:r>
                      <a:endParaRPr lang="ru-RU" sz="15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?</a:t>
                      </a:r>
                      <a:endParaRPr lang="ru-RU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9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" y="0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2607" y="-163785"/>
            <a:ext cx="5370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Практическая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9172" y="491356"/>
            <a:ext cx="8286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методические приёмы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взаимодействии  со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студентами, привлекающими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s://cdn.trinixy.ru/uploads/posts/comm_images/1416816392_na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36" y="1236139"/>
            <a:ext cx="2383064" cy="36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85083"/>
              </p:ext>
            </p:extLst>
          </p:nvPr>
        </p:nvGraphicFramePr>
        <p:xfrm>
          <a:off x="248908" y="1259071"/>
          <a:ext cx="6459416" cy="380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78"/>
                <a:gridCol w="4489938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Стратегии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Техники</a:t>
                      </a:r>
                      <a:endParaRPr lang="ru-RU" sz="18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8080"/>
                          </a:solidFill>
                        </a:rPr>
                        <a:t>Минимизация внимания</a:t>
                      </a:r>
                      <a:endParaRPr lang="ru-RU" sz="15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Игнорируйте демонстративное поведение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Зрительный контакт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Становитесь рядом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5257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Доведите до предела демонстративную выходку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Измените голос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Временно прекратите вести занятие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8080"/>
                          </a:solidFill>
                        </a:rPr>
                        <a:t>Отвлечение внимания студента</a:t>
                      </a:r>
                      <a:endParaRPr lang="ru-RU" sz="15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Задавайте прямые вопросы</a:t>
                      </a:r>
                      <a:endParaRPr lang="ru-RU" sz="1500" dirty="0"/>
                    </a:p>
                  </a:txBody>
                  <a:tcPr marT="34290" marB="34290"/>
                </a:tc>
              </a:tr>
              <a:tr h="470669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3374"/>
                          </a:solidFill>
                        </a:rPr>
                        <a:t>Применение методов косвенного воспитания студента</a:t>
                      </a:r>
                      <a:endParaRPr lang="ru-RU" sz="15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5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" y="0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2022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6407" y="-105508"/>
            <a:ext cx="5370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Практическая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9171" y="383650"/>
            <a:ext cx="8286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ЗАДАНИЕ 2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техники взаимодействия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студентами, избегающими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неудачи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0904" y="4750204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ru-RU" sz="3200" dirty="0"/>
          </a:p>
        </p:txBody>
      </p:sp>
      <p:pic>
        <p:nvPicPr>
          <p:cNvPr id="12" name="Picture 2" descr="https://ds04.infourok.ru/uploads/ex/00e2/000878d9-eaf88232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2131"/>
            <a:ext cx="2649415" cy="37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66684"/>
              </p:ext>
            </p:extLst>
          </p:nvPr>
        </p:nvGraphicFramePr>
        <p:xfrm>
          <a:off x="3243507" y="1170418"/>
          <a:ext cx="5900493" cy="397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102"/>
                <a:gridCol w="3447391"/>
              </a:tblGrid>
              <a:tr h="30209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Стратегии</a:t>
                      </a:r>
                      <a:endParaRPr lang="ru-RU" sz="15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Техники</a:t>
                      </a:r>
                      <a:endParaRPr lang="ru-RU" sz="15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Введение дополнительных методов обучения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251460"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Отношение к ошибкам как к нормальным и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нужным явлениям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7524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5541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Формирование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веры в успех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/>
                        <a:t>?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7184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 smtClean="0"/>
                        <a:t>?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704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Внимание к уже достигнутым в прошлом успехах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8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" y="0"/>
            <a:ext cx="922655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160338" y="4763691"/>
            <a:ext cx="3276600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en-US" altLang="ru-RU" sz="1600">
                <a:solidFill>
                  <a:srgbClr val="E5C78C"/>
                </a:solidFill>
                <a:latin typeface="Alegreya Sans"/>
              </a:rPr>
              <a:t>volgmed.ru</a:t>
            </a:r>
            <a:r>
              <a:rPr lang="ru-RU" altLang="ru-RU" sz="1600">
                <a:solidFill>
                  <a:srgbClr val="E5C78C"/>
                </a:solidFill>
                <a:latin typeface="Alegreya Sans"/>
              </a:rPr>
              <a:t> 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8394701" y="4773216"/>
            <a:ext cx="665163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03238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006475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113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14538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717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89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861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43338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00"/>
              </a:spcBef>
              <a:buFontTx/>
              <a:buNone/>
            </a:pPr>
            <a:r>
              <a:rPr lang="ru-RU" altLang="ru-RU" sz="1600" dirty="0" smtClean="0">
                <a:solidFill>
                  <a:srgbClr val="E5C78C"/>
                </a:solidFill>
                <a:latin typeface="Alegreya Sans"/>
              </a:rPr>
              <a:t>2022 </a:t>
            </a:r>
            <a:endParaRPr lang="ru-RU" altLang="ru-RU" sz="1600" dirty="0">
              <a:solidFill>
                <a:srgbClr val="E5C78C"/>
              </a:solidFill>
              <a:latin typeface="Alegreya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976" y="2280048"/>
            <a:ext cx="78390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20" name="Прямоугольник 14"/>
          <p:cNvSpPr>
            <a:spLocks noChangeArrowheads="1"/>
          </p:cNvSpPr>
          <p:nvPr/>
        </p:nvSpPr>
        <p:spPr bwMode="auto">
          <a:xfrm>
            <a:off x="4952451" y="2627768"/>
            <a:ext cx="4279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6407" y="-194896"/>
            <a:ext cx="5370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Практическая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2234" y="279664"/>
            <a:ext cx="82865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2: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приёмы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взаимодействии  со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студентами, , избегающими неудачи</a:t>
            </a:r>
            <a:endParaRPr lang="ru-RU" sz="2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Внимание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0904" y="4750204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ru-RU" sz="3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114"/>
              </p:ext>
            </p:extLst>
          </p:nvPr>
        </p:nvGraphicFramePr>
        <p:xfrm>
          <a:off x="0" y="974228"/>
          <a:ext cx="6494584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594"/>
                <a:gridCol w="4208990"/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Стратегии</a:t>
                      </a:r>
                      <a:endParaRPr lang="ru-RU" sz="15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Техники</a:t>
                      </a:r>
                      <a:endParaRPr lang="ru-RU" sz="1500" dirty="0"/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Введение дополнительных методов обучения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Дополнительная помощь от преподавателя (создание ситуации успеха, приём «ученик в роли учителя»), от студентов «помоги другу»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251460"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Отношение к ошибкам как к нормальным и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нужным явлениям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Рассказы о типичных ошибках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8001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Демонстрация уважительного отношения к ошибкам как к попыткам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Минимизирование последствий от сделанных ошибок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Формирование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веры в успех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/>
                        <a:t>Подчеркивание любых улучшений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/>
                        <a:t>Выражение благодарности за любой вклад в общую деятельность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8001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/>
                        <a:t>Умение видеть сильные стороны студентов и говорить им об этом. Демонстрация веры в своих учеников.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/>
                        <a:t>Признание трудностей ваших заданий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8080"/>
                          </a:solidFill>
                        </a:rPr>
                        <a:t>Внимание к уже достигнутым в прошлом успехах</a:t>
                      </a:r>
                      <a:endParaRPr lang="ru-RU" sz="1400" b="1" dirty="0">
                        <a:solidFill>
                          <a:srgbClr val="00808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Воспоминание о прошлых успехах</a:t>
                      </a:r>
                      <a:endParaRPr lang="ru-RU" sz="12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14" name="Picture 2" descr="https://ds04.infourok.ru/uploads/ex/00e2/000878d9-eaf88232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54" y="967154"/>
            <a:ext cx="2649415" cy="41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2925"/>
            <a:ext cx="9143743" cy="51405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01" y="2833480"/>
            <a:ext cx="8812050" cy="574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  <a:t>СПАСИБО ЗА ВНИМАНИЕ</a:t>
            </a:r>
            <a:r>
              <a:rPr lang="ru-RU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ustin Cyr Bold" panose="02020803070702030403" pitchFamily="18" charset="-52"/>
              </a:rPr>
              <a:t>!    </a:t>
            </a:r>
            <a:endParaRPr lang="ru-RU" sz="4000" dirty="0">
              <a:solidFill>
                <a:schemeClr val="accent4">
                  <a:lumMod val="20000"/>
                  <a:lumOff val="80000"/>
                </a:schemeClr>
              </a:solidFill>
              <a:latin typeface="Austin Cyr Bold" panose="02020803070702030403" pitchFamily="18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60500" y="4763265"/>
            <a:ext cx="3275674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8395469" y="4772691"/>
            <a:ext cx="664972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2024 </a:t>
            </a:r>
            <a:endParaRPr lang="ru-RU" sz="16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39" y="50740"/>
            <a:ext cx="2716339" cy="649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9736" y="3846451"/>
            <a:ext cx="8003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ЖД вокзал Волгоград-1. Гостиницы рядом, расписание поездов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09" y="3336680"/>
            <a:ext cx="4032449" cy="16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дикам, памятник, мемориал, Волгоград, площадь Павших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73" y="1214438"/>
            <a:ext cx="4069685" cy="16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ентральная набережная Волгогра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" y="3336680"/>
            <a:ext cx="3960440" cy="16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иёмная комиссия ВолгГМУ - Волгоградский государственный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6" y="1214438"/>
            <a:ext cx="3931817" cy="16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4058" y="-15930"/>
            <a:ext cx="5409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Артюхина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Александра Ивановна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8 927 5363 394,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alexandraiart2591@gmail.com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ДО ИОЗ им Н.П. Григоренко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ВолгГМУ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азличные подходы к определению педагогического общ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265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73"/>
            <a:ext cx="9143743" cy="514057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160500" y="4763264"/>
            <a:ext cx="3275674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600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8395469" y="4772690"/>
            <a:ext cx="664972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2024 </a:t>
            </a:r>
            <a:endParaRPr lang="ru-RU" sz="16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736" y="3846449"/>
            <a:ext cx="800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" y="39872"/>
            <a:ext cx="23756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4801" y="2869020"/>
            <a:ext cx="84830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51735" y="39872"/>
            <a:ext cx="3292764" cy="863102"/>
            <a:chOff x="539271" y="2353455"/>
            <a:chExt cx="3292764" cy="863102"/>
          </a:xfrm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539271" y="2353455"/>
              <a:ext cx="3140364" cy="343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691671" y="2948098"/>
              <a:ext cx="2814635" cy="268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691671" y="2505855"/>
              <a:ext cx="3140364" cy="343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      Конфликт</a:t>
              </a:r>
              <a:endParaRPr lang="ru-RU" sz="3600" kern="12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 rot="-600000">
            <a:off x="432012" y="770972"/>
            <a:ext cx="3505200" cy="2982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 smtClean="0">
                <a:solidFill>
                  <a:srgbClr val="0076A3"/>
                </a:solidFill>
              </a:rPr>
              <a:t>Конфликт – это–столкновение…, противоречие…, борьба…, противодействие…</a:t>
            </a: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sz="1600" b="1" dirty="0" smtClean="0"/>
              <a:t>   </a:t>
            </a:r>
            <a:r>
              <a:rPr lang="ru-RU" altLang="ru-RU" sz="1600" dirty="0" smtClean="0">
                <a:solidFill>
                  <a:schemeClr val="tx1"/>
                </a:solidFill>
              </a:rPr>
              <a:t>личностей, сил, интересов,</a:t>
            </a:r>
            <a:r>
              <a:rPr lang="ru-RU" altLang="ru-R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</a:rPr>
              <a:t>позиций, взглядов в силу противоположности…, несовместимости…, противостояния…</a:t>
            </a:r>
            <a:endParaRPr lang="ru-RU" altLang="ru-RU" sz="1600" dirty="0" smtClean="0">
              <a:solidFill>
                <a:schemeClr val="tx1"/>
              </a:solidFill>
              <a:latin typeface="Arial" charset="0"/>
            </a:endParaRP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600000">
            <a:off x="5236958" y="770971"/>
            <a:ext cx="3505200" cy="2982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b="1" i="1" dirty="0" smtClean="0">
                <a:solidFill>
                  <a:srgbClr val="0076A3"/>
                </a:solidFill>
              </a:rPr>
              <a:t>Конфликт </a:t>
            </a:r>
            <a:r>
              <a:rPr lang="ru-RU" altLang="ru-RU" b="1" i="1" dirty="0">
                <a:solidFill>
                  <a:srgbClr val="0076A3"/>
                </a:solidFill>
              </a:rPr>
              <a:t>– это система отношений…, процесс развития взаимодействия…, </a:t>
            </a:r>
            <a:endParaRPr lang="ru-RU" altLang="ru-RU" dirty="0">
              <a:solidFill>
                <a:srgbClr val="0076A3"/>
              </a:solidFill>
            </a:endParaRP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r>
              <a:rPr lang="ru-RU" altLang="ru-RU" sz="1600" dirty="0">
                <a:solidFill>
                  <a:schemeClr val="tx1"/>
                </a:solidFill>
              </a:rPr>
              <a:t>заданные различиями субъектов,</a:t>
            </a:r>
            <a:r>
              <a:rPr lang="ru-RU" altLang="ru-RU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участвующих в нем (по интересам, ценностям, деятельности</a:t>
            </a:r>
            <a:r>
              <a:rPr lang="ru-RU" altLang="ru-RU" sz="1600" dirty="0" smtClean="0">
                <a:solidFill>
                  <a:schemeClr val="tx1"/>
                </a:solidFill>
              </a:rPr>
              <a:t>)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ru-RU" altLang="ru-RU" sz="1600" i="1" dirty="0">
                <a:solidFill>
                  <a:schemeClr val="tx1"/>
                </a:solidFill>
              </a:rPr>
              <a:t>Конфликт – естественное условие существования взаимодействующих людей, инструмент развития</a:t>
            </a:r>
          </a:p>
          <a:p>
            <a:pPr marL="273050" indent="-273050">
              <a:lnSpc>
                <a:spcPct val="90000"/>
              </a:lnSpc>
              <a:buFontTx/>
              <a:buNone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3499" y="3749711"/>
            <a:ext cx="7373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Tx/>
              <a:buNone/>
            </a:pPr>
            <a:r>
              <a:rPr lang="ru-RU" altLang="ru-RU" i="1" dirty="0" smtClean="0"/>
              <a:t>                                                        </a:t>
            </a:r>
            <a:r>
              <a:rPr lang="ru-RU" alt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строится </a:t>
            </a:r>
            <a:r>
              <a:rPr lang="ru-RU" alt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</a:t>
            </a:r>
            <a:endParaRPr lang="ru-RU" altLang="ru-RU" b="1" i="1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273050" indent="-273050"/>
            <a:r>
              <a:rPr lang="ru-RU" alt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субъект-объектном </a:t>
            </a:r>
            <a:r>
              <a:rPr lang="ru-RU" alt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общении                субъект-субъектном </a:t>
            </a:r>
            <a:r>
              <a:rPr lang="ru-RU" altLang="ru-RU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общении                  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73050" indent="-273050">
              <a:buFontTx/>
              <a:buNone/>
            </a:pPr>
            <a:r>
              <a:rPr lang="ru-RU" altLang="ru-RU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Рисунок 16" descr="cho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564">
            <a:off x="5040603" y="4522583"/>
            <a:ext cx="1099910" cy="172888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509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erapr.ru/wp-content/uploads/2015/08/%D0%90%D0%BC%D0%BE%D0%BD%D0%B0%D1%88%D0%B2%D0%B8%D0%BB%D0%B8-%D0%A8.%D0%90.-538x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" y="0"/>
            <a:ext cx="1613740" cy="20955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56897"/>
              </p:ext>
            </p:extLst>
          </p:nvPr>
        </p:nvGraphicFramePr>
        <p:xfrm>
          <a:off x="1632857" y="1"/>
          <a:ext cx="7511143" cy="5061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1143"/>
              </a:tblGrid>
              <a:tr h="6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                   ПЕДАГОГИЧЕСКОЕ ОБЩЕНИЕ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8080"/>
                    </a:solidFill>
                  </a:tcPr>
                </a:tc>
              </a:tr>
              <a:tr h="442222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effectLst/>
                        </a:rPr>
                        <a:t>    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effectLst/>
                        </a:rPr>
                        <a:t>      Китов, которые держат на себе воспитание, возмож­но, чуть больше тех, которые      по мифическим представ­лениям древних </a:t>
                      </a:r>
                      <a:r>
                        <a:rPr lang="ru-RU" sz="1500" dirty="0">
                          <a:effectLst/>
                        </a:rPr>
                        <a:t>давились под тяжестью якобы плоской Земли. Но сколько бы их ни было, один, по моему убеж­дению, был и останется главным. Таким </a:t>
                      </a:r>
                      <a:r>
                        <a:rPr lang="ru-RU" sz="1800" dirty="0">
                          <a:effectLst/>
                        </a:rPr>
                        <a:t>главным Китом воспитания я считаю общение</a:t>
                      </a:r>
                      <a:r>
                        <a:rPr lang="ru-RU" sz="1500" dirty="0">
                          <a:effectLst/>
                        </a:rPr>
                        <a:t>. Общение часто считают диалогом или подразумевают под ним передачу информации. Встречаются попытки объяснить общение как условие благоприятного психоло­гического климата в коллективе.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       Действительный </a:t>
                      </a:r>
                      <a:r>
                        <a:rPr lang="ru-RU" sz="1500" dirty="0">
                          <a:effectLst/>
                        </a:rPr>
                        <a:t>же смысл общения остается за преде­лами всех перечисленных мною внешних черт. Люди не только </a:t>
                      </a:r>
                      <a:r>
                        <a:rPr lang="ru-RU" sz="1500" dirty="0" err="1">
                          <a:effectLst/>
                        </a:rPr>
                        <a:t>взаимовлияют</a:t>
                      </a:r>
                      <a:r>
                        <a:rPr lang="ru-RU" sz="1500" dirty="0">
                          <a:effectLst/>
                        </a:rPr>
                        <a:t> друг на друга, не только обменива­ются информацией, не только упорядочивают отношения между собой - все эти элементы еще не определяют са­мой сути. </a:t>
                      </a:r>
                      <a:r>
                        <a:rPr lang="ru-RU" sz="1800" dirty="0">
                          <a:effectLst/>
                        </a:rPr>
                        <a:t>А суть в том, что в общении люди реализуют свою человечность, свою  индивидуальность и неповтори­мость, то есть живут. Каждый завершенный акт общений — это клеточка развивающейся человеческой жизни — лич­ной и общественной.</a:t>
                      </a:r>
                    </a:p>
                    <a:p>
                      <a:pPr algn="r"/>
                      <a:r>
                        <a:rPr lang="ru-RU" sz="1500" dirty="0">
                          <a:effectLst/>
                        </a:rPr>
                        <a:t>Ш. А. </a:t>
                      </a:r>
                      <a:r>
                        <a:rPr lang="ru-RU" sz="1500" dirty="0" err="1">
                          <a:effectLst/>
                        </a:rPr>
                        <a:t>Амонашвили</a:t>
                      </a:r>
                      <a:endParaRPr lang="ru-RU" sz="15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60" marR="3656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7788" y="2717534"/>
            <a:ext cx="1685702" cy="99257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sz="1500" dirty="0"/>
              <a:t>Ш. А. </a:t>
            </a:r>
            <a:r>
              <a:rPr lang="ru-RU" sz="1500" dirty="0" err="1"/>
              <a:t>Амонашвили</a:t>
            </a:r>
            <a:endParaRPr lang="ru-RU" sz="1500" dirty="0"/>
          </a:p>
          <a:p>
            <a:r>
              <a:rPr lang="ru-RU" sz="1500" dirty="0"/>
              <a:t>     академик,</a:t>
            </a:r>
          </a:p>
          <a:p>
            <a:r>
              <a:rPr lang="ru-RU" sz="1500" dirty="0"/>
              <a:t>     психолог,</a:t>
            </a:r>
          </a:p>
          <a:p>
            <a:r>
              <a:rPr lang="ru-RU" sz="1500" dirty="0"/>
              <a:t>     педагог</a:t>
            </a:r>
          </a:p>
        </p:txBody>
      </p:sp>
    </p:spTree>
    <p:extLst>
      <p:ext uri="{BB962C8B-B14F-4D97-AF65-F5344CB8AC3E}">
        <p14:creationId xmlns:p14="http://schemas.microsoft.com/office/powerpoint/2010/main" val="9670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yslide.ru/documents_3/763f5ab5308774c8d774e1e5ab84fa5e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"/>
            <a:ext cx="6477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2962275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chemeClr val="tx1"/>
                </a:solidFill>
              </a:rPr>
              <a:t>Искусство общения педагога  </a:t>
            </a:r>
            <a:r>
              <a:rPr lang="ru-RU" dirty="0">
                <a:solidFill>
                  <a:schemeClr val="tx1"/>
                </a:solidFill>
              </a:rPr>
              <a:t>состоит в том, чтобы поставить человека выше его отдельных недостатков и несовершенств, увидеть и оценить в нем индивидуальные и неповторимые черты, понять, что ценность личности человека не должна зависеть от его отдельных свойств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Фото Случайные деловые люди в офисе на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714750"/>
            <a:ext cx="3848100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2767"/>
            <a:ext cx="9281755" cy="5202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26893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31" y="4191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3" y="446196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Галер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80" y="19776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28018" y="4956289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>
                <a:solidFill>
                  <a:srgbClr val="E5C78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76814" y="148709"/>
            <a:ext cx="2528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Виды общения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50586394"/>
              </p:ext>
            </p:extLst>
          </p:nvPr>
        </p:nvGraphicFramePr>
        <p:xfrm>
          <a:off x="1547664" y="7672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Тройная стрелка влево/вправо/вверх 10"/>
          <p:cNvSpPr/>
          <p:nvPr/>
        </p:nvSpPr>
        <p:spPr>
          <a:xfrm>
            <a:off x="5008996" y="948035"/>
            <a:ext cx="638175" cy="47625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28084" y="676275"/>
            <a:ext cx="1482291" cy="20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вербальное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47171" y="1229022"/>
            <a:ext cx="1734704" cy="20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невербальное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66309" y="2247003"/>
            <a:ext cx="1630505" cy="200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материальное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14523" y="2589331"/>
            <a:ext cx="1482291" cy="200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когнитивное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6795" y="2912496"/>
            <a:ext cx="1810328" cy="200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деятельностное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9229" y="3246150"/>
            <a:ext cx="1884435" cy="179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мотивационное</a:t>
            </a:r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>
            <a:off x="4249852" y="4561262"/>
            <a:ext cx="638175" cy="47625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06500" y="4759603"/>
            <a:ext cx="3485025" cy="287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опосредствованное общение – косвенное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3896" y="4737476"/>
            <a:ext cx="3237375" cy="287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непосредственное общение – прямое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56358" y="2267978"/>
            <a:ext cx="1884435" cy="17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Деловое</a:t>
            </a:r>
            <a:r>
              <a:rPr lang="ru-RU" dirty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0003" y="2589331"/>
            <a:ext cx="1884435" cy="1790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Воспитательное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40003" y="2895953"/>
            <a:ext cx="1884435" cy="179050"/>
          </a:xfrm>
          <a:prstGeom prst="rect">
            <a:avLst/>
          </a:prstGeom>
          <a:solidFill>
            <a:srgbClr val="E7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Д</a:t>
            </a:r>
            <a:r>
              <a:rPr lang="ru-RU" dirty="0" err="1" smtClean="0">
                <a:solidFill>
                  <a:schemeClr val="tx1"/>
                </a:solidFill>
              </a:rPr>
              <a:t>еятельностное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3896" y="3180224"/>
            <a:ext cx="2048163" cy="225363"/>
          </a:xfrm>
          <a:prstGeom prst="rect">
            <a:avLst/>
          </a:prstGeom>
          <a:solidFill>
            <a:srgbClr val="FCE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Интимно-личностное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1"/>
            <a:ext cx="9143744" cy="5140576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8395469" y="4772690"/>
            <a:ext cx="664972" cy="428051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2024 </a:t>
            </a:r>
            <a:endParaRPr lang="ru-RU" sz="16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201" y="2280597"/>
            <a:ext cx="7839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 descr="https://kitobz.org/image/catalog/kitobz/product/7328.jp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55955" y="228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 ранжировании значимости для студентов требований, исходящих из разных источников, на первом месте - собственные требования, на втором - требования друзей, на третьем месте - требования семьи, на четвертом месте - требования общества, на пятом месте - требования коллектива студенческой группы и лишь на шестом, последнем - требования преподавателей</a:t>
            </a:r>
            <a:r>
              <a:rPr lang="ru-RU" dirty="0"/>
              <a:t>.</a:t>
            </a:r>
          </a:p>
        </p:txBody>
      </p:sp>
      <p:pic>
        <p:nvPicPr>
          <p:cNvPr id="11" name="Picture 12" descr="Старший аналитик рассказывает о новой вакцине против коронавируса, созданной его команд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6" y="2813923"/>
            <a:ext cx="3765548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Бесплатное фото Человек, отдыхающий от работы в офис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3923"/>
            <a:ext cx="35337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Деловая встреч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524"/>
            <a:ext cx="34480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12193</TotalTime>
  <Words>2871</Words>
  <Application>Microsoft Office PowerPoint</Application>
  <PresentationFormat>Экран (16:9)</PresentationFormat>
  <Paragraphs>575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</cp:lastModifiedBy>
  <cp:revision>535</cp:revision>
  <dcterms:created xsi:type="dcterms:W3CDTF">2016-11-18T14:12:19Z</dcterms:created>
  <dcterms:modified xsi:type="dcterms:W3CDTF">2024-11-12T15:01:56Z</dcterms:modified>
</cp:coreProperties>
</file>