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87"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FF"/>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372" y="-8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p:nvPr>
        </p:nvSpPr>
        <p:spPr>
          <a:xfrm>
            <a:off x="1313259" y="1083989"/>
            <a:ext cx="6517482" cy="2091011"/>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CC2EB7E-BDDE-4DC2-AA03-BAB1EEDA3403}" type="datetimeFigureOut">
              <a:rPr lang="ru-RU" smtClean="0"/>
              <a:t>13.09.2024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46" y="3574478"/>
            <a:ext cx="7773324" cy="676342"/>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9"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2" y="4257273"/>
            <a:ext cx="7773339" cy="56872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C2EB7E-BDDE-4DC2-AA03-BAB1EEDA3403}" type="datetimeFigureOut">
              <a:rPr lang="ru-RU" smtClean="0"/>
              <a:t>13.09.2024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2" y="508000"/>
            <a:ext cx="7773339" cy="2856038"/>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2" y="3504018"/>
            <a:ext cx="7773339" cy="132198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C2EB7E-BDDE-4DC2-AA03-BAB1EEDA3403}" type="datetimeFigureOut">
              <a:rPr lang="ru-RU" smtClean="0"/>
              <a:t>13.09.2024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084659" y="508000"/>
            <a:ext cx="6977064" cy="2494087"/>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2" y="3643998"/>
            <a:ext cx="7773339" cy="1184211"/>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C2EB7E-BDDE-4DC2-AA03-BAB1EEDA3403}" type="datetimeFigureOut">
              <a:rPr lang="ru-RU" smtClean="0"/>
              <a:t>13.09.2024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AA8DD0-5638-42C8-A314-5CF52A9BED40}" type="slidenum">
              <a:rPr lang="ru-RU" smtClean="0"/>
              <a:t>‹#›</a:t>
            </a:fld>
            <a:endParaRPr lang="ru-RU"/>
          </a:p>
        </p:txBody>
      </p:sp>
      <p:sp>
        <p:nvSpPr>
          <p:cNvPr id="13" name="TextBox 12"/>
          <p:cNvSpPr txBox="1"/>
          <p:nvPr/>
        </p:nvSpPr>
        <p:spPr>
          <a:xfrm>
            <a:off x="751116" y="628472"/>
            <a:ext cx="457200" cy="487313"/>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2" y="1782269"/>
            <a:ext cx="7773339" cy="2093196"/>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2" y="3885279"/>
            <a:ext cx="7773339" cy="950537"/>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C2EB7E-BDDE-4DC2-AA03-BAB1EEDA3403}" type="datetimeFigureOut">
              <a:rPr lang="ru-RU" smtClean="0"/>
              <a:t>13.09.2024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5" name="Title 1"/>
          <p:cNvSpPr>
            <a:spLocks noGrp="1"/>
          </p:cNvSpPr>
          <p:nvPr>
            <p:ph type="title"/>
          </p:nvPr>
        </p:nvSpPr>
        <p:spPr>
          <a:xfrm>
            <a:off x="685332" y="508000"/>
            <a:ext cx="7773339" cy="133757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452797"/>
            <a:ext cx="2474232" cy="2373204"/>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3" y="1972578"/>
            <a:ext cx="2468641" cy="480218"/>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3" y="2452797"/>
            <a:ext cx="2477513" cy="2373204"/>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452797"/>
            <a:ext cx="2478696" cy="2373204"/>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CC2EB7E-BDDE-4DC2-AA03-BAB1EEDA3403}" type="datetimeFigureOut">
              <a:rPr lang="ru-RU" smtClean="0"/>
              <a:t>13.09.2024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0" name="Title 1"/>
          <p:cNvSpPr>
            <a:spLocks noGrp="1"/>
          </p:cNvSpPr>
          <p:nvPr>
            <p:ph type="title"/>
          </p:nvPr>
        </p:nvSpPr>
        <p:spPr>
          <a:xfrm>
            <a:off x="685332" y="508977"/>
            <a:ext cx="7773339" cy="133660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2" y="3504017"/>
            <a:ext cx="2472307" cy="480218"/>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2"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2" y="3984235"/>
            <a:ext cx="2472307" cy="84176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70" y="3504017"/>
            <a:ext cx="2476371" cy="480218"/>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3984235"/>
            <a:ext cx="2477514" cy="84176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5" y="3504017"/>
            <a:ext cx="2475511" cy="480218"/>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3984233"/>
            <a:ext cx="2478790" cy="84176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CC2EB7E-BDDE-4DC2-AA03-BAB1EEDA3403}" type="datetimeFigureOut">
              <a:rPr lang="ru-RU" smtClean="0"/>
              <a:t>13.09.2024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2" y="1972579"/>
            <a:ext cx="7773339" cy="285342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C2EB7E-BDDE-4DC2-AA03-BAB1EEDA3403}" type="datetimeFigureOut">
              <a:rPr lang="ru-RU" smtClean="0"/>
              <a:t>13.09.2024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Vertical Title 1"/>
          <p:cNvSpPr>
            <a:spLocks noGrp="1"/>
          </p:cNvSpPr>
          <p:nvPr>
            <p:ph type="title" orient="vert"/>
          </p:nvPr>
        </p:nvSpPr>
        <p:spPr>
          <a:xfrm>
            <a:off x="6543676" y="508002"/>
            <a:ext cx="1914995" cy="43179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2" y="508002"/>
            <a:ext cx="5744043" cy="43179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C2EB7E-BDDE-4DC2-AA03-BAB1EEDA3403}" type="datetimeFigureOut">
              <a:rPr lang="ru-RU" smtClean="0"/>
              <a:t>13.09.2024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1972578"/>
            <a:ext cx="7772870" cy="28534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C2EB7E-BDDE-4DC2-AA03-BAB1EEDA3403}" type="datetimeFigureOut">
              <a:rPr lang="ru-RU" smtClean="0"/>
              <a:t>13.09.2024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690470"/>
            <a:ext cx="7763814" cy="2280683"/>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047882"/>
            <a:ext cx="7763814" cy="114015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C2EB7E-BDDE-4DC2-AA03-BAB1EEDA3403}" type="datetimeFigureOut">
              <a:rPr lang="ru-RU" smtClean="0"/>
              <a:t>13.09.2024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2"/>
            <a:ext cx="7773338" cy="1330148"/>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1972578"/>
            <a:ext cx="3829520" cy="28534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1972578"/>
            <a:ext cx="3829050" cy="28534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CC2EB7E-BDDE-4DC2-AA03-BAB1EEDA3403}" type="datetimeFigureOut">
              <a:rPr lang="ru-RU" smtClean="0"/>
              <a:t>13.09.2024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2"/>
            <a:ext cx="7773338" cy="13301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2542511"/>
            <a:ext cx="3829520" cy="22834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8" y="1975848"/>
            <a:ext cx="3661353" cy="566662"/>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1" y="2542511"/>
            <a:ext cx="3829051" cy="22834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CC2EB7E-BDDE-4DC2-AA03-BAB1EEDA3403}" type="datetimeFigureOut">
              <a:rPr lang="ru-RU" smtClean="0"/>
              <a:t>13.09.2024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C2EB7E-BDDE-4DC2-AA03-BAB1EEDA3403}" type="datetimeFigureOut">
              <a:rPr lang="ru-RU" smtClean="0"/>
              <a:t>13.09.2024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1CC2EB7E-BDDE-4DC2-AA03-BAB1EEDA3403}" type="datetimeFigureOut">
              <a:rPr lang="ru-RU" smtClean="0"/>
              <a:t>13.09.2024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2951766" cy="1686043"/>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2" y="2194043"/>
            <a:ext cx="2951767" cy="263195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C2EB7E-BDDE-4DC2-AA03-BAB1EEDA3403}" type="datetimeFigureOut">
              <a:rPr lang="ru-RU" smtClean="0"/>
              <a:t>13.09.2024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2" y="508000"/>
            <a:ext cx="4451227" cy="1686045"/>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3"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194045"/>
            <a:ext cx="4451212" cy="2631956"/>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C2EB7E-BDDE-4DC2-AA03-BAB1EEDA3403}" type="datetimeFigureOut">
              <a:rPr lang="ru-RU" smtClean="0"/>
              <a:t>13.09.2024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AA8DD0-5638-42C8-A314-5CF52A9BED4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2"/>
            <a:ext cx="7773338" cy="133014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2" y="1972579"/>
            <a:ext cx="7773339" cy="285342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91440" tIns="45720" rIns="91440" bIns="45720" rtlCol="0" anchor="ctr"/>
          <a:lstStyle>
            <a:lvl1pPr algn="r">
              <a:defRPr sz="1000">
                <a:solidFill>
                  <a:schemeClr val="tx1"/>
                </a:solidFill>
              </a:defRPr>
            </a:lvl1pPr>
          </a:lstStyle>
          <a:p>
            <a:fld id="{1CC2EB7E-BDDE-4DC2-AA03-BAB1EEDA3403}" type="datetimeFigureOut">
              <a:rPr lang="ru-RU" smtClean="0"/>
              <a:t>13.09.2024</a:t>
            </a:fld>
            <a:endParaRPr lang="ru-RU"/>
          </a:p>
        </p:txBody>
      </p:sp>
      <p:sp>
        <p:nvSpPr>
          <p:cNvPr id="5" name="Footer Placeholder 4"/>
          <p:cNvSpPr>
            <a:spLocks noGrp="1"/>
          </p:cNvSpPr>
          <p:nvPr>
            <p:ph type="ftr" sz="quarter" idx="3"/>
          </p:nvPr>
        </p:nvSpPr>
        <p:spPr>
          <a:xfrm>
            <a:off x="685332" y="4902730"/>
            <a:ext cx="5004665" cy="304271"/>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10" y="4902730"/>
            <a:ext cx="573161" cy="304271"/>
          </a:xfrm>
          <a:prstGeom prst="rect">
            <a:avLst/>
          </a:prstGeom>
        </p:spPr>
        <p:txBody>
          <a:bodyPr vert="horz" lIns="91440" tIns="45720" rIns="91440" bIns="45720" rtlCol="0" anchor="ctr"/>
          <a:lstStyle>
            <a:lvl1pPr algn="r">
              <a:defRPr sz="1000">
                <a:solidFill>
                  <a:schemeClr val="tx1"/>
                </a:solidFill>
              </a:defRPr>
            </a:lvl1pPr>
          </a:lstStyle>
          <a:p>
            <a:fld id="{35AA8DD0-5638-42C8-A314-5CF52A9BED4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7.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1313259" y="457233"/>
            <a:ext cx="6517482" cy="600067"/>
          </a:xfrm>
        </p:spPr>
        <p:txBody>
          <a:bodyPr>
            <a:normAutofit/>
          </a:bodyPr>
          <a:lstStyle/>
          <a:p>
            <a:r>
              <a:rPr lang="ru-RU" sz="2800" b="1" cap="none" dirty="0" smtClean="0">
                <a:solidFill>
                  <a:srgbClr val="1D52A7"/>
                </a:solidFill>
                <a:latin typeface="Arial" panose="020B0604020202020204" pitchFamily="34" charset="0"/>
                <a:cs typeface="Arial" panose="020B0604020202020204" pitchFamily="34" charset="0"/>
              </a:rPr>
              <a:t>«</a:t>
            </a:r>
            <a:r>
              <a:rPr lang="en-US" sz="2800" b="1" cap="none" dirty="0">
                <a:solidFill>
                  <a:srgbClr val="1D52A7"/>
                </a:solidFill>
                <a:latin typeface="Arial" panose="020B0604020202020204" pitchFamily="34" charset="0"/>
                <a:cs typeface="Arial" panose="020B0604020202020204" pitchFamily="34" charset="0"/>
              </a:rPr>
              <a:t>Special pharmaceutical </a:t>
            </a:r>
            <a:r>
              <a:rPr lang="en-US" sz="2800" b="1" cap="none" dirty="0" smtClean="0">
                <a:solidFill>
                  <a:srgbClr val="1D52A7"/>
                </a:solidFill>
                <a:latin typeface="Arial" panose="020B0604020202020204" pitchFamily="34" charset="0"/>
                <a:cs typeface="Arial" panose="020B0604020202020204" pitchFamily="34" charset="0"/>
              </a:rPr>
              <a:t>chemistry</a:t>
            </a:r>
            <a:r>
              <a:rPr lang="ru-RU" sz="2800" b="1" cap="none" dirty="0" smtClean="0">
                <a:solidFill>
                  <a:srgbClr val="1D52A7"/>
                </a:solidFill>
                <a:latin typeface="Arial" panose="020B0604020202020204" pitchFamily="34" charset="0"/>
                <a:cs typeface="Arial" panose="020B0604020202020204" pitchFamily="34" charset="0"/>
              </a:rPr>
              <a:t>»</a:t>
            </a:r>
            <a:endParaRPr lang="ru-RU" sz="2800" dirty="0"/>
          </a:p>
        </p:txBody>
      </p:sp>
      <p:sp>
        <p:nvSpPr>
          <p:cNvPr id="6" name="Подзаголовок 2"/>
          <p:cNvSpPr>
            <a:spLocks noGrp="1"/>
          </p:cNvSpPr>
          <p:nvPr>
            <p:ph type="subTitle" idx="1"/>
          </p:nvPr>
        </p:nvSpPr>
        <p:spPr>
          <a:xfrm>
            <a:off x="827584" y="1777380"/>
            <a:ext cx="7416824" cy="2340260"/>
          </a:xfrm>
        </p:spPr>
        <p:txBody>
          <a:bodyPr>
            <a:normAutofit/>
          </a:bodyPr>
          <a:lstStyle/>
          <a:p>
            <a:pPr>
              <a:spcBef>
                <a:spcPts val="0"/>
              </a:spcBef>
            </a:pPr>
            <a:r>
              <a:rPr lang="en-US" sz="3200" b="1" dirty="0" smtClean="0">
                <a:solidFill>
                  <a:srgbClr val="FF0000"/>
                </a:solidFill>
                <a:latin typeface="Arial" panose="020B0604020202020204" pitchFamily="34" charset="0"/>
                <a:cs typeface="Arial" panose="020B0604020202020204" pitchFamily="34" charset="0"/>
              </a:rPr>
              <a:t>HETEROCYCLIC DRUGS WITH ONE HETEROATOM IN THE CYCLE. QUINOLINE DERIVATIVES.</a:t>
            </a:r>
            <a:endParaRPr lang="ru-RU" sz="32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691680" y="4949990"/>
            <a:ext cx="5760640" cy="369332"/>
          </a:xfrm>
          <a:prstGeom prst="rect">
            <a:avLst/>
          </a:prstGeom>
          <a:noFill/>
        </p:spPr>
        <p:txBody>
          <a:bodyPr wrap="square" rtlCol="0">
            <a:spAutoFit/>
          </a:bodyPr>
          <a:lstStyle/>
          <a:p>
            <a:pPr algn="ctr"/>
            <a:r>
              <a:rPr lang="en-US" dirty="0" smtClean="0">
                <a:solidFill>
                  <a:srgbClr val="1D52A7"/>
                </a:solidFill>
              </a:rPr>
              <a:t>Associate Professor </a:t>
            </a:r>
            <a:r>
              <a:rPr lang="en-US" dirty="0" err="1" smtClean="0">
                <a:solidFill>
                  <a:srgbClr val="1D52A7"/>
                </a:solidFill>
              </a:rPr>
              <a:t>Gureeva</a:t>
            </a:r>
            <a:r>
              <a:rPr lang="en-US" dirty="0" smtClean="0">
                <a:solidFill>
                  <a:srgbClr val="1D52A7"/>
                </a:solidFill>
              </a:rPr>
              <a:t> E.S.</a:t>
            </a:r>
            <a:endParaRPr lang="ru-RU" dirty="0">
              <a:solidFill>
                <a:srgbClr val="1D52A7"/>
              </a:solidFill>
            </a:endParaRPr>
          </a:p>
        </p:txBody>
      </p:sp>
    </p:spTree>
    <p:extLst>
      <p:ext uri="{BB962C8B-B14F-4D97-AF65-F5344CB8AC3E}">
        <p14:creationId xmlns:p14="http://schemas.microsoft.com/office/powerpoint/2010/main" val="1297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3958648" cy="430887"/>
          </a:xfrm>
          <a:prstGeom prst="rect">
            <a:avLst/>
          </a:prstGeom>
        </p:spPr>
        <p:txBody>
          <a:bodyPr wrap="none">
            <a:spAutoFit/>
          </a:bodyPr>
          <a:lstStyle/>
          <a:p>
            <a:r>
              <a:rPr lang="en-US" sz="2200" b="1" dirty="0" smtClean="0">
                <a:solidFill>
                  <a:srgbClr val="7030A0"/>
                </a:solidFill>
              </a:rPr>
              <a:t>9. Precipitation of </a:t>
            </a:r>
            <a:r>
              <a:rPr lang="en-US" sz="2200" b="1" dirty="0" err="1" smtClean="0">
                <a:solidFill>
                  <a:srgbClr val="7030A0"/>
                </a:solidFill>
              </a:rPr>
              <a:t>chinosol</a:t>
            </a:r>
            <a:r>
              <a:rPr lang="en-US" sz="2200" b="1" dirty="0" smtClean="0">
                <a:solidFill>
                  <a:srgbClr val="7030A0"/>
                </a:solidFill>
              </a:rPr>
              <a:t> base</a:t>
            </a:r>
            <a:endParaRPr lang="ru-RU" sz="2200" b="1" dirty="0">
              <a:solidFill>
                <a:srgbClr val="7030A0"/>
              </a:solidFill>
            </a:endParaRPr>
          </a:p>
        </p:txBody>
      </p:sp>
      <p:pic>
        <p:nvPicPr>
          <p:cNvPr id="8" name="Рисунок 7"/>
          <p:cNvPicPr/>
          <p:nvPr/>
        </p:nvPicPr>
        <p:blipFill>
          <a:blip r:embed="rId3"/>
          <a:stretch>
            <a:fillRect/>
          </a:stretch>
        </p:blipFill>
        <p:spPr>
          <a:xfrm>
            <a:off x="349821" y="2209428"/>
            <a:ext cx="8470651" cy="1574468"/>
          </a:xfrm>
          <a:prstGeom prst="rect">
            <a:avLst/>
          </a:prstGeom>
          <a:noFill/>
          <a:ln>
            <a:noFill/>
          </a:ln>
          <a:effectLst>
            <a:outerShdw blurRad="152400" dist="190500" dir="2700000" algn="ctr" rotWithShape="0">
              <a:schemeClr val="tx1">
                <a:alpha val="40000"/>
              </a:schemeClr>
            </a:outerShdw>
          </a:effectLst>
        </p:spPr>
      </p:pic>
    </p:spTree>
    <p:extLst>
      <p:ext uri="{BB962C8B-B14F-4D97-AF65-F5344CB8AC3E}">
        <p14:creationId xmlns:p14="http://schemas.microsoft.com/office/powerpoint/2010/main" val="98305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984565" cy="461665"/>
          </a:xfrm>
          <a:prstGeom prst="rect">
            <a:avLst/>
          </a:prstGeom>
        </p:spPr>
        <p:txBody>
          <a:bodyPr wrap="none">
            <a:spAutoFit/>
          </a:bodyPr>
          <a:lstStyle/>
          <a:p>
            <a:r>
              <a:rPr lang="en-US" sz="2400" b="1" dirty="0" smtClean="0">
                <a:solidFill>
                  <a:srgbClr val="C00000"/>
                </a:solidFill>
              </a:rPr>
              <a:t>Assay</a:t>
            </a:r>
            <a:endParaRPr lang="ru-RU" sz="2400" b="1" dirty="0">
              <a:solidFill>
                <a:srgbClr val="C00000"/>
              </a:solidFill>
            </a:endParaRPr>
          </a:p>
        </p:txBody>
      </p:sp>
      <p:sp>
        <p:nvSpPr>
          <p:cNvPr id="7" name="Прямоугольник 6"/>
          <p:cNvSpPr/>
          <p:nvPr/>
        </p:nvSpPr>
        <p:spPr>
          <a:xfrm>
            <a:off x="251520" y="1417340"/>
            <a:ext cx="2156744" cy="430887"/>
          </a:xfrm>
          <a:prstGeom prst="rect">
            <a:avLst/>
          </a:prstGeom>
        </p:spPr>
        <p:txBody>
          <a:bodyPr wrap="none">
            <a:spAutoFit/>
          </a:bodyPr>
          <a:lstStyle/>
          <a:p>
            <a:r>
              <a:rPr lang="en-US" sz="2200" b="1" dirty="0" smtClean="0">
                <a:solidFill>
                  <a:srgbClr val="7030A0"/>
                </a:solidFill>
              </a:rPr>
              <a:t>1. Neutralization</a:t>
            </a:r>
            <a:endParaRPr lang="ru-RU" sz="2200" b="1" dirty="0">
              <a:solidFill>
                <a:srgbClr val="7030A0"/>
              </a:solidFill>
            </a:endParaRPr>
          </a:p>
        </p:txBody>
      </p:sp>
      <p:pic>
        <p:nvPicPr>
          <p:cNvPr id="8" name="Рисунок 7"/>
          <p:cNvPicPr/>
          <p:nvPr/>
        </p:nvPicPr>
        <p:blipFill>
          <a:blip r:embed="rId3"/>
          <a:stretch>
            <a:fillRect/>
          </a:stretch>
        </p:blipFill>
        <p:spPr>
          <a:xfrm>
            <a:off x="251521" y="2209428"/>
            <a:ext cx="8640960" cy="1677273"/>
          </a:xfrm>
          <a:prstGeom prst="rect">
            <a:avLst/>
          </a:prstGeom>
          <a:noFill/>
          <a:ln>
            <a:noFill/>
          </a:ln>
          <a:effectLst>
            <a:outerShdw blurRad="152400" dist="190500" dir="2700000" algn="ctr" rotWithShape="0">
              <a:schemeClr val="tx1">
                <a:alpha val="40000"/>
              </a:schemeClr>
            </a:outerShdw>
          </a:effectLst>
        </p:spPr>
      </p:pic>
      <p:sp>
        <p:nvSpPr>
          <p:cNvPr id="9" name="Прямоугольник 8"/>
          <p:cNvSpPr/>
          <p:nvPr/>
        </p:nvSpPr>
        <p:spPr>
          <a:xfrm>
            <a:off x="251519" y="4238426"/>
            <a:ext cx="8640961" cy="923330"/>
          </a:xfrm>
          <a:prstGeom prst="rect">
            <a:avLst/>
          </a:prstGeom>
        </p:spPr>
        <p:txBody>
          <a:bodyPr wrap="square">
            <a:spAutoFit/>
          </a:bodyPr>
          <a:lstStyle/>
          <a:p>
            <a:pPr algn="just"/>
            <a:r>
              <a:rPr lang="en-US" dirty="0" smtClean="0"/>
              <a:t>Titrated with 0.1 M sodium hydroxide solution (indicator phenolphthalein). Titration is carried out in the presence of chloroform, which is added to extract the released </a:t>
            </a:r>
            <a:r>
              <a:rPr lang="en-US" dirty="0" err="1" smtClean="0"/>
              <a:t>chinosol</a:t>
            </a:r>
            <a:r>
              <a:rPr lang="en-US" dirty="0" smtClean="0"/>
              <a:t> base (8-oxyquinoline).</a:t>
            </a:r>
            <a:endParaRPr lang="ru-RU" dirty="0"/>
          </a:p>
        </p:txBody>
      </p:sp>
    </p:spTree>
    <p:extLst>
      <p:ext uri="{BB962C8B-B14F-4D97-AF65-F5344CB8AC3E}">
        <p14:creationId xmlns:p14="http://schemas.microsoft.com/office/powerpoint/2010/main" val="53571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984565" cy="461665"/>
          </a:xfrm>
          <a:prstGeom prst="rect">
            <a:avLst/>
          </a:prstGeom>
        </p:spPr>
        <p:txBody>
          <a:bodyPr wrap="none">
            <a:spAutoFit/>
          </a:bodyPr>
          <a:lstStyle/>
          <a:p>
            <a:r>
              <a:rPr lang="en-US" sz="2400" b="1" dirty="0" smtClean="0">
                <a:solidFill>
                  <a:srgbClr val="C00000"/>
                </a:solidFill>
              </a:rPr>
              <a:t>Assay</a:t>
            </a:r>
            <a:endParaRPr lang="ru-RU" sz="2400" b="1" dirty="0">
              <a:solidFill>
                <a:srgbClr val="C00000"/>
              </a:solidFill>
            </a:endParaRPr>
          </a:p>
        </p:txBody>
      </p:sp>
      <p:sp>
        <p:nvSpPr>
          <p:cNvPr id="7" name="Прямоугольник 6"/>
          <p:cNvSpPr/>
          <p:nvPr/>
        </p:nvSpPr>
        <p:spPr>
          <a:xfrm>
            <a:off x="251520" y="1417340"/>
            <a:ext cx="3358933" cy="430887"/>
          </a:xfrm>
          <a:prstGeom prst="rect">
            <a:avLst/>
          </a:prstGeom>
        </p:spPr>
        <p:txBody>
          <a:bodyPr wrap="none">
            <a:spAutoFit/>
          </a:bodyPr>
          <a:lstStyle/>
          <a:p>
            <a:r>
              <a:rPr lang="en-US" sz="2200" b="1" dirty="0" smtClean="0">
                <a:solidFill>
                  <a:srgbClr val="7030A0"/>
                </a:solidFill>
              </a:rPr>
              <a:t>2. </a:t>
            </a:r>
            <a:r>
              <a:rPr lang="en-US" sz="2200" b="1" dirty="0" err="1" smtClean="0">
                <a:solidFill>
                  <a:srgbClr val="7030A0"/>
                </a:solidFill>
              </a:rPr>
              <a:t>Complexometric</a:t>
            </a:r>
            <a:r>
              <a:rPr lang="en-US" sz="2200" b="1" dirty="0" smtClean="0">
                <a:solidFill>
                  <a:srgbClr val="7030A0"/>
                </a:solidFill>
              </a:rPr>
              <a:t> titration</a:t>
            </a:r>
            <a:endParaRPr lang="ru-RU" sz="2200" b="1" dirty="0">
              <a:solidFill>
                <a:srgbClr val="7030A0"/>
              </a:solidFill>
            </a:endParaRPr>
          </a:p>
        </p:txBody>
      </p:sp>
      <p:pic>
        <p:nvPicPr>
          <p:cNvPr id="8" name="Рисунок 7"/>
          <p:cNvPicPr/>
          <p:nvPr/>
        </p:nvPicPr>
        <p:blipFill>
          <a:blip r:embed="rId3"/>
          <a:stretch>
            <a:fillRect/>
          </a:stretch>
        </p:blipFill>
        <p:spPr>
          <a:xfrm>
            <a:off x="1043609" y="1921396"/>
            <a:ext cx="7056783" cy="1224136"/>
          </a:xfrm>
          <a:prstGeom prst="rect">
            <a:avLst/>
          </a:prstGeom>
          <a:noFill/>
          <a:ln>
            <a:noFill/>
          </a:ln>
          <a:effectLst>
            <a:outerShdw blurRad="152400" dist="190500" dir="2700000" algn="ctr" rotWithShape="0">
              <a:schemeClr val="tx1">
                <a:alpha val="40000"/>
              </a:schemeClr>
            </a:outerShdw>
          </a:effectLst>
        </p:spPr>
      </p:pic>
      <p:pic>
        <p:nvPicPr>
          <p:cNvPr id="9" name="Рисунок 8"/>
          <p:cNvPicPr/>
          <p:nvPr/>
        </p:nvPicPr>
        <p:blipFill>
          <a:blip r:embed="rId4"/>
          <a:stretch>
            <a:fillRect/>
          </a:stretch>
        </p:blipFill>
        <p:spPr>
          <a:xfrm>
            <a:off x="1187624" y="3433564"/>
            <a:ext cx="6720291" cy="1944216"/>
          </a:xfrm>
          <a:prstGeom prst="rect">
            <a:avLst/>
          </a:prstGeom>
          <a:noFill/>
          <a:ln>
            <a:noFill/>
          </a:ln>
          <a:effectLst>
            <a:outerShdw blurRad="152400" dist="190500" dir="2700000" algn="ctr" rotWithShape="0">
              <a:schemeClr val="tx1">
                <a:alpha val="40000"/>
              </a:schemeClr>
            </a:outerShdw>
          </a:effectLst>
        </p:spPr>
      </p:pic>
    </p:spTree>
    <p:extLst>
      <p:ext uri="{BB962C8B-B14F-4D97-AF65-F5344CB8AC3E}">
        <p14:creationId xmlns:p14="http://schemas.microsoft.com/office/powerpoint/2010/main" val="399363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984565" cy="461665"/>
          </a:xfrm>
          <a:prstGeom prst="rect">
            <a:avLst/>
          </a:prstGeom>
        </p:spPr>
        <p:txBody>
          <a:bodyPr wrap="none">
            <a:spAutoFit/>
          </a:bodyPr>
          <a:lstStyle/>
          <a:p>
            <a:r>
              <a:rPr lang="en-US" sz="2400" b="1" dirty="0" smtClean="0">
                <a:solidFill>
                  <a:srgbClr val="C00000"/>
                </a:solidFill>
              </a:rPr>
              <a:t>Assay</a:t>
            </a:r>
            <a:endParaRPr lang="ru-RU" sz="2400" b="1" dirty="0">
              <a:solidFill>
                <a:srgbClr val="C00000"/>
              </a:solidFill>
            </a:endParaRPr>
          </a:p>
        </p:txBody>
      </p:sp>
      <p:sp>
        <p:nvSpPr>
          <p:cNvPr id="7" name="Прямоугольник 6"/>
          <p:cNvSpPr/>
          <p:nvPr/>
        </p:nvSpPr>
        <p:spPr>
          <a:xfrm>
            <a:off x="251520" y="1417340"/>
            <a:ext cx="3883692" cy="430887"/>
          </a:xfrm>
          <a:prstGeom prst="rect">
            <a:avLst/>
          </a:prstGeom>
        </p:spPr>
        <p:txBody>
          <a:bodyPr wrap="none">
            <a:spAutoFit/>
          </a:bodyPr>
          <a:lstStyle/>
          <a:p>
            <a:r>
              <a:rPr lang="en-US" sz="2200" b="1" dirty="0" smtClean="0">
                <a:solidFill>
                  <a:srgbClr val="7030A0"/>
                </a:solidFill>
              </a:rPr>
              <a:t>3. </a:t>
            </a:r>
            <a:r>
              <a:rPr lang="en-US" sz="2200" b="1" dirty="0" err="1" smtClean="0">
                <a:solidFill>
                  <a:srgbClr val="7030A0"/>
                </a:solidFill>
              </a:rPr>
              <a:t>Bromatometric</a:t>
            </a:r>
            <a:r>
              <a:rPr lang="en-US" sz="2200" b="1" dirty="0" smtClean="0">
                <a:solidFill>
                  <a:srgbClr val="7030A0"/>
                </a:solidFill>
              </a:rPr>
              <a:t> determination</a:t>
            </a:r>
            <a:endParaRPr lang="ru-RU" sz="2200" b="1" dirty="0">
              <a:solidFill>
                <a:srgbClr val="7030A0"/>
              </a:solidFill>
            </a:endParaRPr>
          </a:p>
        </p:txBody>
      </p:sp>
      <p:pic>
        <p:nvPicPr>
          <p:cNvPr id="8" name="Рисунок 7"/>
          <p:cNvPicPr/>
          <p:nvPr/>
        </p:nvPicPr>
        <p:blipFill>
          <a:blip r:embed="rId3"/>
          <a:stretch>
            <a:fillRect/>
          </a:stretch>
        </p:blipFill>
        <p:spPr>
          <a:xfrm>
            <a:off x="683568" y="1993404"/>
            <a:ext cx="7704856" cy="3240360"/>
          </a:xfrm>
          <a:prstGeom prst="rect">
            <a:avLst/>
          </a:prstGeom>
          <a:noFill/>
          <a:ln>
            <a:noFill/>
          </a:ln>
          <a:effectLst>
            <a:outerShdw blurRad="152400" dist="190500" dir="2700000" algn="ctr" rotWithShape="0">
              <a:schemeClr val="tx1">
                <a:alpha val="40000"/>
              </a:schemeClr>
            </a:outerShdw>
          </a:effectLst>
        </p:spPr>
      </p:pic>
    </p:spTree>
    <p:extLst>
      <p:ext uri="{BB962C8B-B14F-4D97-AF65-F5344CB8AC3E}">
        <p14:creationId xmlns:p14="http://schemas.microsoft.com/office/powerpoint/2010/main" val="69781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152431" cy="461665"/>
          </a:xfrm>
          <a:prstGeom prst="rect">
            <a:avLst/>
          </a:prstGeom>
        </p:spPr>
        <p:txBody>
          <a:bodyPr wrap="none">
            <a:spAutoFit/>
          </a:bodyPr>
          <a:lstStyle/>
          <a:p>
            <a:r>
              <a:rPr lang="en-US" sz="2400" b="1" dirty="0" smtClean="0">
                <a:solidFill>
                  <a:srgbClr val="C00000"/>
                </a:solidFill>
              </a:rPr>
              <a:t>Storage</a:t>
            </a:r>
            <a:endParaRPr lang="ru-RU" sz="2400" b="1" dirty="0">
              <a:solidFill>
                <a:srgbClr val="C00000"/>
              </a:solidFill>
            </a:endParaRPr>
          </a:p>
        </p:txBody>
      </p:sp>
      <p:sp>
        <p:nvSpPr>
          <p:cNvPr id="7" name="Прямоугольник 6"/>
          <p:cNvSpPr/>
          <p:nvPr/>
        </p:nvSpPr>
        <p:spPr>
          <a:xfrm>
            <a:off x="251520" y="1345332"/>
            <a:ext cx="5040560" cy="707886"/>
          </a:xfrm>
          <a:prstGeom prst="rect">
            <a:avLst/>
          </a:prstGeom>
        </p:spPr>
        <p:txBody>
          <a:bodyPr wrap="square">
            <a:spAutoFit/>
          </a:bodyPr>
          <a:lstStyle/>
          <a:p>
            <a:pPr algn="just"/>
            <a:r>
              <a:rPr lang="en-US" sz="2000" dirty="0" smtClean="0"/>
              <a:t>The medicinal substance is stored in a dry place protected from light, in well sealed containers. </a:t>
            </a:r>
            <a:endParaRPr lang="ru-RU" sz="2000" dirty="0"/>
          </a:p>
        </p:txBody>
      </p:sp>
      <p:sp>
        <p:nvSpPr>
          <p:cNvPr id="8" name="Прямоугольник 7"/>
          <p:cNvSpPr/>
          <p:nvPr/>
        </p:nvSpPr>
        <p:spPr>
          <a:xfrm>
            <a:off x="251520" y="2137420"/>
            <a:ext cx="1710725" cy="461665"/>
          </a:xfrm>
          <a:prstGeom prst="rect">
            <a:avLst/>
          </a:prstGeom>
        </p:spPr>
        <p:txBody>
          <a:bodyPr wrap="none">
            <a:spAutoFit/>
          </a:bodyPr>
          <a:lstStyle/>
          <a:p>
            <a:r>
              <a:rPr lang="en-US" sz="2400" b="1" dirty="0" smtClean="0">
                <a:solidFill>
                  <a:srgbClr val="C00000"/>
                </a:solidFill>
              </a:rPr>
              <a:t>Medical use</a:t>
            </a:r>
            <a:endParaRPr lang="ru-RU" sz="2400" b="1" dirty="0">
              <a:solidFill>
                <a:srgbClr val="C00000"/>
              </a:solidFill>
            </a:endParaRPr>
          </a:p>
        </p:txBody>
      </p:sp>
      <p:sp>
        <p:nvSpPr>
          <p:cNvPr id="9" name="Прямоугольник 8"/>
          <p:cNvSpPr/>
          <p:nvPr/>
        </p:nvSpPr>
        <p:spPr>
          <a:xfrm>
            <a:off x="251520" y="2713484"/>
            <a:ext cx="5040560" cy="1323439"/>
          </a:xfrm>
          <a:prstGeom prst="rect">
            <a:avLst/>
          </a:prstGeom>
        </p:spPr>
        <p:txBody>
          <a:bodyPr wrap="square">
            <a:spAutoFit/>
          </a:bodyPr>
          <a:lstStyle/>
          <a:p>
            <a:pPr algn="just"/>
            <a:r>
              <a:rPr lang="en-US" sz="2000" dirty="0" err="1" smtClean="0"/>
              <a:t>Chinosol</a:t>
            </a:r>
            <a:r>
              <a:rPr lang="en-US" sz="2000" dirty="0" smtClean="0"/>
              <a:t> has antiseptic properties. It is used for disinfection of hands, rinses, sphincters. It is included in the composition of ointments, powders.</a:t>
            </a:r>
            <a:endParaRPr lang="ru-RU" sz="2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889" b="12111"/>
          <a:stretch/>
        </p:blipFill>
        <p:spPr bwMode="auto">
          <a:xfrm>
            <a:off x="2627784" y="3793604"/>
            <a:ext cx="2335395" cy="172819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Pictur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302941"/>
            <a:ext cx="2992076" cy="403244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0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5292"/>
            <a:ext cx="2520280" cy="310639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131840" y="1273324"/>
            <a:ext cx="5760640" cy="1323439"/>
          </a:xfrm>
          <a:prstGeom prst="rect">
            <a:avLst/>
          </a:prstGeom>
        </p:spPr>
        <p:txBody>
          <a:bodyPr wrap="square">
            <a:spAutoFit/>
          </a:bodyPr>
          <a:lstStyle/>
          <a:p>
            <a:pPr algn="just"/>
            <a:r>
              <a:rPr lang="en-US" sz="2000" dirty="0"/>
              <a:t>Fine crystalline powder with yellow coloring and peculiar odor. </a:t>
            </a:r>
            <a:r>
              <a:rPr lang="en-US" sz="2000" dirty="0" err="1"/>
              <a:t>Nitroxoline</a:t>
            </a:r>
            <a:r>
              <a:rPr lang="en-US" sz="2000" dirty="0"/>
              <a:t> is practically insoluble in water, slightly soluble in ethanol. </a:t>
            </a:r>
            <a:r>
              <a:rPr lang="en-US" sz="2000" dirty="0" err="1"/>
              <a:t>Nitroxoline</a:t>
            </a:r>
            <a:r>
              <a:rPr lang="en-US" sz="2000" dirty="0"/>
              <a:t> is slightly soluble in ether and moderately soluble in chloroform.</a:t>
            </a:r>
            <a:endParaRPr lang="ru-RU" sz="2000" dirty="0"/>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917" y="2929508"/>
            <a:ext cx="4188459" cy="233790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468672" cy="461665"/>
          </a:xfrm>
          <a:prstGeom prst="rect">
            <a:avLst/>
          </a:prstGeom>
        </p:spPr>
        <p:txBody>
          <a:bodyPr wrap="none">
            <a:spAutoFit/>
          </a:bodyPr>
          <a:lstStyle/>
          <a:p>
            <a:r>
              <a:rPr lang="en-US" sz="2400" b="1" dirty="0">
                <a:solidFill>
                  <a:srgbClr val="C00000"/>
                </a:solidFill>
              </a:rPr>
              <a:t>Obtaining</a:t>
            </a:r>
            <a:endParaRPr lang="ru-RU" sz="2400" b="1" dirty="0">
              <a:solidFill>
                <a:srgbClr val="C00000"/>
              </a:solidFill>
            </a:endParaRPr>
          </a:p>
        </p:txBody>
      </p:sp>
      <p:pic>
        <p:nvPicPr>
          <p:cNvPr id="7" name="Рисунок 6"/>
          <p:cNvPicPr/>
          <p:nvPr/>
        </p:nvPicPr>
        <p:blipFill>
          <a:blip r:embed="rId3"/>
          <a:stretch>
            <a:fillRect/>
          </a:stretch>
        </p:blipFill>
        <p:spPr>
          <a:xfrm>
            <a:off x="395536" y="1417340"/>
            <a:ext cx="8280919" cy="4074949"/>
          </a:xfrm>
          <a:prstGeom prst="rect">
            <a:avLst/>
          </a:prstGeom>
          <a:noFill/>
          <a:ln>
            <a:noFill/>
          </a:ln>
          <a:effectLst>
            <a:outerShdw blurRad="152400" dist="190500" dir="2700000" algn="ctr" rotWithShape="0">
              <a:schemeClr val="tx1">
                <a:alpha val="40000"/>
              </a:schemeClr>
            </a:outerShdw>
          </a:effectLst>
        </p:spPr>
      </p:pic>
    </p:spTree>
    <p:extLst>
      <p:ext uri="{BB962C8B-B14F-4D97-AF65-F5344CB8AC3E}">
        <p14:creationId xmlns:p14="http://schemas.microsoft.com/office/powerpoint/2010/main" val="317612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3013967" cy="430887"/>
          </a:xfrm>
          <a:prstGeom prst="rect">
            <a:avLst/>
          </a:prstGeom>
        </p:spPr>
        <p:txBody>
          <a:bodyPr wrap="none">
            <a:spAutoFit/>
          </a:bodyPr>
          <a:lstStyle/>
          <a:p>
            <a:r>
              <a:rPr lang="en-US" sz="2200" b="1" dirty="0" smtClean="0">
                <a:solidFill>
                  <a:srgbClr val="7030A0"/>
                </a:solidFill>
              </a:rPr>
              <a:t>1. Instrumental methods</a:t>
            </a:r>
            <a:endParaRPr lang="ru-RU" sz="2200" b="1" dirty="0">
              <a:solidFill>
                <a:srgbClr val="7030A0"/>
              </a:solidFill>
            </a:endParaRPr>
          </a:p>
        </p:txBody>
      </p:sp>
      <p:sp>
        <p:nvSpPr>
          <p:cNvPr id="8" name="Прямоугольник 7"/>
          <p:cNvSpPr/>
          <p:nvPr/>
        </p:nvSpPr>
        <p:spPr>
          <a:xfrm>
            <a:off x="251520" y="1778541"/>
            <a:ext cx="4227439" cy="430887"/>
          </a:xfrm>
          <a:prstGeom prst="rect">
            <a:avLst/>
          </a:prstGeom>
        </p:spPr>
        <p:txBody>
          <a:bodyPr wrap="none">
            <a:spAutoFit/>
          </a:bodyPr>
          <a:lstStyle/>
          <a:p>
            <a:r>
              <a:rPr lang="en-US" sz="2200" b="1" dirty="0" smtClean="0">
                <a:solidFill>
                  <a:srgbClr val="7030A0"/>
                </a:solidFill>
              </a:rPr>
              <a:t>2. Reaction with ferric (III) chloride</a:t>
            </a:r>
            <a:endParaRPr lang="ru-RU" sz="2200" b="1" dirty="0">
              <a:solidFill>
                <a:srgbClr val="7030A0"/>
              </a:solidFill>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533" y="2281436"/>
            <a:ext cx="6369819" cy="288032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5508115" y="5224472"/>
            <a:ext cx="720069" cy="369332"/>
          </a:xfrm>
          <a:prstGeom prst="rect">
            <a:avLst/>
          </a:prstGeom>
        </p:spPr>
        <p:txBody>
          <a:bodyPr wrap="none">
            <a:spAutoFit/>
          </a:bodyPr>
          <a:lstStyle/>
          <a:p>
            <a:r>
              <a:rPr lang="en-US" b="1" dirty="0" smtClean="0">
                <a:solidFill>
                  <a:schemeClr val="accent3">
                    <a:lumMod val="75000"/>
                  </a:schemeClr>
                </a:solidFill>
              </a:rPr>
              <a:t>green</a:t>
            </a:r>
            <a:endParaRPr lang="ru-RU" b="1" dirty="0">
              <a:solidFill>
                <a:schemeClr val="accent3">
                  <a:lumMod val="75000"/>
                </a:schemeClr>
              </a:solidFill>
            </a:endParaRPr>
          </a:p>
        </p:txBody>
      </p:sp>
    </p:spTree>
    <p:extLst>
      <p:ext uri="{BB962C8B-B14F-4D97-AF65-F5344CB8AC3E}">
        <p14:creationId xmlns:p14="http://schemas.microsoft.com/office/powerpoint/2010/main" val="28786538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5473486" cy="430887"/>
          </a:xfrm>
          <a:prstGeom prst="rect">
            <a:avLst/>
          </a:prstGeom>
        </p:spPr>
        <p:txBody>
          <a:bodyPr wrap="none">
            <a:spAutoFit/>
          </a:bodyPr>
          <a:lstStyle/>
          <a:p>
            <a:r>
              <a:rPr lang="en-US" sz="2200" b="1" dirty="0" smtClean="0">
                <a:solidFill>
                  <a:srgbClr val="7030A0"/>
                </a:solidFill>
              </a:rPr>
              <a:t>3. Complex salt formation with metal cations</a:t>
            </a:r>
            <a:endParaRPr lang="ru-RU" sz="2200" b="1" dirty="0">
              <a:solidFill>
                <a:srgbClr val="7030A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46" y="2290763"/>
            <a:ext cx="8249210" cy="157484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448627" y="4000336"/>
            <a:ext cx="1787669" cy="369332"/>
          </a:xfrm>
          <a:prstGeom prst="rect">
            <a:avLst/>
          </a:prstGeom>
        </p:spPr>
        <p:txBody>
          <a:bodyPr wrap="none">
            <a:spAutoFit/>
          </a:bodyPr>
          <a:lstStyle/>
          <a:p>
            <a:r>
              <a:rPr lang="en-US" b="1" dirty="0" smtClean="0">
                <a:solidFill>
                  <a:schemeClr val="accent3">
                    <a:lumMod val="75000"/>
                  </a:schemeClr>
                </a:solidFill>
              </a:rPr>
              <a:t>green precipitate</a:t>
            </a:r>
            <a:endParaRPr lang="ru-RU" b="1" dirty="0">
              <a:solidFill>
                <a:schemeClr val="accent3">
                  <a:lumMod val="75000"/>
                </a:schemeClr>
              </a:solidFill>
            </a:endParaRPr>
          </a:p>
        </p:txBody>
      </p:sp>
    </p:spTree>
    <p:extLst>
      <p:ext uri="{BB962C8B-B14F-4D97-AF65-F5344CB8AC3E}">
        <p14:creationId xmlns:p14="http://schemas.microsoft.com/office/powerpoint/2010/main" val="3544415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4791505" cy="430887"/>
          </a:xfrm>
          <a:prstGeom prst="rect">
            <a:avLst/>
          </a:prstGeom>
        </p:spPr>
        <p:txBody>
          <a:bodyPr wrap="none">
            <a:spAutoFit/>
          </a:bodyPr>
          <a:lstStyle/>
          <a:p>
            <a:r>
              <a:rPr lang="en-US" sz="2200" b="1" dirty="0" smtClean="0">
                <a:solidFill>
                  <a:srgbClr val="7030A0"/>
                </a:solidFill>
              </a:rPr>
              <a:t>4. Formation of azo dye after reduction</a:t>
            </a:r>
            <a:endParaRPr lang="ru-RU" sz="2200" b="1" dirty="0">
              <a:solidFill>
                <a:srgbClr val="7030A0"/>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36" y="1993404"/>
            <a:ext cx="7465328" cy="323391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6656468" y="4360376"/>
            <a:ext cx="1299908" cy="369332"/>
          </a:xfrm>
          <a:prstGeom prst="rect">
            <a:avLst/>
          </a:prstGeom>
        </p:spPr>
        <p:txBody>
          <a:bodyPr wrap="none">
            <a:spAutoFit/>
          </a:bodyPr>
          <a:lstStyle/>
          <a:p>
            <a:r>
              <a:rPr lang="en-US" b="1" dirty="0" smtClean="0">
                <a:solidFill>
                  <a:srgbClr val="FF6600"/>
                </a:solidFill>
              </a:rPr>
              <a:t>red-orange </a:t>
            </a:r>
            <a:endParaRPr lang="ru-RU" b="1" dirty="0">
              <a:solidFill>
                <a:srgbClr val="FF6600"/>
              </a:solidFill>
            </a:endParaRPr>
          </a:p>
        </p:txBody>
      </p:sp>
    </p:spTree>
    <p:extLst>
      <p:ext uri="{BB962C8B-B14F-4D97-AF65-F5344CB8AC3E}">
        <p14:creationId xmlns:p14="http://schemas.microsoft.com/office/powerpoint/2010/main" val="155515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General characteristic</a:t>
            </a:r>
            <a:endParaRPr lang="ru-RU" sz="3200" b="1" dirty="0">
              <a:solidFill>
                <a:srgbClr val="0070C0"/>
              </a:solidFill>
            </a:endParaRPr>
          </a:p>
        </p:txBody>
      </p:sp>
      <p:pic>
        <p:nvPicPr>
          <p:cNvPr id="6" name="Рисунок 5" descr="https://yunostsibiri.ru/wp-content/uploads/2023/02/screen19-1.jpg"/>
          <p:cNvPicPr/>
          <p:nvPr/>
        </p:nvPicPr>
        <p:blipFill rotWithShape="1">
          <a:blip r:embed="rId3" cstate="print">
            <a:extLst>
              <a:ext uri="{28A0092B-C50C-407E-A947-70E740481C1C}">
                <a14:useLocalDpi xmlns:a14="http://schemas.microsoft.com/office/drawing/2010/main" val="0"/>
              </a:ext>
            </a:extLst>
          </a:blip>
          <a:srcRect l="22116" t="26923" r="24199" b="19872"/>
          <a:stretch/>
        </p:blipFill>
        <p:spPr bwMode="auto">
          <a:xfrm>
            <a:off x="2935903" y="1705372"/>
            <a:ext cx="1996975" cy="1387925"/>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pic>
        <p:nvPicPr>
          <p:cNvPr id="7" name="Рисунок 6"/>
          <p:cNvPicPr/>
          <p:nvPr/>
        </p:nvPicPr>
        <p:blipFill>
          <a:blip r:embed="rId4"/>
          <a:stretch>
            <a:fillRect/>
          </a:stretch>
        </p:blipFill>
        <p:spPr>
          <a:xfrm>
            <a:off x="5473005" y="1273324"/>
            <a:ext cx="3419475" cy="1343025"/>
          </a:xfrm>
          <a:prstGeom prst="rect">
            <a:avLst/>
          </a:prstGeom>
          <a:noFill/>
          <a:ln>
            <a:noFill/>
          </a:ln>
          <a:effectLst>
            <a:outerShdw blurRad="152400" dist="190500" dir="2700000" algn="ctr" rotWithShape="0">
              <a:schemeClr val="tx1">
                <a:alpha val="40000"/>
              </a:schemeClr>
            </a:outerShdw>
          </a:effectLst>
        </p:spPr>
      </p:pic>
      <p:pic>
        <p:nvPicPr>
          <p:cNvPr id="8" name="Рисунок 7"/>
          <p:cNvPicPr/>
          <p:nvPr/>
        </p:nvPicPr>
        <p:blipFill>
          <a:blip r:embed="rId5"/>
          <a:stretch>
            <a:fillRect/>
          </a:stretch>
        </p:blipFill>
        <p:spPr>
          <a:xfrm>
            <a:off x="5148064" y="3433564"/>
            <a:ext cx="3738245" cy="1371600"/>
          </a:xfrm>
          <a:prstGeom prst="rect">
            <a:avLst/>
          </a:prstGeom>
          <a:noFill/>
          <a:ln>
            <a:noFill/>
          </a:ln>
          <a:effectLst>
            <a:outerShdw blurRad="152400" dist="190500" dir="2700000" algn="ctr" rotWithShape="0">
              <a:schemeClr val="tx1">
                <a:alpha val="40000"/>
              </a:schemeClr>
            </a:outerShdw>
          </a:effectLst>
        </p:spPr>
      </p:pic>
      <p:sp>
        <p:nvSpPr>
          <p:cNvPr id="9" name="Прямоугольник 8"/>
          <p:cNvSpPr/>
          <p:nvPr/>
        </p:nvSpPr>
        <p:spPr>
          <a:xfrm>
            <a:off x="2935903" y="3136240"/>
            <a:ext cx="1924129" cy="369332"/>
          </a:xfrm>
          <a:prstGeom prst="rect">
            <a:avLst/>
          </a:prstGeom>
        </p:spPr>
        <p:txBody>
          <a:bodyPr wrap="square">
            <a:spAutoFit/>
          </a:bodyPr>
          <a:lstStyle/>
          <a:p>
            <a:pPr algn="ctr"/>
            <a:r>
              <a:rPr lang="en-US" b="1" dirty="0" err="1">
                <a:solidFill>
                  <a:srgbClr val="0070C0"/>
                </a:solidFill>
              </a:rPr>
              <a:t>Quinoline</a:t>
            </a:r>
            <a:endParaRPr lang="ru-RU" b="1" dirty="0">
              <a:solidFill>
                <a:srgbClr val="0070C0"/>
              </a:solidFill>
            </a:endParaRPr>
          </a:p>
        </p:txBody>
      </p:sp>
      <p:sp>
        <p:nvSpPr>
          <p:cNvPr id="10" name="Прямоугольник 9"/>
          <p:cNvSpPr/>
          <p:nvPr/>
        </p:nvSpPr>
        <p:spPr>
          <a:xfrm>
            <a:off x="5370260" y="2578249"/>
            <a:ext cx="3666236" cy="369332"/>
          </a:xfrm>
          <a:prstGeom prst="rect">
            <a:avLst/>
          </a:prstGeom>
        </p:spPr>
        <p:txBody>
          <a:bodyPr wrap="square">
            <a:spAutoFit/>
          </a:bodyPr>
          <a:lstStyle/>
          <a:p>
            <a:r>
              <a:rPr lang="en-US" dirty="0" smtClean="0"/>
              <a:t> </a:t>
            </a:r>
            <a:r>
              <a:rPr lang="en-US" b="1" dirty="0" smtClean="0">
                <a:solidFill>
                  <a:srgbClr val="0070C0"/>
                </a:solidFill>
              </a:rPr>
              <a:t>4-aminoquinoline 	</a:t>
            </a:r>
            <a:r>
              <a:rPr lang="ru-RU" b="1" dirty="0" smtClean="0">
                <a:solidFill>
                  <a:srgbClr val="0070C0"/>
                </a:solidFill>
              </a:rPr>
              <a:t>   </a:t>
            </a:r>
            <a:r>
              <a:rPr lang="en-US" b="1" dirty="0" smtClean="0">
                <a:solidFill>
                  <a:srgbClr val="0070C0"/>
                </a:solidFill>
              </a:rPr>
              <a:t>8-oxyquinoline</a:t>
            </a:r>
            <a:endParaRPr lang="ru-RU" b="1" dirty="0">
              <a:solidFill>
                <a:srgbClr val="0070C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917431"/>
            <a:ext cx="2304256" cy="307234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51520" y="4009628"/>
            <a:ext cx="2304256" cy="369332"/>
          </a:xfrm>
          <a:prstGeom prst="rect">
            <a:avLst/>
          </a:prstGeom>
        </p:spPr>
        <p:txBody>
          <a:bodyPr wrap="square">
            <a:spAutoFit/>
          </a:bodyPr>
          <a:lstStyle/>
          <a:p>
            <a:pPr algn="ctr"/>
            <a:r>
              <a:rPr lang="en-US" b="1" dirty="0" smtClean="0">
                <a:solidFill>
                  <a:srgbClr val="0070C0"/>
                </a:solidFill>
              </a:rPr>
              <a:t>A.M. </a:t>
            </a:r>
            <a:r>
              <a:rPr lang="en-US" b="1" dirty="0" err="1" smtClean="0">
                <a:solidFill>
                  <a:srgbClr val="0070C0"/>
                </a:solidFill>
              </a:rPr>
              <a:t>Butlerov</a:t>
            </a:r>
            <a:endParaRPr lang="ru-RU" b="1" dirty="0">
              <a:solidFill>
                <a:srgbClr val="0070C0"/>
              </a:solidFill>
            </a:endParaRPr>
          </a:p>
        </p:txBody>
      </p:sp>
      <p:sp>
        <p:nvSpPr>
          <p:cNvPr id="12" name="Прямоугольник 11"/>
          <p:cNvSpPr/>
          <p:nvPr/>
        </p:nvSpPr>
        <p:spPr>
          <a:xfrm>
            <a:off x="5148064" y="4803457"/>
            <a:ext cx="3744416" cy="369332"/>
          </a:xfrm>
          <a:prstGeom prst="rect">
            <a:avLst/>
          </a:prstGeom>
        </p:spPr>
        <p:txBody>
          <a:bodyPr wrap="square">
            <a:spAutoFit/>
          </a:bodyPr>
          <a:lstStyle/>
          <a:p>
            <a:pPr algn="ctr"/>
            <a:r>
              <a:rPr lang="en-US" b="1" dirty="0" smtClean="0">
                <a:solidFill>
                  <a:srgbClr val="0070C0"/>
                </a:solidFill>
              </a:rPr>
              <a:t>quinolone-4      </a:t>
            </a:r>
            <a:r>
              <a:rPr lang="ru-RU" b="1" dirty="0" smtClean="0">
                <a:solidFill>
                  <a:srgbClr val="0070C0"/>
                </a:solidFill>
              </a:rPr>
              <a:t>     </a:t>
            </a:r>
            <a:r>
              <a:rPr lang="en-US" b="1" dirty="0" smtClean="0">
                <a:solidFill>
                  <a:srgbClr val="0070C0"/>
                </a:solidFill>
              </a:rPr>
              <a:t>fluoroquinolones</a:t>
            </a:r>
            <a:endParaRPr lang="ru-RU" b="1" dirty="0">
              <a:solidFill>
                <a:srgbClr val="0070C0"/>
              </a:solidFill>
            </a:endParaRPr>
          </a:p>
        </p:txBody>
      </p:sp>
    </p:spTree>
    <p:extLst>
      <p:ext uri="{BB962C8B-B14F-4D97-AF65-F5344CB8AC3E}">
        <p14:creationId xmlns:p14="http://schemas.microsoft.com/office/powerpoint/2010/main" val="138738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5694572" cy="430887"/>
          </a:xfrm>
          <a:prstGeom prst="rect">
            <a:avLst/>
          </a:prstGeom>
        </p:spPr>
        <p:txBody>
          <a:bodyPr wrap="none">
            <a:spAutoFit/>
          </a:bodyPr>
          <a:lstStyle/>
          <a:p>
            <a:r>
              <a:rPr lang="en-US" sz="2200" b="1" dirty="0" smtClean="0">
                <a:solidFill>
                  <a:srgbClr val="7030A0"/>
                </a:solidFill>
              </a:rPr>
              <a:t>5. Reaction with diphenylamine in sulfuric acid</a:t>
            </a:r>
            <a:endParaRPr lang="ru-RU" sz="2200" b="1" dirty="0">
              <a:solidFill>
                <a:srgbClr val="7030A0"/>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30" y="2137420"/>
            <a:ext cx="8565529" cy="187342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995936" y="4144352"/>
            <a:ext cx="598241" cy="369332"/>
          </a:xfrm>
          <a:prstGeom prst="rect">
            <a:avLst/>
          </a:prstGeom>
        </p:spPr>
        <p:txBody>
          <a:bodyPr wrap="none">
            <a:spAutoFit/>
          </a:bodyPr>
          <a:lstStyle/>
          <a:p>
            <a:r>
              <a:rPr lang="en-US" b="1" dirty="0" smtClean="0">
                <a:solidFill>
                  <a:srgbClr val="0070C0"/>
                </a:solidFill>
              </a:rPr>
              <a:t>blue</a:t>
            </a:r>
            <a:endParaRPr lang="ru-RU" b="1" dirty="0">
              <a:solidFill>
                <a:srgbClr val="0070C0"/>
              </a:solidFill>
            </a:endParaRPr>
          </a:p>
        </p:txBody>
      </p:sp>
    </p:spTree>
    <p:extLst>
      <p:ext uri="{BB962C8B-B14F-4D97-AF65-F5344CB8AC3E}">
        <p14:creationId xmlns:p14="http://schemas.microsoft.com/office/powerpoint/2010/main" val="217997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5146794" cy="430887"/>
          </a:xfrm>
          <a:prstGeom prst="rect">
            <a:avLst/>
          </a:prstGeom>
        </p:spPr>
        <p:txBody>
          <a:bodyPr wrap="none">
            <a:spAutoFit/>
          </a:bodyPr>
          <a:lstStyle/>
          <a:p>
            <a:r>
              <a:rPr lang="en-US" sz="2200" b="1" dirty="0" smtClean="0">
                <a:solidFill>
                  <a:srgbClr val="7030A0"/>
                </a:solidFill>
              </a:rPr>
              <a:t>6. Reaction with general alkaloid reagents</a:t>
            </a:r>
            <a:endParaRPr lang="ru-RU" sz="2200" b="1" dirty="0">
              <a:solidFill>
                <a:srgbClr val="7030A0"/>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55825"/>
            <a:ext cx="8461881" cy="199781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536794" y="4360376"/>
            <a:ext cx="1894878" cy="369332"/>
          </a:xfrm>
          <a:prstGeom prst="rect">
            <a:avLst/>
          </a:prstGeom>
        </p:spPr>
        <p:txBody>
          <a:bodyPr wrap="none">
            <a:spAutoFit/>
          </a:bodyPr>
          <a:lstStyle/>
          <a:p>
            <a:r>
              <a:rPr lang="en-US" b="1" dirty="0" smtClean="0">
                <a:solidFill>
                  <a:srgbClr val="FFFF00"/>
                </a:solidFill>
              </a:rPr>
              <a:t>yellow precipitate</a:t>
            </a:r>
            <a:endParaRPr lang="ru-RU" b="1" dirty="0">
              <a:solidFill>
                <a:srgbClr val="FFFF00"/>
              </a:solidFill>
            </a:endParaRPr>
          </a:p>
        </p:txBody>
      </p:sp>
    </p:spTree>
    <p:extLst>
      <p:ext uri="{BB962C8B-B14F-4D97-AF65-F5344CB8AC3E}">
        <p14:creationId xmlns:p14="http://schemas.microsoft.com/office/powerpoint/2010/main" val="325230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5854488" cy="430887"/>
          </a:xfrm>
          <a:prstGeom prst="rect">
            <a:avLst/>
          </a:prstGeom>
        </p:spPr>
        <p:txBody>
          <a:bodyPr wrap="none">
            <a:spAutoFit/>
          </a:bodyPr>
          <a:lstStyle/>
          <a:p>
            <a:r>
              <a:rPr lang="en-US" sz="2200" b="1" dirty="0" smtClean="0">
                <a:solidFill>
                  <a:srgbClr val="7030A0"/>
                </a:solidFill>
              </a:rPr>
              <a:t>7. Oxidation with </a:t>
            </a:r>
            <a:r>
              <a:rPr lang="en-US" sz="2200" b="1" dirty="0" err="1" smtClean="0">
                <a:solidFill>
                  <a:srgbClr val="7030A0"/>
                </a:solidFill>
              </a:rPr>
              <a:t>perhydrol</a:t>
            </a:r>
            <a:r>
              <a:rPr lang="en-US" sz="2200" b="1" dirty="0" smtClean="0">
                <a:solidFill>
                  <a:srgbClr val="7030A0"/>
                </a:solidFill>
              </a:rPr>
              <a:t> after hydrogenation</a:t>
            </a:r>
            <a:endParaRPr lang="ru-RU" sz="2200" b="1" dirty="0">
              <a:solidFill>
                <a:srgbClr val="7030A0"/>
              </a:solidFill>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101850"/>
            <a:ext cx="8557200" cy="219581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6878837" y="3865612"/>
            <a:ext cx="1098186" cy="369332"/>
          </a:xfrm>
          <a:prstGeom prst="rect">
            <a:avLst/>
          </a:prstGeom>
        </p:spPr>
        <p:txBody>
          <a:bodyPr wrap="none">
            <a:spAutoFit/>
          </a:bodyPr>
          <a:lstStyle/>
          <a:p>
            <a:r>
              <a:rPr lang="en-US" b="1" dirty="0" smtClean="0">
                <a:solidFill>
                  <a:srgbClr val="CC00FF"/>
                </a:solidFill>
              </a:rPr>
              <a:t>red-violet</a:t>
            </a:r>
            <a:endParaRPr lang="ru-RU" b="1" dirty="0">
              <a:solidFill>
                <a:srgbClr val="CC00FF"/>
              </a:solidFill>
            </a:endParaRPr>
          </a:p>
        </p:txBody>
      </p:sp>
    </p:spTree>
    <p:extLst>
      <p:ext uri="{BB962C8B-B14F-4D97-AF65-F5344CB8AC3E}">
        <p14:creationId xmlns:p14="http://schemas.microsoft.com/office/powerpoint/2010/main" val="424653885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984565" cy="461665"/>
          </a:xfrm>
          <a:prstGeom prst="rect">
            <a:avLst/>
          </a:prstGeom>
        </p:spPr>
        <p:txBody>
          <a:bodyPr wrap="none">
            <a:spAutoFit/>
          </a:bodyPr>
          <a:lstStyle/>
          <a:p>
            <a:r>
              <a:rPr lang="en-US" sz="2400" b="1" dirty="0" smtClean="0">
                <a:solidFill>
                  <a:srgbClr val="C00000"/>
                </a:solidFill>
              </a:rPr>
              <a:t>Assay</a:t>
            </a:r>
            <a:endParaRPr lang="ru-RU" sz="2400" b="1" dirty="0">
              <a:solidFill>
                <a:srgbClr val="C00000"/>
              </a:solidFill>
            </a:endParaRPr>
          </a:p>
        </p:txBody>
      </p:sp>
      <p:sp>
        <p:nvSpPr>
          <p:cNvPr id="7" name="Прямоугольник 6"/>
          <p:cNvSpPr/>
          <p:nvPr/>
        </p:nvSpPr>
        <p:spPr>
          <a:xfrm>
            <a:off x="251520" y="1417340"/>
            <a:ext cx="2753061" cy="430887"/>
          </a:xfrm>
          <a:prstGeom prst="rect">
            <a:avLst/>
          </a:prstGeom>
        </p:spPr>
        <p:txBody>
          <a:bodyPr wrap="none">
            <a:spAutoFit/>
          </a:bodyPr>
          <a:lstStyle/>
          <a:p>
            <a:r>
              <a:rPr lang="en-US" sz="2200" b="1" dirty="0" smtClean="0">
                <a:solidFill>
                  <a:srgbClr val="7030A0"/>
                </a:solidFill>
              </a:rPr>
              <a:t>Non-aqueous titration</a:t>
            </a:r>
            <a:endParaRPr lang="ru-RU" sz="2200" b="1" dirty="0">
              <a:solidFill>
                <a:srgbClr val="7030A0"/>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10" y="2089150"/>
            <a:ext cx="8484162" cy="235252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262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Nitroxoline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152431" cy="461665"/>
          </a:xfrm>
          <a:prstGeom prst="rect">
            <a:avLst/>
          </a:prstGeom>
        </p:spPr>
        <p:txBody>
          <a:bodyPr wrap="none">
            <a:spAutoFit/>
          </a:bodyPr>
          <a:lstStyle/>
          <a:p>
            <a:r>
              <a:rPr lang="en-US" sz="2400" b="1" dirty="0" smtClean="0">
                <a:solidFill>
                  <a:srgbClr val="C00000"/>
                </a:solidFill>
              </a:rPr>
              <a:t>Storage</a:t>
            </a:r>
            <a:endParaRPr lang="ru-RU" sz="2400" b="1" dirty="0">
              <a:solidFill>
                <a:srgbClr val="C00000"/>
              </a:solidFill>
            </a:endParaRPr>
          </a:p>
        </p:txBody>
      </p:sp>
      <p:sp>
        <p:nvSpPr>
          <p:cNvPr id="7" name="Прямоугольник 6"/>
          <p:cNvSpPr/>
          <p:nvPr/>
        </p:nvSpPr>
        <p:spPr>
          <a:xfrm>
            <a:off x="251520" y="2827883"/>
            <a:ext cx="1710725" cy="461665"/>
          </a:xfrm>
          <a:prstGeom prst="rect">
            <a:avLst/>
          </a:prstGeom>
        </p:spPr>
        <p:txBody>
          <a:bodyPr wrap="none">
            <a:spAutoFit/>
          </a:bodyPr>
          <a:lstStyle/>
          <a:p>
            <a:r>
              <a:rPr lang="en-US" sz="2400" b="1" dirty="0" smtClean="0">
                <a:solidFill>
                  <a:srgbClr val="C00000"/>
                </a:solidFill>
              </a:rPr>
              <a:t>Medical use</a:t>
            </a:r>
            <a:endParaRPr lang="ru-RU" sz="2400" b="1" dirty="0">
              <a:solidFill>
                <a:srgbClr val="C00000"/>
              </a:solidFill>
            </a:endParaRPr>
          </a:p>
        </p:txBody>
      </p:sp>
      <p:sp>
        <p:nvSpPr>
          <p:cNvPr id="8" name="Прямоугольник 7"/>
          <p:cNvSpPr/>
          <p:nvPr/>
        </p:nvSpPr>
        <p:spPr>
          <a:xfrm>
            <a:off x="267212" y="1302941"/>
            <a:ext cx="4520812" cy="1015663"/>
          </a:xfrm>
          <a:prstGeom prst="rect">
            <a:avLst/>
          </a:prstGeom>
        </p:spPr>
        <p:txBody>
          <a:bodyPr wrap="square">
            <a:spAutoFit/>
          </a:bodyPr>
          <a:lstStyle/>
          <a:p>
            <a:pPr algn="just"/>
            <a:r>
              <a:rPr lang="en-US" sz="2000" dirty="0" smtClean="0"/>
              <a:t>The medicinal substance is stored in a dry place protected from light, in well sealed containers. </a:t>
            </a:r>
            <a:endParaRPr lang="ru-RU" sz="2000" dirty="0"/>
          </a:p>
        </p:txBody>
      </p:sp>
      <p:sp>
        <p:nvSpPr>
          <p:cNvPr id="9" name="Прямоугольник 8"/>
          <p:cNvSpPr/>
          <p:nvPr/>
        </p:nvSpPr>
        <p:spPr>
          <a:xfrm>
            <a:off x="267212" y="3314516"/>
            <a:ext cx="4520812" cy="1938992"/>
          </a:xfrm>
          <a:prstGeom prst="rect">
            <a:avLst/>
          </a:prstGeom>
        </p:spPr>
        <p:txBody>
          <a:bodyPr wrap="square">
            <a:spAutoFit/>
          </a:bodyPr>
          <a:lstStyle/>
          <a:p>
            <a:pPr algn="just"/>
            <a:r>
              <a:rPr lang="en-US" sz="2000" dirty="0" err="1" smtClean="0"/>
              <a:t>Nitroxoline</a:t>
            </a:r>
            <a:r>
              <a:rPr lang="en-US" sz="2000" dirty="0" smtClean="0"/>
              <a:t> belongs to the number of antibacterial drugs. </a:t>
            </a:r>
            <a:r>
              <a:rPr lang="en-US" sz="2000" dirty="0" err="1" smtClean="0"/>
              <a:t>Nitroxoline</a:t>
            </a:r>
            <a:r>
              <a:rPr lang="en-US" sz="2000" dirty="0" smtClean="0"/>
              <a:t> is used as an antimicrobial agent for the prevention and treatment of genitourinary tract infections orally in the form of tablets of 0.05 grams.</a:t>
            </a:r>
            <a:endParaRPr lang="ru-RU" sz="2000"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464072"/>
            <a:ext cx="3625676" cy="362567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53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1077218"/>
          </a:xfrm>
          <a:prstGeom prst="rect">
            <a:avLst/>
          </a:prstGeom>
        </p:spPr>
        <p:txBody>
          <a:bodyPr wrap="square">
            <a:spAutoFit/>
          </a:bodyPr>
          <a:lstStyle/>
          <a:p>
            <a:pPr algn="ctr"/>
            <a:r>
              <a:rPr lang="en-US" sz="3200" b="1" dirty="0" smtClean="0">
                <a:solidFill>
                  <a:srgbClr val="0070C0"/>
                </a:solidFill>
              </a:rPr>
              <a:t>4-aminoquinoline derivatives</a:t>
            </a:r>
            <a:r>
              <a:rPr lang="ru-RU" sz="3200" b="1" dirty="0" smtClean="0">
                <a:solidFill>
                  <a:srgbClr val="0070C0"/>
                </a:solidFill>
              </a:rPr>
              <a:t>. </a:t>
            </a:r>
            <a:r>
              <a:rPr lang="en-US" sz="3200" b="1" dirty="0" smtClean="0">
                <a:solidFill>
                  <a:srgbClr val="0070C0"/>
                </a:solidFill>
              </a:rPr>
              <a:t>Chloroquine phosphate</a:t>
            </a:r>
            <a:r>
              <a:rPr lang="ru-RU" sz="3200" b="1" dirty="0" smtClean="0">
                <a:solidFill>
                  <a:srgbClr val="0070C0"/>
                </a:solidFill>
              </a:rPr>
              <a:t>. </a:t>
            </a:r>
            <a:endParaRPr lang="ru-RU" sz="3200" b="1" dirty="0">
              <a:solidFill>
                <a:srgbClr val="0070C0"/>
              </a:solidFill>
            </a:endParaRPr>
          </a:p>
        </p:txBody>
      </p:sp>
      <p:pic>
        <p:nvPicPr>
          <p:cNvPr id="6" name="Рисунок 5"/>
          <p:cNvPicPr/>
          <p:nvPr/>
        </p:nvPicPr>
        <p:blipFill>
          <a:blip r:embed="rId3"/>
          <a:stretch>
            <a:fillRect/>
          </a:stretch>
        </p:blipFill>
        <p:spPr>
          <a:xfrm>
            <a:off x="251520" y="1489348"/>
            <a:ext cx="3600400" cy="1728192"/>
          </a:xfrm>
          <a:prstGeom prst="rect">
            <a:avLst/>
          </a:prstGeom>
          <a:noFill/>
          <a:ln>
            <a:noFill/>
          </a:ln>
          <a:effectLst>
            <a:outerShdw blurRad="152400" dist="190500" dir="2700000" algn="ctr" rotWithShape="0">
              <a:schemeClr val="tx1">
                <a:alpha val="40000"/>
              </a:schemeClr>
            </a:outerShdw>
          </a:effectLst>
        </p:spPr>
      </p:pic>
      <p:sp>
        <p:nvSpPr>
          <p:cNvPr id="7" name="Прямоугольник 6"/>
          <p:cNvSpPr/>
          <p:nvPr/>
        </p:nvSpPr>
        <p:spPr>
          <a:xfrm>
            <a:off x="4211960" y="1524188"/>
            <a:ext cx="4680520" cy="1477328"/>
          </a:xfrm>
          <a:prstGeom prst="rect">
            <a:avLst/>
          </a:prstGeom>
        </p:spPr>
        <p:txBody>
          <a:bodyPr wrap="square">
            <a:spAutoFit/>
          </a:bodyPr>
          <a:lstStyle/>
          <a:p>
            <a:pPr algn="just"/>
            <a:r>
              <a:rPr lang="en-US" dirty="0" smtClean="0"/>
              <a:t>White or white with a slight creamy tinge, odorless or almost odorless crystalline powder. T.pl. 214,5-218°C (with decomposition). Easily soluble in water and very slightly soluble in organic solvents: ethanol, ether, chloroform.</a:t>
            </a:r>
            <a:endParaRPr lang="ru-RU" dirty="0"/>
          </a:p>
        </p:txBody>
      </p:sp>
      <p:sp>
        <p:nvSpPr>
          <p:cNvPr id="8" name="Прямоугольник 7"/>
          <p:cNvSpPr/>
          <p:nvPr/>
        </p:nvSpPr>
        <p:spPr>
          <a:xfrm>
            <a:off x="179512" y="4010789"/>
            <a:ext cx="4451090" cy="430887"/>
          </a:xfrm>
          <a:prstGeom prst="rect">
            <a:avLst/>
          </a:prstGeom>
        </p:spPr>
        <p:txBody>
          <a:bodyPr wrap="none">
            <a:spAutoFit/>
          </a:bodyPr>
          <a:lstStyle/>
          <a:p>
            <a:r>
              <a:rPr lang="en-US" sz="2200" b="1" dirty="0" smtClean="0"/>
              <a:t>Chloroquine Phosphate (</a:t>
            </a:r>
            <a:r>
              <a:rPr lang="en-US" sz="2200" b="1" dirty="0" err="1" smtClean="0"/>
              <a:t>Hingamine</a:t>
            </a:r>
            <a:r>
              <a:rPr lang="en-US" sz="2200" b="1" dirty="0" smtClean="0"/>
              <a:t>)</a:t>
            </a:r>
            <a:endParaRPr lang="ru-RU" sz="2200" b="1" dirty="0"/>
          </a:p>
        </p:txBody>
      </p:sp>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985740"/>
            <a:ext cx="3333750" cy="250507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590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1077218"/>
          </a:xfrm>
          <a:prstGeom prst="rect">
            <a:avLst/>
          </a:prstGeom>
        </p:spPr>
        <p:txBody>
          <a:bodyPr wrap="square">
            <a:spAutoFit/>
          </a:bodyPr>
          <a:lstStyle/>
          <a:p>
            <a:pPr algn="ctr"/>
            <a:r>
              <a:rPr lang="en-US" sz="3200" b="1" dirty="0" smtClean="0">
                <a:solidFill>
                  <a:srgbClr val="0070C0"/>
                </a:solidFill>
              </a:rPr>
              <a:t>4-aminoquinoline derivatives</a:t>
            </a:r>
            <a:r>
              <a:rPr lang="ru-RU" sz="3200" b="1" dirty="0" smtClean="0">
                <a:solidFill>
                  <a:srgbClr val="0070C0"/>
                </a:solidFill>
              </a:rPr>
              <a:t>. </a:t>
            </a:r>
            <a:r>
              <a:rPr lang="en-US" sz="3200" b="1" dirty="0" smtClean="0">
                <a:solidFill>
                  <a:srgbClr val="0070C0"/>
                </a:solidFill>
              </a:rPr>
              <a:t>Chloroquine phosphate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1387723"/>
            <a:ext cx="1468672" cy="461665"/>
          </a:xfrm>
          <a:prstGeom prst="rect">
            <a:avLst/>
          </a:prstGeom>
        </p:spPr>
        <p:txBody>
          <a:bodyPr wrap="none">
            <a:spAutoFit/>
          </a:bodyPr>
          <a:lstStyle/>
          <a:p>
            <a:r>
              <a:rPr lang="en-US" sz="2400" b="1" dirty="0">
                <a:solidFill>
                  <a:srgbClr val="C00000"/>
                </a:solidFill>
              </a:rPr>
              <a:t>Obtaining</a:t>
            </a:r>
            <a:endParaRPr lang="ru-RU" sz="2400" b="1" dirty="0">
              <a:solidFill>
                <a:srgbClr val="C00000"/>
              </a:solidFill>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37" y="2040062"/>
            <a:ext cx="8678343" cy="268964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640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1077218"/>
          </a:xfrm>
          <a:prstGeom prst="rect">
            <a:avLst/>
          </a:prstGeom>
        </p:spPr>
        <p:txBody>
          <a:bodyPr wrap="square">
            <a:spAutoFit/>
          </a:bodyPr>
          <a:lstStyle/>
          <a:p>
            <a:pPr algn="ctr"/>
            <a:r>
              <a:rPr lang="en-US" sz="3200" b="1" dirty="0" smtClean="0">
                <a:solidFill>
                  <a:srgbClr val="0070C0"/>
                </a:solidFill>
              </a:rPr>
              <a:t>4-aminoquinoline derivatives</a:t>
            </a:r>
            <a:r>
              <a:rPr lang="ru-RU" sz="3200" b="1" dirty="0" smtClean="0">
                <a:solidFill>
                  <a:srgbClr val="0070C0"/>
                </a:solidFill>
              </a:rPr>
              <a:t>. </a:t>
            </a:r>
            <a:r>
              <a:rPr lang="en-US" sz="3200" b="1" dirty="0" smtClean="0">
                <a:solidFill>
                  <a:srgbClr val="0070C0"/>
                </a:solidFill>
              </a:rPr>
              <a:t>Chloroquine phosphate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1387723"/>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849388"/>
            <a:ext cx="3090141" cy="430887"/>
          </a:xfrm>
          <a:prstGeom prst="rect">
            <a:avLst/>
          </a:prstGeom>
        </p:spPr>
        <p:txBody>
          <a:bodyPr wrap="none">
            <a:spAutoFit/>
          </a:bodyPr>
          <a:lstStyle/>
          <a:p>
            <a:r>
              <a:rPr lang="en-US" sz="2200" b="1" dirty="0" smtClean="0">
                <a:solidFill>
                  <a:srgbClr val="7030A0"/>
                </a:solidFill>
              </a:rPr>
              <a:t>1. UV spectrophotometry</a:t>
            </a:r>
            <a:endParaRPr lang="ru-RU" sz="2200" b="1" dirty="0">
              <a:solidFill>
                <a:srgbClr val="7030A0"/>
              </a:solidFill>
            </a:endParaRPr>
          </a:p>
        </p:txBody>
      </p:sp>
      <p:sp>
        <p:nvSpPr>
          <p:cNvPr id="8" name="Прямоугольник 7"/>
          <p:cNvSpPr/>
          <p:nvPr/>
        </p:nvSpPr>
        <p:spPr>
          <a:xfrm>
            <a:off x="251520" y="3793604"/>
            <a:ext cx="6675417" cy="430887"/>
          </a:xfrm>
          <a:prstGeom prst="rect">
            <a:avLst/>
          </a:prstGeom>
        </p:spPr>
        <p:txBody>
          <a:bodyPr wrap="none">
            <a:spAutoFit/>
          </a:bodyPr>
          <a:lstStyle/>
          <a:p>
            <a:r>
              <a:rPr lang="en-US" sz="2200" b="1" dirty="0" smtClean="0">
                <a:solidFill>
                  <a:srgbClr val="7030A0"/>
                </a:solidFill>
              </a:rPr>
              <a:t>2. Precipitation of the bases of Chloroquine phosphate </a:t>
            </a:r>
            <a:endParaRPr lang="ru-RU" sz="2200" b="1" dirty="0">
              <a:solidFill>
                <a:srgbClr val="7030A0"/>
              </a:solidFill>
            </a:endParaRPr>
          </a:p>
        </p:txBody>
      </p:sp>
      <p:sp>
        <p:nvSpPr>
          <p:cNvPr id="9" name="Прямоугольник 8"/>
          <p:cNvSpPr/>
          <p:nvPr/>
        </p:nvSpPr>
        <p:spPr>
          <a:xfrm>
            <a:off x="539552" y="2281436"/>
            <a:ext cx="8352928" cy="1200329"/>
          </a:xfrm>
          <a:prstGeom prst="rect">
            <a:avLst/>
          </a:prstGeom>
        </p:spPr>
        <p:txBody>
          <a:bodyPr wrap="square">
            <a:spAutoFit/>
          </a:bodyPr>
          <a:lstStyle/>
          <a:p>
            <a:pPr algn="just"/>
            <a:r>
              <a:rPr lang="en-US" dirty="0" smtClean="0"/>
              <a:t>Chloroquine phosphate (</a:t>
            </a:r>
            <a:r>
              <a:rPr lang="en-US" dirty="0" err="1" smtClean="0"/>
              <a:t>hingamine</a:t>
            </a:r>
            <a:r>
              <a:rPr lang="en-US" dirty="0" smtClean="0"/>
              <a:t>) has three absorption maxima in the UV region (240-360 nm): at 257, 329, 343 nm (0.001% solution in 0.01 M hydrochloric acid solution) with optical densities of about 0.29, 0.32, and 0.37. The ratios of these values at 257 and 329 nm to the absorbance at 343 nm should be in the range 0.86-0.95.</a:t>
            </a:r>
            <a:endParaRPr lang="ru-RU" dirty="0"/>
          </a:p>
        </p:txBody>
      </p:sp>
    </p:spTree>
    <p:extLst>
      <p:ext uri="{BB962C8B-B14F-4D97-AF65-F5344CB8AC3E}">
        <p14:creationId xmlns:p14="http://schemas.microsoft.com/office/powerpoint/2010/main" val="263466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1077218"/>
          </a:xfrm>
          <a:prstGeom prst="rect">
            <a:avLst/>
          </a:prstGeom>
        </p:spPr>
        <p:txBody>
          <a:bodyPr wrap="square">
            <a:spAutoFit/>
          </a:bodyPr>
          <a:lstStyle/>
          <a:p>
            <a:pPr algn="ctr"/>
            <a:r>
              <a:rPr lang="en-US" sz="3200" b="1" dirty="0" smtClean="0">
                <a:solidFill>
                  <a:srgbClr val="0070C0"/>
                </a:solidFill>
              </a:rPr>
              <a:t>4-aminoquinoline derivatives</a:t>
            </a:r>
            <a:r>
              <a:rPr lang="ru-RU" sz="3200" b="1" dirty="0" smtClean="0">
                <a:solidFill>
                  <a:srgbClr val="0070C0"/>
                </a:solidFill>
              </a:rPr>
              <a:t>. </a:t>
            </a:r>
            <a:r>
              <a:rPr lang="en-US" sz="3200" b="1" dirty="0" smtClean="0">
                <a:solidFill>
                  <a:srgbClr val="0070C0"/>
                </a:solidFill>
              </a:rPr>
              <a:t>Chloroquine phosphate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1387723"/>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849388"/>
            <a:ext cx="4763355" cy="430887"/>
          </a:xfrm>
          <a:prstGeom prst="rect">
            <a:avLst/>
          </a:prstGeom>
        </p:spPr>
        <p:txBody>
          <a:bodyPr wrap="none">
            <a:spAutoFit/>
          </a:bodyPr>
          <a:lstStyle/>
          <a:p>
            <a:r>
              <a:rPr lang="en-US" sz="2200" b="1" dirty="0" smtClean="0">
                <a:solidFill>
                  <a:srgbClr val="7030A0"/>
                </a:solidFill>
              </a:rPr>
              <a:t>3. Action of common alkaloid reagents</a:t>
            </a:r>
            <a:endParaRPr lang="ru-RU" sz="2200" b="1" dirty="0">
              <a:solidFill>
                <a:srgbClr val="7030A0"/>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54" y="2443088"/>
            <a:ext cx="8772092" cy="178256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963906" y="4216360"/>
            <a:ext cx="1894878" cy="369332"/>
          </a:xfrm>
          <a:prstGeom prst="rect">
            <a:avLst/>
          </a:prstGeom>
        </p:spPr>
        <p:txBody>
          <a:bodyPr wrap="none">
            <a:spAutoFit/>
          </a:bodyPr>
          <a:lstStyle/>
          <a:p>
            <a:r>
              <a:rPr lang="en-US" b="1" dirty="0" smtClean="0">
                <a:solidFill>
                  <a:srgbClr val="FFFF00"/>
                </a:solidFill>
              </a:rPr>
              <a:t>yellow precipitate</a:t>
            </a:r>
            <a:endParaRPr lang="ru-RU" b="1" dirty="0">
              <a:solidFill>
                <a:srgbClr val="FFFF00"/>
              </a:solidFill>
            </a:endParaRPr>
          </a:p>
        </p:txBody>
      </p:sp>
      <p:sp>
        <p:nvSpPr>
          <p:cNvPr id="9" name="Прямоугольник 8"/>
          <p:cNvSpPr/>
          <p:nvPr/>
        </p:nvSpPr>
        <p:spPr>
          <a:xfrm>
            <a:off x="2286000" y="4585692"/>
            <a:ext cx="6672046" cy="369332"/>
          </a:xfrm>
          <a:prstGeom prst="rect">
            <a:avLst/>
          </a:prstGeom>
        </p:spPr>
        <p:txBody>
          <a:bodyPr wrap="square">
            <a:spAutoFit/>
          </a:bodyPr>
          <a:lstStyle/>
          <a:p>
            <a:r>
              <a:rPr lang="en-US" dirty="0" smtClean="0"/>
              <a:t>Chloroquine phosphate picrate has a melting point of 204-207°C.</a:t>
            </a:r>
            <a:endParaRPr lang="ru-RU" dirty="0"/>
          </a:p>
        </p:txBody>
      </p:sp>
    </p:spTree>
    <p:extLst>
      <p:ext uri="{BB962C8B-B14F-4D97-AF65-F5344CB8AC3E}">
        <p14:creationId xmlns:p14="http://schemas.microsoft.com/office/powerpoint/2010/main" val="1835688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1077218"/>
          </a:xfrm>
          <a:prstGeom prst="rect">
            <a:avLst/>
          </a:prstGeom>
        </p:spPr>
        <p:txBody>
          <a:bodyPr wrap="square">
            <a:spAutoFit/>
          </a:bodyPr>
          <a:lstStyle/>
          <a:p>
            <a:pPr algn="ctr"/>
            <a:r>
              <a:rPr lang="en-US" sz="3200" b="1" dirty="0" smtClean="0">
                <a:solidFill>
                  <a:srgbClr val="0070C0"/>
                </a:solidFill>
              </a:rPr>
              <a:t>4-aminoquinoline derivatives</a:t>
            </a:r>
            <a:r>
              <a:rPr lang="ru-RU" sz="3200" b="1" dirty="0" smtClean="0">
                <a:solidFill>
                  <a:srgbClr val="0070C0"/>
                </a:solidFill>
              </a:rPr>
              <a:t>. </a:t>
            </a:r>
            <a:r>
              <a:rPr lang="en-US" sz="3200" b="1" dirty="0" smtClean="0">
                <a:solidFill>
                  <a:srgbClr val="0070C0"/>
                </a:solidFill>
              </a:rPr>
              <a:t>Chloroquine phosphate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1387723"/>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849388"/>
            <a:ext cx="3648435" cy="430887"/>
          </a:xfrm>
          <a:prstGeom prst="rect">
            <a:avLst/>
          </a:prstGeom>
        </p:spPr>
        <p:txBody>
          <a:bodyPr wrap="none">
            <a:spAutoFit/>
          </a:bodyPr>
          <a:lstStyle/>
          <a:p>
            <a:r>
              <a:rPr lang="en-US" sz="2200" b="1" dirty="0" smtClean="0">
                <a:solidFill>
                  <a:srgbClr val="7030A0"/>
                </a:solidFill>
              </a:rPr>
              <a:t>4. Detection of phosphate ion</a:t>
            </a:r>
            <a:endParaRPr lang="ru-RU" sz="2200" b="1" dirty="0">
              <a:solidFill>
                <a:srgbClr val="7030A0"/>
              </a:solidFill>
            </a:endParaRPr>
          </a:p>
        </p:txBody>
      </p:sp>
      <p:pic>
        <p:nvPicPr>
          <p:cNvPr id="8" name="Рисунок 7"/>
          <p:cNvPicPr/>
          <p:nvPr/>
        </p:nvPicPr>
        <p:blipFill>
          <a:blip r:embed="rId3"/>
          <a:stretch>
            <a:fillRect/>
          </a:stretch>
        </p:blipFill>
        <p:spPr>
          <a:xfrm>
            <a:off x="251520" y="2425452"/>
            <a:ext cx="3562350" cy="504825"/>
          </a:xfrm>
          <a:prstGeom prst="rect">
            <a:avLst/>
          </a:prstGeom>
          <a:noFill/>
          <a:ln>
            <a:noFill/>
          </a:ln>
          <a:effectLst>
            <a:outerShdw blurRad="152400" dist="190500" dir="2700000" algn="ctr" rotWithShape="0">
              <a:schemeClr val="tx1">
                <a:alpha val="40000"/>
              </a:schemeClr>
            </a:outerShdw>
          </a:effectLst>
        </p:spPr>
      </p:pic>
      <p:pic>
        <p:nvPicPr>
          <p:cNvPr id="9" name="Рисунок 8"/>
          <p:cNvPicPr/>
          <p:nvPr/>
        </p:nvPicPr>
        <p:blipFill>
          <a:blip r:embed="rId4"/>
          <a:stretch>
            <a:fillRect/>
          </a:stretch>
        </p:blipFill>
        <p:spPr>
          <a:xfrm>
            <a:off x="251520" y="3254618"/>
            <a:ext cx="5940425" cy="394970"/>
          </a:xfrm>
          <a:prstGeom prst="rect">
            <a:avLst/>
          </a:prstGeom>
          <a:noFill/>
          <a:ln>
            <a:noFill/>
          </a:ln>
          <a:effectLst>
            <a:outerShdw blurRad="152400" dist="190500" dir="2700000" algn="ctr" rotWithShape="0">
              <a:schemeClr val="tx1">
                <a:alpha val="40000"/>
              </a:schemeClr>
            </a:outerShdw>
          </a:effectLst>
        </p:spPr>
      </p:pic>
      <p:pic>
        <p:nvPicPr>
          <p:cNvPr id="10" name="Рисунок 9"/>
          <p:cNvPicPr/>
          <p:nvPr/>
        </p:nvPicPr>
        <p:blipFill>
          <a:blip r:embed="rId5"/>
          <a:stretch>
            <a:fillRect/>
          </a:stretch>
        </p:blipFill>
        <p:spPr>
          <a:xfrm>
            <a:off x="251520" y="4225652"/>
            <a:ext cx="5940425" cy="854710"/>
          </a:xfrm>
          <a:prstGeom prst="rect">
            <a:avLst/>
          </a:prstGeom>
          <a:noFill/>
          <a:ln>
            <a:noFill/>
          </a:ln>
          <a:effectLst>
            <a:outerShdw blurRad="152400" dist="190500" dir="2700000" algn="ctr" rotWithShape="0">
              <a:schemeClr val="tx1">
                <a:alpha val="40000"/>
              </a:schemeClr>
            </a:outerShdw>
          </a:effectLst>
        </p:spPr>
      </p:pic>
      <p:sp>
        <p:nvSpPr>
          <p:cNvPr id="11" name="Прямоугольник 10"/>
          <p:cNvSpPr/>
          <p:nvPr/>
        </p:nvSpPr>
        <p:spPr>
          <a:xfrm>
            <a:off x="3923928" y="2497460"/>
            <a:ext cx="1894878" cy="369332"/>
          </a:xfrm>
          <a:prstGeom prst="rect">
            <a:avLst/>
          </a:prstGeom>
        </p:spPr>
        <p:txBody>
          <a:bodyPr wrap="none">
            <a:spAutoFit/>
          </a:bodyPr>
          <a:lstStyle/>
          <a:p>
            <a:r>
              <a:rPr lang="en-US" dirty="0" smtClean="0"/>
              <a:t>yellow precipitate</a:t>
            </a:r>
            <a:endParaRPr lang="ru-RU" dirty="0"/>
          </a:p>
        </p:txBody>
      </p:sp>
      <p:sp>
        <p:nvSpPr>
          <p:cNvPr id="12" name="Прямоугольник 11"/>
          <p:cNvSpPr/>
          <p:nvPr/>
        </p:nvSpPr>
        <p:spPr>
          <a:xfrm>
            <a:off x="6254965" y="3217540"/>
            <a:ext cx="2781531" cy="369332"/>
          </a:xfrm>
          <a:prstGeom prst="rect">
            <a:avLst/>
          </a:prstGeom>
        </p:spPr>
        <p:txBody>
          <a:bodyPr wrap="none">
            <a:spAutoFit/>
          </a:bodyPr>
          <a:lstStyle/>
          <a:p>
            <a:r>
              <a:rPr lang="en-US" dirty="0" smtClean="0"/>
              <a:t>white crystalline precipitate </a:t>
            </a:r>
            <a:endParaRPr lang="ru-RU" dirty="0"/>
          </a:p>
        </p:txBody>
      </p:sp>
      <p:sp>
        <p:nvSpPr>
          <p:cNvPr id="13" name="Прямоугольник 12"/>
          <p:cNvSpPr/>
          <p:nvPr/>
        </p:nvSpPr>
        <p:spPr>
          <a:xfrm>
            <a:off x="6291836" y="4432384"/>
            <a:ext cx="2888676" cy="369332"/>
          </a:xfrm>
          <a:prstGeom prst="rect">
            <a:avLst/>
          </a:prstGeom>
        </p:spPr>
        <p:txBody>
          <a:bodyPr wrap="none">
            <a:spAutoFit/>
          </a:bodyPr>
          <a:lstStyle/>
          <a:p>
            <a:r>
              <a:rPr lang="en-US" dirty="0" smtClean="0"/>
              <a:t>yellow crystalline precipitate </a:t>
            </a:r>
            <a:endParaRPr lang="ru-RU" dirty="0"/>
          </a:p>
        </p:txBody>
      </p:sp>
    </p:spTree>
    <p:extLst>
      <p:ext uri="{BB962C8B-B14F-4D97-AF65-F5344CB8AC3E}">
        <p14:creationId xmlns:p14="http://schemas.microsoft.com/office/powerpoint/2010/main" val="288256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7340"/>
            <a:ext cx="3559353" cy="208823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211960" y="1489348"/>
            <a:ext cx="4608512" cy="1323439"/>
          </a:xfrm>
          <a:prstGeom prst="rect">
            <a:avLst/>
          </a:prstGeom>
        </p:spPr>
        <p:txBody>
          <a:bodyPr wrap="square">
            <a:spAutoFit/>
          </a:bodyPr>
          <a:lstStyle/>
          <a:p>
            <a:pPr algn="just"/>
            <a:r>
              <a:rPr lang="en-US" sz="2000" dirty="0" smtClean="0"/>
              <a:t>Fine crystalline powder with lemon-yellow color and peculiar odor, easily soluble in water and ethanol, practically insoluble in ether and chloroform.</a:t>
            </a:r>
            <a:endParaRPr lang="ru-RU" sz="20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83" y="2929508"/>
            <a:ext cx="2853054" cy="233596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515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1077218"/>
          </a:xfrm>
          <a:prstGeom prst="rect">
            <a:avLst/>
          </a:prstGeom>
        </p:spPr>
        <p:txBody>
          <a:bodyPr wrap="square">
            <a:spAutoFit/>
          </a:bodyPr>
          <a:lstStyle/>
          <a:p>
            <a:pPr algn="ctr"/>
            <a:r>
              <a:rPr lang="en-US" sz="3200" b="1" dirty="0" smtClean="0">
                <a:solidFill>
                  <a:srgbClr val="0070C0"/>
                </a:solidFill>
              </a:rPr>
              <a:t>4-aminoquinoline derivatives</a:t>
            </a:r>
            <a:r>
              <a:rPr lang="ru-RU" sz="3200" b="1" dirty="0" smtClean="0">
                <a:solidFill>
                  <a:srgbClr val="0070C0"/>
                </a:solidFill>
              </a:rPr>
              <a:t>. </a:t>
            </a:r>
            <a:r>
              <a:rPr lang="en-US" sz="3200" b="1" dirty="0" smtClean="0">
                <a:solidFill>
                  <a:srgbClr val="0070C0"/>
                </a:solidFill>
              </a:rPr>
              <a:t>Chloroquine phosphate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1387723"/>
            <a:ext cx="984565" cy="461665"/>
          </a:xfrm>
          <a:prstGeom prst="rect">
            <a:avLst/>
          </a:prstGeom>
        </p:spPr>
        <p:txBody>
          <a:bodyPr wrap="none">
            <a:spAutoFit/>
          </a:bodyPr>
          <a:lstStyle/>
          <a:p>
            <a:r>
              <a:rPr lang="en-US" sz="2400" b="1" dirty="0" smtClean="0">
                <a:solidFill>
                  <a:srgbClr val="C00000"/>
                </a:solidFill>
              </a:rPr>
              <a:t>Assay</a:t>
            </a:r>
          </a:p>
        </p:txBody>
      </p:sp>
      <p:sp>
        <p:nvSpPr>
          <p:cNvPr id="7" name="Прямоугольник 6"/>
          <p:cNvSpPr/>
          <p:nvPr/>
        </p:nvSpPr>
        <p:spPr>
          <a:xfrm>
            <a:off x="251520" y="1849388"/>
            <a:ext cx="3051220" cy="430887"/>
          </a:xfrm>
          <a:prstGeom prst="rect">
            <a:avLst/>
          </a:prstGeom>
        </p:spPr>
        <p:txBody>
          <a:bodyPr wrap="none">
            <a:spAutoFit/>
          </a:bodyPr>
          <a:lstStyle/>
          <a:p>
            <a:r>
              <a:rPr lang="en-US" sz="2200" b="1" dirty="0" smtClean="0">
                <a:solidFill>
                  <a:srgbClr val="7030A0"/>
                </a:solidFill>
              </a:rPr>
              <a:t>1. Non-aqueous titration</a:t>
            </a:r>
            <a:endParaRPr lang="ru-RU" sz="2200" b="1" dirty="0">
              <a:solidFill>
                <a:srgbClr val="7030A0"/>
              </a:solidFill>
            </a:endParaRPr>
          </a:p>
        </p:txBody>
      </p:sp>
      <p:pic>
        <p:nvPicPr>
          <p:cNvPr id="8" name="Рисунок 7"/>
          <p:cNvPicPr/>
          <p:nvPr/>
        </p:nvPicPr>
        <p:blipFill>
          <a:blip r:embed="rId3"/>
          <a:stretch>
            <a:fillRect/>
          </a:stretch>
        </p:blipFill>
        <p:spPr>
          <a:xfrm>
            <a:off x="323528" y="2281436"/>
            <a:ext cx="8568952" cy="1728192"/>
          </a:xfrm>
          <a:prstGeom prst="rect">
            <a:avLst/>
          </a:prstGeom>
          <a:noFill/>
          <a:ln>
            <a:noFill/>
          </a:ln>
          <a:effectLst>
            <a:outerShdw blurRad="152400" dist="190500" dir="2700000" algn="ctr" rotWithShape="0">
              <a:schemeClr val="tx1">
                <a:alpha val="40000"/>
              </a:schemeClr>
            </a:outerShdw>
          </a:effectLst>
        </p:spPr>
      </p:pic>
      <p:sp>
        <p:nvSpPr>
          <p:cNvPr id="9" name="Прямоугольник 8"/>
          <p:cNvSpPr/>
          <p:nvPr/>
        </p:nvSpPr>
        <p:spPr>
          <a:xfrm>
            <a:off x="251520" y="4370829"/>
            <a:ext cx="3944157" cy="430887"/>
          </a:xfrm>
          <a:prstGeom prst="rect">
            <a:avLst/>
          </a:prstGeom>
        </p:spPr>
        <p:txBody>
          <a:bodyPr wrap="none">
            <a:spAutoFit/>
          </a:bodyPr>
          <a:lstStyle/>
          <a:p>
            <a:r>
              <a:rPr lang="en-US" sz="2200" b="1" dirty="0" smtClean="0">
                <a:solidFill>
                  <a:srgbClr val="7030A0"/>
                </a:solidFill>
              </a:rPr>
              <a:t>2. UV-visible spectrophotometry</a:t>
            </a:r>
            <a:endParaRPr lang="ru-RU" sz="2200" b="1" dirty="0">
              <a:solidFill>
                <a:srgbClr val="7030A0"/>
              </a:solidFill>
            </a:endParaRPr>
          </a:p>
        </p:txBody>
      </p:sp>
    </p:spTree>
    <p:extLst>
      <p:ext uri="{BB962C8B-B14F-4D97-AF65-F5344CB8AC3E}">
        <p14:creationId xmlns:p14="http://schemas.microsoft.com/office/powerpoint/2010/main" val="209553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1077218"/>
          </a:xfrm>
          <a:prstGeom prst="rect">
            <a:avLst/>
          </a:prstGeom>
        </p:spPr>
        <p:txBody>
          <a:bodyPr wrap="square">
            <a:spAutoFit/>
          </a:bodyPr>
          <a:lstStyle/>
          <a:p>
            <a:pPr algn="ctr"/>
            <a:r>
              <a:rPr lang="en-US" sz="3200" b="1" dirty="0" smtClean="0">
                <a:solidFill>
                  <a:srgbClr val="0070C0"/>
                </a:solidFill>
              </a:rPr>
              <a:t>4-aminoquinoline derivatives</a:t>
            </a:r>
            <a:r>
              <a:rPr lang="ru-RU" sz="3200" b="1" dirty="0" smtClean="0">
                <a:solidFill>
                  <a:srgbClr val="0070C0"/>
                </a:solidFill>
              </a:rPr>
              <a:t>. </a:t>
            </a:r>
            <a:r>
              <a:rPr lang="en-US" sz="3200" b="1" dirty="0" smtClean="0">
                <a:solidFill>
                  <a:srgbClr val="0070C0"/>
                </a:solidFill>
              </a:rPr>
              <a:t>Chloroquine phosphate</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1387723"/>
            <a:ext cx="1152431" cy="461665"/>
          </a:xfrm>
          <a:prstGeom prst="rect">
            <a:avLst/>
          </a:prstGeom>
        </p:spPr>
        <p:txBody>
          <a:bodyPr wrap="none">
            <a:spAutoFit/>
          </a:bodyPr>
          <a:lstStyle/>
          <a:p>
            <a:r>
              <a:rPr lang="en-US" sz="2400" b="1" dirty="0" smtClean="0">
                <a:solidFill>
                  <a:srgbClr val="C00000"/>
                </a:solidFill>
              </a:rPr>
              <a:t>Storage</a:t>
            </a:r>
          </a:p>
        </p:txBody>
      </p:sp>
      <p:sp>
        <p:nvSpPr>
          <p:cNvPr id="7" name="Прямоугольник 6"/>
          <p:cNvSpPr/>
          <p:nvPr/>
        </p:nvSpPr>
        <p:spPr>
          <a:xfrm>
            <a:off x="251520" y="2899891"/>
            <a:ext cx="1710725" cy="461665"/>
          </a:xfrm>
          <a:prstGeom prst="rect">
            <a:avLst/>
          </a:prstGeom>
        </p:spPr>
        <p:txBody>
          <a:bodyPr wrap="none">
            <a:spAutoFit/>
          </a:bodyPr>
          <a:lstStyle/>
          <a:p>
            <a:r>
              <a:rPr lang="en-US" sz="2400" b="1" dirty="0" smtClean="0">
                <a:solidFill>
                  <a:srgbClr val="C00000"/>
                </a:solidFill>
              </a:rPr>
              <a:t>Medical use</a:t>
            </a:r>
            <a:endParaRPr lang="ru-RU" sz="2400" b="1" dirty="0">
              <a:solidFill>
                <a:srgbClr val="C00000"/>
              </a:solidFill>
            </a:endParaRPr>
          </a:p>
        </p:txBody>
      </p:sp>
      <p:sp>
        <p:nvSpPr>
          <p:cNvPr id="8" name="Прямоугольник 7"/>
          <p:cNvSpPr/>
          <p:nvPr/>
        </p:nvSpPr>
        <p:spPr>
          <a:xfrm>
            <a:off x="288032" y="1729179"/>
            <a:ext cx="5436096" cy="1200329"/>
          </a:xfrm>
          <a:prstGeom prst="rect">
            <a:avLst/>
          </a:prstGeom>
        </p:spPr>
        <p:txBody>
          <a:bodyPr wrap="square">
            <a:spAutoFit/>
          </a:bodyPr>
          <a:lstStyle/>
          <a:p>
            <a:pPr algn="just"/>
            <a:r>
              <a:rPr lang="en-US" dirty="0" smtClean="0"/>
              <a:t>Chloroquine phosphate and hydroxychloroquine sulfate are stored according to List B, in well-closed containers of orange glass, protected from light. They gradually color in the light.</a:t>
            </a:r>
            <a:endParaRPr lang="ru-RU" dirty="0"/>
          </a:p>
        </p:txBody>
      </p:sp>
      <p:sp>
        <p:nvSpPr>
          <p:cNvPr id="9" name="Прямоугольник 8"/>
          <p:cNvSpPr/>
          <p:nvPr/>
        </p:nvSpPr>
        <p:spPr>
          <a:xfrm>
            <a:off x="251520" y="3390587"/>
            <a:ext cx="5472608" cy="1754326"/>
          </a:xfrm>
          <a:prstGeom prst="rect">
            <a:avLst/>
          </a:prstGeom>
        </p:spPr>
        <p:txBody>
          <a:bodyPr wrap="square">
            <a:spAutoFit/>
          </a:bodyPr>
          <a:lstStyle/>
          <a:p>
            <a:pPr algn="just"/>
            <a:r>
              <a:rPr lang="en-US" dirty="0" smtClean="0"/>
              <a:t>Chloroquine phosphate and hydroxychloroquine sulfate are effective antiprotozoal and immunosuppressive agents. They have therapeutic and prophylactic antimalarial effect on both sexless and sexual forms of malarial plasmodia. They are also prescribed in the treatment of arthritis, lupus erythematosus and others. </a:t>
            </a:r>
            <a:endParaRPr lang="ru-RU" dirty="0"/>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 r="59815"/>
          <a:stretch/>
        </p:blipFill>
        <p:spPr bwMode="auto">
          <a:xfrm>
            <a:off x="6343187" y="1521404"/>
            <a:ext cx="2117245" cy="368655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09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1077218"/>
          </a:xfrm>
          <a:prstGeom prst="rect">
            <a:avLst/>
          </a:prstGeom>
        </p:spPr>
        <p:txBody>
          <a:bodyPr wrap="square">
            <a:spAutoFit/>
          </a:bodyPr>
          <a:lstStyle/>
          <a:p>
            <a:pPr algn="ctr"/>
            <a:r>
              <a:rPr lang="en-US" sz="3200" b="1" dirty="0" smtClean="0">
                <a:solidFill>
                  <a:srgbClr val="0070C0"/>
                </a:solidFill>
              </a:rPr>
              <a:t>4-carboxyquinoline derivatives</a:t>
            </a:r>
          </a:p>
          <a:p>
            <a:pPr algn="ctr"/>
            <a:r>
              <a:rPr lang="en-US" sz="3200" b="1" dirty="0" smtClean="0">
                <a:solidFill>
                  <a:srgbClr val="0070C0"/>
                </a:solidFill>
              </a:rPr>
              <a:t>(</a:t>
            </a:r>
            <a:r>
              <a:rPr lang="en-US" sz="3200" b="1" dirty="0" err="1" smtClean="0">
                <a:solidFill>
                  <a:srgbClr val="0070C0"/>
                </a:solidFill>
              </a:rPr>
              <a:t>Cinchoninic</a:t>
            </a:r>
            <a:r>
              <a:rPr lang="en-US" sz="3200" b="1" dirty="0" smtClean="0">
                <a:solidFill>
                  <a:srgbClr val="0070C0"/>
                </a:solidFill>
              </a:rPr>
              <a:t> acid)</a:t>
            </a:r>
          </a:p>
        </p:txBody>
      </p:sp>
      <p:sp>
        <p:nvSpPr>
          <p:cNvPr id="2" name="Прямоугольник 1"/>
          <p:cNvSpPr/>
          <p:nvPr/>
        </p:nvSpPr>
        <p:spPr>
          <a:xfrm>
            <a:off x="899592" y="4083377"/>
            <a:ext cx="1910913" cy="646331"/>
          </a:xfrm>
          <a:prstGeom prst="rect">
            <a:avLst/>
          </a:prstGeom>
        </p:spPr>
        <p:txBody>
          <a:bodyPr wrap="square">
            <a:spAutoFit/>
          </a:bodyPr>
          <a:lstStyle/>
          <a:p>
            <a:pPr algn="ctr"/>
            <a:r>
              <a:rPr lang="en-US" b="1" dirty="0" err="1"/>
              <a:t>Cinchophthene</a:t>
            </a:r>
            <a:r>
              <a:rPr lang="en-US" b="1" dirty="0"/>
              <a:t> </a:t>
            </a:r>
            <a:endParaRPr lang="en-US" b="1" dirty="0" smtClean="0"/>
          </a:p>
          <a:p>
            <a:pPr algn="ctr"/>
            <a:r>
              <a:rPr lang="en-US" b="1" dirty="0" smtClean="0"/>
              <a:t>(</a:t>
            </a:r>
            <a:r>
              <a:rPr lang="en-US" b="1" dirty="0" err="1"/>
              <a:t>Cinchophtnum</a:t>
            </a:r>
            <a:r>
              <a:rPr lang="en-US" b="1" dirty="0"/>
              <a:t>)</a:t>
            </a:r>
            <a:endParaRPr lang="ru-RU" dirty="0"/>
          </a:p>
        </p:txBody>
      </p:sp>
      <p:pic>
        <p:nvPicPr>
          <p:cNvPr id="276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4000"/>
                    </a14:imgEffect>
                  </a14:imgLayer>
                </a14:imgProps>
              </a:ext>
              <a:ext uri="{28A0092B-C50C-407E-A947-70E740481C1C}">
                <a14:useLocalDpi xmlns:a14="http://schemas.microsoft.com/office/drawing/2010/main" val="0"/>
              </a:ext>
            </a:extLst>
          </a:blip>
          <a:srcRect/>
          <a:stretch>
            <a:fillRect/>
          </a:stretch>
        </p:blipFill>
        <p:spPr bwMode="auto">
          <a:xfrm>
            <a:off x="467544" y="1788624"/>
            <a:ext cx="3385774" cy="207698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3000"/>
                    </a14:imgEffect>
                  </a14:imgLayer>
                </a14:imgProps>
              </a:ext>
              <a:ext uri="{28A0092B-C50C-407E-A947-70E740481C1C}">
                <a14:useLocalDpi xmlns:a14="http://schemas.microsoft.com/office/drawing/2010/main" val="0"/>
              </a:ext>
            </a:extLst>
          </a:blip>
          <a:srcRect/>
          <a:stretch>
            <a:fillRect/>
          </a:stretch>
        </p:blipFill>
        <p:spPr bwMode="auto">
          <a:xfrm>
            <a:off x="4499992" y="1788624"/>
            <a:ext cx="4124226" cy="207698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747602" y="4153644"/>
            <a:ext cx="2424798" cy="369332"/>
          </a:xfrm>
          <a:prstGeom prst="rect">
            <a:avLst/>
          </a:prstGeom>
        </p:spPr>
        <p:txBody>
          <a:bodyPr wrap="square">
            <a:spAutoFit/>
          </a:bodyPr>
          <a:lstStyle/>
          <a:p>
            <a:pPr algn="ctr"/>
            <a:r>
              <a:rPr lang="en-US" b="1" dirty="0" err="1" smtClean="0"/>
              <a:t>Sovcain</a:t>
            </a:r>
            <a:r>
              <a:rPr lang="en-US" b="1" dirty="0" smtClean="0"/>
              <a:t> (</a:t>
            </a:r>
            <a:r>
              <a:rPr lang="en-US" b="1" dirty="0" err="1" smtClean="0"/>
              <a:t>Sovcainum</a:t>
            </a:r>
            <a:r>
              <a:rPr lang="en-US" b="1" dirty="0" smtClean="0"/>
              <a:t>)</a:t>
            </a:r>
            <a:endParaRPr lang="ru-RU" b="1" dirty="0"/>
          </a:p>
        </p:txBody>
      </p:sp>
      <p:sp>
        <p:nvSpPr>
          <p:cNvPr id="10" name="Прямоугольник 9"/>
          <p:cNvSpPr/>
          <p:nvPr/>
        </p:nvSpPr>
        <p:spPr>
          <a:xfrm>
            <a:off x="395536" y="4792424"/>
            <a:ext cx="3617850" cy="369332"/>
          </a:xfrm>
          <a:prstGeom prst="rect">
            <a:avLst/>
          </a:prstGeom>
        </p:spPr>
        <p:txBody>
          <a:bodyPr wrap="none">
            <a:spAutoFit/>
          </a:bodyPr>
          <a:lstStyle/>
          <a:p>
            <a:r>
              <a:rPr lang="en-US" dirty="0" smtClean="0"/>
              <a:t>Used for gout, rheumatism, neuralgia.</a:t>
            </a:r>
            <a:endParaRPr lang="ru-RU" dirty="0"/>
          </a:p>
        </p:txBody>
      </p:sp>
      <p:sp>
        <p:nvSpPr>
          <p:cNvPr id="11" name="Прямоугольник 10"/>
          <p:cNvSpPr/>
          <p:nvPr/>
        </p:nvSpPr>
        <p:spPr>
          <a:xfrm>
            <a:off x="4499992" y="4729708"/>
            <a:ext cx="4248472" cy="646331"/>
          </a:xfrm>
          <a:prstGeom prst="rect">
            <a:avLst/>
          </a:prstGeom>
        </p:spPr>
        <p:txBody>
          <a:bodyPr wrap="square">
            <a:spAutoFit/>
          </a:bodyPr>
          <a:lstStyle/>
          <a:p>
            <a:pPr algn="just"/>
            <a:r>
              <a:rPr lang="en-US" dirty="0" smtClean="0"/>
              <a:t>In surgery for local Anesthesia and spinal anesthesia.</a:t>
            </a:r>
            <a:endParaRPr lang="ru-RU" dirty="0"/>
          </a:p>
        </p:txBody>
      </p:sp>
    </p:spTree>
    <p:extLst>
      <p:ext uri="{BB962C8B-B14F-4D97-AF65-F5344CB8AC3E}">
        <p14:creationId xmlns:p14="http://schemas.microsoft.com/office/powerpoint/2010/main" val="1507056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a:t>
            </a:r>
            <a:r>
              <a:rPr lang="en-US" sz="3200" b="1" dirty="0">
                <a:solidFill>
                  <a:srgbClr val="0070C0"/>
                </a:solidFill>
              </a:rPr>
              <a:t>A</a:t>
            </a:r>
            <a:r>
              <a:rPr lang="en-US" sz="3200" b="1" dirty="0" smtClean="0">
                <a:solidFill>
                  <a:srgbClr val="0070C0"/>
                </a:solidFill>
              </a:rPr>
              <a:t>minoquinoline derivatives</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21" y="1129308"/>
            <a:ext cx="7097671" cy="135462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94774" y="2569468"/>
            <a:ext cx="2653290" cy="369332"/>
          </a:xfrm>
          <a:prstGeom prst="rect">
            <a:avLst/>
          </a:prstGeom>
        </p:spPr>
        <p:txBody>
          <a:bodyPr wrap="none">
            <a:spAutoFit/>
          </a:bodyPr>
          <a:lstStyle/>
          <a:p>
            <a:r>
              <a:rPr lang="en-US" b="1" dirty="0" err="1" smtClean="0"/>
              <a:t>Plasmocid</a:t>
            </a:r>
            <a:r>
              <a:rPr lang="en-US" b="1" dirty="0" smtClean="0"/>
              <a:t> (</a:t>
            </a:r>
            <a:r>
              <a:rPr lang="en-US" b="1" dirty="0" err="1" smtClean="0"/>
              <a:t>Plasmocidum</a:t>
            </a:r>
            <a:r>
              <a:rPr lang="en-US" b="1" dirty="0" smtClean="0"/>
              <a:t>)</a:t>
            </a:r>
            <a:endParaRPr lang="ru-RU" b="1" dirty="0"/>
          </a:p>
        </p:txBody>
      </p:sp>
      <p:sp>
        <p:nvSpPr>
          <p:cNvPr id="7" name="Прямоугольник 6"/>
          <p:cNvSpPr/>
          <p:nvPr/>
        </p:nvSpPr>
        <p:spPr>
          <a:xfrm>
            <a:off x="349821" y="2857500"/>
            <a:ext cx="7097671" cy="369332"/>
          </a:xfrm>
          <a:prstGeom prst="rect">
            <a:avLst/>
          </a:prstGeom>
        </p:spPr>
        <p:txBody>
          <a:bodyPr wrap="square">
            <a:spAutoFit/>
          </a:bodyPr>
          <a:lstStyle/>
          <a:p>
            <a:r>
              <a:rPr lang="en-US" dirty="0" smtClean="0"/>
              <a:t>For the treatment of three-day and tropical malaria.</a:t>
            </a:r>
            <a:endParaRPr lang="ru-RU" dirty="0"/>
          </a:p>
        </p:txBody>
      </p:sp>
      <p:pic>
        <p:nvPicPr>
          <p:cNvPr id="2867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77000"/>
                    </a14:imgEffect>
                  </a14:imgLayer>
                </a14:imgProps>
              </a:ext>
              <a:ext uri="{28A0092B-C50C-407E-A947-70E740481C1C}">
                <a14:useLocalDpi xmlns:a14="http://schemas.microsoft.com/office/drawing/2010/main" val="0"/>
              </a:ext>
            </a:extLst>
          </a:blip>
          <a:srcRect/>
          <a:stretch>
            <a:fillRect/>
          </a:stretch>
        </p:blipFill>
        <p:spPr bwMode="auto">
          <a:xfrm>
            <a:off x="395536" y="3361556"/>
            <a:ext cx="3557216" cy="172819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153287" y="5161756"/>
            <a:ext cx="2239716" cy="369332"/>
          </a:xfrm>
          <a:prstGeom prst="rect">
            <a:avLst/>
          </a:prstGeom>
        </p:spPr>
        <p:txBody>
          <a:bodyPr wrap="none">
            <a:spAutoFit/>
          </a:bodyPr>
          <a:lstStyle/>
          <a:p>
            <a:r>
              <a:rPr lang="en-US" b="1" dirty="0" err="1" smtClean="0"/>
              <a:t>Chinocid</a:t>
            </a:r>
            <a:r>
              <a:rPr lang="en-US" b="1" dirty="0" smtClean="0"/>
              <a:t> (</a:t>
            </a:r>
            <a:r>
              <a:rPr lang="en-US" b="1" dirty="0" err="1" smtClean="0"/>
              <a:t>Chinocium</a:t>
            </a:r>
            <a:r>
              <a:rPr lang="en-US" b="1" dirty="0" smtClean="0"/>
              <a:t>)</a:t>
            </a:r>
            <a:endParaRPr lang="ru-RU" b="1" dirty="0"/>
          </a:p>
        </p:txBody>
      </p:sp>
      <p:sp>
        <p:nvSpPr>
          <p:cNvPr id="9" name="Прямоугольник 8"/>
          <p:cNvSpPr/>
          <p:nvPr/>
        </p:nvSpPr>
        <p:spPr>
          <a:xfrm>
            <a:off x="4104456" y="4083377"/>
            <a:ext cx="4788024" cy="646331"/>
          </a:xfrm>
          <a:prstGeom prst="rect">
            <a:avLst/>
          </a:prstGeom>
        </p:spPr>
        <p:txBody>
          <a:bodyPr wrap="square">
            <a:spAutoFit/>
          </a:bodyPr>
          <a:lstStyle/>
          <a:p>
            <a:r>
              <a:rPr lang="en-US" dirty="0" smtClean="0"/>
              <a:t>For the treatment of three-day and four-day malaria.</a:t>
            </a:r>
            <a:endParaRPr lang="ru-RU" dirty="0"/>
          </a:p>
        </p:txBody>
      </p:sp>
    </p:spTree>
    <p:extLst>
      <p:ext uri="{BB962C8B-B14F-4D97-AF65-F5344CB8AC3E}">
        <p14:creationId xmlns:p14="http://schemas.microsoft.com/office/powerpoint/2010/main" val="2442427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31567" y="697260"/>
            <a:ext cx="4269246" cy="584775"/>
          </a:xfrm>
          <a:prstGeom prst="rect">
            <a:avLst/>
          </a:prstGeom>
        </p:spPr>
        <p:txBody>
          <a:bodyPr wrap="none">
            <a:spAutoFit/>
          </a:bodyPr>
          <a:lstStyle/>
          <a:p>
            <a:pPr algn="ctr"/>
            <a:r>
              <a:rPr lang="en-US" sz="3200" b="1" dirty="0" smtClean="0">
                <a:solidFill>
                  <a:srgbClr val="0070C0"/>
                </a:solidFill>
              </a:rPr>
              <a:t>Thank you for attention!</a:t>
            </a:r>
            <a:endParaRPr lang="ru-RU" sz="3200" b="1" dirty="0">
              <a:solidFill>
                <a:srgbClr val="0070C0"/>
              </a:solidFill>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5266" t="23470" r="12699" b="7514"/>
          <a:stretch/>
        </p:blipFill>
        <p:spPr bwMode="auto">
          <a:xfrm>
            <a:off x="2358598" y="1345332"/>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00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7" name="Прямоугольник 6"/>
          <p:cNvSpPr/>
          <p:nvPr/>
        </p:nvSpPr>
        <p:spPr>
          <a:xfrm>
            <a:off x="251520" y="841276"/>
            <a:ext cx="1468672" cy="461665"/>
          </a:xfrm>
          <a:prstGeom prst="rect">
            <a:avLst/>
          </a:prstGeom>
        </p:spPr>
        <p:txBody>
          <a:bodyPr wrap="none">
            <a:spAutoFit/>
          </a:bodyPr>
          <a:lstStyle/>
          <a:p>
            <a:r>
              <a:rPr lang="en-US" sz="2400" b="1" dirty="0">
                <a:solidFill>
                  <a:srgbClr val="C00000"/>
                </a:solidFill>
              </a:rPr>
              <a:t>Obtaining</a:t>
            </a:r>
            <a:endParaRPr lang="ru-RU" sz="2400" b="1" dirty="0">
              <a:solidFill>
                <a:srgbClr val="C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63" y="1489348"/>
            <a:ext cx="6384204" cy="374044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15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3082062" cy="430887"/>
          </a:xfrm>
          <a:prstGeom prst="rect">
            <a:avLst/>
          </a:prstGeom>
        </p:spPr>
        <p:txBody>
          <a:bodyPr wrap="none">
            <a:spAutoFit/>
          </a:bodyPr>
          <a:lstStyle/>
          <a:p>
            <a:r>
              <a:rPr lang="en-US" sz="2200" b="1" dirty="0">
                <a:solidFill>
                  <a:srgbClr val="7030A0"/>
                </a:solidFill>
              </a:rPr>
              <a:t>1. </a:t>
            </a:r>
            <a:r>
              <a:rPr lang="en-US" sz="2200" b="1" dirty="0" smtClean="0">
                <a:solidFill>
                  <a:srgbClr val="7030A0"/>
                </a:solidFill>
              </a:rPr>
              <a:t>Instrumental methods</a:t>
            </a:r>
            <a:endParaRPr lang="ru-RU" sz="2200" b="1" dirty="0">
              <a:solidFill>
                <a:srgbClr val="7030A0"/>
              </a:solidFill>
            </a:endParaRPr>
          </a:p>
        </p:txBody>
      </p:sp>
      <p:sp>
        <p:nvSpPr>
          <p:cNvPr id="9" name="Прямоугольник 8"/>
          <p:cNvSpPr/>
          <p:nvPr/>
        </p:nvSpPr>
        <p:spPr>
          <a:xfrm>
            <a:off x="251520" y="1849388"/>
            <a:ext cx="5471306" cy="430887"/>
          </a:xfrm>
          <a:prstGeom prst="rect">
            <a:avLst/>
          </a:prstGeom>
        </p:spPr>
        <p:txBody>
          <a:bodyPr wrap="none">
            <a:spAutoFit/>
          </a:bodyPr>
          <a:lstStyle/>
          <a:p>
            <a:r>
              <a:rPr lang="ru-RU" sz="2200" b="1" dirty="0" smtClean="0">
                <a:solidFill>
                  <a:srgbClr val="7030A0"/>
                </a:solidFill>
              </a:rPr>
              <a:t>2. </a:t>
            </a:r>
            <a:r>
              <a:rPr lang="en-US" sz="2200" b="1" dirty="0" smtClean="0">
                <a:solidFill>
                  <a:srgbClr val="7030A0"/>
                </a:solidFill>
              </a:rPr>
              <a:t>Interaction with ferric (III) chloride solution</a:t>
            </a:r>
            <a:endParaRPr lang="ru-RU" sz="2200" b="1" dirty="0">
              <a:solidFill>
                <a:srgbClr val="7030A0"/>
              </a:solidFill>
            </a:endParaRPr>
          </a:p>
        </p:txBody>
      </p:sp>
      <p:pic>
        <p:nvPicPr>
          <p:cNvPr id="10" name="Рисунок 9"/>
          <p:cNvPicPr/>
          <p:nvPr/>
        </p:nvPicPr>
        <p:blipFill>
          <a:blip r:embed="rId3"/>
          <a:stretch>
            <a:fillRect/>
          </a:stretch>
        </p:blipFill>
        <p:spPr>
          <a:xfrm>
            <a:off x="2267744" y="2569468"/>
            <a:ext cx="4608512" cy="1800200"/>
          </a:xfrm>
          <a:prstGeom prst="rect">
            <a:avLst/>
          </a:prstGeom>
          <a:noFill/>
          <a:ln>
            <a:noFill/>
          </a:ln>
          <a:effectLst>
            <a:outerShdw blurRad="152400" dist="190500" dir="2700000" algn="ctr" rotWithShape="0">
              <a:schemeClr val="tx1">
                <a:alpha val="40000"/>
              </a:schemeClr>
            </a:outerShdw>
          </a:effectLst>
        </p:spPr>
      </p:pic>
      <p:sp>
        <p:nvSpPr>
          <p:cNvPr id="11" name="Прямоугольник 10"/>
          <p:cNvSpPr/>
          <p:nvPr/>
        </p:nvSpPr>
        <p:spPr>
          <a:xfrm>
            <a:off x="4830177" y="4432384"/>
            <a:ext cx="1746247" cy="369332"/>
          </a:xfrm>
          <a:prstGeom prst="rect">
            <a:avLst/>
          </a:prstGeom>
        </p:spPr>
        <p:txBody>
          <a:bodyPr wrap="none">
            <a:spAutoFit/>
          </a:bodyPr>
          <a:lstStyle/>
          <a:p>
            <a:r>
              <a:rPr lang="en-US" b="1" dirty="0" smtClean="0">
                <a:solidFill>
                  <a:schemeClr val="accent3">
                    <a:lumMod val="50000"/>
                  </a:schemeClr>
                </a:solidFill>
              </a:rPr>
              <a:t>green coloration</a:t>
            </a:r>
            <a:endParaRPr lang="ru-RU" b="1" dirty="0">
              <a:solidFill>
                <a:schemeClr val="accent3">
                  <a:lumMod val="50000"/>
                </a:schemeClr>
              </a:solidFill>
            </a:endParaRPr>
          </a:p>
        </p:txBody>
      </p:sp>
    </p:spTree>
    <p:extLst>
      <p:ext uri="{BB962C8B-B14F-4D97-AF65-F5344CB8AC3E}">
        <p14:creationId xmlns:p14="http://schemas.microsoft.com/office/powerpoint/2010/main" val="126868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5795304" cy="430887"/>
          </a:xfrm>
          <a:prstGeom prst="rect">
            <a:avLst/>
          </a:prstGeom>
        </p:spPr>
        <p:txBody>
          <a:bodyPr wrap="none">
            <a:spAutoFit/>
          </a:bodyPr>
          <a:lstStyle/>
          <a:p>
            <a:r>
              <a:rPr lang="en-US" sz="2200" b="1" dirty="0" smtClean="0">
                <a:solidFill>
                  <a:srgbClr val="7030A0"/>
                </a:solidFill>
              </a:rPr>
              <a:t>3. Formation of complex salt with metal cations</a:t>
            </a:r>
            <a:endParaRPr lang="ru-RU" sz="2200" b="1" dirty="0">
              <a:solidFill>
                <a:srgbClr val="7030A0"/>
              </a:solidFill>
            </a:endParaRPr>
          </a:p>
        </p:txBody>
      </p:sp>
      <p:pic>
        <p:nvPicPr>
          <p:cNvPr id="12" name="Рисунок 11"/>
          <p:cNvPicPr/>
          <p:nvPr/>
        </p:nvPicPr>
        <p:blipFill>
          <a:blip r:embed="rId3"/>
          <a:stretch>
            <a:fillRect/>
          </a:stretch>
        </p:blipFill>
        <p:spPr>
          <a:xfrm>
            <a:off x="251520" y="2360295"/>
            <a:ext cx="8712967" cy="1433310"/>
          </a:xfrm>
          <a:prstGeom prst="rect">
            <a:avLst/>
          </a:prstGeom>
          <a:noFill/>
          <a:ln>
            <a:noFill/>
          </a:ln>
          <a:effectLst>
            <a:outerShdw blurRad="152400" dist="190500" dir="2700000" algn="ctr" rotWithShape="0">
              <a:schemeClr val="tx1">
                <a:alpha val="40000"/>
              </a:schemeClr>
            </a:outerShdw>
          </a:effectLst>
        </p:spPr>
      </p:pic>
      <p:sp>
        <p:nvSpPr>
          <p:cNvPr id="2" name="Прямоугольник 1"/>
          <p:cNvSpPr/>
          <p:nvPr/>
        </p:nvSpPr>
        <p:spPr>
          <a:xfrm>
            <a:off x="6147995" y="4009628"/>
            <a:ext cx="1736373" cy="369332"/>
          </a:xfrm>
          <a:prstGeom prst="rect">
            <a:avLst/>
          </a:prstGeom>
        </p:spPr>
        <p:txBody>
          <a:bodyPr wrap="none">
            <a:spAutoFit/>
          </a:bodyPr>
          <a:lstStyle/>
          <a:p>
            <a:r>
              <a:rPr lang="en-US" dirty="0" smtClean="0"/>
              <a:t>white precipitate</a:t>
            </a:r>
            <a:endParaRPr lang="ru-RU" dirty="0"/>
          </a:p>
        </p:txBody>
      </p:sp>
    </p:spTree>
    <p:extLst>
      <p:ext uri="{BB962C8B-B14F-4D97-AF65-F5344CB8AC3E}">
        <p14:creationId xmlns:p14="http://schemas.microsoft.com/office/powerpoint/2010/main" val="357190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3020955" cy="430887"/>
          </a:xfrm>
          <a:prstGeom prst="rect">
            <a:avLst/>
          </a:prstGeom>
        </p:spPr>
        <p:txBody>
          <a:bodyPr wrap="none">
            <a:spAutoFit/>
          </a:bodyPr>
          <a:lstStyle/>
          <a:p>
            <a:r>
              <a:rPr lang="en-US" sz="2200" b="1" dirty="0" smtClean="0">
                <a:solidFill>
                  <a:srgbClr val="7030A0"/>
                </a:solidFill>
              </a:rPr>
              <a:t>4. Formation of azo dye</a:t>
            </a:r>
            <a:endParaRPr lang="ru-RU" sz="2200" b="1" dirty="0">
              <a:solidFill>
                <a:srgbClr val="7030A0"/>
              </a:solidFill>
            </a:endParaRPr>
          </a:p>
        </p:txBody>
      </p:sp>
      <p:pic>
        <p:nvPicPr>
          <p:cNvPr id="8" name="Рисунок 7"/>
          <p:cNvPicPr/>
          <p:nvPr/>
        </p:nvPicPr>
        <p:blipFill>
          <a:blip r:embed="rId3"/>
          <a:stretch>
            <a:fillRect/>
          </a:stretch>
        </p:blipFill>
        <p:spPr>
          <a:xfrm>
            <a:off x="467544" y="2137420"/>
            <a:ext cx="8280920" cy="2592288"/>
          </a:xfrm>
          <a:prstGeom prst="rect">
            <a:avLst/>
          </a:prstGeom>
          <a:noFill/>
          <a:ln>
            <a:noFill/>
          </a:ln>
          <a:effectLst>
            <a:outerShdw blurRad="152400" dist="190500" dir="2700000" algn="ctr" rotWithShape="0">
              <a:schemeClr val="tx1">
                <a:alpha val="40000"/>
              </a:schemeClr>
            </a:outerShdw>
          </a:effectLst>
        </p:spPr>
      </p:pic>
    </p:spTree>
    <p:extLst>
      <p:ext uri="{BB962C8B-B14F-4D97-AF65-F5344CB8AC3E}">
        <p14:creationId xmlns:p14="http://schemas.microsoft.com/office/powerpoint/2010/main" val="425790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3250826" cy="430887"/>
          </a:xfrm>
          <a:prstGeom prst="rect">
            <a:avLst/>
          </a:prstGeom>
        </p:spPr>
        <p:txBody>
          <a:bodyPr wrap="none">
            <a:spAutoFit/>
          </a:bodyPr>
          <a:lstStyle/>
          <a:p>
            <a:r>
              <a:rPr lang="en-US" sz="2200" b="1" dirty="0" smtClean="0">
                <a:solidFill>
                  <a:srgbClr val="7030A0"/>
                </a:solidFill>
              </a:rPr>
              <a:t>5. Reaction with citric acid</a:t>
            </a:r>
            <a:endParaRPr lang="ru-RU" sz="2200" b="1" dirty="0">
              <a:solidFill>
                <a:srgbClr val="7030A0"/>
              </a:solidFill>
            </a:endParaRPr>
          </a:p>
        </p:txBody>
      </p:sp>
      <p:sp>
        <p:nvSpPr>
          <p:cNvPr id="8" name="Прямоугольник 7"/>
          <p:cNvSpPr/>
          <p:nvPr/>
        </p:nvSpPr>
        <p:spPr>
          <a:xfrm>
            <a:off x="539552" y="1777380"/>
            <a:ext cx="8352928" cy="646331"/>
          </a:xfrm>
          <a:prstGeom prst="rect">
            <a:avLst/>
          </a:prstGeom>
        </p:spPr>
        <p:txBody>
          <a:bodyPr wrap="square">
            <a:spAutoFit/>
          </a:bodyPr>
          <a:lstStyle/>
          <a:p>
            <a:r>
              <a:rPr lang="en-US" dirty="0" smtClean="0"/>
              <a:t>When </a:t>
            </a:r>
            <a:r>
              <a:rPr lang="en-US" dirty="0" err="1" smtClean="0"/>
              <a:t>chinosol</a:t>
            </a:r>
            <a:r>
              <a:rPr lang="en-US" dirty="0" smtClean="0"/>
              <a:t> is heated in a solution of citric acid and acetic anhydride, purplish-red coloring appears (reaction with tertiary nitrogen atom).</a:t>
            </a:r>
            <a:endParaRPr lang="ru-RU" dirty="0"/>
          </a:p>
        </p:txBody>
      </p:sp>
      <p:sp>
        <p:nvSpPr>
          <p:cNvPr id="9" name="Прямоугольник 8"/>
          <p:cNvSpPr/>
          <p:nvPr/>
        </p:nvSpPr>
        <p:spPr>
          <a:xfrm>
            <a:off x="251520" y="2498621"/>
            <a:ext cx="5272277" cy="430887"/>
          </a:xfrm>
          <a:prstGeom prst="rect">
            <a:avLst/>
          </a:prstGeom>
        </p:spPr>
        <p:txBody>
          <a:bodyPr wrap="none">
            <a:spAutoFit/>
          </a:bodyPr>
          <a:lstStyle/>
          <a:p>
            <a:r>
              <a:rPr lang="en-US" sz="2200" b="1" dirty="0" smtClean="0">
                <a:solidFill>
                  <a:srgbClr val="7030A0"/>
                </a:solidFill>
              </a:rPr>
              <a:t>6. Reaction with common alkaloid reagents</a:t>
            </a:r>
            <a:endParaRPr lang="ru-RU" sz="2200" b="1" dirty="0">
              <a:solidFill>
                <a:srgbClr val="7030A0"/>
              </a:solidFill>
            </a:endParaRPr>
          </a:p>
        </p:txBody>
      </p:sp>
      <p:pic>
        <p:nvPicPr>
          <p:cNvPr id="10" name="Рисунок 9"/>
          <p:cNvPicPr/>
          <p:nvPr/>
        </p:nvPicPr>
        <p:blipFill rotWithShape="1">
          <a:blip r:embed="rId3"/>
          <a:srcRect l="47756" t="37608" r="22276" b="49572"/>
          <a:stretch/>
        </p:blipFill>
        <p:spPr bwMode="auto">
          <a:xfrm>
            <a:off x="971600" y="3001516"/>
            <a:ext cx="7200800" cy="1788790"/>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sp>
        <p:nvSpPr>
          <p:cNvPr id="11" name="Прямоугольник 10"/>
          <p:cNvSpPr/>
          <p:nvPr/>
        </p:nvSpPr>
        <p:spPr>
          <a:xfrm>
            <a:off x="5104746" y="4936440"/>
            <a:ext cx="1843518" cy="369332"/>
          </a:xfrm>
          <a:prstGeom prst="rect">
            <a:avLst/>
          </a:prstGeom>
        </p:spPr>
        <p:txBody>
          <a:bodyPr wrap="none">
            <a:spAutoFit/>
          </a:bodyPr>
          <a:lstStyle/>
          <a:p>
            <a:r>
              <a:rPr lang="en-US" dirty="0" smtClean="0"/>
              <a:t>yellow precipitate</a:t>
            </a:r>
            <a:endParaRPr lang="ru-RU" dirty="0"/>
          </a:p>
        </p:txBody>
      </p:sp>
    </p:spTree>
    <p:extLst>
      <p:ext uri="{BB962C8B-B14F-4D97-AF65-F5344CB8AC3E}">
        <p14:creationId xmlns:p14="http://schemas.microsoft.com/office/powerpoint/2010/main" val="147078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797"/>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71600" y="121196"/>
            <a:ext cx="7200800" cy="584775"/>
          </a:xfrm>
          <a:prstGeom prst="rect">
            <a:avLst/>
          </a:prstGeom>
        </p:spPr>
        <p:txBody>
          <a:bodyPr wrap="square">
            <a:spAutoFit/>
          </a:bodyPr>
          <a:lstStyle/>
          <a:p>
            <a:pPr algn="ctr"/>
            <a:r>
              <a:rPr lang="en-US" sz="3200" b="1" dirty="0" smtClean="0">
                <a:solidFill>
                  <a:srgbClr val="0070C0"/>
                </a:solidFill>
              </a:rPr>
              <a:t>8-oxyquinoline derivatives</a:t>
            </a:r>
            <a:r>
              <a:rPr lang="ru-RU" sz="3200" b="1" dirty="0" smtClean="0">
                <a:solidFill>
                  <a:srgbClr val="0070C0"/>
                </a:solidFill>
              </a:rPr>
              <a:t>. </a:t>
            </a:r>
            <a:r>
              <a:rPr lang="en-US" sz="3200" b="1" dirty="0" err="1" smtClean="0">
                <a:solidFill>
                  <a:srgbClr val="0070C0"/>
                </a:solidFill>
              </a:rPr>
              <a:t>Chinosolum</a:t>
            </a:r>
            <a:r>
              <a:rPr lang="ru-RU" sz="3200" b="1" dirty="0" smtClean="0">
                <a:solidFill>
                  <a:srgbClr val="0070C0"/>
                </a:solidFill>
              </a:rPr>
              <a:t>. </a:t>
            </a:r>
            <a:endParaRPr lang="ru-RU" sz="3200" b="1" dirty="0">
              <a:solidFill>
                <a:srgbClr val="0070C0"/>
              </a:solidFill>
            </a:endParaRPr>
          </a:p>
        </p:txBody>
      </p:sp>
      <p:sp>
        <p:nvSpPr>
          <p:cNvPr id="6" name="Прямоугольник 5"/>
          <p:cNvSpPr/>
          <p:nvPr/>
        </p:nvSpPr>
        <p:spPr>
          <a:xfrm>
            <a:off x="251520" y="841276"/>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7" name="Прямоугольник 6"/>
          <p:cNvSpPr/>
          <p:nvPr/>
        </p:nvSpPr>
        <p:spPr>
          <a:xfrm>
            <a:off x="251520" y="1417340"/>
            <a:ext cx="4271682" cy="430887"/>
          </a:xfrm>
          <a:prstGeom prst="rect">
            <a:avLst/>
          </a:prstGeom>
        </p:spPr>
        <p:txBody>
          <a:bodyPr wrap="none">
            <a:spAutoFit/>
          </a:bodyPr>
          <a:lstStyle/>
          <a:p>
            <a:r>
              <a:rPr lang="en-US" sz="2200" b="1" dirty="0" smtClean="0">
                <a:solidFill>
                  <a:srgbClr val="7030A0"/>
                </a:solidFill>
              </a:rPr>
              <a:t>7. Formation of a </a:t>
            </a:r>
            <a:r>
              <a:rPr lang="en-US" sz="2200" b="1" dirty="0" err="1" smtClean="0">
                <a:solidFill>
                  <a:srgbClr val="7030A0"/>
                </a:solidFill>
              </a:rPr>
              <a:t>quinoid</a:t>
            </a:r>
            <a:r>
              <a:rPr lang="en-US" sz="2200" b="1" dirty="0" smtClean="0">
                <a:solidFill>
                  <a:srgbClr val="7030A0"/>
                </a:solidFill>
              </a:rPr>
              <a:t> structure</a:t>
            </a:r>
            <a:endParaRPr lang="ru-RU" sz="2200" b="1" dirty="0">
              <a:solidFill>
                <a:srgbClr val="7030A0"/>
              </a:solidFill>
            </a:endParaRPr>
          </a:p>
        </p:txBody>
      </p:sp>
      <p:pic>
        <p:nvPicPr>
          <p:cNvPr id="8" name="Рисунок 7"/>
          <p:cNvPicPr/>
          <p:nvPr/>
        </p:nvPicPr>
        <p:blipFill rotWithShape="1">
          <a:blip r:embed="rId3"/>
          <a:srcRect l="44391" t="50543" r="11539" b="35612"/>
          <a:stretch/>
        </p:blipFill>
        <p:spPr bwMode="auto">
          <a:xfrm>
            <a:off x="1595437" y="1921396"/>
            <a:ext cx="5953125" cy="1051560"/>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sp>
        <p:nvSpPr>
          <p:cNvPr id="9" name="Прямоугольник 8"/>
          <p:cNvSpPr/>
          <p:nvPr/>
        </p:nvSpPr>
        <p:spPr>
          <a:xfrm>
            <a:off x="251520" y="3146693"/>
            <a:ext cx="3216778" cy="430887"/>
          </a:xfrm>
          <a:prstGeom prst="rect">
            <a:avLst/>
          </a:prstGeom>
        </p:spPr>
        <p:txBody>
          <a:bodyPr wrap="none">
            <a:spAutoFit/>
          </a:bodyPr>
          <a:lstStyle/>
          <a:p>
            <a:r>
              <a:rPr lang="en-US" sz="2200" b="1" dirty="0" smtClean="0">
                <a:solidFill>
                  <a:srgbClr val="7030A0"/>
                </a:solidFill>
              </a:rPr>
              <a:t>8. Detection of sulfate ion</a:t>
            </a:r>
            <a:endParaRPr lang="ru-RU" sz="2200" b="1" dirty="0">
              <a:solidFill>
                <a:srgbClr val="7030A0"/>
              </a:solidFill>
            </a:endParaRPr>
          </a:p>
        </p:txBody>
      </p:sp>
      <p:pic>
        <p:nvPicPr>
          <p:cNvPr id="10" name="Рисунок 9"/>
          <p:cNvPicPr/>
          <p:nvPr/>
        </p:nvPicPr>
        <p:blipFill>
          <a:blip r:embed="rId4"/>
          <a:stretch>
            <a:fillRect/>
          </a:stretch>
        </p:blipFill>
        <p:spPr>
          <a:xfrm>
            <a:off x="539552" y="4081636"/>
            <a:ext cx="4464496" cy="504056"/>
          </a:xfrm>
          <a:prstGeom prst="rect">
            <a:avLst/>
          </a:prstGeom>
          <a:noFill/>
          <a:ln>
            <a:noFill/>
          </a:ln>
          <a:effectLst>
            <a:outerShdw blurRad="152400" dist="190500" dir="2700000" algn="ctr" rotWithShape="0">
              <a:schemeClr val="tx1">
                <a:alpha val="40000"/>
              </a:schemeClr>
            </a:outerShdw>
          </a:effec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9713" y="3295650"/>
            <a:ext cx="1890423" cy="207602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783725"/>
      </p:ext>
    </p:extLst>
  </p:cSld>
  <p:clrMapOvr>
    <a:masterClrMapping/>
  </p:clrMapOvr>
</p:sld>
</file>

<file path=ppt/theme/theme1.xml><?xml version="1.0" encoding="utf-8"?>
<a:theme xmlns:a="http://schemas.openxmlformats.org/drawingml/2006/main" name="тема Капли">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2.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7435</TotalTime>
  <Words>877</Words>
  <Application>Microsoft Office PowerPoint</Application>
  <PresentationFormat>Экран (16:10)</PresentationFormat>
  <Paragraphs>132</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Капли</vt:lpstr>
      <vt:lpstr>«Special pharmaceutical chemistry»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pharmaceutical chemistry»</dc:title>
  <dc:creator>Лена Лена</dc:creator>
  <cp:lastModifiedBy>Лена Лена</cp:lastModifiedBy>
  <cp:revision>27</cp:revision>
  <dcterms:created xsi:type="dcterms:W3CDTF">2024-09-13T10:39:51Z</dcterms:created>
  <dcterms:modified xsi:type="dcterms:W3CDTF">2024-09-18T14:35:06Z</dcterms:modified>
</cp:coreProperties>
</file>