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handoutMasterIdLst>
    <p:handoutMasterId r:id="rId39"/>
  </p:handoutMasterIdLst>
  <p:sldIdLst>
    <p:sldId id="256" r:id="rId2"/>
    <p:sldId id="661" r:id="rId3"/>
    <p:sldId id="738" r:id="rId4"/>
    <p:sldId id="706" r:id="rId5"/>
    <p:sldId id="730" r:id="rId6"/>
    <p:sldId id="742" r:id="rId7"/>
    <p:sldId id="741" r:id="rId8"/>
    <p:sldId id="740" r:id="rId9"/>
    <p:sldId id="739" r:id="rId10"/>
    <p:sldId id="745" r:id="rId11"/>
    <p:sldId id="743" r:id="rId12"/>
    <p:sldId id="746" r:id="rId13"/>
    <p:sldId id="744" r:id="rId14"/>
    <p:sldId id="735" r:id="rId15"/>
    <p:sldId id="748" r:id="rId16"/>
    <p:sldId id="737" r:id="rId17"/>
    <p:sldId id="750" r:id="rId18"/>
    <p:sldId id="747" r:id="rId19"/>
    <p:sldId id="751" r:id="rId20"/>
    <p:sldId id="749" r:id="rId21"/>
    <p:sldId id="755" r:id="rId22"/>
    <p:sldId id="756" r:id="rId23"/>
    <p:sldId id="758" r:id="rId24"/>
    <p:sldId id="757" r:id="rId25"/>
    <p:sldId id="754" r:id="rId26"/>
    <p:sldId id="761" r:id="rId27"/>
    <p:sldId id="762" r:id="rId28"/>
    <p:sldId id="760" r:id="rId29"/>
    <p:sldId id="759" r:id="rId30"/>
    <p:sldId id="753" r:id="rId31"/>
    <p:sldId id="763" r:id="rId32"/>
    <p:sldId id="764" r:id="rId33"/>
    <p:sldId id="752" r:id="rId34"/>
    <p:sldId id="766" r:id="rId35"/>
    <p:sldId id="765" r:id="rId36"/>
    <p:sldId id="693" r:id="rId37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408" y="-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notesViewPr>
    <p:cSldViewPr snapToGrid="0">
      <p:cViewPr varScale="1">
        <p:scale>
          <a:sx n="78" d="100"/>
          <a:sy n="78" d="100"/>
        </p:scale>
        <p:origin x="-870" y="-108"/>
      </p:cViewPr>
      <p:guideLst>
        <p:guide orient="horz" pos="312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40AD-99B5-40D4-9048-73FB90C5A36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7C62-2570-4853-BA98-DD7B4DA53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1073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6957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73AD-24E3-4BCD-BB02-9BD9DE36E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  <p:sldLayoutId id="2147483702" r:id="rId19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8"/>
            <a:ext cx="7976937" cy="37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«Биология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30.05.01 Медицинская биохимия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 Медицинская 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 3</a:t>
            </a:r>
          </a:p>
          <a:p>
            <a:pPr algn="ctr" eaLnBrk="0" hangingPunct="0"/>
            <a:r>
              <a:rPr lang="ru-RU" sz="2400" b="1" dirty="0" smtClean="0">
                <a:solidFill>
                  <a:srgbClr val="E5C78C"/>
                </a:solidFill>
              </a:rPr>
              <a:t>Клеточный цикл. Основные механизмы репродукции клеток: митоз, мейоз</a:t>
            </a:r>
            <a:endParaRPr lang="ru-RU" sz="2400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E5C78C"/>
                </a:solidFill>
              </a:rPr>
              <a:t> </a:t>
            </a:r>
            <a:endParaRPr lang="ru-RU" sz="2400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4154905" y="4210050"/>
            <a:ext cx="4814074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6748" y="2485786"/>
            <a:ext cx="7495673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2100" b="1" dirty="0" smtClean="0">
              <a:solidFill>
                <a:srgbClr val="E5C78C"/>
              </a:solidFill>
            </a:endParaRPr>
          </a:p>
          <a:p>
            <a:pPr algn="ctr"/>
            <a:endParaRPr lang="ru-RU" sz="2100" b="1" dirty="0" smtClean="0">
              <a:solidFill>
                <a:srgbClr val="E5C78C"/>
              </a:solidFill>
            </a:endParaRPr>
          </a:p>
          <a:p>
            <a:pPr algn="ctr"/>
            <a:r>
              <a:rPr lang="ru-RU" sz="2100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927" y="0"/>
            <a:ext cx="7543800" cy="1073944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Характеристика этапов интерфазы – фаза 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2128248"/>
            <a:ext cx="5843315" cy="1928813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Фаза 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ru-RU" sz="2400" dirty="0">
                <a:solidFill>
                  <a:schemeClr val="bg1"/>
                </a:solidFill>
              </a:rPr>
              <a:t>наступает сразу после митоза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Характеризуется </a:t>
            </a:r>
            <a:r>
              <a:rPr lang="ru-RU" sz="2400" dirty="0">
                <a:solidFill>
                  <a:schemeClr val="bg1"/>
                </a:solidFill>
              </a:rPr>
              <a:t>возобновлением интенсивных процессов биосинтеза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данной фазе у большинства клеток существует критическая точка – т.н. точка рестрикции, после прохождения которой клетка должна пройти все последующие этапы клеточного цикла</a:t>
            </a:r>
          </a:p>
          <a:p>
            <a:pPr>
              <a:defRPr/>
            </a:pPr>
            <a:endParaRPr lang="ru-RU" sz="1400" b="1" dirty="0"/>
          </a:p>
        </p:txBody>
      </p:sp>
      <p:pic>
        <p:nvPicPr>
          <p:cNvPr id="39941" name="Picture 6" descr="http://eishinoguchi.com/cellcycleche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579" y="1302545"/>
            <a:ext cx="3079144" cy="26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 r="60941"/>
          <a:stretch>
            <a:fillRect/>
          </a:stretch>
        </p:blipFill>
        <p:spPr bwMode="auto">
          <a:xfrm>
            <a:off x="144380" y="144379"/>
            <a:ext cx="609600" cy="5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07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716" y="197582"/>
            <a:ext cx="6962086" cy="5403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интерфаза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470233" cy="4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8968" y="753979"/>
            <a:ext cx="4253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2. </a:t>
            </a:r>
            <a:r>
              <a:rPr lang="en-US" sz="2400" dirty="0" smtClean="0">
                <a:solidFill>
                  <a:schemeClr val="bg1"/>
                </a:solidFill>
              </a:rPr>
              <a:t>S </a:t>
            </a:r>
            <a:r>
              <a:rPr lang="ru-RU" sz="2400" dirty="0" smtClean="0">
                <a:solidFill>
                  <a:schemeClr val="bg1"/>
                </a:solidFill>
              </a:rPr>
              <a:t>– синтетический период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Репликация ДНК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3. </a:t>
            </a:r>
            <a:r>
              <a:rPr lang="en-US" sz="2400" dirty="0" smtClean="0">
                <a:solidFill>
                  <a:schemeClr val="bg1"/>
                </a:solidFill>
              </a:rPr>
              <a:t>G2 – </a:t>
            </a:r>
            <a:r>
              <a:rPr lang="ru-RU" sz="2400" dirty="0" err="1" smtClean="0">
                <a:solidFill>
                  <a:schemeClr val="bg1"/>
                </a:solidFill>
              </a:rPr>
              <a:t>постсинтетический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</a:rPr>
              <a:t>премитотический</a:t>
            </a:r>
            <a:r>
              <a:rPr lang="ru-RU" sz="2400" dirty="0" smtClean="0">
                <a:solidFill>
                  <a:schemeClr val="bg1"/>
                </a:solidFill>
              </a:rPr>
              <a:t>) период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Синтез белков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Синтез АТФ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Синтез микротрубочек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Удвоение </a:t>
            </a:r>
            <a:r>
              <a:rPr lang="ru-RU" sz="2400" dirty="0" err="1" smtClean="0">
                <a:solidFill>
                  <a:schemeClr val="bg1"/>
                </a:solidFill>
              </a:rPr>
              <a:t>центроилей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7853" y="858566"/>
            <a:ext cx="3296905" cy="40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17" y="0"/>
            <a:ext cx="8871284" cy="8181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Характеристика </a:t>
            </a:r>
            <a:r>
              <a:rPr lang="ru-RU" sz="2400" dirty="0" smtClean="0">
                <a:solidFill>
                  <a:schemeClr val="bg1"/>
                </a:solidFill>
              </a:rPr>
              <a:t>этапов интерфазы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S </a:t>
            </a:r>
            <a:r>
              <a:rPr lang="ru-RU" sz="2400" dirty="0">
                <a:solidFill>
                  <a:schemeClr val="bg1"/>
                </a:solidFill>
              </a:rPr>
              <a:t>фаза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310018"/>
            <a:ext cx="9144000" cy="258603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Фаза </a:t>
            </a:r>
            <a:r>
              <a:rPr lang="en-US" sz="2400" dirty="0">
                <a:solidFill>
                  <a:schemeClr val="bg1"/>
                </a:solidFill>
              </a:rPr>
              <a:t>S – </a:t>
            </a:r>
            <a:r>
              <a:rPr lang="ru-RU" sz="2400" dirty="0">
                <a:solidFill>
                  <a:schemeClr val="bg1"/>
                </a:solidFill>
              </a:rPr>
              <a:t>следует за фазой  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endParaRPr lang="ru-RU" sz="2400" baseline="-25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Характеризуется </a:t>
            </a:r>
            <a:r>
              <a:rPr lang="ru-RU" sz="2400" dirty="0">
                <a:solidFill>
                  <a:schemeClr val="bg1"/>
                </a:solidFill>
              </a:rPr>
              <a:t>репликацией (удвоением) ДНК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Начинается </a:t>
            </a:r>
            <a:r>
              <a:rPr lang="ru-RU" sz="2400" dirty="0">
                <a:solidFill>
                  <a:schemeClr val="bg1"/>
                </a:solidFill>
              </a:rPr>
              <a:t>с появления вещества – активатора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ru-RU" sz="2400" dirty="0">
                <a:solidFill>
                  <a:schemeClr val="bg1"/>
                </a:solidFill>
              </a:rPr>
              <a:t>-фазы, который присутствует, пока не завершится репликация всей ДНК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Длительность </a:t>
            </a:r>
            <a:r>
              <a:rPr lang="ru-RU" sz="2400" dirty="0">
                <a:solidFill>
                  <a:schemeClr val="bg1"/>
                </a:solidFill>
              </a:rPr>
              <a:t>в типичной эукариотической клетке – около 8 часов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Скорость </a:t>
            </a:r>
            <a:r>
              <a:rPr lang="ru-RU" sz="2400" dirty="0">
                <a:solidFill>
                  <a:schemeClr val="bg1"/>
                </a:solidFill>
              </a:rPr>
              <a:t>репликации – около 50 нуклеотидов в секунду (у прокариот – 500/сек)</a:t>
            </a:r>
          </a:p>
        </p:txBody>
      </p:sp>
      <p:pic>
        <p:nvPicPr>
          <p:cNvPr id="40965" name="Picture 10" descr="http://cyberbridge.mcb.harvard.edu/images/mitosis4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840" y="4219074"/>
            <a:ext cx="2463901" cy="9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 r="60941"/>
          <a:stretch>
            <a:fillRect/>
          </a:stretch>
        </p:blipFill>
        <p:spPr bwMode="auto">
          <a:xfrm>
            <a:off x="144379" y="144379"/>
            <a:ext cx="433137" cy="41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36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716" y="197582"/>
            <a:ext cx="6962086" cy="5403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интерфаза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470233" cy="4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8968" y="753979"/>
            <a:ext cx="70372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Хромосомы находятся в «развернутом», 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активном состоянии (</a:t>
            </a:r>
            <a:r>
              <a:rPr lang="ru-RU" sz="2400" dirty="0" err="1" smtClean="0">
                <a:solidFill>
                  <a:schemeClr val="bg1"/>
                </a:solidFill>
              </a:rPr>
              <a:t>интерфазная</a:t>
            </a:r>
            <a:r>
              <a:rPr lang="ru-RU" sz="2400" dirty="0" smtClean="0">
                <a:solidFill>
                  <a:schemeClr val="bg1"/>
                </a:solidFill>
              </a:rPr>
              <a:t> хромонема).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Они не видны в световой микроскоп.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 электронном микроскопе они видны 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как длинные тонкие нити.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311" y="2294021"/>
            <a:ext cx="4787689" cy="2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6884" y="3641558"/>
            <a:ext cx="36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Схема строения клетки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интерфазу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3527" y="0"/>
            <a:ext cx="7491476" cy="476187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Фазы митоза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72716" y="208548"/>
            <a:ext cx="758991" cy="73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770" y="898358"/>
            <a:ext cx="5660230" cy="42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itose photo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9680"/>
            <a:ext cx="3866145" cy="120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Mitose photo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04675"/>
            <a:ext cx="4058653" cy="161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3580" y="0"/>
            <a:ext cx="7491476" cy="716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профаза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807117" cy="7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880" y="3304674"/>
            <a:ext cx="2774576" cy="16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2715" y="721894"/>
            <a:ext cx="7860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Ядрышки уменьшаются и исчезают, ядерная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оболочка распадается.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Хромосомы оказываются прямо в цитоплазме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Каждая хромосома состоит из двух хроматид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Начинает выявляться </a:t>
            </a:r>
            <a:r>
              <a:rPr lang="ru-RU" sz="2400" dirty="0" err="1" smtClean="0">
                <a:solidFill>
                  <a:schemeClr val="bg1"/>
                </a:solidFill>
              </a:rPr>
              <a:t>центромера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Центриоль делится ,дочерние центриоли расходятся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 противоположным полюсам клетки.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Между центриолями формируются нити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веретина</a:t>
            </a:r>
            <a:r>
              <a:rPr lang="ru-RU" sz="2400" dirty="0" smtClean="0">
                <a:solidFill>
                  <a:schemeClr val="bg1"/>
                </a:solidFill>
              </a:rPr>
              <a:t> деления из микротрубочек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Нити веретена прикрепляются к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центромерам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Формула клетки: 2</a:t>
            </a:r>
            <a:r>
              <a:rPr lang="en-US" sz="2400" dirty="0" smtClean="0">
                <a:solidFill>
                  <a:schemeClr val="bg1"/>
                </a:solidFill>
              </a:rPr>
              <a:t>n4c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588481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метафаза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18360" cy="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473" y="2213810"/>
            <a:ext cx="4572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179" y="866273"/>
            <a:ext cx="8004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Сокращение и </a:t>
            </a:r>
            <a:r>
              <a:rPr lang="ru-RU" sz="2400" dirty="0" err="1" smtClean="0">
                <a:solidFill>
                  <a:schemeClr val="bg1"/>
                </a:solidFill>
              </a:rPr>
              <a:t>спирализация</a:t>
            </a:r>
            <a:r>
              <a:rPr lang="ru-RU" sz="2400" dirty="0" smtClean="0">
                <a:solidFill>
                  <a:schemeClr val="bg1"/>
                </a:solidFill>
              </a:rPr>
              <a:t> хромосом максимальны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Хромосомы выстраиваются на экваторе клетки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Формула клетки :2</a:t>
            </a:r>
            <a:r>
              <a:rPr lang="en-US" sz="2400" dirty="0" smtClean="0">
                <a:solidFill>
                  <a:schemeClr val="bg1"/>
                </a:solidFill>
              </a:rPr>
              <a:t>n4c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50827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Анафаза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502317" cy="4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8547" y="802105"/>
            <a:ext cx="8325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Происходит деление </a:t>
            </a:r>
            <a:r>
              <a:rPr lang="ru-RU" sz="2400" dirty="0" err="1" smtClean="0">
                <a:solidFill>
                  <a:schemeClr val="bg1"/>
                </a:solidFill>
              </a:rPr>
              <a:t>центромеры</a:t>
            </a:r>
            <a:r>
              <a:rPr lang="ru-RU" sz="2400" dirty="0" smtClean="0">
                <a:solidFill>
                  <a:schemeClr val="bg1"/>
                </a:solidFill>
              </a:rPr>
              <a:t> надвое. Деление </a:t>
            </a:r>
            <a:r>
              <a:rPr lang="ru-RU" sz="2400" dirty="0" err="1" smtClean="0">
                <a:solidFill>
                  <a:schemeClr val="bg1"/>
                </a:solidFill>
              </a:rPr>
              <a:t>центромер</a:t>
            </a:r>
            <a:r>
              <a:rPr lang="ru-RU" sz="2400" dirty="0" smtClean="0">
                <a:solidFill>
                  <a:schemeClr val="bg1"/>
                </a:solidFill>
              </a:rPr>
              <a:t>  происходит одновременно во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всех хромосомах.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Поделившиеся </a:t>
            </a:r>
            <a:r>
              <a:rPr lang="ru-RU" sz="2400" dirty="0" err="1" smtClean="0">
                <a:solidFill>
                  <a:schemeClr val="bg1"/>
                </a:solidFill>
              </a:rPr>
              <a:t>центромеры</a:t>
            </a:r>
            <a:r>
              <a:rPr lang="ru-RU" sz="2400" dirty="0" smtClean="0">
                <a:solidFill>
                  <a:schemeClr val="bg1"/>
                </a:solidFill>
              </a:rPr>
              <a:t> расщепляются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Хроматиды превращаются в дочерние хромосомы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Нити веретена деления увлекают эти хромосомы к  полюсам клетки.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Формула клетки: </a:t>
            </a:r>
            <a:r>
              <a:rPr lang="en-US" sz="2400" dirty="0" smtClean="0">
                <a:solidFill>
                  <a:schemeClr val="bg1"/>
                </a:solidFill>
              </a:rPr>
              <a:t>4n4c</a:t>
            </a:r>
            <a:r>
              <a:rPr lang="ru-RU" sz="2400" dirty="0" smtClean="0">
                <a:solidFill>
                  <a:schemeClr val="bg1"/>
                </a:solidFill>
              </a:rPr>
              <a:t> у целой клетки,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т.е. </a:t>
            </a:r>
            <a:r>
              <a:rPr lang="en-US" sz="2400" dirty="0" smtClean="0">
                <a:solidFill>
                  <a:schemeClr val="bg1"/>
                </a:solidFill>
              </a:rPr>
              <a:t>2n2c</a:t>
            </a:r>
            <a:r>
              <a:rPr lang="ru-RU" sz="2400" dirty="0" smtClean="0">
                <a:solidFill>
                  <a:schemeClr val="bg1"/>
                </a:solidFill>
              </a:rPr>
              <a:t>  у каждого полюса.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502" y="3112169"/>
            <a:ext cx="2732530" cy="19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52431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телофаза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486275" cy="4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824" y="834190"/>
            <a:ext cx="8793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Начинается с момента достижения хромосомами полюсов.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Хроматин хромосом </a:t>
            </a:r>
            <a:r>
              <a:rPr lang="ru-RU" sz="2400" dirty="0" err="1" smtClean="0">
                <a:solidFill>
                  <a:schemeClr val="bg1"/>
                </a:solidFill>
              </a:rPr>
              <a:t>деспирализуется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Вокруг группы хромосом формируется ядерная оболочка.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Формула клетки : </a:t>
            </a:r>
            <a:r>
              <a:rPr lang="en-US" sz="2400" dirty="0" smtClean="0">
                <a:solidFill>
                  <a:schemeClr val="bg1"/>
                </a:solidFill>
              </a:rPr>
              <a:t>2n2c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375" y="2353677"/>
            <a:ext cx="4800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716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цитокенез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502317" cy="4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674" y="786061"/>
            <a:ext cx="88022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В клетках животных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 поверхности клетки в плоскости экватора появляется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борозда.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Она постепенно углубляется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и разделяет цитоплазму на две дочерние клетки,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каждой из которых имеется ядро.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u="sng" dirty="0" smtClean="0">
                <a:solidFill>
                  <a:schemeClr val="bg1"/>
                </a:solidFill>
              </a:rPr>
              <a:t>В клетках растений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экваториальной плоскости образуются пузырьки, которые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сливаются с образованием двух параллельных мембран.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572377" y="287379"/>
            <a:ext cx="87748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716" y="1042738"/>
            <a:ext cx="8397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клеточного цикла.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механизмы репродукции клеток – митоз.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Мейоз.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379" y="2021305"/>
            <a:ext cx="5552485" cy="289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5884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Фазы митоза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678781" cy="6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862" y="735851"/>
            <a:ext cx="7449303" cy="440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0021" y="309877"/>
            <a:ext cx="8181474" cy="55639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Контрольные точки митотического цикла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646696" cy="6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8548" y="882315"/>
            <a:ext cx="83092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Точка в </a:t>
            </a:r>
            <a:r>
              <a:rPr lang="en-US" sz="2400" dirty="0" smtClean="0">
                <a:solidFill>
                  <a:schemeClr val="bg1"/>
                </a:solidFill>
              </a:rPr>
              <a:t>G</a:t>
            </a:r>
            <a:r>
              <a:rPr lang="ru-RU" sz="2400" dirty="0" smtClean="0">
                <a:solidFill>
                  <a:schemeClr val="bg1"/>
                </a:solidFill>
              </a:rPr>
              <a:t>1 – проверяется </a:t>
            </a:r>
            <a:r>
              <a:rPr lang="ru-RU" sz="2400" dirty="0" err="1" smtClean="0">
                <a:solidFill>
                  <a:schemeClr val="bg1"/>
                </a:solidFill>
              </a:rPr>
              <a:t>интактность</a:t>
            </a:r>
            <a:r>
              <a:rPr lang="ru-RU" sz="2400" dirty="0" smtClean="0">
                <a:solidFill>
                  <a:schemeClr val="bg1"/>
                </a:solidFill>
              </a:rPr>
              <a:t> ДНК перед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вхождением в </a:t>
            </a:r>
            <a:r>
              <a:rPr lang="en-US" sz="2400" dirty="0" smtClean="0">
                <a:solidFill>
                  <a:schemeClr val="bg1"/>
                </a:solidFill>
              </a:rPr>
              <a:t>S – </a:t>
            </a:r>
            <a:r>
              <a:rPr lang="ru-RU" sz="2400" dirty="0" smtClean="0">
                <a:solidFill>
                  <a:schemeClr val="bg1"/>
                </a:solidFill>
              </a:rPr>
              <a:t>период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Точка в </a:t>
            </a:r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smtClean="0">
                <a:solidFill>
                  <a:schemeClr val="bg1"/>
                </a:solidFill>
              </a:rPr>
              <a:t> – проверяется правильность репликации ДНК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Точка в </a:t>
            </a:r>
            <a:r>
              <a:rPr lang="en-US" sz="2400" dirty="0" smtClean="0">
                <a:solidFill>
                  <a:schemeClr val="bg1"/>
                </a:solidFill>
              </a:rPr>
              <a:t>G2 –  </a:t>
            </a:r>
            <a:r>
              <a:rPr lang="ru-RU" sz="2400" dirty="0" smtClean="0">
                <a:solidFill>
                  <a:schemeClr val="bg1"/>
                </a:solidFill>
              </a:rPr>
              <a:t>проверяется полнота репликации ДНК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Точка в метафазе М – проверяется, все ли </a:t>
            </a:r>
            <a:r>
              <a:rPr lang="ru-RU" sz="2400" dirty="0" err="1" smtClean="0">
                <a:solidFill>
                  <a:schemeClr val="bg1"/>
                </a:solidFill>
              </a:rPr>
              <a:t>кинетохоры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прикреплены к микротрубочкам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569" y="2811146"/>
            <a:ext cx="3356810" cy="210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572439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Типы митоза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50444" cy="5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673" y="753979"/>
            <a:ext cx="858709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Стволовой митоз. В результате деления образуются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 две равноценные клетки, которые делятся дальше.</a:t>
            </a: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2. Асимметричный митоз (дифференцирующий митоз).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Приводит к образованию двух разных клеток. 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Одна из них вступает  в новый клеточный цикл, 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а вторая выходит из клеточного цикла.</a:t>
            </a: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3. Трансформирующий митоз. 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Обе дочерние клетки утрачивают  способность к делению.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732860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Генетическое значение митоза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6665" y="914401"/>
            <a:ext cx="55067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процессе митоза происходит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равномерное распределение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хромосом  между двумя дочерними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ядрами, поэтому в  многоклеточном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организме  все клетки имеют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одинаковый набор хромосом, 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каждая клетка содержит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генетическую информацию обо всех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признаках организма.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71" y="786063"/>
            <a:ext cx="2824356" cy="41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494" y="0"/>
            <a:ext cx="7507519" cy="7649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Биологическое значение митоза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678781" cy="6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483" y="618895"/>
            <a:ext cx="7780422" cy="434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7489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мейоз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694823" cy="6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2716" y="1042738"/>
            <a:ext cx="77194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Мейоз </a:t>
            </a:r>
            <a:r>
              <a:rPr lang="ru-RU" sz="2400" dirty="0" smtClean="0">
                <a:solidFill>
                  <a:schemeClr val="bg1"/>
                </a:solidFill>
              </a:rPr>
              <a:t>– способ деления половых клеток эукариот с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Уменьшением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числа хромосом вдвое по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сравнению с исходной клеткой.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Проходит два последовательных деления: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 – редукционное (мейоз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II</a:t>
            </a:r>
            <a:r>
              <a:rPr lang="ru-RU" sz="2400" dirty="0" smtClean="0">
                <a:solidFill>
                  <a:schemeClr val="bg1"/>
                </a:solidFill>
              </a:rPr>
              <a:t> – </a:t>
            </a:r>
            <a:r>
              <a:rPr lang="ru-RU" sz="2400" dirty="0" err="1" smtClean="0">
                <a:solidFill>
                  <a:schemeClr val="bg1"/>
                </a:solidFill>
              </a:rPr>
              <a:t>эквационное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мейфоз</a:t>
            </a:r>
            <a:r>
              <a:rPr lang="en-US" sz="2400" dirty="0" smtClean="0">
                <a:solidFill>
                  <a:schemeClr val="bg1"/>
                </a:solidFill>
              </a:rPr>
              <a:t> II</a:t>
            </a:r>
            <a:r>
              <a:rPr lang="ru-RU" sz="2400" dirty="0" smtClean="0">
                <a:solidFill>
                  <a:schemeClr val="bg1"/>
                </a:solidFill>
              </a:rPr>
              <a:t> 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5884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Профаза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98570" cy="5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673" y="1267326"/>
            <a:ext cx="85358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Лептотена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лептонема</a:t>
            </a:r>
            <a:r>
              <a:rPr lang="ru-RU" sz="2400" dirty="0" smtClean="0">
                <a:solidFill>
                  <a:schemeClr val="bg1"/>
                </a:solidFill>
              </a:rPr>
              <a:t>) – стадия тонких нитей.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Зиготена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зигонема</a:t>
            </a:r>
            <a:r>
              <a:rPr lang="ru-RU" sz="2400" dirty="0" smtClean="0">
                <a:solidFill>
                  <a:schemeClr val="bg1"/>
                </a:solidFill>
              </a:rPr>
              <a:t>) – стадия соединения нитей.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Пахитена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пахинема</a:t>
            </a:r>
            <a:r>
              <a:rPr lang="ru-RU" sz="2400" dirty="0" smtClean="0">
                <a:solidFill>
                  <a:schemeClr val="bg1"/>
                </a:solidFill>
              </a:rPr>
              <a:t>) – стадия толстых нитей.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Диплотена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диплонема</a:t>
            </a:r>
            <a:r>
              <a:rPr lang="ru-RU" sz="2400" dirty="0" smtClean="0">
                <a:solidFill>
                  <a:schemeClr val="bg1"/>
                </a:solidFill>
              </a:rPr>
              <a:t>) – стадия двойных нитей,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или четырех хроматид.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Диакинез</a:t>
            </a:r>
            <a:r>
              <a:rPr lang="ru-RU" sz="2400" dirty="0" smtClean="0">
                <a:solidFill>
                  <a:schemeClr val="bg1"/>
                </a:solidFill>
              </a:rPr>
              <a:t> – стадия максимального укорочения хромосом.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9412" y="0"/>
            <a:ext cx="7491476" cy="5884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Профаза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98570" cy="5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1936" y="4681835"/>
            <a:ext cx="5137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Формула клетки в профазу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6 2</a:t>
            </a:r>
            <a:r>
              <a:rPr lang="en-US" sz="2400" dirty="0" smtClean="0">
                <a:solidFill>
                  <a:schemeClr val="bg1"/>
                </a:solidFill>
              </a:rPr>
              <a:t>n4c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831" y="520344"/>
            <a:ext cx="6910638" cy="41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49222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Метафаза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82528" cy="5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682" y="834190"/>
            <a:ext cx="8950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Начинается с момента исчезновения ядерной оболочки.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Биваленты располагаются в экваториальной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плоскости клетки.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Формируется веретено деления.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Формула клетки :</a:t>
            </a:r>
            <a:r>
              <a:rPr lang="en-US" sz="2400" b="1" dirty="0" smtClean="0">
                <a:solidFill>
                  <a:schemeClr val="bg1"/>
                </a:solidFill>
              </a:rPr>
              <a:t> 2n4c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916" y="2370531"/>
            <a:ext cx="4326105" cy="25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60452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Анафаза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454191" cy="44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0631" y="705853"/>
            <a:ext cx="816608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Происходит отталкивание гомологичных хромосом и их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окончательное разъединение.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Хромосомы расходятся к разным полюсам.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Важно! При митозе расходились к полюсам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однохроматидные</a:t>
            </a:r>
            <a:r>
              <a:rPr lang="ru-RU" sz="2400" dirty="0" smtClean="0">
                <a:solidFill>
                  <a:schemeClr val="bg1"/>
                </a:solidFill>
              </a:rPr>
              <a:t> хромосомы.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мейозе расходятся хромосомы, каждая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Из  которых состоит из двух хроматид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Формула клетки: 2</a:t>
            </a:r>
            <a:r>
              <a:rPr lang="en-US" sz="2400" dirty="0" smtClean="0">
                <a:solidFill>
                  <a:schemeClr val="bg1"/>
                </a:solidFill>
              </a:rPr>
              <a:t>n 4c</a:t>
            </a:r>
            <a:r>
              <a:rPr lang="ru-RU" sz="2400" dirty="0" smtClean="0">
                <a:solidFill>
                  <a:schemeClr val="bg1"/>
                </a:solidFill>
              </a:rPr>
              <a:t>  у целой клетки,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т.е. </a:t>
            </a:r>
            <a:r>
              <a:rPr lang="en-US" sz="2400" dirty="0" smtClean="0">
                <a:solidFill>
                  <a:schemeClr val="bg1"/>
                </a:solidFill>
              </a:rPr>
              <a:t>n2c</a:t>
            </a:r>
            <a:r>
              <a:rPr lang="ru-RU" sz="2400" dirty="0" smtClean="0">
                <a:solidFill>
                  <a:schemeClr val="bg1"/>
                </a:solidFill>
              </a:rPr>
              <a:t> у каждого полюса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Таким образом, именно в анафазе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происходит редукция – сокращение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числа хромосом вдвое 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125" y="2983832"/>
            <a:ext cx="2791327" cy="193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3114" y="213185"/>
            <a:ext cx="792088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Клетки размножаются путем деления исходной клетки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546" y="1590801"/>
            <a:ext cx="5021180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Клеточный цикл </a:t>
            </a:r>
            <a:r>
              <a:rPr lang="ru-RU" sz="2400" dirty="0">
                <a:solidFill>
                  <a:schemeClr val="bg1"/>
                </a:solidFill>
              </a:rPr>
              <a:t>– период от образования клетки из материнской до очередного деления или смерти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6" descr="https://humanphysiology2011.wikispaces.com/file/view/Cell_cycle.jpg/199029002/406x461/Cell_cy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884" y="600764"/>
            <a:ext cx="3930317" cy="429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57243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Телофаза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66486" cy="5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4445" y="1074821"/>
            <a:ext cx="688816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Образуются два дочерних ядра.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Каждое новообразованное ядро содержит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уменьшенный вдвое набор хромосом.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Каждая хромосома по-прежнему состоит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из двух хроматид.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Формула клетки:</a:t>
            </a:r>
            <a:r>
              <a:rPr lang="en-US" sz="2400" b="1" dirty="0" smtClean="0">
                <a:solidFill>
                  <a:schemeClr val="bg1"/>
                </a:solidFill>
              </a:rPr>
              <a:t>n2c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(у каждого дочернего ядра)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667" y="2550695"/>
            <a:ext cx="2062440" cy="23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7007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Профаза </a:t>
            </a:r>
            <a:r>
              <a:rPr lang="en-US" sz="2400" dirty="0" smtClean="0">
                <a:solidFill>
                  <a:schemeClr val="bg1"/>
                </a:solidFill>
              </a:rPr>
              <a:t>II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614612" cy="5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8757" y="930443"/>
            <a:ext cx="68944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Моновалентные</a:t>
            </a:r>
            <a:r>
              <a:rPr lang="ru-RU" sz="2400" dirty="0" smtClean="0">
                <a:solidFill>
                  <a:schemeClr val="bg1"/>
                </a:solidFill>
              </a:rPr>
              <a:t> хромосомы сокращаются,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утолщаются и укорачиваются.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Каждая хромосома состоит из двух хроматид.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Формула клетки: </a:t>
            </a:r>
            <a:r>
              <a:rPr lang="en-US" sz="2400" dirty="0" smtClean="0">
                <a:solidFill>
                  <a:schemeClr val="bg1"/>
                </a:solidFill>
              </a:rPr>
              <a:t>n2c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! Перед этим не происходит интерфазы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684" y="2474232"/>
            <a:ext cx="2183482" cy="24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732860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Метафаза </a:t>
            </a:r>
            <a:r>
              <a:rPr lang="en-US" sz="2100" dirty="0" smtClean="0">
                <a:solidFill>
                  <a:schemeClr val="bg1"/>
                </a:solidFill>
              </a:rPr>
              <a:t>II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30654" cy="6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0632" y="914400"/>
            <a:ext cx="83853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Хромосомы ориентируются в средней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части клетки – по экватору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Вновь возникает веретено деления из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ахроматиновых</a:t>
            </a:r>
            <a:r>
              <a:rPr lang="ru-RU" sz="2400" dirty="0" smtClean="0">
                <a:solidFill>
                  <a:schemeClr val="bg1"/>
                </a:solidFill>
              </a:rPr>
              <a:t> нитей.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Формула клетки : </a:t>
            </a:r>
            <a:r>
              <a:rPr lang="en-US" sz="2400" dirty="0" smtClean="0">
                <a:solidFill>
                  <a:schemeClr val="bg1"/>
                </a:solidFill>
              </a:rPr>
              <a:t>n2c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315" y="1572126"/>
            <a:ext cx="2981270" cy="32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3580" y="0"/>
            <a:ext cx="7491476" cy="6205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Анафаза </a:t>
            </a:r>
            <a:r>
              <a:rPr lang="en-US" sz="2400" dirty="0" smtClean="0">
                <a:solidFill>
                  <a:schemeClr val="bg1"/>
                </a:solidFill>
              </a:rPr>
              <a:t>II</a:t>
            </a:r>
            <a:r>
              <a:rPr lang="ru-RU" sz="2400" dirty="0" smtClean="0">
                <a:solidFill>
                  <a:schemeClr val="bg1"/>
                </a:solidFill>
              </a:rPr>
              <a:t> и телофаза </a:t>
            </a:r>
            <a:r>
              <a:rPr lang="en-US" sz="2400" dirty="0" smtClean="0">
                <a:solidFill>
                  <a:schemeClr val="bg1"/>
                </a:solidFill>
              </a:rPr>
              <a:t>II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34402" cy="5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3347"/>
            <a:ext cx="9607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анафазу </a:t>
            </a:r>
            <a:r>
              <a:rPr lang="en-US" sz="2400" dirty="0" smtClean="0">
                <a:solidFill>
                  <a:schemeClr val="bg1"/>
                </a:solidFill>
              </a:rPr>
              <a:t>II</a:t>
            </a:r>
            <a:r>
              <a:rPr lang="ru-RU" sz="2400" dirty="0" smtClean="0">
                <a:solidFill>
                  <a:schemeClr val="bg1"/>
                </a:solidFill>
              </a:rPr>
              <a:t> хроматиды отделяются друг от друга и быстро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расходятся к разным полюсам.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телофазу </a:t>
            </a:r>
            <a:r>
              <a:rPr lang="en-US" sz="2400" dirty="0" smtClean="0">
                <a:solidFill>
                  <a:schemeClr val="bg1"/>
                </a:solidFill>
              </a:rPr>
              <a:t>II </a:t>
            </a:r>
            <a:r>
              <a:rPr lang="ru-RU" sz="2400" dirty="0" smtClean="0">
                <a:solidFill>
                  <a:schemeClr val="bg1"/>
                </a:solidFill>
              </a:rPr>
              <a:t>происходит </a:t>
            </a:r>
            <a:r>
              <a:rPr lang="ru-RU" sz="2400" dirty="0" err="1" smtClean="0">
                <a:solidFill>
                  <a:schemeClr val="bg1"/>
                </a:solidFill>
              </a:rPr>
              <a:t>деспирализация</a:t>
            </a:r>
            <a:r>
              <a:rPr lang="ru-RU" sz="2400" dirty="0" smtClean="0">
                <a:solidFill>
                  <a:schemeClr val="bg1"/>
                </a:solidFill>
              </a:rPr>
              <a:t> хромосом,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образование ядерной оболочки, ядрышка.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Формула клетки: </a:t>
            </a:r>
            <a:r>
              <a:rPr lang="en-US" sz="2400" dirty="0" smtClean="0">
                <a:solidFill>
                  <a:schemeClr val="bg1"/>
                </a:solidFill>
              </a:rPr>
              <a:t>2n2c</a:t>
            </a:r>
            <a:r>
              <a:rPr lang="ru-RU" sz="2400" dirty="0" smtClean="0">
                <a:solidFill>
                  <a:schemeClr val="bg1"/>
                </a:solidFill>
              </a:rPr>
              <a:t> у целой клетки, т.е. </a:t>
            </a:r>
            <a:r>
              <a:rPr lang="en-US" sz="2400" dirty="0" err="1" smtClean="0">
                <a:solidFill>
                  <a:schemeClr val="bg1"/>
                </a:solidFill>
              </a:rPr>
              <a:t>nc</a:t>
            </a:r>
            <a:r>
              <a:rPr lang="ru-RU" sz="2400" dirty="0" smtClean="0">
                <a:solidFill>
                  <a:schemeClr val="bg1"/>
                </a:solidFill>
              </a:rPr>
              <a:t> у каждого полюса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621" y="3112168"/>
            <a:ext cx="6047874" cy="2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4761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Генетическое значение мейоза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1"/>
            <a:ext cx="561474" cy="54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4590" y="834190"/>
            <a:ext cx="63380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 результате редукционного деления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половые клетки эукариот получают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гаплоидный (</a:t>
            </a:r>
            <a:r>
              <a:rPr lang="en-US" sz="2400" dirty="0" smtClean="0">
                <a:solidFill>
                  <a:schemeClr val="bg1"/>
                </a:solidFill>
              </a:rPr>
              <a:t>n</a:t>
            </a:r>
            <a:r>
              <a:rPr lang="ru-RU" sz="2400" dirty="0" smtClean="0">
                <a:solidFill>
                  <a:schemeClr val="bg1"/>
                </a:solidFill>
              </a:rPr>
              <a:t>) набор хромосом.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При оплодотворении в зиготе происходит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восстановление диплоидного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набора хромосом (2</a:t>
            </a:r>
            <a:r>
              <a:rPr lang="en-US" sz="2400" dirty="0" smtClean="0">
                <a:solidFill>
                  <a:schemeClr val="bg1"/>
                </a:solidFill>
              </a:rPr>
              <a:t>n</a:t>
            </a:r>
            <a:r>
              <a:rPr lang="ru-RU" sz="2400" dirty="0" smtClean="0">
                <a:solidFill>
                  <a:schemeClr val="bg1"/>
                </a:solidFill>
              </a:rPr>
              <a:t>), свойственного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особям данного вида.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745" y="2005263"/>
            <a:ext cx="2518985" cy="290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8781" y="0"/>
            <a:ext cx="7491476" cy="6366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Генетическое значение мейоза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66486" cy="5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7515" y="619185"/>
            <a:ext cx="857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Процесс кроссинговера при мейозе является одним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из источников  комбинативной изменчивости, которая обеспечивает в геноме  потомков новые сочетания генов и,  следовательно, формирование  у потомства новых признаков,  отличных от родительских.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анафазе </a:t>
            </a: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ru-RU" sz="2400" dirty="0" smtClean="0">
                <a:solidFill>
                  <a:schemeClr val="bg1"/>
                </a:solidFill>
              </a:rPr>
              <a:t>материнская и отцовская хромосомы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имеют равновероятностные  возможности отойти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 тому или иному полюсу клетки.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Случайное расхождение хромосом в анафазе мейоза –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это также один из источников комбинативной изменчивости.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33100" y="241308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solidFill>
                <a:schemeClr val="bg1"/>
              </a:solidFill>
              <a:ea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Виды деления клеток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737936" cy="71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811" y="891386"/>
            <a:ext cx="5426242" cy="399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884" y="197583"/>
            <a:ext cx="6549002" cy="74890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Амитоз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7937" y="796090"/>
            <a:ext cx="8133347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Амитоз- прямое деление клетки путем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перешнуровывания</a:t>
            </a:r>
            <a:r>
              <a:rPr lang="ru-RU" sz="2400" b="1" dirty="0" smtClean="0">
                <a:solidFill>
                  <a:schemeClr val="bg1"/>
                </a:solidFill>
              </a:rPr>
              <a:t> ядра на две (или более) частей.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946484" cy="92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555" y="2283995"/>
            <a:ext cx="7581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011" y="0"/>
            <a:ext cx="6962086" cy="4812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Особенности амитоза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505" y="1983205"/>
            <a:ext cx="8951495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Репликация ДНК не происходит.</a:t>
            </a:r>
          </a:p>
          <a:p>
            <a:pPr marL="65485" indent="0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Делится только ядро.</a:t>
            </a:r>
          </a:p>
          <a:p>
            <a:pPr marL="65485" indent="0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Веретено деления не образуется.</a:t>
            </a:r>
          </a:p>
          <a:p>
            <a:pPr marL="65485" indent="0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Наследственный материал распределяется между дочерними клетками неравномерно.</a:t>
            </a:r>
          </a:p>
          <a:p>
            <a:pPr marL="65485" indent="0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Амитозом делятся клетки простейших, стареющие или патологически измененные клетки (опухолевые клетки и др.).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18360" cy="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011" y="358004"/>
            <a:ext cx="6962086" cy="44410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митоз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30654" cy="6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178" y="1363579"/>
            <a:ext cx="83142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Митоз- непрямое деление клетки, в результате которого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наследственный материал распределяется между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дочерними клетками строго равномерно.</a:t>
            </a:r>
          </a:p>
          <a:p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достигается особым механизмом: вначале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наследственный  материал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самоудваивается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затем поровну распределяется в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обе дочерние клетки.</a:t>
            </a: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790" y="213626"/>
            <a:ext cx="6962086" cy="74890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Митотический цикл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30654" cy="6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8547" y="770022"/>
            <a:ext cx="8935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Митотический цикл – промежуток времени между окончанием  одного клеточного  деления и  окончанием последующего. Он подразделяется на интерфазу и сам митоз.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53" y="2249904"/>
            <a:ext cx="2577494" cy="2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429" y="2053388"/>
            <a:ext cx="4448175" cy="289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716" y="197582"/>
            <a:ext cx="6962086" cy="5403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интерфаза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470233" cy="4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8968" y="753979"/>
            <a:ext cx="77042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Интерфаза – время подготовки клетки к делению.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</a:t>
            </a:r>
            <a:r>
              <a:rPr lang="ru-RU" sz="2400" dirty="0" smtClean="0">
                <a:solidFill>
                  <a:schemeClr val="bg1"/>
                </a:solidFill>
              </a:rPr>
              <a:t>1- </a:t>
            </a:r>
            <a:r>
              <a:rPr lang="ru-RU" sz="2400" dirty="0" err="1" smtClean="0">
                <a:solidFill>
                  <a:schemeClr val="bg1"/>
                </a:solidFill>
              </a:rPr>
              <a:t>пресинтетический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постмитотический</a:t>
            </a:r>
            <a:r>
              <a:rPr lang="ru-RU" sz="2400" dirty="0" smtClean="0">
                <a:solidFill>
                  <a:schemeClr val="bg1"/>
                </a:solidFill>
              </a:rPr>
              <a:t>) период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Рост клетки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Образование органелл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Синтез нуклеотидов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Синтез РНК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Образование рибосом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Синтез белков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212" y="1587876"/>
            <a:ext cx="2719388" cy="335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12913</TotalTime>
  <Words>1143</Words>
  <Application>Microsoft Office PowerPoint</Application>
  <PresentationFormat>Экран (16:9)</PresentationFormat>
  <Paragraphs>247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Сектор</vt:lpstr>
      <vt:lpstr>Слайд 1</vt:lpstr>
      <vt:lpstr>Слайд 2</vt:lpstr>
      <vt:lpstr>Слайд 3</vt:lpstr>
      <vt:lpstr>Виды деления клеток</vt:lpstr>
      <vt:lpstr>Амитоз</vt:lpstr>
      <vt:lpstr>Особенности амитоза</vt:lpstr>
      <vt:lpstr>митоз</vt:lpstr>
      <vt:lpstr>Митотический цикл</vt:lpstr>
      <vt:lpstr>интерфаза</vt:lpstr>
      <vt:lpstr>Характеристика этапов интерфазы – фаза G1</vt:lpstr>
      <vt:lpstr>интерфаза</vt:lpstr>
      <vt:lpstr>Характеристика этапов интерфазы – S фаза</vt:lpstr>
      <vt:lpstr>интерфаза</vt:lpstr>
      <vt:lpstr>Фазы митоза</vt:lpstr>
      <vt:lpstr>профаза</vt:lpstr>
      <vt:lpstr>метафаза</vt:lpstr>
      <vt:lpstr>Анафаза</vt:lpstr>
      <vt:lpstr>телофаза</vt:lpstr>
      <vt:lpstr>цитокенез</vt:lpstr>
      <vt:lpstr>Фазы митоза</vt:lpstr>
      <vt:lpstr>Контрольные точки митотического цикла</vt:lpstr>
      <vt:lpstr>Типы митоза</vt:lpstr>
      <vt:lpstr>Генетическое значение митоза</vt:lpstr>
      <vt:lpstr>Биологическое значение митоза</vt:lpstr>
      <vt:lpstr>мейоз</vt:lpstr>
      <vt:lpstr>Профаза I</vt:lpstr>
      <vt:lpstr>Профаза I</vt:lpstr>
      <vt:lpstr>Метафаза I</vt:lpstr>
      <vt:lpstr>Анафаза I</vt:lpstr>
      <vt:lpstr>Телофаза I</vt:lpstr>
      <vt:lpstr>Профаза II</vt:lpstr>
      <vt:lpstr>Метафаза II</vt:lpstr>
      <vt:lpstr>Анафаза II и телофаза II</vt:lpstr>
      <vt:lpstr>Генетическое значение мейоза</vt:lpstr>
      <vt:lpstr>Генетическое значение мейоза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1269</cp:revision>
  <cp:lastPrinted>2020-09-04T10:43:02Z</cp:lastPrinted>
  <dcterms:created xsi:type="dcterms:W3CDTF">2020-06-19T12:20:54Z</dcterms:created>
  <dcterms:modified xsi:type="dcterms:W3CDTF">2025-05-15T13:42:58Z</dcterms:modified>
</cp:coreProperties>
</file>