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2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86" r:id="rId30"/>
    <p:sldId id="284" r:id="rId31"/>
    <p:sldId id="287" r:id="rId32"/>
    <p:sldId id="288" r:id="rId33"/>
    <p:sldId id="290" r:id="rId34"/>
    <p:sldId id="289" r:id="rId35"/>
    <p:sldId id="291" r:id="rId36"/>
    <p:sldId id="293" r:id="rId37"/>
    <p:sldId id="292" r:id="rId38"/>
    <p:sldId id="304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600" b="1" dirty="0" smtClean="0">
                <a:solidFill>
                  <a:schemeClr val="tx1"/>
                </a:solidFill>
                <a:latin typeface="+mj-lt"/>
              </a:rPr>
              <a:t>ВИДЫ АНАЛИТИЧЕСКОЙ ОБРАБОТКИ ПЕРВИЧНОГО </a:t>
            </a:r>
            <a:r>
              <a:rPr lang="ru-RU" sz="4600" b="1" smtClean="0">
                <a:solidFill>
                  <a:schemeClr val="tx1"/>
                </a:solidFill>
                <a:latin typeface="+mj-lt"/>
              </a:rPr>
              <a:t>НАУЧНОГО ТЕКСТА </a:t>
            </a:r>
            <a:endParaRPr lang="ru-RU" sz="4600" b="1" dirty="0" smtClean="0">
              <a:solidFill>
                <a:schemeClr val="tx1"/>
              </a:solidFill>
              <a:latin typeface="+mj-lt"/>
            </a:endParaRPr>
          </a:p>
          <a:p>
            <a:r>
              <a:rPr lang="ru-RU" sz="4600" b="1" dirty="0" smtClean="0">
                <a:solidFill>
                  <a:schemeClr val="tx1"/>
                </a:solidFill>
                <a:latin typeface="+mj-lt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rusyaz3417\Desktop\eb6d4ea7bf0ff4bf6a988b1302529d3f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735627"/>
            <a:ext cx="3214710" cy="45590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rusyaz3417\Desktop\e358d15c358ad7a17261be7c3114538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14314" y="1600200"/>
            <a:ext cx="3115371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 descr="C:\Users\rusyaz3417\Desktop\fe77265abf26deda3e46d1d098cf958f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Студенты в российских вузах пишут рефераты обычно на определённые темы, которые предлагаются им на кафедрах специальных дисциплин. Для написания таких</a:t>
            </a:r>
            <a:r>
              <a:rPr lang="ru-RU" i="1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тематических рефератов </a:t>
            </a:r>
            <a:r>
              <a:rPr lang="ru-RU" dirty="0" smtClean="0"/>
              <a:t>необходимо привлечение более, чем одного источника, по крайне мере двух научных работ. В таком случае реферат является не только информационным, но и  </a:t>
            </a:r>
            <a:r>
              <a:rPr lang="ru-RU" dirty="0" smtClean="0">
                <a:solidFill>
                  <a:srgbClr val="FF0000"/>
                </a:solidFill>
              </a:rPr>
              <a:t>2. обзорным.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Чем отличается реферат от конспекта?</a:t>
            </a:r>
          </a:p>
          <a:p>
            <a:pPr>
              <a:buNone/>
            </a:pPr>
            <a:r>
              <a:rPr lang="ru-RU" dirty="0" smtClean="0"/>
              <a:t>   Главное отличие  реферата от конспекта в том, что реферат имеет </a:t>
            </a:r>
            <a:r>
              <a:rPr lang="ru-RU" dirty="0" smtClean="0">
                <a:solidFill>
                  <a:srgbClr val="FF0000"/>
                </a:solidFill>
              </a:rPr>
              <a:t>чёткую структуру</a:t>
            </a:r>
            <a:r>
              <a:rPr lang="ru-RU" dirty="0" smtClean="0"/>
              <a:t>, т.е.  </a:t>
            </a:r>
            <a:r>
              <a:rPr lang="ru-RU" dirty="0" smtClean="0">
                <a:solidFill>
                  <a:srgbClr val="FF0000"/>
                </a:solidFill>
              </a:rPr>
              <a:t>состоит из обязательных частей</a:t>
            </a:r>
            <a:r>
              <a:rPr lang="ru-RU" dirty="0" smtClean="0"/>
              <a:t>, в которых </a:t>
            </a:r>
            <a:r>
              <a:rPr lang="ru-RU" dirty="0" smtClean="0">
                <a:solidFill>
                  <a:srgbClr val="FF0000"/>
                </a:solidFill>
              </a:rPr>
              <a:t>употребляются типичные языковые средства.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       Смысловые части реферата и используемые языковые средства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1.Название реферируемой работы (или </a:t>
            </a:r>
          </a:p>
          <a:p>
            <a:pPr>
              <a:buNone/>
            </a:pPr>
            <a:r>
              <a:rPr lang="ru-RU" sz="2000" dirty="0" smtClean="0"/>
              <a:t>    выходные данные).</a:t>
            </a:r>
          </a:p>
          <a:p>
            <a:pPr>
              <a:buNone/>
            </a:pPr>
            <a:r>
              <a:rPr lang="ru-RU" sz="2000" dirty="0" smtClean="0"/>
              <a:t>    </a:t>
            </a:r>
            <a:r>
              <a:rPr lang="ru-RU" sz="2000" dirty="0" smtClean="0">
                <a:solidFill>
                  <a:srgbClr val="FF0000"/>
                </a:solidFill>
              </a:rPr>
              <a:t>Книга (статья)называется (носит название, озаглавлена)…</a:t>
            </a:r>
          </a:p>
          <a:p>
            <a:pPr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000" dirty="0" smtClean="0"/>
              <a:t>  2. Композиция реферируемой работы.</a:t>
            </a:r>
          </a:p>
          <a:p>
            <a:pPr>
              <a:buNone/>
            </a:pPr>
            <a:r>
              <a:rPr lang="ru-RU" sz="2000" dirty="0" smtClean="0"/>
              <a:t>      </a:t>
            </a:r>
            <a:r>
              <a:rPr lang="ru-RU" sz="2000" dirty="0" smtClean="0">
                <a:solidFill>
                  <a:srgbClr val="FF0000"/>
                </a:solidFill>
              </a:rPr>
              <a:t>Статья состоит из …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      делится на …   начинается с …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      кончается (чем?)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      В статье  (книге) можно выделить (могут быть выделены) две 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      части</a:t>
            </a:r>
          </a:p>
          <a:p>
            <a:pPr>
              <a:buNone/>
            </a:pPr>
            <a:r>
              <a:rPr lang="ru-RU" sz="2000" dirty="0" smtClean="0"/>
              <a:t>  </a:t>
            </a:r>
            <a:endParaRPr lang="ru-R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3. Проблематика и основные положения работы (или её части).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Книга (статья) посвящена теме (проблеме, вопросу) … Статья (книга) представляет собой анализ (обзор, описание, обобщение, изложение).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Автор книги (статьи) ставит (рассматривает, освещает, затрагивает) следующие вопросы (проблемы)…  обращает особое внимание  (на что?) … касается следующих вопросов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В статье (книге, в этой части книги) … даётся анализ (обзор, обобщение, описание, изложение) (чего?) …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4. Аргументация основных положений работы.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Автор приводит (что?) примеры (факты, цифры, данные), иллюстрирующие это положение…  подтверждает (доказывает, аргументирует) свою точку зрения (чем?)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Для доказательства своих положений автор описывает эксперимент…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В ходе эксперимента автор использовал (привлекал)…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 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5. Выводы, заключения.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Выполненные исследования показывают …   Приведённые наблюдения (полученные данные) приводят к выводу (позволяют делать вывод) …   Из сказанного можно сделать вывод. Анализ выполненных исследований свидетельствует…  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Простой информационный реферат </a:t>
            </a:r>
            <a:r>
              <a:rPr lang="ru-RU" dirty="0" smtClean="0"/>
              <a:t>может содержать </a:t>
            </a:r>
            <a:r>
              <a:rPr lang="ru-RU" dirty="0" smtClean="0">
                <a:solidFill>
                  <a:srgbClr val="FF0000"/>
                </a:solidFill>
              </a:rPr>
              <a:t>оценку тех или иных положений</a:t>
            </a:r>
            <a:r>
              <a:rPr lang="ru-RU" dirty="0" smtClean="0"/>
              <a:t>, высказываемых автором реферируемой работы. Эта оценка чаще всего выражает </a:t>
            </a:r>
            <a:r>
              <a:rPr lang="ru-RU" dirty="0" smtClean="0">
                <a:solidFill>
                  <a:srgbClr val="FF0000"/>
                </a:solidFill>
              </a:rPr>
              <a:t>согласие или несогласие </a:t>
            </a:r>
            <a:r>
              <a:rPr lang="ru-RU" dirty="0" smtClean="0"/>
              <a:t>с точки зрения автора.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Научный стиль обладает большим разнообразием </a:t>
            </a:r>
            <a:r>
              <a:rPr lang="ru-RU" dirty="0" smtClean="0">
                <a:solidFill>
                  <a:srgbClr val="FF0000"/>
                </a:solidFill>
              </a:rPr>
              <a:t>речевых жанров</a:t>
            </a:r>
            <a:r>
              <a:rPr lang="ru-RU" dirty="0" smtClean="0"/>
              <a:t>. Каждый из этих жанров имеет свои особенности и специфические черты.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lvl="0">
              <a:buNone/>
            </a:pPr>
            <a:r>
              <a:rPr lang="ru-RU" i="1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 Оценка и языковые средства</a:t>
            </a:r>
          </a:p>
          <a:p>
            <a:pPr>
              <a:buNone/>
            </a:pPr>
            <a:r>
              <a:rPr lang="ru-RU" dirty="0" smtClean="0"/>
              <a:t>    Согласие (положительная оценка)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Автор справедливо указывает…   убедительно доказывает …  критически относится к работам предшественников…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Мы разделяем точку зрения (мнение, оценку) автора … придерживаемся подобного же мнения 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Можно согласиться с автором, что…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Несогласие (отрицательная оценка)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Автор не раскрывает содержания ,…  противоречит себе (известным фактам)…  игнорирует общеизвестные факты…,… не подтверждает сказанное примерами.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Мы придерживаемся другой точки зрения (противоположного мнения)…  не можем согласиться с (</a:t>
            </a:r>
            <a:r>
              <a:rPr lang="ru-RU" dirty="0" err="1" smtClean="0">
                <a:solidFill>
                  <a:srgbClr val="FF0000"/>
                </a:solidFill>
              </a:rPr>
              <a:t>с</a:t>
            </a:r>
            <a:r>
              <a:rPr lang="ru-RU" dirty="0" smtClean="0">
                <a:solidFill>
                  <a:srgbClr val="FF0000"/>
                </a:solidFill>
              </a:rPr>
              <a:t> чем?)… .0  Трудно согласиться с автором…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err="1" smtClean="0">
                <a:solidFill>
                  <a:srgbClr val="FF0000"/>
                </a:solidFill>
              </a:rPr>
              <a:t>Дискуссионно</a:t>
            </a:r>
            <a:r>
              <a:rPr lang="ru-RU" dirty="0" smtClean="0">
                <a:solidFill>
                  <a:srgbClr val="FF0000"/>
                </a:solidFill>
              </a:rPr>
              <a:t> (сомнительно, спорно).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В реферате могут быть использованы цитаты из реферируемой работы. Они всегда ставятся в кавычки. Следует различать следующие </a:t>
            </a:r>
            <a:r>
              <a:rPr lang="ru-RU" dirty="0" smtClean="0">
                <a:solidFill>
                  <a:srgbClr val="FF0000"/>
                </a:solidFill>
              </a:rPr>
              <a:t>виды цитирования</a:t>
            </a:r>
            <a:r>
              <a:rPr lang="ru-RU" i="1" dirty="0" smtClean="0"/>
              <a:t>.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     1. Если цитата стоит после слов составителя реферата, после данных слов ставится двоеточие, а цитата начинается с большой буквы.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Составитель: «Цитата».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    2. Если цитата стоит перед словами составителя реферата, то после цитаты  ставится запятая и тире, а слова составителя реферата пишутся с маленькой буквы. </a:t>
            </a:r>
          </a:p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«Цитата», - составитель.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 3. Если слова составителя реферата стоят в середине  цитаты, перед ними и после них ставится запятая и тире.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«Цитата, - составитель, - цитата».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 Если же цитата непосредственно включается в слова составителя реферата, она начинается  с маленькой буквы.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Составитель «цитата» составитель …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В конце реферата на отдельном листе помещается список </a:t>
            </a:r>
            <a:r>
              <a:rPr lang="ru-RU" dirty="0" smtClean="0">
                <a:solidFill>
                  <a:srgbClr val="FF0000"/>
                </a:solidFill>
              </a:rPr>
              <a:t>используемой литературы,</a:t>
            </a:r>
            <a:r>
              <a:rPr lang="ru-RU" dirty="0" smtClean="0"/>
              <a:t> в соответствии с правилами оформления справочно-библиографического аппарата.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/>
              <a:t>Существуют </a:t>
            </a:r>
            <a:r>
              <a:rPr lang="ru-RU" dirty="0" smtClean="0">
                <a:solidFill>
                  <a:srgbClr val="FF0000"/>
                </a:solidFill>
              </a:rPr>
              <a:t>образцы оформления </a:t>
            </a:r>
            <a:r>
              <a:rPr lang="ru-RU" dirty="0" smtClean="0"/>
              <a:t>библиографического аппарата.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Тезисы </a:t>
            </a:r>
            <a:r>
              <a:rPr lang="ru-RU" dirty="0" smtClean="0"/>
              <a:t>– это  кратко сформулированные основные положения доклада, статьи, лекции, монографии. </a:t>
            </a:r>
          </a:p>
          <a:p>
            <a:pPr>
              <a:buNone/>
            </a:pPr>
            <a:r>
              <a:rPr lang="ru-RU" dirty="0" smtClean="0"/>
              <a:t>	Тезисы бывают </a:t>
            </a:r>
            <a:r>
              <a:rPr lang="ru-RU" dirty="0" smtClean="0">
                <a:solidFill>
                  <a:srgbClr val="FF0000"/>
                </a:solidFill>
              </a:rPr>
              <a:t>вторичные и оригинальные</a:t>
            </a:r>
            <a:r>
              <a:rPr lang="ru-RU" dirty="0" smtClean="0"/>
              <a:t>. </a:t>
            </a:r>
            <a:r>
              <a:rPr lang="ru-RU" i="1" dirty="0" smtClean="0"/>
              <a:t>Вторичные</a:t>
            </a:r>
            <a:r>
              <a:rPr lang="ru-RU" dirty="0" smtClean="0"/>
              <a:t> пишутся с целью выделения главной информации из какого-либо источника. Такие тезисы необходимы для краткого изложения основного содержания научного текста для подготовки к семинарам и экзаменам. 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Оригинальные тезисы </a:t>
            </a:r>
            <a:r>
              <a:rPr lang="ru-RU" dirty="0" smtClean="0"/>
              <a:t>пишутся самостоятельно как первичный  текст к предстоящему выступлению на семинаре, конференции. Такие тезисы публикуются в специальных сборниках.</a:t>
            </a:r>
          </a:p>
          <a:p>
            <a:pPr>
              <a:buNone/>
            </a:pPr>
            <a:r>
              <a:rPr lang="ru-RU" dirty="0" smtClean="0"/>
              <a:t>	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rusyaz3417\Desktop\6920df8505bbe8c9c89c153525d4457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525209"/>
            <a:ext cx="3714776" cy="48629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1. Конспект как вид вторичного текста на основе свёртывания информации  устного (письменного) первичного текста.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</a:t>
            </a:r>
            <a:r>
              <a:rPr lang="ru-RU" dirty="0" smtClean="0"/>
              <a:t>«Конспект – это последовательная фиксация информации, отобранной и обдуманной в процессе чтения или прослушивания лекции». (Н.Ю. </a:t>
            </a:r>
            <a:r>
              <a:rPr lang="ru-RU" dirty="0" err="1" smtClean="0"/>
              <a:t>Штрекер</a:t>
            </a:r>
            <a:r>
              <a:rPr lang="ru-RU" dirty="0" smtClean="0"/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Чтобы составить тезисы, необходимо прочитать текст и </a:t>
            </a:r>
            <a:r>
              <a:rPr lang="ru-RU" dirty="0" smtClean="0">
                <a:solidFill>
                  <a:srgbClr val="FF0000"/>
                </a:solidFill>
              </a:rPr>
              <a:t>разделить</a:t>
            </a:r>
            <a:r>
              <a:rPr lang="ru-RU" dirty="0" smtClean="0"/>
              <a:t> его на смысловые части. </a:t>
            </a:r>
            <a:r>
              <a:rPr lang="ru-RU" dirty="0" smtClean="0">
                <a:solidFill>
                  <a:srgbClr val="FF0000"/>
                </a:solidFill>
              </a:rPr>
              <a:t>Количество тезисов</a:t>
            </a:r>
            <a:r>
              <a:rPr lang="ru-RU" dirty="0" smtClean="0"/>
              <a:t>, как правило, </a:t>
            </a:r>
            <a:r>
              <a:rPr lang="ru-RU" dirty="0" smtClean="0">
                <a:solidFill>
                  <a:srgbClr val="FF0000"/>
                </a:solidFill>
              </a:rPr>
              <a:t>должно совпадать с количеством информационных центров текста. Объём </a:t>
            </a:r>
            <a:r>
              <a:rPr lang="ru-RU" dirty="0" smtClean="0"/>
              <a:t>отдельного </a:t>
            </a:r>
            <a:r>
              <a:rPr lang="ru-RU" dirty="0" smtClean="0">
                <a:solidFill>
                  <a:srgbClr val="FF0000"/>
                </a:solidFill>
              </a:rPr>
              <a:t>тезиса</a:t>
            </a:r>
            <a:r>
              <a:rPr lang="ru-RU" dirty="0" smtClean="0"/>
              <a:t> от </a:t>
            </a:r>
            <a:r>
              <a:rPr lang="ru-RU" dirty="0" smtClean="0">
                <a:solidFill>
                  <a:srgbClr val="FF0000"/>
                </a:solidFill>
              </a:rPr>
              <a:t>одного развёрнутого до двух-трёх простых предложений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  	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В тезисах абсолютно </a:t>
            </a:r>
            <a:r>
              <a:rPr lang="ru-RU" dirty="0" smtClean="0">
                <a:solidFill>
                  <a:srgbClr val="FF0000"/>
                </a:solidFill>
              </a:rPr>
              <a:t>недопустимы эмоционально-экспрессивные определения, метафоры, инверсии</a:t>
            </a:r>
            <a:r>
              <a:rPr lang="ru-RU" dirty="0" smtClean="0"/>
              <a:t> и другие стилевые включения. Тезисы – это </a:t>
            </a:r>
            <a:r>
              <a:rPr lang="ru-RU" dirty="0" smtClean="0">
                <a:solidFill>
                  <a:srgbClr val="FF0000"/>
                </a:solidFill>
              </a:rPr>
              <a:t>суждение или умозаключение</a:t>
            </a:r>
            <a:r>
              <a:rPr lang="ru-RU" dirty="0" smtClean="0"/>
              <a:t>, но не констатации фактов, поэтому при их составлении требуется особенно внимательно следить за соблюдением определённой речевой формы.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Рецензия </a:t>
            </a:r>
            <a:r>
              <a:rPr lang="ru-RU" dirty="0" smtClean="0"/>
              <a:t>– это разбор и оценка художественного (литературного, кинематографического, музыкального) произведения.</a:t>
            </a:r>
          </a:p>
          <a:p>
            <a:pPr>
              <a:buNone/>
            </a:pPr>
            <a:r>
              <a:rPr lang="ru-RU" dirty="0" smtClean="0"/>
              <a:t>     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Рецензия</a:t>
            </a:r>
            <a:r>
              <a:rPr lang="ru-RU" dirty="0" smtClean="0"/>
              <a:t> – это письменный разбор, предлагающий:</a:t>
            </a:r>
          </a:p>
          <a:p>
            <a:pPr>
              <a:buNone/>
            </a:pPr>
            <a:r>
              <a:rPr lang="ru-RU" dirty="0" smtClean="0"/>
              <a:t>    1. Комментирование основных положений произведения (толкование авторской мысли, собственные дополнения к мыслям автора, выражение своего отношения к поставленной проблеме и т.п.)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2. Обобщённая аргументированная оценка.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3. Выводы о значимости работы. Автор рецензии, анализируя произведение, указывает на его  достоинства и недостатки, высказывает свою оценку.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Структура написания рецензии и речевые клише</a:t>
            </a:r>
          </a:p>
          <a:p>
            <a:pPr lvl="0">
              <a:buNone/>
            </a:pPr>
            <a:r>
              <a:rPr lang="ru-RU" dirty="0" smtClean="0"/>
              <a:t>  1. Предмет анализа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В рецензируемой работе… Работа посвящена актуальной теме …  Актуальность темы вполне очевидна…   В статье рассматривается вопрос о …;  автор обращается к проблеме.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2. Общая оценка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Оценивая работу в целом…     Автор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систематизировал и обобщил материал…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Основные достоинства произведения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заключаются  в …    Несомненным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достоинством работы является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Недостатком работы является…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3. Выводы о значимости работы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Работа может быть оценена положительно…   В целом  статья имеет важное значение…    Работа заслуживает высокой оценки …   и т.д.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ru-RU" b="1" dirty="0" smtClean="0"/>
              <a:t>Вопросы к лекции</a:t>
            </a:r>
          </a:p>
          <a:p>
            <a:pPr marL="514350" indent="-514350"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Какие существуют виды аналитической обработки первичного научного текста?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такое конспект? Дайте классификацию конспектов.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Назовите структурные особенности реферата. Перечислите их основные виды.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В чём заключается отличие тезисов от конспекта?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предполагает письменный разбор рецензии?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Определение другого автора: «Конспект – это краткая запись содержания первичного текста (лекции, статьи и др.), которая является результатом приёма, переработки и фиксации речевого сообщения, предназначенного для личного пользования».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/>
              <a:t>В учебной литературе выделяется </a:t>
            </a:r>
            <a:r>
              <a:rPr lang="ru-RU" dirty="0" smtClean="0">
                <a:solidFill>
                  <a:srgbClr val="FF0000"/>
                </a:solidFill>
              </a:rPr>
              <a:t>пять типов конспектов</a:t>
            </a:r>
            <a:r>
              <a:rPr lang="ru-RU" i="1" dirty="0" smtClean="0">
                <a:solidFill>
                  <a:srgbClr val="FF0000"/>
                </a:solidFill>
              </a:rPr>
              <a:t>:</a:t>
            </a:r>
            <a:endParaRPr lang="ru-RU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1. Плановые </a:t>
            </a:r>
            <a:r>
              <a:rPr lang="ru-RU" dirty="0" smtClean="0"/>
              <a:t>(каждому вопросу плана соответствует определённая часть конспекта);</a:t>
            </a:r>
          </a:p>
          <a:p>
            <a:pPr lvl="0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2. Текстуальные </a:t>
            </a:r>
            <a:r>
              <a:rPr lang="ru-RU" dirty="0" smtClean="0"/>
              <a:t>(состоящие из цитат);</a:t>
            </a:r>
          </a:p>
          <a:p>
            <a:pPr lvl="0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3. Свободные </a:t>
            </a:r>
            <a:r>
              <a:rPr lang="ru-RU" dirty="0" smtClean="0"/>
              <a:t>(сочетающие цитаты и самостоятельный текст);</a:t>
            </a:r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4. Тематические </a:t>
            </a:r>
            <a:r>
              <a:rPr lang="ru-RU" dirty="0" smtClean="0"/>
              <a:t>(содержащие ответы на поставленный вопрос по нескольким источникам);</a:t>
            </a:r>
          </a:p>
          <a:p>
            <a:pPr lvl="0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5. Конспект-схема </a:t>
            </a:r>
            <a:r>
              <a:rPr lang="ru-RU" dirty="0" smtClean="0"/>
              <a:t>(схематическое фиксирование информации).</a:t>
            </a:r>
          </a:p>
          <a:p>
            <a:pPr>
              <a:buNone/>
            </a:pPr>
            <a:r>
              <a:rPr lang="ru-RU" dirty="0" smtClean="0"/>
              <a:t>    Составление конспектов способствует не только запоминанию материала. Такая работа развивает способность выделять самое существенное в учебном материале, классифицировать информацию.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Реферат как краткое изложение основной информации первичного текста, его структурные особенности. </a:t>
            </a:r>
          </a:p>
          <a:p>
            <a:pPr>
              <a:buNone/>
            </a:pPr>
            <a:r>
              <a:rPr lang="ru-RU" dirty="0" smtClean="0"/>
              <a:t>   Слово «</a:t>
            </a:r>
            <a:r>
              <a:rPr lang="ru-RU" dirty="0" smtClean="0">
                <a:solidFill>
                  <a:srgbClr val="FF0000"/>
                </a:solidFill>
              </a:rPr>
              <a:t>реферат</a:t>
            </a:r>
            <a:r>
              <a:rPr lang="ru-RU" dirty="0" smtClean="0"/>
              <a:t>» происходит от латинского </a:t>
            </a:r>
            <a:r>
              <a:rPr lang="en-US" dirty="0" err="1" smtClean="0"/>
              <a:t>referre</a:t>
            </a:r>
            <a:r>
              <a:rPr lang="ru-RU" dirty="0" smtClean="0"/>
              <a:t>, что означает  «</a:t>
            </a:r>
            <a:r>
              <a:rPr lang="ru-RU" dirty="0" smtClean="0">
                <a:solidFill>
                  <a:srgbClr val="FF0000"/>
                </a:solidFill>
              </a:rPr>
              <a:t>докладывать, сообщать</a:t>
            </a:r>
            <a:r>
              <a:rPr lang="ru-RU" dirty="0" smtClean="0"/>
              <a:t>». В настоящее время рефератом называют, прежде всего, краткое, чаще письменное изложение научной работы,  статьи или книги (или нескольких научных работ).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Существуют разные </a:t>
            </a:r>
            <a:r>
              <a:rPr lang="ru-RU" dirty="0" smtClean="0">
                <a:solidFill>
                  <a:srgbClr val="FF0000"/>
                </a:solidFill>
              </a:rPr>
              <a:t>виды рефератов.</a:t>
            </a:r>
          </a:p>
          <a:p>
            <a:pPr>
              <a:buNone/>
            </a:pPr>
            <a:r>
              <a:rPr lang="ru-RU" dirty="0" smtClean="0"/>
              <a:t>    1. </a:t>
            </a:r>
            <a:r>
              <a:rPr lang="ru-RU" dirty="0" smtClean="0">
                <a:solidFill>
                  <a:srgbClr val="FF0000"/>
                </a:solidFill>
              </a:rPr>
              <a:t>Простой информационный  реферат или реферат-резюме. </a:t>
            </a:r>
          </a:p>
          <a:p>
            <a:pPr>
              <a:buNone/>
            </a:pPr>
            <a:r>
              <a:rPr lang="ru-RU" dirty="0" smtClean="0"/>
              <a:t>    Работа содержит указание на тему и композицию реферируемой работы, перечень её основных положений с приведением  аргументации, реже – описание методики и проведение эксперимента, результатов и выводов исследования.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В России издаются специальные </a:t>
            </a:r>
            <a:r>
              <a:rPr lang="ru-RU" dirty="0" smtClean="0">
                <a:solidFill>
                  <a:srgbClr val="FF0000"/>
                </a:solidFill>
              </a:rPr>
              <a:t>реферативные журналы</a:t>
            </a:r>
            <a:r>
              <a:rPr lang="ru-RU" dirty="0" smtClean="0"/>
              <a:t>, которые содержат подобного рода рефераты и тем самым знакомят с новейшей российской и зарубежной литературой в различных областях научных знаний.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1336</Words>
  <Application>Microsoft Office PowerPoint</Application>
  <PresentationFormat>Экран (4:3)</PresentationFormat>
  <Paragraphs>115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1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Пользователь Windows</cp:lastModifiedBy>
  <cp:revision>44</cp:revision>
  <dcterms:created xsi:type="dcterms:W3CDTF">2019-01-28T09:19:20Z</dcterms:created>
  <dcterms:modified xsi:type="dcterms:W3CDTF">2019-04-03T08:30:15Z</dcterms:modified>
</cp:coreProperties>
</file>