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37"/>
  </p:notesMasterIdLst>
  <p:sldIdLst>
    <p:sldId id="256" r:id="rId2"/>
    <p:sldId id="661" r:id="rId3"/>
    <p:sldId id="766" r:id="rId4"/>
    <p:sldId id="706" r:id="rId5"/>
    <p:sldId id="738" r:id="rId6"/>
    <p:sldId id="767" r:id="rId7"/>
    <p:sldId id="740" r:id="rId8"/>
    <p:sldId id="742" r:id="rId9"/>
    <p:sldId id="743" r:id="rId10"/>
    <p:sldId id="745" r:id="rId11"/>
    <p:sldId id="747" r:id="rId12"/>
    <p:sldId id="746" r:id="rId13"/>
    <p:sldId id="748" r:id="rId14"/>
    <p:sldId id="749" r:id="rId15"/>
    <p:sldId id="750" r:id="rId16"/>
    <p:sldId id="752" r:id="rId17"/>
    <p:sldId id="753" r:id="rId18"/>
    <p:sldId id="754" r:id="rId19"/>
    <p:sldId id="751" r:id="rId20"/>
    <p:sldId id="768" r:id="rId21"/>
    <p:sldId id="755" r:id="rId22"/>
    <p:sldId id="756" r:id="rId23"/>
    <p:sldId id="757" r:id="rId24"/>
    <p:sldId id="769" r:id="rId25"/>
    <p:sldId id="770" r:id="rId26"/>
    <p:sldId id="771" r:id="rId27"/>
    <p:sldId id="744" r:id="rId28"/>
    <p:sldId id="759" r:id="rId29"/>
    <p:sldId id="772" r:id="rId30"/>
    <p:sldId id="760" r:id="rId31"/>
    <p:sldId id="761" r:id="rId32"/>
    <p:sldId id="762" r:id="rId33"/>
    <p:sldId id="763" r:id="rId34"/>
    <p:sldId id="773" r:id="rId35"/>
    <p:sldId id="693" r:id="rId36"/>
  </p:sldIdLst>
  <p:sldSz cx="9144000" cy="5143500" type="screen16x9"/>
  <p:notesSz cx="6858000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3429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685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0287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1714500" algn="l" defTabSz="6858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057400" algn="l" defTabSz="6858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2400300" algn="l" defTabSz="6858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2743200" algn="l" defTabSz="6858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E5C78C"/>
    <a:srgbClr val="239079"/>
    <a:srgbClr val="EAE884"/>
    <a:srgbClr val="078877"/>
    <a:srgbClr val="FF3B3B"/>
    <a:srgbClr val="FF9393"/>
    <a:srgbClr val="FE6150"/>
    <a:srgbClr val="FFCE33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B344D84-9AFB-497E-A393-DC336BA19D2E}" styleName="Средний стиль 3 -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17" autoAdjust="0"/>
    <p:restoredTop sz="91788" autoAdjust="0"/>
  </p:normalViewPr>
  <p:slideViewPr>
    <p:cSldViewPr snapToGrid="0">
      <p:cViewPr>
        <p:scale>
          <a:sx n="59" d="100"/>
          <a:sy n="59" d="100"/>
        </p:scale>
        <p:origin x="-408" y="-136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088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/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8475"/>
          </a:xfrm>
          <a:prstGeom prst="rect">
            <a:avLst/>
          </a:prstGeom>
        </p:spPr>
        <p:txBody>
          <a:bodyPr vert="horz" lIns="91778" tIns="45889" rIns="91778" bIns="45889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>
            <a:extLst>
              <a:ext uri="{FF2B5EF4-FFF2-40B4-BE49-F238E27FC236}"/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8475"/>
          </a:xfrm>
          <a:prstGeom prst="rect">
            <a:avLst/>
          </a:prstGeom>
        </p:spPr>
        <p:txBody>
          <a:bodyPr vert="horz" lIns="91778" tIns="45889" rIns="91778" bIns="45889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ECD5CCD-14AF-426B-B28D-CAB618EEAE59}" type="datetimeFigureOut">
              <a:rPr lang="ru-RU"/>
              <a:pPr>
                <a:defRPr/>
              </a:pPr>
              <a:t>17.05.2025</a:t>
            </a:fld>
            <a:endParaRPr lang="ru-RU"/>
          </a:p>
        </p:txBody>
      </p:sp>
      <p:sp>
        <p:nvSpPr>
          <p:cNvPr id="4" name="Образ слайда 3">
            <a:extLst>
              <a:ext uri="{FF2B5EF4-FFF2-40B4-BE49-F238E27FC236}"/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50850" y="1239838"/>
            <a:ext cx="5956300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778" tIns="45889" rIns="91778" bIns="45889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776788"/>
            <a:ext cx="5486400" cy="3908425"/>
          </a:xfrm>
          <a:prstGeom prst="rect">
            <a:avLst/>
          </a:prstGeom>
        </p:spPr>
        <p:txBody>
          <a:bodyPr vert="horz" lIns="91778" tIns="45889" rIns="91778" bIns="45889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71800" cy="498475"/>
          </a:xfrm>
          <a:prstGeom prst="rect">
            <a:avLst/>
          </a:prstGeom>
        </p:spPr>
        <p:txBody>
          <a:bodyPr vert="horz" lIns="91778" tIns="45889" rIns="91778" bIns="45889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9428163"/>
            <a:ext cx="2971800" cy="498475"/>
          </a:xfrm>
          <a:prstGeom prst="rect">
            <a:avLst/>
          </a:prstGeom>
        </p:spPr>
        <p:txBody>
          <a:bodyPr vert="horz" wrap="square" lIns="91778" tIns="45889" rIns="91778" bIns="4588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90FA1EB-683F-4C3F-8A0C-E82446B80C6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5">
            <a:extLst>
              <a:ext uri="{FF2B5EF4-FFF2-40B4-BE49-F238E27FC236}"/>
            </a:extLst>
          </p:cNvPr>
          <p:cNvCxnSpPr/>
          <p:nvPr/>
        </p:nvCxnSpPr>
        <p:spPr>
          <a:xfrm flipH="1">
            <a:off x="6171010" y="5954"/>
            <a:ext cx="2857500" cy="28575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16">
            <a:extLst>
              <a:ext uri="{FF2B5EF4-FFF2-40B4-BE49-F238E27FC236}"/>
            </a:extLst>
          </p:cNvPr>
          <p:cNvCxnSpPr/>
          <p:nvPr/>
        </p:nvCxnSpPr>
        <p:spPr>
          <a:xfrm flipH="1">
            <a:off x="4581525" y="69057"/>
            <a:ext cx="4560094" cy="456009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18">
            <a:extLst>
              <a:ext uri="{FF2B5EF4-FFF2-40B4-BE49-F238E27FC236}"/>
            </a:extLst>
          </p:cNvPr>
          <p:cNvCxnSpPr/>
          <p:nvPr/>
        </p:nvCxnSpPr>
        <p:spPr>
          <a:xfrm flipH="1">
            <a:off x="5426869" y="171450"/>
            <a:ext cx="3714750" cy="371475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20">
            <a:extLst>
              <a:ext uri="{FF2B5EF4-FFF2-40B4-BE49-F238E27FC236}"/>
            </a:extLst>
          </p:cNvPr>
          <p:cNvCxnSpPr/>
          <p:nvPr/>
        </p:nvCxnSpPr>
        <p:spPr>
          <a:xfrm flipH="1">
            <a:off x="5501879" y="23813"/>
            <a:ext cx="3639740" cy="3639741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22">
            <a:extLst>
              <a:ext uri="{FF2B5EF4-FFF2-40B4-BE49-F238E27FC236}"/>
            </a:extLst>
          </p:cNvPr>
          <p:cNvCxnSpPr/>
          <p:nvPr/>
        </p:nvCxnSpPr>
        <p:spPr>
          <a:xfrm flipH="1">
            <a:off x="5884069" y="457200"/>
            <a:ext cx="3257550" cy="325755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3159" y="514350"/>
            <a:ext cx="6000750" cy="2228851"/>
          </a:xfrm>
        </p:spPr>
        <p:txBody>
          <a:bodyPr anchor="b"/>
          <a:lstStyle>
            <a:lvl1pPr algn="l">
              <a:defRPr sz="36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3159" y="2882900"/>
            <a:ext cx="4800600" cy="14605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9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75EC0C-9D6F-4EDF-8E24-C05CBDA23547}" type="datetimeFigureOut">
              <a:rPr lang="ru-RU"/>
              <a:pPr>
                <a:defRPr/>
              </a:pPr>
              <a:t>17.05.2025</a:t>
            </a:fld>
            <a:endParaRPr lang="ru-RU"/>
          </a:p>
        </p:txBody>
      </p:sp>
      <p:sp>
        <p:nvSpPr>
          <p:cNvPr id="10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7FD79D-B403-4E95-A735-4087E02BEED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14350" y="400050"/>
            <a:ext cx="8114109" cy="234315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2882900"/>
            <a:ext cx="6228158" cy="3429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200"/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7E380F-69FB-4A09-B2EB-D1B6337BE2C9}" type="datetimeFigureOut">
              <a:rPr lang="ru-RU"/>
              <a:pPr>
                <a:defRPr/>
              </a:pPr>
              <a:t>17.05.2025</a:t>
            </a:fld>
            <a:endParaRPr lang="ru-RU"/>
          </a:p>
        </p:txBody>
      </p:sp>
      <p:sp>
        <p:nvSpPr>
          <p:cNvPr id="6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6CCE8E-CC82-4376-878D-39EFF79128C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160" y="514350"/>
            <a:ext cx="7543800" cy="2057400"/>
          </a:xfrm>
        </p:spPr>
        <p:txBody>
          <a:bodyPr/>
          <a:lstStyle>
            <a:lvl1pPr algn="l">
              <a:defRPr sz="24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59" y="3086100"/>
            <a:ext cx="6401991" cy="1409700"/>
          </a:xfrm>
        </p:spPr>
        <p:txBody>
          <a:bodyPr>
            <a:normAutofit/>
          </a:bodyPr>
          <a:lstStyle>
            <a:lvl1pPr marL="0" indent="0" algn="l">
              <a:buNone/>
              <a:defRPr sz="1500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4849F0-DA52-419A-88E5-D7FF5C6B7A37}" type="datetimeFigureOut">
              <a:rPr lang="ru-RU"/>
              <a:pPr>
                <a:defRPr/>
              </a:pPr>
              <a:t>17.05.2025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473FC3-0925-470A-BAAD-01379017391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2">
            <a:extLst>
              <a:ext uri="{FF2B5EF4-FFF2-40B4-BE49-F238E27FC236}"/>
            </a:extLst>
          </p:cNvPr>
          <p:cNvSpPr txBox="1">
            <a:spLocks noChangeArrowheads="1"/>
          </p:cNvSpPr>
          <p:nvPr/>
        </p:nvSpPr>
        <p:spPr bwMode="auto">
          <a:xfrm>
            <a:off x="398860" y="609600"/>
            <a:ext cx="4572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lIns="68580" tIns="34290" rIns="68580" bIns="3429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ru-RU" sz="6000" dirty="0">
                <a:latin typeface="Palatino Linotype" panose="02040502050505030304" pitchFamily="18" charset="0"/>
              </a:rPr>
              <a:t>“</a:t>
            </a:r>
          </a:p>
        </p:txBody>
      </p:sp>
      <p:sp>
        <p:nvSpPr>
          <p:cNvPr id="6" name="TextBox 13">
            <a:extLst>
              <a:ext uri="{FF2B5EF4-FFF2-40B4-BE49-F238E27FC236}"/>
            </a:extLst>
          </p:cNvPr>
          <p:cNvSpPr txBox="1">
            <a:spLocks noChangeArrowheads="1"/>
          </p:cNvSpPr>
          <p:nvPr/>
        </p:nvSpPr>
        <p:spPr bwMode="auto">
          <a:xfrm>
            <a:off x="7714060" y="2076450"/>
            <a:ext cx="4572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lIns="68580" tIns="34290" rIns="68580" bIns="3429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US" altLang="ru-RU" sz="6000" dirty="0">
                <a:latin typeface="Palatino Linotype" panose="02040502050505030304" pitchFamily="18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9" y="514350"/>
            <a:ext cx="6858001" cy="2057400"/>
          </a:xfrm>
        </p:spPr>
        <p:txBody>
          <a:bodyPr/>
          <a:lstStyle>
            <a:lvl1pPr algn="l">
              <a:defRPr sz="24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84659" y="2571750"/>
            <a:ext cx="6400800" cy="28575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60" y="3225801"/>
            <a:ext cx="6400800" cy="1263649"/>
          </a:xfrm>
        </p:spPr>
        <p:txBody>
          <a:bodyPr>
            <a:normAutofit/>
          </a:bodyPr>
          <a:lstStyle>
            <a:lvl1pPr marL="0" indent="0" algn="l">
              <a:buNone/>
              <a:defRPr sz="1500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26FAE2-693D-45EF-874B-C6394EFC5A40}" type="datetimeFigureOut">
              <a:rPr lang="ru-RU"/>
              <a:pPr>
                <a:defRPr/>
              </a:pPr>
              <a:t>17.05.2025</a:t>
            </a:fld>
            <a:endParaRPr lang="ru-RU"/>
          </a:p>
        </p:txBody>
      </p:sp>
      <p:sp>
        <p:nvSpPr>
          <p:cNvPr id="8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CD8F5C-3C03-4FCD-B726-6493548A56D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159" y="2571750"/>
            <a:ext cx="6400800" cy="1273050"/>
          </a:xfrm>
        </p:spPr>
        <p:txBody>
          <a:bodyPr anchor="b"/>
          <a:lstStyle>
            <a:lvl1pPr algn="l">
              <a:defRPr sz="24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58" y="3849736"/>
            <a:ext cx="6401993" cy="645300"/>
          </a:xfrm>
        </p:spPr>
        <p:txBody>
          <a:bodyPr anchor="t">
            <a:normAutofit/>
          </a:bodyPr>
          <a:lstStyle>
            <a:lvl1pPr marL="0" indent="0" algn="l">
              <a:buNone/>
              <a:defRPr sz="1500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E4D1E9-7977-46D2-AACC-BF0A45E688D4}" type="datetimeFigureOut">
              <a:rPr lang="ru-RU"/>
              <a:pPr>
                <a:defRPr/>
              </a:pPr>
              <a:t>17.05.2025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7114A5-1920-497D-A4AB-24F1E1B3350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2">
            <a:extLst>
              <a:ext uri="{FF2B5EF4-FFF2-40B4-BE49-F238E27FC236}"/>
            </a:extLst>
          </p:cNvPr>
          <p:cNvSpPr txBox="1">
            <a:spLocks noChangeArrowheads="1"/>
          </p:cNvSpPr>
          <p:nvPr/>
        </p:nvSpPr>
        <p:spPr bwMode="auto">
          <a:xfrm>
            <a:off x="398860" y="609600"/>
            <a:ext cx="4572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lIns="68580" tIns="34290" rIns="68580" bIns="3429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ru-RU" sz="6000" dirty="0">
                <a:latin typeface="Palatino Linotype" panose="02040502050505030304" pitchFamily="18" charset="0"/>
              </a:rPr>
              <a:t>“</a:t>
            </a:r>
          </a:p>
        </p:txBody>
      </p:sp>
      <p:sp>
        <p:nvSpPr>
          <p:cNvPr id="6" name="TextBox 13">
            <a:extLst>
              <a:ext uri="{FF2B5EF4-FFF2-40B4-BE49-F238E27FC236}"/>
            </a:extLst>
          </p:cNvPr>
          <p:cNvSpPr txBox="1">
            <a:spLocks noChangeArrowheads="1"/>
          </p:cNvSpPr>
          <p:nvPr/>
        </p:nvSpPr>
        <p:spPr bwMode="auto">
          <a:xfrm>
            <a:off x="7714060" y="2076450"/>
            <a:ext cx="4572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lIns="68580" tIns="34290" rIns="68580" bIns="3429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US" altLang="ru-RU" sz="6000" dirty="0">
                <a:latin typeface="Palatino Linotype" panose="02040502050505030304" pitchFamily="18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0" y="514350"/>
            <a:ext cx="6858000" cy="2057400"/>
          </a:xfrm>
        </p:spPr>
        <p:txBody>
          <a:bodyPr/>
          <a:lstStyle>
            <a:lvl1pPr algn="l">
              <a:defRPr sz="24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13159" y="2946400"/>
            <a:ext cx="6400801" cy="787400"/>
          </a:xfrm>
        </p:spPr>
        <p:txBody>
          <a:bodyPr rtlCol="0" anchor="b">
            <a:normAutofit/>
          </a:bodyPr>
          <a:lstStyle>
            <a:lvl1pPr>
              <a:buNone/>
              <a:defRPr lang="en-US" sz="18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59" y="3733800"/>
            <a:ext cx="6400801" cy="762000"/>
          </a:xfrm>
        </p:spPr>
        <p:txBody>
          <a:bodyPr anchor="t">
            <a:normAutofit/>
          </a:bodyPr>
          <a:lstStyle>
            <a:lvl1pPr marL="0" indent="0" algn="l">
              <a:buNone/>
              <a:defRPr sz="1400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35660F-8A76-4BC7-B137-064B237FE052}" type="datetimeFigureOut">
              <a:rPr lang="ru-RU"/>
              <a:pPr>
                <a:defRPr/>
              </a:pPr>
              <a:t>17.05.2025</a:t>
            </a:fld>
            <a:endParaRPr lang="ru-RU"/>
          </a:p>
        </p:txBody>
      </p:sp>
      <p:sp>
        <p:nvSpPr>
          <p:cNvPr id="8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DAC1E6-D5D6-45EB-8A87-BDD5BEC73B4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160" y="514350"/>
            <a:ext cx="7543800" cy="2057400"/>
          </a:xfrm>
        </p:spPr>
        <p:txBody>
          <a:bodyPr/>
          <a:lstStyle>
            <a:lvl1pPr>
              <a:defRPr lang="en-US" b="0" dirty="0"/>
            </a:lvl1pPr>
          </a:lstStyle>
          <a:p>
            <a:pPr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13159" y="2946401"/>
            <a:ext cx="6400800" cy="628650"/>
          </a:xfrm>
        </p:spPr>
        <p:txBody>
          <a:bodyPr rtlCol="0" anchor="b">
            <a:normAutofit/>
          </a:bodyPr>
          <a:lstStyle>
            <a:lvl1pPr>
              <a:buNone/>
              <a:defRPr lang="en-US" sz="18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59" y="3575049"/>
            <a:ext cx="6400801" cy="920750"/>
          </a:xfrm>
        </p:spPr>
        <p:txBody>
          <a:bodyPr anchor="t">
            <a:normAutofit/>
          </a:bodyPr>
          <a:lstStyle>
            <a:lvl1pPr marL="0" indent="0" algn="l">
              <a:buNone/>
              <a:defRPr sz="1400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A05B7C-39F3-4D30-9F5D-918C03A91FE8}" type="datetimeFigureOut">
              <a:rPr lang="ru-RU"/>
              <a:pPr>
                <a:defRPr/>
              </a:pPr>
              <a:t>17.05.2025</a:t>
            </a:fld>
            <a:endParaRPr lang="ru-RU"/>
          </a:p>
        </p:txBody>
      </p:sp>
      <p:sp>
        <p:nvSpPr>
          <p:cNvPr id="6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3259FF-6795-497C-B3F6-00DC83B958B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8D4B2F-04C3-4F01-B9C6-9C7B37FFAFE9}" type="datetimeFigureOut">
              <a:rPr lang="ru-RU"/>
              <a:pPr>
                <a:defRPr/>
              </a:pPr>
              <a:t>17.05.2025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6CD964-B45C-49AA-BD82-05A27CBBE62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3909" y="514350"/>
            <a:ext cx="1543050" cy="3429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4350" y="514350"/>
            <a:ext cx="5867400" cy="398145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6CFF73-C228-4CFF-9A0E-B36C74FCD36D}" type="datetimeFigureOut">
              <a:rPr lang="ru-RU"/>
              <a:pPr>
                <a:defRPr/>
              </a:pPr>
              <a:t>17.05.2025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F4FE96-06FC-4D30-AFEA-E994756BC7E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200151"/>
            <a:ext cx="8229600" cy="3394472"/>
          </a:xfrm>
        </p:spPr>
        <p:txBody>
          <a:bodyPr rtlCol="0">
            <a:normAutofit/>
          </a:bodyPr>
          <a:lstStyle/>
          <a:p>
            <a:pPr lvl="0"/>
            <a:endParaRPr lang="ru-RU" noProof="0"/>
          </a:p>
        </p:txBody>
      </p:sp>
      <p:sp>
        <p:nvSpPr>
          <p:cNvPr id="4" name="Rectangle 2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1FA5A3-9554-4312-9E30-12096E78273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Rectangle 14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04502A-58AC-4A62-83B5-B75DC9778FB8}" type="datetimeFigureOut">
              <a:rPr lang="ru-RU"/>
              <a:pPr>
                <a:defRPr/>
              </a:pPr>
              <a:t>17.05.2025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FDE7C6-F741-4AF3-A401-3579FF5ECD3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159" y="1504950"/>
            <a:ext cx="6400801" cy="1711200"/>
          </a:xfrm>
        </p:spPr>
        <p:txBody>
          <a:bodyPr anchor="b"/>
          <a:lstStyle>
            <a:lvl1pPr algn="l">
              <a:defRPr sz="27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60" y="3371850"/>
            <a:ext cx="6400800" cy="1123950"/>
          </a:xfrm>
        </p:spPr>
        <p:txBody>
          <a:bodyPr anchor="t">
            <a:normAutofit/>
          </a:bodyPr>
          <a:lstStyle>
            <a:lvl1pPr marL="0" indent="0" algn="l">
              <a:buNone/>
              <a:defRPr sz="1400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AA7537-30D5-48DA-BB6A-6E2CF7C1D559}" type="datetimeFigureOut">
              <a:rPr lang="ru-RU"/>
              <a:pPr>
                <a:defRPr/>
              </a:pPr>
              <a:t>17.05.2025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7E91B6-7FFB-4A26-9773-F328611E8E4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3159" y="514351"/>
            <a:ext cx="3703241" cy="271145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56100" y="514351"/>
            <a:ext cx="3700859" cy="271145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DB4524-D3EC-4C00-AE74-996B08782E98}" type="datetimeFigureOut">
              <a:rPr lang="ru-RU"/>
              <a:pPr>
                <a:defRPr/>
              </a:pPr>
              <a:t>17.05.2025</a:t>
            </a:fld>
            <a:endParaRPr lang="ru-RU"/>
          </a:p>
        </p:txBody>
      </p:sp>
      <p:sp>
        <p:nvSpPr>
          <p:cNvPr id="6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73B59A-54FC-4F5D-865E-11B5DBF3DAF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061" y="514350"/>
            <a:ext cx="3487340" cy="432197"/>
          </a:xfrm>
        </p:spPr>
        <p:txBody>
          <a:bodyPr anchor="b">
            <a:noAutofit/>
          </a:bodyPr>
          <a:lstStyle>
            <a:lvl1pPr marL="0" indent="0">
              <a:buNone/>
              <a:defRPr sz="21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3159" y="952897"/>
            <a:ext cx="3703241" cy="2272904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59299" y="514350"/>
            <a:ext cx="3498851" cy="432197"/>
          </a:xfrm>
        </p:spPr>
        <p:txBody>
          <a:bodyPr anchor="b">
            <a:noAutofit/>
          </a:bodyPr>
          <a:lstStyle>
            <a:lvl1pPr marL="0" indent="0">
              <a:buNone/>
              <a:defRPr sz="21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54909" y="946546"/>
            <a:ext cx="3696891" cy="2272904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7F7767-BAB4-4546-BBFA-8CA70A4FD8DF}" type="datetimeFigureOut">
              <a:rPr lang="ru-RU"/>
              <a:pPr>
                <a:defRPr/>
              </a:pPr>
              <a:t>17.05.2025</a:t>
            </a:fld>
            <a:endParaRPr lang="ru-RU"/>
          </a:p>
        </p:txBody>
      </p:sp>
      <p:sp>
        <p:nvSpPr>
          <p:cNvPr id="8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47D547-7F88-4ED3-8B53-FDC24A069FA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C0CDA6-E4B1-4F7F-B74E-528B66BDBCD7}" type="datetimeFigureOut">
              <a:rPr lang="ru-RU"/>
              <a:pPr>
                <a:defRPr/>
              </a:pPr>
              <a:t>17.05.2025</a:t>
            </a:fld>
            <a:endParaRPr lang="ru-RU"/>
          </a:p>
        </p:txBody>
      </p:sp>
      <p:sp>
        <p:nvSpPr>
          <p:cNvPr id="4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7759AE-56DE-447F-BECA-3D05CCC100E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2"/>
          <p:cNvPicPr>
            <a:picLocks noChangeAspect="1"/>
          </p:cNvPicPr>
          <p:nvPr userDrawn="1"/>
        </p:nvPicPr>
        <p:blipFill>
          <a:blip r:embed="rId2" cstate="print"/>
          <a:srcRect r="60941"/>
          <a:stretch>
            <a:fillRect/>
          </a:stretch>
        </p:blipFill>
        <p:spPr bwMode="auto">
          <a:xfrm>
            <a:off x="214312" y="225029"/>
            <a:ext cx="909638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ate Placeholder 1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500">
                <a:solidFill>
                  <a:srgbClr val="E5C78C"/>
                </a:solidFill>
              </a:defRPr>
            </a:lvl1pPr>
          </a:lstStyle>
          <a:p>
            <a:pPr>
              <a:defRPr/>
            </a:pPr>
            <a:r>
              <a:rPr lang="ru-RU"/>
              <a:t>2020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3759" y="514350"/>
            <a:ext cx="2743200" cy="1028700"/>
          </a:xfrm>
        </p:spPr>
        <p:txBody>
          <a:bodyPr anchor="b"/>
          <a:lstStyle>
            <a:lvl1pPr algn="l">
              <a:defRPr sz="1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3159" y="514350"/>
            <a:ext cx="4457701" cy="398145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3759" y="1657350"/>
            <a:ext cx="2743200" cy="156845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800"/>
            </a:lvl3pPr>
            <a:lvl4pPr marL="1028700" indent="0">
              <a:buNone/>
              <a:defRPr sz="700"/>
            </a:lvl4pPr>
            <a:lvl5pPr marL="1371600" indent="0">
              <a:buNone/>
              <a:defRPr sz="700"/>
            </a:lvl5pPr>
            <a:lvl6pPr marL="1714500" indent="0">
              <a:buNone/>
              <a:defRPr sz="700"/>
            </a:lvl6pPr>
            <a:lvl7pPr marL="2057400" indent="0">
              <a:buNone/>
              <a:defRPr sz="700"/>
            </a:lvl7pPr>
            <a:lvl8pPr marL="2400300" indent="0">
              <a:buNone/>
              <a:defRPr sz="700"/>
            </a:lvl8pPr>
            <a:lvl9pPr marL="2743200" indent="0">
              <a:buNone/>
              <a:defRPr sz="7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4F931A-7BE4-4F5B-8AEA-E900189FC537}" type="datetimeFigureOut">
              <a:rPr lang="ru-RU"/>
              <a:pPr>
                <a:defRPr/>
              </a:pPr>
              <a:t>17.05.2025</a:t>
            </a:fld>
            <a:endParaRPr lang="ru-RU"/>
          </a:p>
        </p:txBody>
      </p:sp>
      <p:sp>
        <p:nvSpPr>
          <p:cNvPr id="6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C49D70-7E97-49B9-AC0F-D78D8DF6D78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2109" y="1085850"/>
            <a:ext cx="4514850" cy="857250"/>
          </a:xfrm>
        </p:spPr>
        <p:txBody>
          <a:bodyPr anchor="b"/>
          <a:lstStyle>
            <a:lvl1pPr algn="l">
              <a:defRPr sz="21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1759" y="685800"/>
            <a:ext cx="2460731" cy="3429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42109" y="2082800"/>
            <a:ext cx="4516041" cy="153670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900"/>
            </a:lvl2pPr>
            <a:lvl3pPr marL="685800" indent="0">
              <a:buNone/>
              <a:defRPr sz="800"/>
            </a:lvl3pPr>
            <a:lvl4pPr marL="1028700" indent="0">
              <a:buNone/>
              <a:defRPr sz="700"/>
            </a:lvl4pPr>
            <a:lvl5pPr marL="1371600" indent="0">
              <a:buNone/>
              <a:defRPr sz="700"/>
            </a:lvl5pPr>
            <a:lvl6pPr marL="1714500" indent="0">
              <a:buNone/>
              <a:defRPr sz="700"/>
            </a:lvl6pPr>
            <a:lvl7pPr marL="2057400" indent="0">
              <a:buNone/>
              <a:defRPr sz="700"/>
            </a:lvl7pPr>
            <a:lvl8pPr marL="2400300" indent="0">
              <a:buNone/>
              <a:defRPr sz="700"/>
            </a:lvl8pPr>
            <a:lvl9pPr marL="2743200" indent="0">
              <a:buNone/>
              <a:defRPr sz="7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8ECBD9-621D-4814-8B95-9789FCC387EF}" type="datetimeFigureOut">
              <a:rPr lang="ru-RU"/>
              <a:pPr>
                <a:defRPr/>
              </a:pPr>
              <a:t>17.05.2025</a:t>
            </a:fld>
            <a:endParaRPr lang="ru-RU"/>
          </a:p>
        </p:txBody>
      </p:sp>
      <p:sp>
        <p:nvSpPr>
          <p:cNvPr id="6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0F007B-67AC-4C96-8331-06C8F3DC745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78877"/>
            </a:gs>
            <a:gs pos="35001">
              <a:srgbClr val="078877"/>
            </a:gs>
            <a:gs pos="97000">
              <a:srgbClr val="4BE7C8"/>
            </a:gs>
            <a:gs pos="100000">
              <a:srgbClr val="4BE7C8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6"/>
          <p:cNvGrpSpPr>
            <a:grpSpLocks/>
          </p:cNvGrpSpPr>
          <p:nvPr/>
        </p:nvGrpSpPr>
        <p:grpSpPr bwMode="auto">
          <a:xfrm>
            <a:off x="6905625" y="2222898"/>
            <a:ext cx="2235994" cy="2406253"/>
            <a:chOff x="9206969" y="2963333"/>
            <a:chExt cx="2981858" cy="3208867"/>
          </a:xfrm>
        </p:grpSpPr>
        <p:cxnSp>
          <p:nvCxnSpPr>
            <p:cNvPr id="8" name="Straight Connector 7">
              <a:extLst>
                <a:ext uri="{FF2B5EF4-FFF2-40B4-BE49-F238E27FC236}"/>
              </a:extLst>
            </p:cNvPr>
            <p:cNvCxnSpPr/>
            <p:nvPr/>
          </p:nvCxnSpPr>
          <p:spPr>
            <a:xfrm flipH="1">
              <a:off x="11275852" y="2963333"/>
              <a:ext cx="912975" cy="91296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/>
              </a:extLst>
            </p:cNvPr>
            <p:cNvCxnSpPr/>
            <p:nvPr/>
          </p:nvCxnSpPr>
          <p:spPr>
            <a:xfrm flipH="1">
              <a:off x="9206969" y="3190383"/>
              <a:ext cx="2981858" cy="2981817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/>
              </a:extLst>
            </p:cNvPr>
            <p:cNvCxnSpPr/>
            <p:nvPr/>
          </p:nvCxnSpPr>
          <p:spPr>
            <a:xfrm flipH="1">
              <a:off x="10293013" y="3285648"/>
              <a:ext cx="1895814" cy="1895788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/>
              </a:extLst>
            </p:cNvPr>
            <p:cNvCxnSpPr/>
            <p:nvPr/>
          </p:nvCxnSpPr>
          <p:spPr>
            <a:xfrm flipH="1">
              <a:off x="10443853" y="3131636"/>
              <a:ext cx="1744974" cy="17449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/>
              </a:extLst>
            </p:cNvPr>
            <p:cNvCxnSpPr/>
            <p:nvPr/>
          </p:nvCxnSpPr>
          <p:spPr>
            <a:xfrm flipH="1">
              <a:off x="10918600" y="3682589"/>
              <a:ext cx="1270227" cy="127021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160" y="3365898"/>
            <a:ext cx="6400800" cy="1129903"/>
          </a:xfrm>
          <a:prstGeom prst="rect">
            <a:avLst/>
          </a:prstGeom>
          <a:effectLst/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13160" y="514350"/>
            <a:ext cx="6400800" cy="2711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428310" y="4629150"/>
            <a:ext cx="1200150" cy="273844"/>
          </a:xfrm>
          <a:prstGeom prst="rect">
            <a:avLst/>
          </a:prstGeom>
        </p:spPr>
        <p:txBody>
          <a:bodyPr vert="horz" lIns="68580" tIns="34290" rIns="68580" bIns="34290" rtlCol="0" anchor="t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fld id="{5DAC4219-837F-48B6-BB73-7ADCF14FBF09}" type="datetimeFigureOut">
              <a:rPr lang="ru-RU"/>
              <a:pPr>
                <a:defRPr/>
              </a:pPr>
              <a:t>17.05.2025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13160" y="4629150"/>
            <a:ext cx="5657850" cy="273844"/>
          </a:xfrm>
          <a:prstGeom prst="rect">
            <a:avLst/>
          </a:prstGeom>
        </p:spPr>
        <p:txBody>
          <a:bodyPr vert="horz" lIns="68580" tIns="34290" rIns="68580" bIns="34290" rtlCol="0" anchor="t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772400" y="4183857"/>
            <a:ext cx="857250" cy="502444"/>
          </a:xfrm>
          <a:prstGeom prst="rect">
            <a:avLst/>
          </a:prstGeom>
        </p:spPr>
        <p:txBody>
          <a:bodyPr vert="horz" wrap="square" lIns="68580" tIns="34290" rIns="68580" bIns="3429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2400">
                <a:solidFill>
                  <a:srgbClr val="0A304A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16C4C84D-3A4F-4194-AE13-9F9D403ADBD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98" r:id="rId7"/>
    <p:sldLayoutId id="2147483689" r:id="rId8"/>
    <p:sldLayoutId id="2147483690" r:id="rId9"/>
    <p:sldLayoutId id="2147483691" r:id="rId10"/>
    <p:sldLayoutId id="2147483692" r:id="rId11"/>
    <p:sldLayoutId id="2147483699" r:id="rId12"/>
    <p:sldLayoutId id="2147483693" r:id="rId13"/>
    <p:sldLayoutId id="2147483700" r:id="rId14"/>
    <p:sldLayoutId id="2147483694" r:id="rId15"/>
    <p:sldLayoutId id="2147483695" r:id="rId16"/>
    <p:sldLayoutId id="2147483696" r:id="rId17"/>
    <p:sldLayoutId id="2147483701" r:id="rId18"/>
  </p:sldLayoutIdLst>
  <p:txStyles>
    <p:titleStyle>
      <a:lvl1pPr algn="l" defTabSz="342900" rtl="0" eaLnBrk="0" fontAlgn="base" hangingPunct="0">
        <a:spcBef>
          <a:spcPct val="0"/>
        </a:spcBef>
        <a:spcAft>
          <a:spcPct val="0"/>
        </a:spcAft>
        <a:defRPr sz="2700" kern="1200" cap="all">
          <a:ln w="3175" cmpd="sng">
            <a:noFill/>
          </a:ln>
          <a:solidFill>
            <a:schemeClr val="tx1"/>
          </a:solidFill>
          <a:latin typeface="+mj-lt"/>
          <a:ea typeface="+mj-ea"/>
          <a:cs typeface="+mj-cs"/>
        </a:defRPr>
      </a:lvl1pPr>
      <a:lvl2pPr algn="l" defTabSz="342900" rtl="0" eaLnBrk="0" fontAlgn="base" hangingPunct="0"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Palatino Linotype" panose="02040502050505030304" pitchFamily="18" charset="0"/>
        </a:defRPr>
      </a:lvl2pPr>
      <a:lvl3pPr algn="l" defTabSz="342900" rtl="0" eaLnBrk="0" fontAlgn="base" hangingPunct="0"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Palatino Linotype" panose="02040502050505030304" pitchFamily="18" charset="0"/>
        </a:defRPr>
      </a:lvl3pPr>
      <a:lvl4pPr algn="l" defTabSz="342900" rtl="0" eaLnBrk="0" fontAlgn="base" hangingPunct="0"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Palatino Linotype" panose="02040502050505030304" pitchFamily="18" charset="0"/>
        </a:defRPr>
      </a:lvl4pPr>
      <a:lvl5pPr algn="l" defTabSz="342900" rtl="0" eaLnBrk="0" fontAlgn="base" hangingPunct="0"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Palatino Linotype" panose="02040502050505030304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14313" indent="-214313" algn="l" defTabSz="342900" rtl="0" eaLnBrk="0" fontAlgn="base" hangingPunct="0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itchFamily="18" charset="2"/>
        <a:buChar char=""/>
        <a:defRPr sz="1500" kern="1200">
          <a:solidFill>
            <a:srgbClr val="0F496F"/>
          </a:solidFill>
          <a:latin typeface="+mn-lt"/>
          <a:ea typeface="+mn-ea"/>
          <a:cs typeface="+mn-cs"/>
        </a:defRPr>
      </a:lvl1pPr>
      <a:lvl2pPr marL="557213" indent="-214313" algn="l" defTabSz="342900" rtl="0" eaLnBrk="0" fontAlgn="base" hangingPunct="0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itchFamily="18" charset="2"/>
        <a:buChar char=""/>
        <a:defRPr kern="1200">
          <a:solidFill>
            <a:srgbClr val="0F496F"/>
          </a:solidFill>
          <a:latin typeface="+mn-lt"/>
          <a:ea typeface="+mn-ea"/>
          <a:cs typeface="+mn-cs"/>
        </a:defRPr>
      </a:lvl2pPr>
      <a:lvl3pPr marL="900113" indent="-214313" algn="l" defTabSz="342900" rtl="0" eaLnBrk="0" fontAlgn="base" hangingPunct="0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itchFamily="18" charset="2"/>
        <a:buChar char=""/>
        <a:defRPr sz="1200" kern="1200">
          <a:solidFill>
            <a:srgbClr val="0F496F"/>
          </a:solidFill>
          <a:latin typeface="+mn-lt"/>
          <a:ea typeface="+mn-ea"/>
          <a:cs typeface="+mn-cs"/>
        </a:defRPr>
      </a:lvl3pPr>
      <a:lvl4pPr marL="1157288" indent="-128588" algn="l" defTabSz="342900" rtl="0" eaLnBrk="0" fontAlgn="base" hangingPunct="0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itchFamily="18" charset="2"/>
        <a:buChar char=""/>
        <a:defRPr sz="1100" kern="1200">
          <a:solidFill>
            <a:srgbClr val="0F496F"/>
          </a:solidFill>
          <a:latin typeface="+mn-lt"/>
          <a:ea typeface="+mn-ea"/>
          <a:cs typeface="+mn-cs"/>
        </a:defRPr>
      </a:lvl4pPr>
      <a:lvl5pPr marL="1500188" indent="-128588" algn="l" defTabSz="342900" rtl="0" eaLnBrk="0" fontAlgn="base" hangingPunct="0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itchFamily="18" charset="2"/>
        <a:buChar char=""/>
        <a:defRPr sz="1100" kern="1200">
          <a:solidFill>
            <a:srgbClr val="0F496F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1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1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1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1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Box 5"/>
          <p:cNvSpPr txBox="1">
            <a:spLocks noChangeArrowheads="1"/>
          </p:cNvSpPr>
          <p:nvPr/>
        </p:nvSpPr>
        <p:spPr bwMode="auto">
          <a:xfrm>
            <a:off x="2551510" y="1268017"/>
            <a:ext cx="138564" cy="346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8580" tIns="34290" rIns="68580" bIns="34290">
            <a:spAutoFit/>
          </a:bodyPr>
          <a:lstStyle/>
          <a:p>
            <a:endParaRPr lang="ru-RU" altLang="ru-RU">
              <a:solidFill>
                <a:srgbClr val="FFFFFF"/>
              </a:solidFill>
              <a:latin typeface="Palatino Linotype" pitchFamily="18" charset="0"/>
            </a:endParaRPr>
          </a:p>
        </p:txBody>
      </p:sp>
      <p:pic>
        <p:nvPicPr>
          <p:cNvPr id="21507" name="Рисунок 7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1691" y="155972"/>
            <a:ext cx="2757488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8" name="Прямоугольник 4"/>
          <p:cNvSpPr>
            <a:spLocks noChangeArrowheads="1"/>
          </p:cNvSpPr>
          <p:nvPr/>
        </p:nvSpPr>
        <p:spPr bwMode="auto">
          <a:xfrm>
            <a:off x="5557837" y="3979069"/>
            <a:ext cx="3506391" cy="238527"/>
          </a:xfrm>
          <a:prstGeom prst="rect">
            <a:avLst/>
          </a:prstGeom>
          <a:solidFill>
            <a:srgbClr val="078877"/>
          </a:solidFill>
          <a:ln w="9525">
            <a:noFill/>
            <a:miter lim="800000"/>
            <a:headEnd/>
            <a:tailEnd/>
          </a:ln>
        </p:spPr>
        <p:txBody>
          <a:bodyPr lIns="68580" tIns="34290" rIns="68580" bIns="34290">
            <a:spAutoFit/>
          </a:bodyPr>
          <a:lstStyle/>
          <a:p>
            <a:pPr algn="r"/>
            <a:endParaRPr lang="ru-RU" altLang="ru-RU" sz="1100" dirty="0">
              <a:solidFill>
                <a:srgbClr val="E5C78C"/>
              </a:solidFill>
            </a:endParaRPr>
          </a:p>
        </p:txBody>
      </p:sp>
      <p:sp>
        <p:nvSpPr>
          <p:cNvPr id="21509" name="Прямоугольник 6"/>
          <p:cNvSpPr>
            <a:spLocks noChangeArrowheads="1"/>
          </p:cNvSpPr>
          <p:nvPr/>
        </p:nvSpPr>
        <p:spPr bwMode="auto">
          <a:xfrm>
            <a:off x="1167063" y="204788"/>
            <a:ext cx="7976937" cy="3023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80" tIns="34290" rIns="68580" bIns="34290">
            <a:spAutoFit/>
          </a:bodyPr>
          <a:lstStyle/>
          <a:p>
            <a:pPr algn="ctr" eaLnBrk="0" hangingPunct="0"/>
            <a:r>
              <a:rPr lang="ru-RU" b="1" dirty="0">
                <a:solidFill>
                  <a:srgbClr val="E5C78C"/>
                </a:solidFill>
              </a:rPr>
              <a:t>Кафедра биологии</a:t>
            </a:r>
            <a:endParaRPr lang="ru-RU" dirty="0">
              <a:solidFill>
                <a:srgbClr val="E5C78C"/>
              </a:solidFill>
            </a:endParaRPr>
          </a:p>
          <a:p>
            <a:pPr algn="ctr" eaLnBrk="0" hangingPunct="0"/>
            <a:r>
              <a:rPr lang="ru-RU" b="1" dirty="0">
                <a:solidFill>
                  <a:srgbClr val="E5C78C"/>
                </a:solidFill>
              </a:rPr>
              <a:t> </a:t>
            </a:r>
            <a:endParaRPr lang="ru-RU" dirty="0">
              <a:solidFill>
                <a:srgbClr val="E5C78C"/>
              </a:solidFill>
            </a:endParaRPr>
          </a:p>
          <a:p>
            <a:pPr algn="ctr" eaLnBrk="0" hangingPunct="0"/>
            <a:r>
              <a:rPr lang="ru-RU" b="1" dirty="0">
                <a:solidFill>
                  <a:srgbClr val="E5C78C"/>
                </a:solidFill>
              </a:rPr>
              <a:t>Лекционный курс по дисциплине </a:t>
            </a:r>
            <a:r>
              <a:rPr lang="ru-RU" b="1" dirty="0" smtClean="0">
                <a:solidFill>
                  <a:srgbClr val="E5C78C"/>
                </a:solidFill>
              </a:rPr>
              <a:t>«Биология</a:t>
            </a:r>
            <a:r>
              <a:rPr lang="ru-RU" b="1" dirty="0">
                <a:solidFill>
                  <a:srgbClr val="E5C78C"/>
                </a:solidFill>
              </a:rPr>
              <a:t>»</a:t>
            </a:r>
          </a:p>
          <a:p>
            <a:pPr algn="ctr" eaLnBrk="0" hangingPunct="0"/>
            <a:r>
              <a:rPr lang="ru-RU" b="1" dirty="0">
                <a:solidFill>
                  <a:srgbClr val="E5C78C"/>
                </a:solidFill>
              </a:rPr>
              <a:t>для </a:t>
            </a:r>
            <a:r>
              <a:rPr lang="ru-RU" b="1" dirty="0" err="1">
                <a:solidFill>
                  <a:srgbClr val="E5C78C"/>
                </a:solidFill>
              </a:rPr>
              <a:t>специалитета</a:t>
            </a:r>
            <a:r>
              <a:rPr lang="ru-RU" b="1" dirty="0">
                <a:solidFill>
                  <a:srgbClr val="E5C78C"/>
                </a:solidFill>
              </a:rPr>
              <a:t> по специальности</a:t>
            </a:r>
            <a:endParaRPr lang="ru-RU" dirty="0">
              <a:solidFill>
                <a:srgbClr val="E5C78C"/>
              </a:solidFill>
            </a:endParaRPr>
          </a:p>
          <a:p>
            <a:pPr algn="ctr" eaLnBrk="0" hangingPunct="0"/>
            <a:r>
              <a:rPr lang="ru-RU" b="1" dirty="0" smtClean="0">
                <a:solidFill>
                  <a:srgbClr val="E5C78C"/>
                </a:solidFill>
              </a:rPr>
              <a:t>30.05.01 Медицинская биология</a:t>
            </a:r>
            <a:endParaRPr lang="ru-RU" b="1" dirty="0">
              <a:solidFill>
                <a:srgbClr val="E5C78C"/>
              </a:solidFill>
            </a:endParaRPr>
          </a:p>
          <a:p>
            <a:pPr algn="ctr" eaLnBrk="0" hangingPunct="0"/>
            <a:r>
              <a:rPr lang="ru-RU" b="1" dirty="0">
                <a:solidFill>
                  <a:srgbClr val="E5C78C"/>
                </a:solidFill>
              </a:rPr>
              <a:t> (профиль) </a:t>
            </a:r>
            <a:r>
              <a:rPr lang="ru-RU" b="1" dirty="0" smtClean="0">
                <a:solidFill>
                  <a:srgbClr val="E5C78C"/>
                </a:solidFill>
              </a:rPr>
              <a:t>Медицинская биохимия</a:t>
            </a:r>
            <a:endParaRPr lang="ru-RU" dirty="0">
              <a:solidFill>
                <a:srgbClr val="E5C78C"/>
              </a:solidFill>
            </a:endParaRPr>
          </a:p>
          <a:p>
            <a:pPr algn="ctr"/>
            <a:endParaRPr lang="ru-RU" altLang="ru-RU" sz="2100" b="1" dirty="0">
              <a:solidFill>
                <a:srgbClr val="E5C78C"/>
              </a:solidFill>
              <a:latin typeface="Palatino Linotype" pitchFamily="18" charset="0"/>
            </a:endParaRPr>
          </a:p>
          <a:p>
            <a:pPr algn="ctr"/>
            <a:endParaRPr lang="ru-RU" altLang="ru-RU" sz="2100" b="1" dirty="0">
              <a:solidFill>
                <a:srgbClr val="E5C78C"/>
              </a:solidFill>
              <a:latin typeface="Palatino Linotype" pitchFamily="18" charset="0"/>
            </a:endParaRPr>
          </a:p>
          <a:p>
            <a:pPr algn="ctr" eaLnBrk="0" hangingPunct="0"/>
            <a:r>
              <a:rPr lang="ru-RU" b="1" dirty="0">
                <a:solidFill>
                  <a:srgbClr val="E5C78C"/>
                </a:solidFill>
              </a:rPr>
              <a:t>Лекция </a:t>
            </a:r>
            <a:r>
              <a:rPr lang="ru-RU" b="1" dirty="0" smtClean="0">
                <a:solidFill>
                  <a:srgbClr val="E5C78C"/>
                </a:solidFill>
              </a:rPr>
              <a:t>№ 4</a:t>
            </a:r>
            <a:endParaRPr lang="ru-RU" b="1" dirty="0">
              <a:solidFill>
                <a:srgbClr val="E5C78C"/>
              </a:solidFill>
            </a:endParaRPr>
          </a:p>
          <a:p>
            <a:pPr algn="ctr" eaLnBrk="0" hangingPunct="0"/>
            <a:r>
              <a:rPr lang="ru-RU" b="1" dirty="0">
                <a:solidFill>
                  <a:srgbClr val="E5C78C"/>
                </a:solidFill>
              </a:rPr>
              <a:t> </a:t>
            </a:r>
            <a:endParaRPr lang="ru-RU" dirty="0">
              <a:solidFill>
                <a:srgbClr val="E5C78C"/>
              </a:solidFill>
            </a:endParaRPr>
          </a:p>
        </p:txBody>
      </p:sp>
      <p:sp>
        <p:nvSpPr>
          <p:cNvPr id="21510" name="Прямоугольник 8"/>
          <p:cNvSpPr>
            <a:spLocks noChangeArrowheads="1"/>
          </p:cNvSpPr>
          <p:nvPr/>
        </p:nvSpPr>
        <p:spPr bwMode="auto">
          <a:xfrm>
            <a:off x="3814011" y="4210050"/>
            <a:ext cx="5154968" cy="900246"/>
          </a:xfrm>
          <a:prstGeom prst="rect">
            <a:avLst/>
          </a:prstGeom>
          <a:solidFill>
            <a:srgbClr val="078877"/>
          </a:solidFill>
          <a:ln w="9525">
            <a:noFill/>
            <a:miter lim="800000"/>
            <a:headEnd/>
            <a:tailEnd/>
          </a:ln>
        </p:spPr>
        <p:txBody>
          <a:bodyPr wrap="square" lIns="68580" tIns="34290" rIns="68580" bIns="34290">
            <a:spAutoFit/>
          </a:bodyPr>
          <a:lstStyle/>
          <a:p>
            <a:pPr algn="r"/>
            <a:r>
              <a:rPr lang="ru-RU" b="1" dirty="0" err="1" smtClean="0">
                <a:solidFill>
                  <a:srgbClr val="E5C78C"/>
                </a:solidFill>
              </a:rPr>
              <a:t>Постнова</a:t>
            </a:r>
            <a:r>
              <a:rPr lang="ru-RU" b="1" dirty="0" smtClean="0">
                <a:solidFill>
                  <a:srgbClr val="E5C78C"/>
                </a:solidFill>
              </a:rPr>
              <a:t> Маргарита Викторовна </a:t>
            </a:r>
            <a:endParaRPr lang="en-US" b="1" dirty="0" smtClean="0">
              <a:solidFill>
                <a:srgbClr val="E5C78C"/>
              </a:solidFill>
            </a:endParaRPr>
          </a:p>
          <a:p>
            <a:pPr algn="r"/>
            <a:r>
              <a:rPr lang="en-US" b="1" dirty="0" smtClean="0">
                <a:solidFill>
                  <a:srgbClr val="E5C78C"/>
                </a:solidFill>
              </a:rPr>
              <a:t>e-mail</a:t>
            </a:r>
            <a:r>
              <a:rPr lang="ru-RU" b="1" dirty="0" smtClean="0">
                <a:solidFill>
                  <a:srgbClr val="E5C78C"/>
                </a:solidFill>
              </a:rPr>
              <a:t>:</a:t>
            </a:r>
            <a:r>
              <a:rPr lang="en-US" b="1" dirty="0" smtClean="0">
                <a:solidFill>
                  <a:srgbClr val="E5C78C"/>
                </a:solidFill>
              </a:rPr>
              <a:t> margarita.postnova@volgmed.ru</a:t>
            </a:r>
            <a:endParaRPr lang="ru-RU" b="1" dirty="0" smtClean="0">
              <a:solidFill>
                <a:srgbClr val="E5C78C"/>
              </a:solidFill>
            </a:endParaRPr>
          </a:p>
          <a:p>
            <a:pPr algn="r"/>
            <a:endParaRPr lang="ru-RU" b="1" dirty="0">
              <a:solidFill>
                <a:srgbClr val="E5C78C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10916" y="3095387"/>
            <a:ext cx="7495673" cy="39241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ru-RU" sz="2100" dirty="0" smtClean="0">
                <a:solidFill>
                  <a:srgbClr val="E5C78C"/>
                </a:solidFill>
                <a:latin typeface="Times New Roman" pitchFamily="18" charset="0"/>
                <a:cs typeface="Times New Roman" pitchFamily="18" charset="0"/>
              </a:rPr>
              <a:t>Достижения и проблемы генетики </a:t>
            </a:r>
            <a:r>
              <a:rPr lang="ru-RU" sz="2100" b="1" dirty="0" smtClean="0">
                <a:solidFill>
                  <a:srgbClr val="E5C78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100" dirty="0">
              <a:solidFill>
                <a:srgbClr val="E5C78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866" name="Rectangle 2"/>
          <p:cNvSpPr>
            <a:spLocks noGrp="1" noChangeArrowheads="1"/>
          </p:cNvSpPr>
          <p:nvPr>
            <p:ph type="title"/>
          </p:nvPr>
        </p:nvSpPr>
        <p:spPr>
          <a:xfrm>
            <a:off x="2065233" y="225655"/>
            <a:ext cx="6400800" cy="712808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2400" dirty="0" smtClean="0">
                <a:solidFill>
                  <a:schemeClr val="bg1"/>
                </a:solidFill>
              </a:rPr>
              <a:t>2 этап</a:t>
            </a:r>
            <a:endParaRPr lang="ru-RU" sz="2400" dirty="0" smtClean="0">
              <a:solidFill>
                <a:schemeClr val="bg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rcRect r="60941"/>
          <a:stretch>
            <a:fillRect/>
          </a:stretch>
        </p:blipFill>
        <p:spPr bwMode="auto">
          <a:xfrm>
            <a:off x="192506" y="192506"/>
            <a:ext cx="577515" cy="561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2848" y="914902"/>
            <a:ext cx="2819400" cy="397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48777" y="2372727"/>
            <a:ext cx="3619500" cy="241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737811" y="1459832"/>
            <a:ext cx="358720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err="1" smtClean="0">
                <a:solidFill>
                  <a:schemeClr val="bg1"/>
                </a:solidFill>
              </a:rPr>
              <a:t>Грегор</a:t>
            </a:r>
            <a:r>
              <a:rPr lang="ru-RU" sz="2400" dirty="0" smtClean="0">
                <a:solidFill>
                  <a:schemeClr val="bg1"/>
                </a:solidFill>
              </a:rPr>
              <a:t> Иоганн Мендель</a:t>
            </a:r>
          </a:p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(1822-1884)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866" name="Rectangle 2"/>
          <p:cNvSpPr>
            <a:spLocks noGrp="1" noChangeArrowheads="1"/>
          </p:cNvSpPr>
          <p:nvPr>
            <p:ph type="title"/>
          </p:nvPr>
        </p:nvSpPr>
        <p:spPr>
          <a:xfrm>
            <a:off x="2065233" y="225655"/>
            <a:ext cx="6400800" cy="712808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2400" dirty="0" smtClean="0">
                <a:solidFill>
                  <a:schemeClr val="bg1"/>
                </a:solidFill>
              </a:rPr>
              <a:t>Основные достижения Менделя</a:t>
            </a:r>
            <a:endParaRPr lang="ru-RU" sz="2400" dirty="0" smtClean="0">
              <a:solidFill>
                <a:schemeClr val="bg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rcRect r="60941"/>
          <a:stretch>
            <a:fillRect/>
          </a:stretch>
        </p:blipFill>
        <p:spPr bwMode="auto">
          <a:xfrm>
            <a:off x="192507" y="192506"/>
            <a:ext cx="721894" cy="702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593557" y="994611"/>
            <a:ext cx="8309006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«Опыты над растительными гибридами» (1865 г.)</a:t>
            </a:r>
          </a:p>
          <a:p>
            <a:pPr>
              <a:buFont typeface="Arial" pitchFamily="34" charset="0"/>
              <a:buChar char="•"/>
            </a:pPr>
            <a:endParaRPr lang="ru-RU" sz="2400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bg1"/>
                </a:solidFill>
              </a:rPr>
              <a:t>Установлено, что наследственный материал дискретен;</a:t>
            </a:r>
          </a:p>
          <a:p>
            <a:pPr>
              <a:buFont typeface="Arial" pitchFamily="34" charset="0"/>
              <a:buChar char="•"/>
            </a:pPr>
            <a:endParaRPr lang="ru-RU" sz="2400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bg1"/>
                </a:solidFill>
              </a:rPr>
              <a:t>Введены понятия </a:t>
            </a:r>
            <a:r>
              <a:rPr lang="ru-RU" sz="2400" dirty="0" err="1" smtClean="0">
                <a:solidFill>
                  <a:schemeClr val="bg1"/>
                </a:solidFill>
              </a:rPr>
              <a:t>доминантности</a:t>
            </a:r>
            <a:r>
              <a:rPr lang="ru-RU" sz="2400" dirty="0" smtClean="0">
                <a:solidFill>
                  <a:schemeClr val="bg1"/>
                </a:solidFill>
              </a:rPr>
              <a:t>/рецессивности;</a:t>
            </a:r>
          </a:p>
          <a:p>
            <a:pPr>
              <a:buFont typeface="Arial" pitchFamily="34" charset="0"/>
              <a:buChar char="•"/>
            </a:pPr>
            <a:endParaRPr lang="ru-RU" sz="2400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bg1"/>
                </a:solidFill>
              </a:rPr>
              <a:t>Сформулировано правило «частоты гамет»;</a:t>
            </a:r>
          </a:p>
          <a:p>
            <a:pPr>
              <a:buFont typeface="Arial" pitchFamily="34" charset="0"/>
              <a:buChar char="•"/>
            </a:pPr>
            <a:endParaRPr lang="ru-RU" sz="2400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bg1"/>
                </a:solidFill>
              </a:rPr>
              <a:t>Выявлены основные закономерности наследования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 (впоследствии – «законы Менделя»)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866" name="Rectangle 2"/>
          <p:cNvSpPr>
            <a:spLocks noGrp="1" noChangeArrowheads="1"/>
          </p:cNvSpPr>
          <p:nvPr>
            <p:ph type="title"/>
          </p:nvPr>
        </p:nvSpPr>
        <p:spPr>
          <a:xfrm>
            <a:off x="2017106" y="0"/>
            <a:ext cx="6400800" cy="712808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2400" dirty="0" smtClean="0">
                <a:solidFill>
                  <a:schemeClr val="bg1"/>
                </a:solidFill>
              </a:rPr>
              <a:t>Продолжение исследований</a:t>
            </a:r>
            <a:endParaRPr lang="ru-RU" sz="2400" dirty="0" smtClean="0">
              <a:solidFill>
                <a:schemeClr val="bg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rcRect r="60941"/>
          <a:stretch>
            <a:fillRect/>
          </a:stretch>
        </p:blipFill>
        <p:spPr bwMode="auto">
          <a:xfrm>
            <a:off x="0" y="0"/>
            <a:ext cx="560771" cy="545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577515" y="497305"/>
            <a:ext cx="8179868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1869 г. </a:t>
            </a:r>
            <a:r>
              <a:rPr lang="ru-RU" sz="2400" dirty="0" err="1" smtClean="0">
                <a:solidFill>
                  <a:schemeClr val="bg1"/>
                </a:solidFill>
              </a:rPr>
              <a:t>Фридерих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Мишер</a:t>
            </a:r>
            <a:r>
              <a:rPr lang="ru-RU" sz="2400" dirty="0" smtClean="0">
                <a:solidFill>
                  <a:schemeClr val="bg1"/>
                </a:solidFill>
              </a:rPr>
              <a:t> – открытие нуклеина как 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главной составной части клеточного ядра;</a:t>
            </a:r>
          </a:p>
          <a:p>
            <a:endParaRPr lang="ru-RU" sz="2400" dirty="0" smtClean="0">
              <a:solidFill>
                <a:schemeClr val="bg1"/>
              </a:solidFill>
            </a:endParaRPr>
          </a:p>
          <a:p>
            <a:r>
              <a:rPr lang="ru-RU" sz="2400" dirty="0" smtClean="0">
                <a:solidFill>
                  <a:schemeClr val="bg1"/>
                </a:solidFill>
              </a:rPr>
              <a:t>1870 е – 80 – е гг. – подробное изучение механизмов 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клеточного деления (митоз, мейоз;</a:t>
            </a:r>
          </a:p>
          <a:p>
            <a:endParaRPr lang="ru-RU" sz="2400" dirty="0" smtClean="0">
              <a:solidFill>
                <a:schemeClr val="bg1"/>
              </a:solidFill>
            </a:endParaRPr>
          </a:p>
          <a:p>
            <a:r>
              <a:rPr lang="ru-RU" sz="2400" dirty="0" smtClean="0">
                <a:solidFill>
                  <a:schemeClr val="bg1"/>
                </a:solidFill>
              </a:rPr>
              <a:t>1882 г. Вальтер Флеминг – обобщенные сведения 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о хромосомах;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1888 г. – Генрих </a:t>
            </a:r>
            <a:r>
              <a:rPr lang="ru-RU" sz="2400" dirty="0" err="1" smtClean="0">
                <a:solidFill>
                  <a:schemeClr val="bg1"/>
                </a:solidFill>
              </a:rPr>
              <a:t>Вальдейер</a:t>
            </a:r>
            <a:r>
              <a:rPr lang="ru-RU" sz="2400" dirty="0" smtClean="0">
                <a:solidFill>
                  <a:schemeClr val="bg1"/>
                </a:solidFill>
              </a:rPr>
              <a:t> – соответствующий термин.</a:t>
            </a:r>
          </a:p>
          <a:p>
            <a:endParaRPr lang="ru-RU" sz="2400" dirty="0" smtClean="0">
              <a:solidFill>
                <a:schemeClr val="bg1"/>
              </a:solidFill>
            </a:endParaRPr>
          </a:p>
          <a:p>
            <a:r>
              <a:rPr lang="ru-RU" sz="2400" dirty="0" smtClean="0">
                <a:solidFill>
                  <a:schemeClr val="bg1"/>
                </a:solidFill>
              </a:rPr>
              <a:t>1885 г. Август Вейсман – теория непрерывности 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зародышевой плазмы.</a:t>
            </a:r>
          </a:p>
          <a:p>
            <a:endParaRPr lang="ru-RU" sz="2400" dirty="0" smtClean="0">
              <a:solidFill>
                <a:schemeClr val="bg1"/>
              </a:solidFill>
            </a:endParaRPr>
          </a:p>
          <a:p>
            <a:endParaRPr lang="ru-RU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866" name="Rectangle 2"/>
          <p:cNvSpPr>
            <a:spLocks noGrp="1" noChangeArrowheads="1"/>
          </p:cNvSpPr>
          <p:nvPr>
            <p:ph type="title"/>
          </p:nvPr>
        </p:nvSpPr>
        <p:spPr>
          <a:xfrm>
            <a:off x="1138990" y="0"/>
            <a:ext cx="7391212" cy="712808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ru-RU" sz="2400" dirty="0" smtClean="0">
                <a:solidFill>
                  <a:schemeClr val="bg1"/>
                </a:solidFill>
              </a:rPr>
              <a:t>Повторное открытие законов Менделя</a:t>
            </a:r>
            <a:endParaRPr lang="ru-RU" sz="2400" dirty="0" smtClean="0">
              <a:solidFill>
                <a:schemeClr val="bg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rcRect r="60941"/>
          <a:stretch>
            <a:fillRect/>
          </a:stretch>
        </p:blipFill>
        <p:spPr bwMode="auto">
          <a:xfrm>
            <a:off x="192507" y="192505"/>
            <a:ext cx="673768" cy="655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914399" y="3304673"/>
            <a:ext cx="20008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err="1" smtClean="0">
                <a:solidFill>
                  <a:schemeClr val="bg1"/>
                </a:solidFill>
              </a:rPr>
              <a:t>Гуго</a:t>
            </a:r>
            <a:r>
              <a:rPr lang="ru-RU" sz="2400" dirty="0" smtClean="0">
                <a:solidFill>
                  <a:schemeClr val="bg1"/>
                </a:solidFill>
              </a:rPr>
              <a:t> де Фриз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67790" y="3256547"/>
            <a:ext cx="21506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Карл </a:t>
            </a:r>
            <a:r>
              <a:rPr lang="ru-RU" sz="2400" dirty="0" err="1" smtClean="0">
                <a:solidFill>
                  <a:schemeClr val="bg1"/>
                </a:solidFill>
              </a:rPr>
              <a:t>Корренс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98694" y="3304673"/>
            <a:ext cx="20537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Эрих Чермак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50231" y="3721768"/>
            <a:ext cx="81012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В 1900 г. независимо друг от друга подтвердили 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правильность  закономерностей, установленных 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Менделем, и заново опубликовали его работу.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26695" y="847225"/>
            <a:ext cx="1724524" cy="2543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88631" y="740177"/>
            <a:ext cx="1766136" cy="2540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62863" y="718267"/>
            <a:ext cx="1911769" cy="2647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866" name="Rectangle 2"/>
          <p:cNvSpPr>
            <a:spLocks noGrp="1" noChangeArrowheads="1"/>
          </p:cNvSpPr>
          <p:nvPr>
            <p:ph type="title"/>
          </p:nvPr>
        </p:nvSpPr>
        <p:spPr>
          <a:xfrm>
            <a:off x="1182917" y="209613"/>
            <a:ext cx="6400800" cy="712808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2400" dirty="0" smtClean="0">
                <a:solidFill>
                  <a:schemeClr val="bg1"/>
                </a:solidFill>
              </a:rPr>
              <a:t>Продолжение исследований</a:t>
            </a:r>
            <a:endParaRPr lang="ru-RU" sz="2400" dirty="0" smtClean="0">
              <a:solidFill>
                <a:schemeClr val="bg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rcRect r="60941"/>
          <a:stretch>
            <a:fillRect/>
          </a:stretch>
        </p:blipFill>
        <p:spPr bwMode="auto">
          <a:xfrm>
            <a:off x="192507" y="192505"/>
            <a:ext cx="465220" cy="452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625642" y="1042737"/>
            <a:ext cx="7209474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1901 г. – Г. де Фриз – «Теория мутаций».</a:t>
            </a:r>
          </a:p>
          <a:p>
            <a:endParaRPr lang="ru-RU" sz="2400" dirty="0" smtClean="0">
              <a:solidFill>
                <a:schemeClr val="bg1"/>
              </a:solidFill>
            </a:endParaRPr>
          </a:p>
          <a:p>
            <a:r>
              <a:rPr lang="ru-RU" sz="2400" dirty="0" smtClean="0">
                <a:solidFill>
                  <a:schemeClr val="bg1"/>
                </a:solidFill>
              </a:rPr>
              <a:t>1902 – 03 гг. – У. </a:t>
            </a:r>
            <a:r>
              <a:rPr lang="ru-RU" sz="2400" dirty="0" err="1" smtClean="0">
                <a:solidFill>
                  <a:schemeClr val="bg1"/>
                </a:solidFill>
              </a:rPr>
              <a:t>Сэттон</a:t>
            </a:r>
            <a:r>
              <a:rPr lang="ru-RU" sz="2400" dirty="0" smtClean="0">
                <a:solidFill>
                  <a:schemeClr val="bg1"/>
                </a:solidFill>
              </a:rPr>
              <a:t>, 1902 -07 гг. – </a:t>
            </a:r>
            <a:r>
              <a:rPr lang="ru-RU" sz="2400" dirty="0" err="1" smtClean="0">
                <a:solidFill>
                  <a:schemeClr val="bg1"/>
                </a:solidFill>
              </a:rPr>
              <a:t>Т.Бовери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– в основе преемственности поколений клеток и 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организмов лежит преемственность хромосом.</a:t>
            </a:r>
          </a:p>
          <a:p>
            <a:endParaRPr lang="ru-RU" sz="2400" dirty="0" smtClean="0">
              <a:solidFill>
                <a:schemeClr val="bg1"/>
              </a:solidFill>
            </a:endParaRPr>
          </a:p>
          <a:p>
            <a:r>
              <a:rPr lang="ru-RU" sz="2400" dirty="0" smtClean="0">
                <a:solidFill>
                  <a:schemeClr val="bg1"/>
                </a:solidFill>
              </a:rPr>
              <a:t>1906 г. – У. </a:t>
            </a:r>
            <a:r>
              <a:rPr lang="ru-RU" sz="2400" dirty="0" err="1" smtClean="0">
                <a:solidFill>
                  <a:schemeClr val="bg1"/>
                </a:solidFill>
              </a:rPr>
              <a:t>Бетсон</a:t>
            </a:r>
            <a:r>
              <a:rPr lang="ru-RU" sz="2400" dirty="0" smtClean="0">
                <a:solidFill>
                  <a:schemeClr val="bg1"/>
                </a:solidFill>
              </a:rPr>
              <a:t> – термин «генетика».</a:t>
            </a:r>
          </a:p>
          <a:p>
            <a:endParaRPr lang="ru-RU" sz="2400" dirty="0" smtClean="0">
              <a:solidFill>
                <a:schemeClr val="bg1"/>
              </a:solidFill>
            </a:endParaRPr>
          </a:p>
          <a:p>
            <a:r>
              <a:rPr lang="ru-RU" sz="2400" dirty="0" smtClean="0">
                <a:solidFill>
                  <a:schemeClr val="bg1"/>
                </a:solidFill>
              </a:rPr>
              <a:t>1909 г. – В. </a:t>
            </a:r>
            <a:r>
              <a:rPr lang="ru-RU" sz="2400" dirty="0" err="1" smtClean="0">
                <a:solidFill>
                  <a:schemeClr val="bg1"/>
                </a:solidFill>
              </a:rPr>
              <a:t>Иогансен</a:t>
            </a:r>
            <a:r>
              <a:rPr lang="ru-RU" sz="2400" dirty="0" smtClean="0">
                <a:solidFill>
                  <a:schemeClr val="bg1"/>
                </a:solidFill>
              </a:rPr>
              <a:t> – термины «ген»,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 «генотип», «фенотип».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                              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866" name="Rectangle 2"/>
          <p:cNvSpPr>
            <a:spLocks noGrp="1" noChangeArrowheads="1"/>
          </p:cNvSpPr>
          <p:nvPr>
            <p:ph type="title"/>
          </p:nvPr>
        </p:nvSpPr>
        <p:spPr>
          <a:xfrm>
            <a:off x="1696264" y="0"/>
            <a:ext cx="6400800" cy="712808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2400" dirty="0" smtClean="0">
                <a:solidFill>
                  <a:schemeClr val="bg1"/>
                </a:solidFill>
              </a:rPr>
              <a:t>Школа Томаса Моргана</a:t>
            </a:r>
            <a:endParaRPr lang="ru-RU" sz="2400" dirty="0" smtClean="0">
              <a:solidFill>
                <a:schemeClr val="bg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rcRect r="60941"/>
          <a:stretch>
            <a:fillRect/>
          </a:stretch>
        </p:blipFill>
        <p:spPr bwMode="auto">
          <a:xfrm>
            <a:off x="192506" y="192505"/>
            <a:ext cx="609599" cy="59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88167" y="531351"/>
            <a:ext cx="6696075" cy="3400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81263" y="3943171"/>
            <a:ext cx="833337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1915 г. –сформулирована хромосомная теория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 наследственности:  расположение генов в хромосомах, 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их порядок и расстояние между ними.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866" name="Rectangle 2"/>
          <p:cNvSpPr>
            <a:spLocks noGrp="1" noChangeArrowheads="1"/>
          </p:cNvSpPr>
          <p:nvPr>
            <p:ph type="title"/>
          </p:nvPr>
        </p:nvSpPr>
        <p:spPr>
          <a:xfrm>
            <a:off x="818147" y="0"/>
            <a:ext cx="7006201" cy="712808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2400" dirty="0" smtClean="0">
                <a:solidFill>
                  <a:schemeClr val="bg1"/>
                </a:solidFill>
              </a:rPr>
              <a:t>Продолжение исследований</a:t>
            </a:r>
            <a:endParaRPr lang="ru-RU" sz="2400" dirty="0" smtClean="0">
              <a:solidFill>
                <a:schemeClr val="bg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rcRect r="60941"/>
          <a:stretch>
            <a:fillRect/>
          </a:stretch>
        </p:blipFill>
        <p:spPr bwMode="auto">
          <a:xfrm>
            <a:off x="192507" y="192506"/>
            <a:ext cx="527784" cy="513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88758" y="770022"/>
            <a:ext cx="470000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1931 г. – </a:t>
            </a:r>
            <a:r>
              <a:rPr lang="ru-RU" sz="2400" dirty="0" err="1" smtClean="0">
                <a:solidFill>
                  <a:schemeClr val="bg1"/>
                </a:solidFill>
              </a:rPr>
              <a:t>Б.Мак-Клинток</a:t>
            </a:r>
            <a:r>
              <a:rPr lang="ru-RU" sz="2400" dirty="0" smtClean="0">
                <a:solidFill>
                  <a:schemeClr val="bg1"/>
                </a:solidFill>
              </a:rPr>
              <a:t> – 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Причиной рекомбинации генов 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является кроссинговер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0176" y="545432"/>
            <a:ext cx="1814208" cy="1796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01053" y="2566737"/>
            <a:ext cx="5755422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1941 г. </a:t>
            </a:r>
            <a:r>
              <a:rPr lang="ru-RU" sz="2400" dirty="0" err="1" smtClean="0">
                <a:solidFill>
                  <a:schemeClr val="bg1"/>
                </a:solidFill>
              </a:rPr>
              <a:t>Дж.Бидл</a:t>
            </a:r>
            <a:r>
              <a:rPr lang="ru-RU" sz="2400" dirty="0" smtClean="0">
                <a:solidFill>
                  <a:schemeClr val="bg1"/>
                </a:solidFill>
              </a:rPr>
              <a:t> и </a:t>
            </a:r>
            <a:r>
              <a:rPr lang="ru-RU" sz="2400" dirty="0" err="1" smtClean="0">
                <a:solidFill>
                  <a:schemeClr val="bg1"/>
                </a:solidFill>
              </a:rPr>
              <a:t>Э.Тейтум</a:t>
            </a:r>
            <a:r>
              <a:rPr lang="ru-RU" sz="2400" dirty="0" smtClean="0">
                <a:solidFill>
                  <a:schemeClr val="bg1"/>
                </a:solidFill>
              </a:rPr>
              <a:t> – гипотеза 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«один ген – один фермент».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Впоследствии: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«один </a:t>
            </a:r>
            <a:r>
              <a:rPr lang="ru-RU" sz="2400" dirty="0" err="1" smtClean="0">
                <a:solidFill>
                  <a:schemeClr val="bg1"/>
                </a:solidFill>
              </a:rPr>
              <a:t>ген-один</a:t>
            </a:r>
            <a:r>
              <a:rPr lang="ru-RU" sz="2400" dirty="0" smtClean="0">
                <a:solidFill>
                  <a:schemeClr val="bg1"/>
                </a:solidFill>
              </a:rPr>
              <a:t> белок</a:t>
            </a:r>
            <a:r>
              <a:rPr lang="ru-RU" sz="2400" dirty="0" smtClean="0">
                <a:solidFill>
                  <a:schemeClr val="bg1"/>
                </a:solidFill>
              </a:rPr>
              <a:t>»</a:t>
            </a:r>
            <a:r>
              <a:rPr lang="ru-RU" sz="2400" dirty="0" smtClean="0">
                <a:solidFill>
                  <a:schemeClr val="bg1"/>
                </a:solidFill>
              </a:rPr>
              <a:t>,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«один ген – один полипептид», 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«один ген – одна </a:t>
            </a:r>
            <a:r>
              <a:rPr lang="ru-RU" sz="2400" dirty="0" err="1" smtClean="0">
                <a:solidFill>
                  <a:schemeClr val="bg1"/>
                </a:solidFill>
              </a:rPr>
              <a:t>мРНК</a:t>
            </a:r>
            <a:r>
              <a:rPr lang="ru-RU" sz="2400" dirty="0" smtClean="0">
                <a:solidFill>
                  <a:schemeClr val="bg1"/>
                </a:solidFill>
              </a:rPr>
              <a:t>»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63916" y="2522011"/>
            <a:ext cx="2823410" cy="2386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866" name="Rectangle 2"/>
          <p:cNvSpPr>
            <a:spLocks noGrp="1" noChangeArrowheads="1"/>
          </p:cNvSpPr>
          <p:nvPr>
            <p:ph type="title"/>
          </p:nvPr>
        </p:nvSpPr>
        <p:spPr>
          <a:xfrm>
            <a:off x="1423549" y="0"/>
            <a:ext cx="6400800" cy="712808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2400" dirty="0" smtClean="0">
                <a:solidFill>
                  <a:schemeClr val="bg1"/>
                </a:solidFill>
              </a:rPr>
              <a:t>3 этап</a:t>
            </a:r>
            <a:endParaRPr lang="ru-RU" sz="2400" dirty="0" smtClean="0">
              <a:solidFill>
                <a:schemeClr val="bg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rcRect r="60941"/>
          <a:stretch>
            <a:fillRect/>
          </a:stretch>
        </p:blipFill>
        <p:spPr bwMode="auto">
          <a:xfrm>
            <a:off x="192507" y="192506"/>
            <a:ext cx="527784" cy="513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1473" y="609600"/>
            <a:ext cx="7274876" cy="431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866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116" y="0"/>
            <a:ext cx="6412644" cy="649705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2400" dirty="0" smtClean="0">
                <a:solidFill>
                  <a:schemeClr val="bg1"/>
                </a:solidFill>
              </a:rPr>
              <a:t>На пути к нобелевской премии</a:t>
            </a:r>
            <a:endParaRPr lang="ru-RU" sz="2400" dirty="0" smtClean="0">
              <a:solidFill>
                <a:schemeClr val="bg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rcRect r="60941"/>
          <a:stretch>
            <a:fillRect/>
          </a:stretch>
        </p:blipFill>
        <p:spPr bwMode="auto">
          <a:xfrm>
            <a:off x="192507" y="192506"/>
            <a:ext cx="449178" cy="436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1052" y="670802"/>
            <a:ext cx="8406064" cy="4280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866" name="Rectangle 2"/>
          <p:cNvSpPr>
            <a:spLocks noGrp="1" noChangeArrowheads="1"/>
          </p:cNvSpPr>
          <p:nvPr>
            <p:ph type="title"/>
          </p:nvPr>
        </p:nvSpPr>
        <p:spPr>
          <a:xfrm>
            <a:off x="1744390" y="0"/>
            <a:ext cx="6400800" cy="712808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2400" dirty="0" smtClean="0">
                <a:solidFill>
                  <a:schemeClr val="bg1"/>
                </a:solidFill>
              </a:rPr>
              <a:t>Продолжение исследований</a:t>
            </a:r>
            <a:endParaRPr lang="ru-RU" sz="2400" dirty="0" smtClean="0">
              <a:solidFill>
                <a:schemeClr val="bg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rcRect r="60941"/>
          <a:stretch>
            <a:fillRect/>
          </a:stretch>
        </p:blipFill>
        <p:spPr bwMode="auto">
          <a:xfrm>
            <a:off x="192506" y="192506"/>
            <a:ext cx="545431" cy="53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3978" y="676396"/>
            <a:ext cx="7956885" cy="4261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Рисунок 4"/>
          <p:cNvPicPr>
            <a:picLocks noChangeAspect="1"/>
          </p:cNvPicPr>
          <p:nvPr/>
        </p:nvPicPr>
        <p:blipFill>
          <a:blip r:embed="rId2" cstate="print"/>
          <a:srcRect r="60941"/>
          <a:stretch>
            <a:fillRect/>
          </a:stretch>
        </p:blipFill>
        <p:spPr bwMode="auto">
          <a:xfrm>
            <a:off x="144379" y="144379"/>
            <a:ext cx="795735" cy="757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0" name="Прямоугольник 2"/>
          <p:cNvSpPr>
            <a:spLocks noChangeArrowheads="1"/>
          </p:cNvSpPr>
          <p:nvPr/>
        </p:nvSpPr>
        <p:spPr bwMode="auto">
          <a:xfrm>
            <a:off x="2936081" y="207169"/>
            <a:ext cx="1060628" cy="530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8580" tIns="34290" rIns="68580" bIns="34290">
            <a:spAutoFit/>
          </a:bodyPr>
          <a:lstStyle/>
          <a:p>
            <a:pPr eaLnBrk="0" hangingPunct="0"/>
            <a:r>
              <a:rPr lang="ru-RU" sz="3000" b="1" dirty="0" smtClean="0">
                <a:solidFill>
                  <a:schemeClr val="bg1"/>
                </a:solidFill>
              </a:rPr>
              <a:t>план</a:t>
            </a:r>
            <a:endParaRPr lang="ru-RU" sz="3000" b="1" dirty="0">
              <a:solidFill>
                <a:schemeClr val="bg1"/>
              </a:solidFill>
            </a:endParaRPr>
          </a:p>
        </p:txBody>
      </p:sp>
      <p:sp>
        <p:nvSpPr>
          <p:cNvPr id="22531" name="Rectangle 2"/>
          <p:cNvSpPr>
            <a:spLocks noChangeArrowheads="1"/>
          </p:cNvSpPr>
          <p:nvPr/>
        </p:nvSpPr>
        <p:spPr bwMode="auto">
          <a:xfrm>
            <a:off x="950119" y="1884453"/>
            <a:ext cx="8068700" cy="623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80" tIns="34290" rIns="68580" bIns="34290" anchor="ctr">
            <a:spAutoFit/>
          </a:bodyPr>
          <a:lstStyle/>
          <a:p>
            <a:endParaRPr lang="ru-RU" dirty="0"/>
          </a:p>
          <a:p>
            <a:pPr eaLnBrk="0" hangingPunct="0"/>
            <a:endParaRPr lang="ru-RU" dirty="0"/>
          </a:p>
        </p:txBody>
      </p:sp>
      <p:sp>
        <p:nvSpPr>
          <p:cNvPr id="22535" name="Rectangle 2"/>
          <p:cNvSpPr>
            <a:spLocks noChangeArrowheads="1"/>
          </p:cNvSpPr>
          <p:nvPr/>
        </p:nvSpPr>
        <p:spPr bwMode="auto">
          <a:xfrm>
            <a:off x="0" y="-1674"/>
            <a:ext cx="138564" cy="346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8580" tIns="34290" rIns="68580" bIns="34290" anchor="ctr">
            <a:spAutoFit/>
          </a:bodyPr>
          <a:lstStyle/>
          <a:p>
            <a:pPr eaLnBrk="0" hangingPunct="0"/>
            <a:endParaRPr lang="ru-RU"/>
          </a:p>
        </p:txBody>
      </p:sp>
      <p:sp>
        <p:nvSpPr>
          <p:cNvPr id="22537" name="Rectangle 5"/>
          <p:cNvSpPr>
            <a:spLocks noChangeArrowheads="1"/>
          </p:cNvSpPr>
          <p:nvPr/>
        </p:nvSpPr>
        <p:spPr bwMode="auto">
          <a:xfrm>
            <a:off x="0" y="-1674"/>
            <a:ext cx="138564" cy="346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8580" tIns="34290" rIns="68580" bIns="34290" anchor="ctr">
            <a:spAutoFit/>
          </a:bodyPr>
          <a:lstStyle/>
          <a:p>
            <a:pPr eaLnBrk="0" hangingPunct="0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68443" y="1179095"/>
            <a:ext cx="5433923" cy="1962076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marL="257175" indent="-257175">
              <a:buFont typeface="+mj-lt"/>
              <a:buAutoNum type="arabicPeriod"/>
            </a:pPr>
            <a:r>
              <a:rPr lang="ru-RU" sz="2100" b="1" dirty="0" smtClean="0">
                <a:solidFill>
                  <a:schemeClr val="bg1"/>
                </a:solidFill>
              </a:rPr>
              <a:t>Основные понятия</a:t>
            </a:r>
            <a:endParaRPr lang="ru-RU" sz="2100" dirty="0" smtClean="0">
              <a:solidFill>
                <a:schemeClr val="bg1"/>
              </a:solidFill>
            </a:endParaRPr>
          </a:p>
          <a:p>
            <a:pPr marL="257175" indent="-257175">
              <a:buFont typeface="+mj-lt"/>
              <a:buAutoNum type="arabicPeriod"/>
            </a:pPr>
            <a:r>
              <a:rPr lang="ru-RU" sz="2100" b="1" dirty="0" smtClean="0">
                <a:solidFill>
                  <a:schemeClr val="bg1"/>
                </a:solidFill>
              </a:rPr>
              <a:t>Задачи генетики</a:t>
            </a:r>
            <a:endParaRPr lang="ru-RU" sz="2100" dirty="0" smtClean="0">
              <a:solidFill>
                <a:schemeClr val="bg1"/>
              </a:solidFill>
            </a:endParaRPr>
          </a:p>
          <a:p>
            <a:pPr marL="257175" indent="-257175">
              <a:buFont typeface="+mj-lt"/>
              <a:buAutoNum type="arabicPeriod"/>
            </a:pPr>
            <a:r>
              <a:rPr lang="ru-RU" sz="2100" b="1" dirty="0" smtClean="0">
                <a:solidFill>
                  <a:schemeClr val="bg1"/>
                </a:solidFill>
              </a:rPr>
              <a:t>Этапы развития генетики</a:t>
            </a:r>
            <a:endParaRPr lang="ru-RU" sz="2100" dirty="0" smtClean="0">
              <a:solidFill>
                <a:schemeClr val="bg1"/>
              </a:solidFill>
            </a:endParaRPr>
          </a:p>
          <a:p>
            <a:pPr marL="257175" indent="-257175">
              <a:buFont typeface="+mj-lt"/>
              <a:buAutoNum type="arabicPeriod"/>
            </a:pPr>
            <a:r>
              <a:rPr lang="ru-RU" sz="2100" b="1" dirty="0" smtClean="0">
                <a:solidFill>
                  <a:schemeClr val="bg1"/>
                </a:solidFill>
              </a:rPr>
              <a:t>Разделы  и связь с другими науками</a:t>
            </a:r>
            <a:endParaRPr lang="ru-RU" sz="2100" dirty="0" smtClean="0">
              <a:solidFill>
                <a:schemeClr val="bg1"/>
              </a:solidFill>
            </a:endParaRPr>
          </a:p>
          <a:p>
            <a:pPr marL="257175" indent="-257175">
              <a:buFont typeface="+mj-lt"/>
              <a:buAutoNum type="arabicPeriod"/>
            </a:pPr>
            <a:r>
              <a:rPr lang="ru-RU" sz="2100" b="1" dirty="0" smtClean="0">
                <a:solidFill>
                  <a:schemeClr val="bg1"/>
                </a:solidFill>
              </a:rPr>
              <a:t>Методы исследования в генетике </a:t>
            </a:r>
            <a:endParaRPr lang="ru-RU" sz="2100" dirty="0" smtClean="0">
              <a:solidFill>
                <a:schemeClr val="bg1"/>
              </a:solidFill>
            </a:endParaRP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39739" y="2388604"/>
            <a:ext cx="3379671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866" name="Rectangle 2"/>
          <p:cNvSpPr>
            <a:spLocks noGrp="1" noChangeArrowheads="1"/>
          </p:cNvSpPr>
          <p:nvPr>
            <p:ph type="title"/>
          </p:nvPr>
        </p:nvSpPr>
        <p:spPr>
          <a:xfrm>
            <a:off x="1744390" y="0"/>
            <a:ext cx="6400800" cy="712808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2400" dirty="0" smtClean="0">
                <a:solidFill>
                  <a:schemeClr val="bg1"/>
                </a:solidFill>
              </a:rPr>
              <a:t>Продолжение исследований</a:t>
            </a:r>
            <a:endParaRPr lang="ru-RU" sz="2400" dirty="0" smtClean="0">
              <a:solidFill>
                <a:schemeClr val="bg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rcRect r="60941"/>
          <a:stretch>
            <a:fillRect/>
          </a:stretch>
        </p:blipFill>
        <p:spPr bwMode="auto">
          <a:xfrm>
            <a:off x="192506" y="192506"/>
            <a:ext cx="545431" cy="53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842" y="747055"/>
            <a:ext cx="7796463" cy="4202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866" name="Rectangle 2"/>
          <p:cNvSpPr>
            <a:spLocks noGrp="1" noChangeArrowheads="1"/>
          </p:cNvSpPr>
          <p:nvPr>
            <p:ph type="title"/>
          </p:nvPr>
        </p:nvSpPr>
        <p:spPr>
          <a:xfrm>
            <a:off x="942285" y="0"/>
            <a:ext cx="6400800" cy="712808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2400" dirty="0" smtClean="0">
                <a:solidFill>
                  <a:schemeClr val="bg1"/>
                </a:solidFill>
              </a:rPr>
              <a:t>4 этап</a:t>
            </a:r>
            <a:endParaRPr lang="ru-RU" sz="2400" dirty="0" smtClean="0">
              <a:solidFill>
                <a:schemeClr val="bg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rcRect r="60941"/>
          <a:stretch>
            <a:fillRect/>
          </a:stretch>
        </p:blipFill>
        <p:spPr bwMode="auto">
          <a:xfrm>
            <a:off x="192507" y="192505"/>
            <a:ext cx="465220" cy="452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9810" y="658142"/>
            <a:ext cx="8165432" cy="4293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866" name="Rectangle 2"/>
          <p:cNvSpPr>
            <a:spLocks noGrp="1" noChangeArrowheads="1"/>
          </p:cNvSpPr>
          <p:nvPr>
            <p:ph type="title"/>
          </p:nvPr>
        </p:nvSpPr>
        <p:spPr>
          <a:xfrm>
            <a:off x="1632096" y="0"/>
            <a:ext cx="6400800" cy="712808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2400" dirty="0" smtClean="0">
                <a:solidFill>
                  <a:schemeClr val="bg1"/>
                </a:solidFill>
              </a:rPr>
              <a:t>5 этап</a:t>
            </a:r>
            <a:endParaRPr lang="ru-RU" sz="2400" dirty="0" smtClean="0">
              <a:solidFill>
                <a:schemeClr val="bg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rcRect r="60941"/>
          <a:stretch>
            <a:fillRect/>
          </a:stretch>
        </p:blipFill>
        <p:spPr bwMode="auto">
          <a:xfrm>
            <a:off x="192507" y="192505"/>
            <a:ext cx="395838" cy="385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609183"/>
            <a:ext cx="7388893" cy="4278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866" name="Rectangle 2"/>
          <p:cNvSpPr>
            <a:spLocks noGrp="1" noChangeArrowheads="1"/>
          </p:cNvSpPr>
          <p:nvPr>
            <p:ph type="title"/>
          </p:nvPr>
        </p:nvSpPr>
        <p:spPr>
          <a:xfrm>
            <a:off x="2065233" y="225655"/>
            <a:ext cx="6400800" cy="712808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2400" dirty="0" smtClean="0">
                <a:solidFill>
                  <a:schemeClr val="bg1"/>
                </a:solidFill>
              </a:rPr>
              <a:t>История отечественной генетики</a:t>
            </a:r>
            <a:endParaRPr lang="ru-RU" sz="2400" dirty="0" smtClean="0">
              <a:solidFill>
                <a:schemeClr val="bg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rcRect r="60941"/>
          <a:stretch>
            <a:fillRect/>
          </a:stretch>
        </p:blipFill>
        <p:spPr bwMode="auto">
          <a:xfrm>
            <a:off x="192506" y="192506"/>
            <a:ext cx="593557" cy="57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2926" y="879511"/>
            <a:ext cx="7812506" cy="4023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866" name="Rectangle 2"/>
          <p:cNvSpPr>
            <a:spLocks noGrp="1" noChangeArrowheads="1"/>
          </p:cNvSpPr>
          <p:nvPr>
            <p:ph type="title"/>
          </p:nvPr>
        </p:nvSpPr>
        <p:spPr>
          <a:xfrm>
            <a:off x="2065233" y="0"/>
            <a:ext cx="6400800" cy="712808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2400" dirty="0" smtClean="0">
                <a:solidFill>
                  <a:schemeClr val="bg1"/>
                </a:solidFill>
              </a:rPr>
              <a:t>История отечественной генетики</a:t>
            </a:r>
            <a:endParaRPr lang="ru-RU" sz="2400" dirty="0" smtClean="0">
              <a:solidFill>
                <a:schemeClr val="bg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rcRect r="60941"/>
          <a:stretch>
            <a:fillRect/>
          </a:stretch>
        </p:blipFill>
        <p:spPr bwMode="auto">
          <a:xfrm>
            <a:off x="192506" y="192506"/>
            <a:ext cx="593557" cy="57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3138" y="818147"/>
            <a:ext cx="7042483" cy="4090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866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212" y="0"/>
            <a:ext cx="6400800" cy="712808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2400" dirty="0" smtClean="0">
                <a:solidFill>
                  <a:schemeClr val="bg1"/>
                </a:solidFill>
              </a:rPr>
              <a:t>История отечественной генетики</a:t>
            </a:r>
            <a:endParaRPr lang="ru-RU" sz="2400" dirty="0" smtClean="0">
              <a:solidFill>
                <a:schemeClr val="bg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rcRect r="60941"/>
          <a:stretch>
            <a:fillRect/>
          </a:stretch>
        </p:blipFill>
        <p:spPr bwMode="auto">
          <a:xfrm>
            <a:off x="192506" y="192506"/>
            <a:ext cx="593557" cy="57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6274" y="539903"/>
            <a:ext cx="6646444" cy="4603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866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212" y="0"/>
            <a:ext cx="6400800" cy="712808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2400" dirty="0" smtClean="0">
                <a:solidFill>
                  <a:schemeClr val="bg1"/>
                </a:solidFill>
              </a:rPr>
              <a:t>История отечественной генетики</a:t>
            </a:r>
            <a:endParaRPr lang="ru-RU" sz="2400" dirty="0" smtClean="0">
              <a:solidFill>
                <a:schemeClr val="bg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rcRect r="60941"/>
          <a:stretch>
            <a:fillRect/>
          </a:stretch>
        </p:blipFill>
        <p:spPr bwMode="auto">
          <a:xfrm>
            <a:off x="192506" y="192506"/>
            <a:ext cx="593557" cy="57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4189" y="499469"/>
            <a:ext cx="7138487" cy="4409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866" name="Rectangle 2"/>
          <p:cNvSpPr>
            <a:spLocks noGrp="1" noChangeArrowheads="1"/>
          </p:cNvSpPr>
          <p:nvPr>
            <p:ph type="title"/>
          </p:nvPr>
        </p:nvSpPr>
        <p:spPr>
          <a:xfrm>
            <a:off x="1198959" y="0"/>
            <a:ext cx="6400800" cy="712808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2400" dirty="0" smtClean="0">
                <a:solidFill>
                  <a:schemeClr val="bg1"/>
                </a:solidFill>
              </a:rPr>
              <a:t>«</a:t>
            </a:r>
            <a:r>
              <a:rPr lang="ru-RU" sz="2400" dirty="0" err="1" smtClean="0">
                <a:solidFill>
                  <a:schemeClr val="bg1"/>
                </a:solidFill>
              </a:rPr>
              <a:t>лысенковщина</a:t>
            </a:r>
            <a:r>
              <a:rPr lang="ru-RU" sz="2400" dirty="0" smtClean="0">
                <a:solidFill>
                  <a:schemeClr val="bg1"/>
                </a:solidFill>
              </a:rPr>
              <a:t>»</a:t>
            </a:r>
            <a:endParaRPr lang="ru-RU" sz="2400" dirty="0" smtClean="0">
              <a:solidFill>
                <a:schemeClr val="bg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rcRect r="60941"/>
          <a:stretch>
            <a:fillRect/>
          </a:stretch>
        </p:blipFill>
        <p:spPr bwMode="auto">
          <a:xfrm>
            <a:off x="192506" y="192506"/>
            <a:ext cx="593557" cy="57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6063" y="593558"/>
            <a:ext cx="7685948" cy="4353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866" name="Rectangle 2"/>
          <p:cNvSpPr>
            <a:spLocks noGrp="1" noChangeArrowheads="1"/>
          </p:cNvSpPr>
          <p:nvPr>
            <p:ph type="title"/>
          </p:nvPr>
        </p:nvSpPr>
        <p:spPr>
          <a:xfrm>
            <a:off x="1808560" y="0"/>
            <a:ext cx="6400800" cy="712808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2400" dirty="0" smtClean="0">
                <a:solidFill>
                  <a:schemeClr val="bg1"/>
                </a:solidFill>
              </a:rPr>
              <a:t>Разделы генетики</a:t>
            </a:r>
            <a:endParaRPr lang="ru-RU" sz="2400" dirty="0" smtClean="0">
              <a:solidFill>
                <a:schemeClr val="bg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rcRect r="60941"/>
          <a:stretch>
            <a:fillRect/>
          </a:stretch>
        </p:blipFill>
        <p:spPr bwMode="auto">
          <a:xfrm>
            <a:off x="192506" y="192505"/>
            <a:ext cx="494797" cy="48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6674" y="871318"/>
            <a:ext cx="8197515" cy="406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866" name="Rectangle 2"/>
          <p:cNvSpPr>
            <a:spLocks noGrp="1" noChangeArrowheads="1"/>
          </p:cNvSpPr>
          <p:nvPr>
            <p:ph type="title"/>
          </p:nvPr>
        </p:nvSpPr>
        <p:spPr>
          <a:xfrm>
            <a:off x="1808560" y="0"/>
            <a:ext cx="6400800" cy="712808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2400" dirty="0" smtClean="0">
                <a:solidFill>
                  <a:schemeClr val="bg1"/>
                </a:solidFill>
              </a:rPr>
              <a:t>Разделы генетики</a:t>
            </a:r>
            <a:endParaRPr lang="ru-RU" sz="2400" dirty="0" smtClean="0">
              <a:solidFill>
                <a:schemeClr val="bg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rcRect r="60941"/>
          <a:stretch>
            <a:fillRect/>
          </a:stretch>
        </p:blipFill>
        <p:spPr bwMode="auto">
          <a:xfrm>
            <a:off x="192506" y="192505"/>
            <a:ext cx="494797" cy="48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7663" y="1009649"/>
            <a:ext cx="8448675" cy="3482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866" name="Rectangle 2"/>
          <p:cNvSpPr>
            <a:spLocks noGrp="1" noChangeArrowheads="1"/>
          </p:cNvSpPr>
          <p:nvPr>
            <p:ph type="title"/>
          </p:nvPr>
        </p:nvSpPr>
        <p:spPr>
          <a:xfrm>
            <a:off x="2065233" y="225655"/>
            <a:ext cx="5201841" cy="712808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2400" dirty="0" smtClean="0">
                <a:solidFill>
                  <a:schemeClr val="bg1"/>
                </a:solidFill>
              </a:rPr>
              <a:t>Основные понятия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rcRect r="60941"/>
          <a:stretch>
            <a:fillRect/>
          </a:stretch>
        </p:blipFill>
        <p:spPr bwMode="auto">
          <a:xfrm>
            <a:off x="192506" y="192505"/>
            <a:ext cx="641683" cy="624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08547" y="882316"/>
            <a:ext cx="8741111" cy="24314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Генетика </a:t>
            </a:r>
            <a:r>
              <a:rPr lang="ru-RU" sz="2400" dirty="0" smtClean="0">
                <a:solidFill>
                  <a:schemeClr val="bg1"/>
                </a:solidFill>
              </a:rPr>
              <a:t>– </a:t>
            </a:r>
            <a:r>
              <a:rPr lang="ru-RU" sz="2400" b="1" dirty="0" smtClean="0">
                <a:solidFill>
                  <a:schemeClr val="bg1"/>
                </a:solidFill>
              </a:rPr>
              <a:t>наука, изучающая закономерности </a:t>
            </a:r>
          </a:p>
          <a:p>
            <a:r>
              <a:rPr lang="ru-RU" sz="2400" b="1" dirty="0" smtClean="0">
                <a:solidFill>
                  <a:schemeClr val="bg1"/>
                </a:solidFill>
              </a:rPr>
              <a:t>Наследственности  и изменчивости живых организмов </a:t>
            </a:r>
          </a:p>
          <a:p>
            <a:r>
              <a:rPr lang="ru-RU" sz="2400" b="1" dirty="0" smtClean="0">
                <a:solidFill>
                  <a:schemeClr val="bg1"/>
                </a:solidFill>
              </a:rPr>
              <a:t>и методы управления ими. </a:t>
            </a:r>
          </a:p>
          <a:p>
            <a:endParaRPr lang="ru-RU" sz="2400" dirty="0" smtClean="0">
              <a:solidFill>
                <a:schemeClr val="bg1"/>
              </a:solidFill>
            </a:endParaRPr>
          </a:p>
          <a:p>
            <a:r>
              <a:rPr lang="ru-RU" sz="2800" b="1" dirty="0" smtClean="0">
                <a:solidFill>
                  <a:schemeClr val="bg1"/>
                </a:solidFill>
              </a:rPr>
              <a:t>Предмет генетики </a:t>
            </a:r>
            <a:r>
              <a:rPr lang="ru-RU" sz="2400" dirty="0" smtClean="0">
                <a:solidFill>
                  <a:schemeClr val="bg1"/>
                </a:solidFill>
              </a:rPr>
              <a:t>– </a:t>
            </a:r>
            <a:r>
              <a:rPr lang="ru-RU" sz="2400" b="1" dirty="0" smtClean="0">
                <a:solidFill>
                  <a:schemeClr val="bg1"/>
                </a:solidFill>
              </a:rPr>
              <a:t>явления наследственности </a:t>
            </a:r>
          </a:p>
          <a:p>
            <a:r>
              <a:rPr lang="ru-RU" sz="2400" b="1" dirty="0" smtClean="0">
                <a:solidFill>
                  <a:schemeClr val="bg1"/>
                </a:solidFill>
              </a:rPr>
              <a:t>и изменчивости  на всех уровнях организации жизни.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69768" y="3412934"/>
            <a:ext cx="1941095" cy="1730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866" name="Rectangle 2"/>
          <p:cNvSpPr>
            <a:spLocks noGrp="1" noChangeArrowheads="1"/>
          </p:cNvSpPr>
          <p:nvPr>
            <p:ph type="title"/>
          </p:nvPr>
        </p:nvSpPr>
        <p:spPr>
          <a:xfrm>
            <a:off x="1551886" y="0"/>
            <a:ext cx="6400800" cy="712808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2400" dirty="0" smtClean="0">
                <a:solidFill>
                  <a:schemeClr val="bg1"/>
                </a:solidFill>
              </a:rPr>
              <a:t>Связь с другими науками</a:t>
            </a:r>
            <a:endParaRPr lang="ru-RU" sz="2400" dirty="0" smtClean="0">
              <a:solidFill>
                <a:schemeClr val="bg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rcRect r="60941"/>
          <a:stretch>
            <a:fillRect/>
          </a:stretch>
        </p:blipFill>
        <p:spPr bwMode="auto">
          <a:xfrm>
            <a:off x="192507" y="192506"/>
            <a:ext cx="481262" cy="468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390" y="584752"/>
            <a:ext cx="7747334" cy="4308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866" name="Rectangle 2"/>
          <p:cNvSpPr>
            <a:spLocks noGrp="1" noChangeArrowheads="1"/>
          </p:cNvSpPr>
          <p:nvPr>
            <p:ph type="title"/>
          </p:nvPr>
        </p:nvSpPr>
        <p:spPr>
          <a:xfrm>
            <a:off x="2065233" y="225655"/>
            <a:ext cx="6400800" cy="712808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ru-RU" sz="2400" dirty="0" smtClean="0">
                <a:solidFill>
                  <a:schemeClr val="bg1"/>
                </a:solidFill>
              </a:rPr>
              <a:t>методы генетики</a:t>
            </a:r>
            <a:endParaRPr lang="ru-RU" sz="2400" dirty="0" smtClean="0">
              <a:solidFill>
                <a:schemeClr val="bg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rcRect r="60941"/>
          <a:stretch>
            <a:fillRect/>
          </a:stretch>
        </p:blipFill>
        <p:spPr bwMode="auto">
          <a:xfrm>
            <a:off x="192506" y="192505"/>
            <a:ext cx="1088231" cy="1058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0366" y="1528763"/>
            <a:ext cx="8039100" cy="330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866" name="Rectangle 2"/>
          <p:cNvSpPr>
            <a:spLocks noGrp="1" noChangeArrowheads="1"/>
          </p:cNvSpPr>
          <p:nvPr>
            <p:ph type="title"/>
          </p:nvPr>
        </p:nvSpPr>
        <p:spPr>
          <a:xfrm>
            <a:off x="2065233" y="225655"/>
            <a:ext cx="6400800" cy="712808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2400" dirty="0" smtClean="0">
                <a:solidFill>
                  <a:schemeClr val="bg1"/>
                </a:solidFill>
              </a:rPr>
              <a:t>Принципы генетического  анализа</a:t>
            </a:r>
            <a:endParaRPr lang="ru-RU" sz="2400" dirty="0" smtClean="0">
              <a:solidFill>
                <a:schemeClr val="bg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rcRect r="60941"/>
          <a:stretch>
            <a:fillRect/>
          </a:stretch>
        </p:blipFill>
        <p:spPr bwMode="auto">
          <a:xfrm>
            <a:off x="192506" y="192506"/>
            <a:ext cx="545431" cy="53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3137" y="823580"/>
            <a:ext cx="7293895" cy="4319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866" name="Rectangle 2"/>
          <p:cNvSpPr>
            <a:spLocks noGrp="1" noChangeArrowheads="1"/>
          </p:cNvSpPr>
          <p:nvPr>
            <p:ph type="title"/>
          </p:nvPr>
        </p:nvSpPr>
        <p:spPr>
          <a:xfrm>
            <a:off x="1551886" y="0"/>
            <a:ext cx="6400800" cy="712808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2400" dirty="0" smtClean="0">
                <a:solidFill>
                  <a:schemeClr val="bg1"/>
                </a:solidFill>
              </a:rPr>
              <a:t>Методы генетики</a:t>
            </a:r>
            <a:endParaRPr lang="ru-RU" sz="2400" dirty="0" smtClean="0">
              <a:solidFill>
                <a:schemeClr val="bg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rcRect r="60941"/>
          <a:stretch>
            <a:fillRect/>
          </a:stretch>
        </p:blipFill>
        <p:spPr bwMode="auto">
          <a:xfrm>
            <a:off x="192506" y="192506"/>
            <a:ext cx="513347" cy="499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6674" y="822881"/>
            <a:ext cx="8103268" cy="4122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866" name="Rectangle 2"/>
          <p:cNvSpPr>
            <a:spLocks noGrp="1" noChangeArrowheads="1"/>
          </p:cNvSpPr>
          <p:nvPr>
            <p:ph type="title"/>
          </p:nvPr>
        </p:nvSpPr>
        <p:spPr>
          <a:xfrm>
            <a:off x="1551886" y="0"/>
            <a:ext cx="6400800" cy="712808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2400" dirty="0" smtClean="0">
                <a:solidFill>
                  <a:schemeClr val="bg1"/>
                </a:solidFill>
              </a:rPr>
              <a:t>Методы генетики</a:t>
            </a:r>
            <a:endParaRPr lang="ru-RU" sz="2400" dirty="0" smtClean="0">
              <a:solidFill>
                <a:schemeClr val="bg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rcRect r="60941"/>
          <a:stretch>
            <a:fillRect/>
          </a:stretch>
        </p:blipFill>
        <p:spPr bwMode="auto">
          <a:xfrm>
            <a:off x="192506" y="192506"/>
            <a:ext cx="513347" cy="499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4023" y="1145005"/>
            <a:ext cx="8620125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7" name="Рисунок 4"/>
          <p:cNvPicPr>
            <a:picLocks noChangeAspect="1"/>
          </p:cNvPicPr>
          <p:nvPr/>
        </p:nvPicPr>
        <p:blipFill>
          <a:blip r:embed="rId2" cstate="print"/>
          <a:srcRect r="60941"/>
          <a:stretch>
            <a:fillRect/>
          </a:stretch>
        </p:blipFill>
        <p:spPr bwMode="auto">
          <a:xfrm>
            <a:off x="171451" y="44054"/>
            <a:ext cx="1088231" cy="1058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78" name="Rectangle 1"/>
          <p:cNvSpPr>
            <a:spLocks noChangeArrowheads="1"/>
          </p:cNvSpPr>
          <p:nvPr/>
        </p:nvSpPr>
        <p:spPr bwMode="auto">
          <a:xfrm>
            <a:off x="2633100" y="2413083"/>
            <a:ext cx="4136231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80" tIns="34290" rIns="68580" bIns="34290" anchor="ctr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ea typeface="Microsoft Sans Serif" pitchFamily="34" charset="0"/>
                <a:cs typeface="Times New Roman" pitchFamily="18" charset="0"/>
              </a:rPr>
              <a:t>Благодарю за внимание!</a:t>
            </a:r>
            <a:endParaRPr lang="ru-RU" sz="2400" dirty="0">
              <a:solidFill>
                <a:schemeClr val="bg1"/>
              </a:solidFill>
              <a:ea typeface="Microsoft Sans Serif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866" name="Rectangle 2"/>
          <p:cNvSpPr>
            <a:spLocks noGrp="1" noChangeArrowheads="1"/>
          </p:cNvSpPr>
          <p:nvPr>
            <p:ph type="title"/>
          </p:nvPr>
        </p:nvSpPr>
        <p:spPr>
          <a:xfrm>
            <a:off x="1904812" y="0"/>
            <a:ext cx="6400800" cy="712808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2400" dirty="0" smtClean="0">
                <a:solidFill>
                  <a:schemeClr val="bg1"/>
                </a:solidFill>
              </a:rPr>
              <a:t>Основные понятия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rcRect r="60941"/>
          <a:stretch>
            <a:fillRect/>
          </a:stretch>
        </p:blipFill>
        <p:spPr bwMode="auto">
          <a:xfrm>
            <a:off x="192507" y="192506"/>
            <a:ext cx="385009" cy="374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08546" y="577515"/>
            <a:ext cx="8640635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Наследственность </a:t>
            </a:r>
            <a:r>
              <a:rPr lang="ru-RU" sz="2400" dirty="0" smtClean="0">
                <a:solidFill>
                  <a:schemeClr val="bg1"/>
                </a:solidFill>
              </a:rPr>
              <a:t>– свойство организмов передавать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 свои признаки и качества из поколения в поколение, 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Обеспечивая  их преемственность.</a:t>
            </a:r>
          </a:p>
          <a:p>
            <a:endParaRPr lang="ru-RU" sz="2400" dirty="0" smtClean="0">
              <a:solidFill>
                <a:schemeClr val="bg1"/>
              </a:solidFill>
            </a:endParaRPr>
          </a:p>
          <a:p>
            <a:r>
              <a:rPr lang="ru-RU" sz="2800" b="1" dirty="0" smtClean="0">
                <a:solidFill>
                  <a:schemeClr val="bg1"/>
                </a:solidFill>
              </a:rPr>
              <a:t>Изменчивость</a:t>
            </a:r>
            <a:r>
              <a:rPr lang="ru-RU" sz="2400" dirty="0" smtClean="0">
                <a:solidFill>
                  <a:schemeClr val="bg1"/>
                </a:solidFill>
              </a:rPr>
              <a:t> – способность к приобретению 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различий  по отдельным  признакам между 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организмами,  группами организмов или 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частями  одного и того же организма.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57446" y="3366373"/>
            <a:ext cx="3194050" cy="147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866" name="Rectangle 2"/>
          <p:cNvSpPr>
            <a:spLocks noGrp="1" noChangeArrowheads="1"/>
          </p:cNvSpPr>
          <p:nvPr>
            <p:ph type="title"/>
          </p:nvPr>
        </p:nvSpPr>
        <p:spPr>
          <a:xfrm>
            <a:off x="2065233" y="225655"/>
            <a:ext cx="6400800" cy="712808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2400" b="1" dirty="0" smtClean="0">
                <a:solidFill>
                  <a:schemeClr val="bg1"/>
                </a:solidFill>
              </a:rPr>
              <a:t>Задачи генетики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rcRect r="60941"/>
          <a:stretch>
            <a:fillRect/>
          </a:stretch>
        </p:blipFill>
        <p:spPr bwMode="auto">
          <a:xfrm>
            <a:off x="192506" y="192505"/>
            <a:ext cx="1088231" cy="1058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24589" y="1459832"/>
            <a:ext cx="6755119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Основная задача генетики – изучение </a:t>
            </a:r>
          </a:p>
          <a:p>
            <a:r>
              <a:rPr lang="ru-RU" sz="2800" dirty="0" smtClean="0">
                <a:solidFill>
                  <a:schemeClr val="bg1"/>
                </a:solidFill>
              </a:rPr>
              <a:t>закономерностей наследственности </a:t>
            </a:r>
          </a:p>
          <a:p>
            <a:r>
              <a:rPr lang="ru-RU" sz="2800" dirty="0" smtClean="0">
                <a:solidFill>
                  <a:schemeClr val="bg1"/>
                </a:solidFill>
              </a:rPr>
              <a:t>и изменчивости с целью разработки </a:t>
            </a:r>
          </a:p>
          <a:p>
            <a:r>
              <a:rPr lang="ru-RU" sz="2800" dirty="0" smtClean="0">
                <a:solidFill>
                  <a:schemeClr val="bg1"/>
                </a:solidFill>
              </a:rPr>
              <a:t>способов управления ими в интересах </a:t>
            </a:r>
          </a:p>
          <a:p>
            <a:r>
              <a:rPr lang="ru-RU" sz="2800" dirty="0" smtClean="0">
                <a:solidFill>
                  <a:schemeClr val="bg1"/>
                </a:solidFill>
              </a:rPr>
              <a:t>всего человечества.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866" name="Rectangle 2"/>
          <p:cNvSpPr>
            <a:spLocks noGrp="1" noChangeArrowheads="1"/>
          </p:cNvSpPr>
          <p:nvPr>
            <p:ph type="title"/>
          </p:nvPr>
        </p:nvSpPr>
        <p:spPr>
          <a:xfrm>
            <a:off x="1716505" y="0"/>
            <a:ext cx="6444727" cy="529389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2400" b="1" dirty="0" smtClean="0">
                <a:solidFill>
                  <a:schemeClr val="bg1"/>
                </a:solidFill>
              </a:rPr>
              <a:t>Теоретические Задачи генетики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rcRect r="60941"/>
          <a:stretch>
            <a:fillRect/>
          </a:stretch>
        </p:blipFill>
        <p:spPr bwMode="auto">
          <a:xfrm>
            <a:off x="0" y="0"/>
            <a:ext cx="417094" cy="405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0" y="311408"/>
            <a:ext cx="926730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800" dirty="0" smtClean="0">
                <a:solidFill>
                  <a:schemeClr val="bg1"/>
                </a:solidFill>
              </a:rPr>
              <a:t>Изучение механизмов хранения и передачи</a:t>
            </a:r>
          </a:p>
          <a:p>
            <a:r>
              <a:rPr lang="ru-RU" sz="2800" dirty="0" smtClean="0">
                <a:solidFill>
                  <a:schemeClr val="bg1"/>
                </a:solidFill>
              </a:rPr>
              <a:t>генетической информации от родительских </a:t>
            </a:r>
          </a:p>
          <a:p>
            <a:r>
              <a:rPr lang="ru-RU" sz="2800" dirty="0" smtClean="0">
                <a:solidFill>
                  <a:schemeClr val="bg1"/>
                </a:solidFill>
              </a:rPr>
              <a:t>форм к дочерним.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>
                <a:solidFill>
                  <a:schemeClr val="bg1"/>
                </a:solidFill>
              </a:rPr>
              <a:t>Изучение механизма реализации этой </a:t>
            </a:r>
          </a:p>
          <a:p>
            <a:r>
              <a:rPr lang="ru-RU" sz="2800" dirty="0" smtClean="0">
                <a:solidFill>
                  <a:schemeClr val="bg1"/>
                </a:solidFill>
              </a:rPr>
              <a:t>информации в процессе индивидуального </a:t>
            </a:r>
          </a:p>
          <a:p>
            <a:r>
              <a:rPr lang="ru-RU" sz="2800" dirty="0" smtClean="0">
                <a:solidFill>
                  <a:schemeClr val="bg1"/>
                </a:solidFill>
              </a:rPr>
              <a:t>развития организмов.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>
                <a:solidFill>
                  <a:schemeClr val="bg1"/>
                </a:solidFill>
              </a:rPr>
              <a:t>Изучение типов, причин и механизмов </a:t>
            </a:r>
          </a:p>
          <a:p>
            <a:r>
              <a:rPr lang="ru-RU" sz="2800" dirty="0" smtClean="0">
                <a:solidFill>
                  <a:schemeClr val="bg1"/>
                </a:solidFill>
              </a:rPr>
              <a:t>изменчивости всех живых существ.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>
                <a:solidFill>
                  <a:schemeClr val="bg1"/>
                </a:solidFill>
              </a:rPr>
              <a:t>Изучение взаимосвязи процессов наследственности,</a:t>
            </a:r>
          </a:p>
          <a:p>
            <a:r>
              <a:rPr lang="ru-RU" sz="2800" dirty="0" smtClean="0">
                <a:solidFill>
                  <a:schemeClr val="bg1"/>
                </a:solidFill>
              </a:rPr>
              <a:t> изменчивости и отбора как движущих </a:t>
            </a:r>
          </a:p>
          <a:p>
            <a:r>
              <a:rPr lang="ru-RU" sz="2800" dirty="0" smtClean="0">
                <a:solidFill>
                  <a:schemeClr val="bg1"/>
                </a:solidFill>
              </a:rPr>
              <a:t>факторов эволюции органического мира.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866" name="Rectangle 2"/>
          <p:cNvSpPr>
            <a:spLocks noGrp="1" noChangeArrowheads="1"/>
          </p:cNvSpPr>
          <p:nvPr>
            <p:ph type="title"/>
          </p:nvPr>
        </p:nvSpPr>
        <p:spPr>
          <a:xfrm>
            <a:off x="1824601" y="0"/>
            <a:ext cx="6400800" cy="712808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2400" dirty="0" smtClean="0">
                <a:solidFill>
                  <a:schemeClr val="bg1"/>
                </a:solidFill>
              </a:rPr>
              <a:t>Практические задачи  генетики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rcRect r="60941"/>
          <a:stretch>
            <a:fillRect/>
          </a:stretch>
        </p:blipFill>
        <p:spPr bwMode="auto">
          <a:xfrm>
            <a:off x="208548" y="192505"/>
            <a:ext cx="673768" cy="655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33571" y="834191"/>
            <a:ext cx="8909940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bg1"/>
                </a:solidFill>
              </a:rPr>
              <a:t>Выбор наиболее эффективных типов гибридизации и 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способов отбора.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bg1"/>
                </a:solidFill>
              </a:rPr>
              <a:t>Управление развитием наследственных признаков с целью 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получения наиболее значимых для человека результатов.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bg1"/>
                </a:solidFill>
              </a:rPr>
              <a:t>Искусственное получение наследственно измененных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форм живых организмов.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bg1"/>
                </a:solidFill>
              </a:rPr>
              <a:t>Разработка мероприятий по борьбе с наследственными 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болезнями человека.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bg1"/>
                </a:solidFill>
              </a:rPr>
              <a:t>Разработка мероприятий по защите живой природы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от вредных воздействий.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866" name="Rectangle 2"/>
          <p:cNvSpPr>
            <a:spLocks noGrp="1" noChangeArrowheads="1"/>
          </p:cNvSpPr>
          <p:nvPr>
            <p:ph type="title"/>
          </p:nvPr>
        </p:nvSpPr>
        <p:spPr>
          <a:xfrm>
            <a:off x="2065233" y="225655"/>
            <a:ext cx="6400800" cy="712808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2400" dirty="0" smtClean="0">
                <a:solidFill>
                  <a:schemeClr val="bg1"/>
                </a:solidFill>
              </a:rPr>
              <a:t>Этапы развития генетики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rcRect r="60941"/>
          <a:stretch>
            <a:fillRect/>
          </a:stretch>
        </p:blipFill>
        <p:spPr bwMode="auto">
          <a:xfrm>
            <a:off x="192507" y="192505"/>
            <a:ext cx="673768" cy="655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56674" y="1347536"/>
            <a:ext cx="7725705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400" dirty="0" smtClean="0">
                <a:solidFill>
                  <a:schemeClr val="bg1"/>
                </a:solidFill>
              </a:rPr>
              <a:t>Становление представлений о наследственности </a:t>
            </a:r>
          </a:p>
          <a:p>
            <a:pPr marL="342900" indent="-342900"/>
            <a:r>
              <a:rPr lang="ru-RU" sz="2400" dirty="0" smtClean="0">
                <a:solidFill>
                  <a:schemeClr val="bg1"/>
                </a:solidFill>
              </a:rPr>
              <a:t>и изменчивости  (</a:t>
            </a:r>
            <a:r>
              <a:rPr lang="ru-RU" sz="2400" dirty="0" err="1" smtClean="0">
                <a:solidFill>
                  <a:schemeClr val="bg1"/>
                </a:solidFill>
              </a:rPr>
              <a:t>древн.вр</a:t>
            </a:r>
            <a:r>
              <a:rPr lang="ru-RU" sz="2400" dirty="0" smtClean="0">
                <a:solidFill>
                  <a:schemeClr val="bg1"/>
                </a:solidFill>
              </a:rPr>
              <a:t>. -1865 г).</a:t>
            </a:r>
          </a:p>
          <a:p>
            <a:pPr marL="342900" indent="-342900"/>
            <a:endParaRPr lang="ru-RU" sz="2400" dirty="0" smtClean="0">
              <a:solidFill>
                <a:schemeClr val="bg1"/>
              </a:solidFill>
            </a:endParaRPr>
          </a:p>
          <a:p>
            <a:pPr marL="342900" indent="-342900"/>
            <a:r>
              <a:rPr lang="ru-RU" sz="2400" dirty="0" smtClean="0">
                <a:solidFill>
                  <a:schemeClr val="bg1"/>
                </a:solidFill>
              </a:rPr>
              <a:t>2. Эра классической генетики (1865-1944гг.).</a:t>
            </a:r>
          </a:p>
          <a:p>
            <a:pPr marL="342900" indent="-342900"/>
            <a:endParaRPr lang="ru-RU" sz="2400" dirty="0" smtClean="0">
              <a:solidFill>
                <a:schemeClr val="bg1"/>
              </a:solidFill>
            </a:endParaRPr>
          </a:p>
          <a:p>
            <a:pPr marL="342900" indent="-342900"/>
            <a:r>
              <a:rPr lang="ru-RU" sz="2400" dirty="0" smtClean="0">
                <a:solidFill>
                  <a:schemeClr val="bg1"/>
                </a:solidFill>
              </a:rPr>
              <a:t>3. Эра ДНК (1944-1977 е гг.)</a:t>
            </a:r>
          </a:p>
          <a:p>
            <a:pPr marL="342900" indent="-342900"/>
            <a:endParaRPr lang="ru-RU" sz="2400" dirty="0" smtClean="0">
              <a:solidFill>
                <a:schemeClr val="bg1"/>
              </a:solidFill>
            </a:endParaRPr>
          </a:p>
          <a:p>
            <a:pPr marL="342900" indent="-342900"/>
            <a:r>
              <a:rPr lang="ru-RU" sz="2400" dirty="0" smtClean="0">
                <a:solidFill>
                  <a:schemeClr val="bg1"/>
                </a:solidFill>
              </a:rPr>
              <a:t>4. Геномная эра (1977 -2000 </a:t>
            </a:r>
            <a:r>
              <a:rPr lang="ru-RU" sz="2400" dirty="0" err="1" smtClean="0">
                <a:solidFill>
                  <a:schemeClr val="bg1"/>
                </a:solidFill>
              </a:rPr>
              <a:t>гг</a:t>
            </a:r>
            <a:r>
              <a:rPr lang="ru-RU" sz="2400" dirty="0" smtClean="0">
                <a:solidFill>
                  <a:schemeClr val="bg1"/>
                </a:solidFill>
              </a:rPr>
              <a:t>).</a:t>
            </a:r>
          </a:p>
          <a:p>
            <a:pPr marL="342900" indent="-342900"/>
            <a:endParaRPr lang="ru-RU" sz="2400" dirty="0" smtClean="0">
              <a:solidFill>
                <a:schemeClr val="bg1"/>
              </a:solidFill>
            </a:endParaRPr>
          </a:p>
          <a:p>
            <a:pPr marL="342900" indent="-342900"/>
            <a:r>
              <a:rPr lang="ru-RU" sz="2400" dirty="0" smtClean="0">
                <a:solidFill>
                  <a:schemeClr val="bg1"/>
                </a:solidFill>
              </a:rPr>
              <a:t>5. </a:t>
            </a:r>
            <a:r>
              <a:rPr lang="ru-RU" sz="2400" dirty="0" err="1" smtClean="0">
                <a:solidFill>
                  <a:schemeClr val="bg1"/>
                </a:solidFill>
              </a:rPr>
              <a:t>Постгеномная</a:t>
            </a:r>
            <a:r>
              <a:rPr lang="ru-RU" sz="2400" dirty="0" smtClean="0">
                <a:solidFill>
                  <a:schemeClr val="bg1"/>
                </a:solidFill>
              </a:rPr>
              <a:t> эра (2000г.- наше время).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866" name="Rectangle 2"/>
          <p:cNvSpPr>
            <a:spLocks noGrp="1" noChangeArrowheads="1"/>
          </p:cNvSpPr>
          <p:nvPr>
            <p:ph type="title"/>
          </p:nvPr>
        </p:nvSpPr>
        <p:spPr>
          <a:xfrm>
            <a:off x="2065233" y="225655"/>
            <a:ext cx="6400800" cy="712808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2400" dirty="0" smtClean="0">
                <a:solidFill>
                  <a:schemeClr val="bg1"/>
                </a:solidFill>
              </a:rPr>
              <a:t>1 этап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rcRect r="60941"/>
          <a:stretch>
            <a:fillRect/>
          </a:stretch>
        </p:blipFill>
        <p:spPr bwMode="auto">
          <a:xfrm>
            <a:off x="192507" y="192505"/>
            <a:ext cx="433136" cy="421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56674" y="619185"/>
            <a:ext cx="7406836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Первые оформленные размышления: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V</a:t>
            </a:r>
            <a:r>
              <a:rPr lang="ru-RU" sz="2400" dirty="0" smtClean="0">
                <a:solidFill>
                  <a:schemeClr val="bg1"/>
                </a:solidFill>
              </a:rPr>
              <a:t> век до н.э. – Гиппократ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IV</a:t>
            </a:r>
            <a:r>
              <a:rPr lang="ru-RU" sz="2400" dirty="0" smtClean="0">
                <a:solidFill>
                  <a:schemeClr val="bg1"/>
                </a:solidFill>
              </a:rPr>
              <a:t> век до н. э. Аристотель – теория  </a:t>
            </a:r>
            <a:r>
              <a:rPr lang="ru-RU" sz="2400" dirty="0" err="1" smtClean="0">
                <a:solidFill>
                  <a:schemeClr val="bg1"/>
                </a:solidFill>
              </a:rPr>
              <a:t>пангенеза</a:t>
            </a:r>
            <a:endParaRPr lang="ru-RU" sz="2400" dirty="0" smtClean="0">
              <a:solidFill>
                <a:schemeClr val="bg1"/>
              </a:solidFill>
            </a:endParaRPr>
          </a:p>
          <a:p>
            <a:r>
              <a:rPr lang="en-US" sz="2400" dirty="0" smtClean="0">
                <a:solidFill>
                  <a:schemeClr val="bg1"/>
                </a:solidFill>
              </a:rPr>
              <a:t>I</a:t>
            </a:r>
            <a:r>
              <a:rPr lang="ru-RU" sz="2400" dirty="0" smtClean="0">
                <a:solidFill>
                  <a:schemeClr val="bg1"/>
                </a:solidFill>
              </a:rPr>
              <a:t> век до н.э. – Тит Лукреций Кар</a:t>
            </a:r>
          </a:p>
          <a:p>
            <a:endParaRPr lang="ru-RU" sz="2400" dirty="0" smtClean="0">
              <a:solidFill>
                <a:schemeClr val="bg1"/>
              </a:solidFill>
            </a:endParaRPr>
          </a:p>
          <a:p>
            <a:r>
              <a:rPr lang="ru-RU" sz="2400" dirty="0" smtClean="0">
                <a:solidFill>
                  <a:schemeClr val="bg1"/>
                </a:solidFill>
              </a:rPr>
              <a:t>Наблюдения наследственности растений: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18- нач.19 в. Й. </a:t>
            </a:r>
            <a:r>
              <a:rPr lang="ru-RU" sz="2400" dirty="0" err="1" smtClean="0">
                <a:solidFill>
                  <a:schemeClr val="bg1"/>
                </a:solidFill>
              </a:rPr>
              <a:t>Кельрейтер</a:t>
            </a:r>
            <a:r>
              <a:rPr lang="ru-RU" sz="2400" dirty="0" smtClean="0">
                <a:solidFill>
                  <a:schemeClr val="bg1"/>
                </a:solidFill>
              </a:rPr>
              <a:t>, </a:t>
            </a:r>
            <a:r>
              <a:rPr lang="ru-RU" sz="2400" dirty="0" err="1" smtClean="0">
                <a:solidFill>
                  <a:schemeClr val="bg1"/>
                </a:solidFill>
              </a:rPr>
              <a:t>Й.Гортнер</a:t>
            </a:r>
            <a:r>
              <a:rPr lang="ru-RU" sz="2400" dirty="0" smtClean="0">
                <a:solidFill>
                  <a:schemeClr val="bg1"/>
                </a:solidFill>
              </a:rPr>
              <a:t> (Германия)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О. </a:t>
            </a:r>
            <a:r>
              <a:rPr lang="ru-RU" sz="2400" dirty="0" err="1" smtClean="0">
                <a:solidFill>
                  <a:schemeClr val="bg1"/>
                </a:solidFill>
              </a:rPr>
              <a:t>Сажрэ</a:t>
            </a:r>
            <a:r>
              <a:rPr lang="ru-RU" sz="2400" dirty="0" smtClean="0">
                <a:solidFill>
                  <a:schemeClr val="bg1"/>
                </a:solidFill>
              </a:rPr>
              <a:t>, Ш. </a:t>
            </a:r>
            <a:r>
              <a:rPr lang="ru-RU" sz="2400" dirty="0" err="1" smtClean="0">
                <a:solidFill>
                  <a:schemeClr val="bg1"/>
                </a:solidFill>
              </a:rPr>
              <a:t>Ноден</a:t>
            </a:r>
            <a:r>
              <a:rPr lang="ru-RU" sz="2400" dirty="0" smtClean="0">
                <a:solidFill>
                  <a:schemeClr val="bg1"/>
                </a:solidFill>
              </a:rPr>
              <a:t> (Франция)</a:t>
            </a:r>
          </a:p>
          <a:p>
            <a:r>
              <a:rPr lang="ru-RU" sz="2400" dirty="0" err="1" smtClean="0">
                <a:solidFill>
                  <a:schemeClr val="bg1"/>
                </a:solidFill>
              </a:rPr>
              <a:t>Т.Найт</a:t>
            </a:r>
            <a:r>
              <a:rPr lang="ru-RU" sz="2400" dirty="0" smtClean="0">
                <a:solidFill>
                  <a:schemeClr val="bg1"/>
                </a:solidFill>
              </a:rPr>
              <a:t> (Англия)</a:t>
            </a:r>
          </a:p>
          <a:p>
            <a:endParaRPr lang="ru-RU" sz="2400" dirty="0" smtClean="0">
              <a:solidFill>
                <a:schemeClr val="bg1"/>
              </a:solidFill>
            </a:endParaRPr>
          </a:p>
          <a:p>
            <a:r>
              <a:rPr lang="ru-RU" sz="2400" dirty="0" smtClean="0">
                <a:solidFill>
                  <a:schemeClr val="bg1"/>
                </a:solidFill>
              </a:rPr>
              <a:t>Наследование признаков у человека: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1847-50 гг. – П.Люка (Франция)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15143" y="385010"/>
            <a:ext cx="1222240" cy="1507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76216" y="1891966"/>
            <a:ext cx="1166732" cy="1476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32468" y="3344779"/>
            <a:ext cx="1196080" cy="1564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Paalaaatinooo">
      <a:majorFont>
        <a:latin typeface="Palatino Linotype"/>
        <a:ea typeface=""/>
        <a:cs typeface=""/>
      </a:majorFont>
      <a:minorFont>
        <a:latin typeface="Palatino Linotype"/>
        <a:ea typeface=""/>
        <a:cs typeface="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12723</TotalTime>
  <Words>712</Words>
  <Application>Microsoft Office PowerPoint</Application>
  <PresentationFormat>Экран (16:9)</PresentationFormat>
  <Paragraphs>167</Paragraphs>
  <Slides>35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Сектор</vt:lpstr>
      <vt:lpstr>Слайд 1</vt:lpstr>
      <vt:lpstr>Слайд 2</vt:lpstr>
      <vt:lpstr>Основные понятия</vt:lpstr>
      <vt:lpstr>Основные понятия</vt:lpstr>
      <vt:lpstr>Задачи генетики</vt:lpstr>
      <vt:lpstr>Теоретические Задачи генетики</vt:lpstr>
      <vt:lpstr>Практические задачи  генетики</vt:lpstr>
      <vt:lpstr>Этапы развития генетики</vt:lpstr>
      <vt:lpstr>1 этап</vt:lpstr>
      <vt:lpstr>2 этап</vt:lpstr>
      <vt:lpstr>Основные достижения Менделя</vt:lpstr>
      <vt:lpstr>Продолжение исследований</vt:lpstr>
      <vt:lpstr>Повторное открытие законов Менделя</vt:lpstr>
      <vt:lpstr>Продолжение исследований</vt:lpstr>
      <vt:lpstr>Школа Томаса Моргана</vt:lpstr>
      <vt:lpstr>Продолжение исследований</vt:lpstr>
      <vt:lpstr>3 этап</vt:lpstr>
      <vt:lpstr>На пути к нобелевской премии</vt:lpstr>
      <vt:lpstr>Продолжение исследований</vt:lpstr>
      <vt:lpstr>Продолжение исследований</vt:lpstr>
      <vt:lpstr>4 этап</vt:lpstr>
      <vt:lpstr>5 этап</vt:lpstr>
      <vt:lpstr>История отечественной генетики</vt:lpstr>
      <vt:lpstr>История отечественной генетики</vt:lpstr>
      <vt:lpstr>История отечественной генетики</vt:lpstr>
      <vt:lpstr>История отечественной генетики</vt:lpstr>
      <vt:lpstr>«лысенковщина»</vt:lpstr>
      <vt:lpstr>Разделы генетики</vt:lpstr>
      <vt:lpstr>Разделы генетики</vt:lpstr>
      <vt:lpstr>Связь с другими науками</vt:lpstr>
      <vt:lpstr>методы генетики</vt:lpstr>
      <vt:lpstr>Принципы генетического  анализа</vt:lpstr>
      <vt:lpstr>Методы генетики</vt:lpstr>
      <vt:lpstr>Методы генетики</vt:lpstr>
      <vt:lpstr>Слайд 35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Магомедкамил</dc:creator>
  <cp:lastModifiedBy>Пользователь Windows</cp:lastModifiedBy>
  <cp:revision>1259</cp:revision>
  <cp:lastPrinted>2020-09-04T10:43:02Z</cp:lastPrinted>
  <dcterms:created xsi:type="dcterms:W3CDTF">2020-06-19T12:20:54Z</dcterms:created>
  <dcterms:modified xsi:type="dcterms:W3CDTF">2025-05-17T10:07:09Z</dcterms:modified>
</cp:coreProperties>
</file>