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71" r:id="rId8"/>
    <p:sldId id="270" r:id="rId9"/>
    <p:sldId id="264" r:id="rId10"/>
    <p:sldId id="265" r:id="rId11"/>
    <p:sldId id="266" r:id="rId12"/>
    <p:sldId id="267" r:id="rId13"/>
    <p:sldId id="273" r:id="rId14"/>
    <p:sldId id="257" r:id="rId15"/>
    <p:sldId id="268" r:id="rId16"/>
    <p:sldId id="269" r:id="rId17"/>
    <p:sldId id="276" r:id="rId18"/>
    <p:sldId id="258" r:id="rId19"/>
    <p:sldId id="277" r:id="rId20"/>
    <p:sldId id="259" r:id="rId21"/>
    <p:sldId id="261" r:id="rId22"/>
    <p:sldId id="263" r:id="rId23"/>
    <p:sldId id="262" r:id="rId24"/>
    <p:sldId id="278" r:id="rId25"/>
    <p:sldId id="274" r:id="rId26"/>
    <p:sldId id="27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57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35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1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87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25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39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92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06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6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48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457200" y="285728"/>
            <a:ext cx="83058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28604"/>
            <a:ext cx="8305800" cy="6286544"/>
          </a:xfrm>
        </p:spPr>
        <p:txBody>
          <a:bodyPr/>
          <a:lstStyle/>
          <a:p>
            <a:endParaRPr lang="ru-RU" dirty="0" smtClean="0"/>
          </a:p>
          <a:p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ЛЕКЦИЯ № 1</a:t>
            </a:r>
          </a:p>
          <a:p>
            <a:r>
              <a:rPr lang="ru-RU" sz="5400" b="1" dirty="0" smtClean="0"/>
              <a:t>КАЧЕСТВО, РЕЗУЛЬТАТИВНОСТЬ И ЭФФЕКТИВНОСТЬ</a:t>
            </a:r>
            <a:endParaRPr lang="ru-RU" sz="5400" dirty="0" smtClean="0"/>
          </a:p>
          <a:p>
            <a:r>
              <a:rPr lang="ru-RU" sz="5400" b="1" dirty="0" smtClean="0"/>
              <a:t>В СОЦИАЛЬНОЙ СФЕРЕ</a:t>
            </a:r>
            <a:endParaRPr lang="ru-RU" sz="5400" dirty="0" smtClean="0"/>
          </a:p>
          <a:p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Товар</a:t>
            </a:r>
            <a:r>
              <a:rPr lang="en-US" sz="4800" b="1" dirty="0" smtClean="0"/>
              <a:t> -</a:t>
            </a:r>
            <a:endParaRPr lang="ru-RU" sz="48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97125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3400" dirty="0" smtClean="0">
                <a:solidFill>
                  <a:schemeClr val="bg1"/>
                </a:solidFill>
              </a:rPr>
              <a:t>это любая вещь, неограниченная в обороте, </a:t>
            </a:r>
            <a:r>
              <a:rPr lang="ru-RU" sz="3400" dirty="0" smtClean="0"/>
              <a:t>свободно </a:t>
            </a:r>
            <a:r>
              <a:rPr lang="ru-RU" sz="3400" dirty="0" smtClean="0"/>
              <a:t>отчуждаемое </a:t>
            </a:r>
            <a:r>
              <a:rPr lang="ru-RU" sz="3400" dirty="0" smtClean="0"/>
              <a:t>и </a:t>
            </a:r>
            <a:r>
              <a:rPr lang="ru-RU" sz="3400" dirty="0" smtClean="0"/>
              <a:t>переходящее </a:t>
            </a:r>
            <a:r>
              <a:rPr lang="ru-RU" sz="3400" dirty="0" smtClean="0"/>
              <a:t>от одного лица к </a:t>
            </a:r>
            <a:r>
              <a:rPr lang="ru-RU" sz="3400" dirty="0" smtClean="0"/>
              <a:t>другому благо</a:t>
            </a:r>
            <a:endParaRPr lang="ru-RU" sz="3400" dirty="0" smtClean="0"/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b="1" u="sng" dirty="0" smtClean="0"/>
              <a:t>Идентичными</a:t>
            </a:r>
            <a:r>
              <a:rPr lang="ru-RU" dirty="0" smtClean="0"/>
              <a:t> признаются товары, которые имеют одинаковые характеризующие их признаки: физические характеристики, качество товаров, репутацию на рынке, страну происхождения, производителей. 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u="sng" dirty="0" smtClean="0"/>
              <a:t>Однородные товары,</a:t>
            </a:r>
            <a:r>
              <a:rPr lang="ru-RU" dirty="0" smtClean="0"/>
              <a:t> не являясь идентичными, имеют сходные характеристики и состоят из схожих компонентов, что позволяет им выполнять одни и те же функции: качество, репутация на рынке, страна происхождения, наличие товарного знака.</a:t>
            </a:r>
          </a:p>
          <a:p>
            <a:endParaRPr lang="ru-RU" dirty="0" smtClean="0"/>
          </a:p>
          <a:p>
            <a:pPr algn="just"/>
            <a:r>
              <a:rPr lang="ru-RU" b="1" u="sng" dirty="0" smtClean="0"/>
              <a:t>Взаимозаменяемые товары </a:t>
            </a:r>
            <a:r>
              <a:rPr lang="ru-RU" dirty="0" smtClean="0"/>
              <a:t>сходны с однородными, могут быть сравнимы по их функциональному значению, применению, техническим характеристикам и цене с другими товарами таким образом, что покупатель их заменяет или готов заменить в процессе потребления.</a:t>
            </a:r>
            <a:br>
              <a:rPr lang="ru-RU" dirty="0" smtClean="0"/>
            </a:b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Услуга - </a:t>
            </a:r>
            <a:endParaRPr lang="ru-RU" sz="48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algn="just">
              <a:buNone/>
            </a:pPr>
            <a:r>
              <a:rPr lang="ru-RU" sz="3200" dirty="0" smtClean="0"/>
              <a:t>результат, по меньшей мере, одного действия, обязательно осуществлённого при взаимодействии поставщика и потребителя, и, как правило, нематериальна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b="1" u="sng" dirty="0" smtClean="0"/>
              <a:t>Услуга</a:t>
            </a:r>
            <a:r>
              <a:rPr lang="ru-RU" dirty="0" smtClean="0"/>
              <a:t> </a:t>
            </a:r>
            <a:r>
              <a:rPr lang="ru-RU" dirty="0" smtClean="0"/>
              <a:t>характеризуется</a:t>
            </a:r>
            <a:r>
              <a:rPr lang="en-US" dirty="0" smtClean="0"/>
              <a:t>:</a:t>
            </a:r>
            <a:endParaRPr lang="ru-RU" dirty="0" smtClean="0"/>
          </a:p>
          <a:p>
            <a:pPr algn="just"/>
            <a:r>
              <a:rPr lang="ru-RU" dirty="0" smtClean="0"/>
              <a:t>неосязаемостью, </a:t>
            </a:r>
          </a:p>
          <a:p>
            <a:pPr algn="just"/>
            <a:r>
              <a:rPr lang="ru-RU" dirty="0" err="1" smtClean="0"/>
              <a:t>несохраняемостью</a:t>
            </a:r>
            <a:r>
              <a:rPr lang="ru-RU" dirty="0" smtClean="0"/>
              <a:t>, </a:t>
            </a:r>
          </a:p>
          <a:p>
            <a:pPr algn="just"/>
            <a:r>
              <a:rPr lang="ru-RU" dirty="0" smtClean="0"/>
              <a:t>непостоянством качества </a:t>
            </a:r>
          </a:p>
          <a:p>
            <a:pPr algn="just"/>
            <a:r>
              <a:rPr lang="ru-RU" dirty="0" smtClean="0"/>
              <a:t>неотделимостью от источника</a:t>
            </a:r>
          </a:p>
          <a:p>
            <a:pPr algn="just"/>
            <a:r>
              <a:rPr lang="ru-RU" dirty="0" smtClean="0"/>
              <a:t>процесс производства и потребления совпадает 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услуг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Материальные услуги</a:t>
            </a:r>
            <a:r>
              <a:rPr lang="ru-RU" dirty="0" smtClean="0"/>
              <a:t>, обусловленные обслуживанием процесса </a:t>
            </a:r>
          </a:p>
          <a:p>
            <a:pPr algn="just">
              <a:buNone/>
            </a:pPr>
            <a:r>
              <a:rPr lang="ru-RU" dirty="0" smtClean="0"/>
              <a:t>производства, доведением готовых продуктов до потребителя: транспортировка, </a:t>
            </a:r>
          </a:p>
          <a:p>
            <a:pPr algn="just">
              <a:buNone/>
            </a:pPr>
            <a:r>
              <a:rPr lang="ru-RU" dirty="0" smtClean="0"/>
              <a:t>заготовка, хранение ,</a:t>
            </a:r>
            <a:r>
              <a:rPr lang="en-US" dirty="0" smtClean="0"/>
              <a:t> </a:t>
            </a:r>
            <a:r>
              <a:rPr lang="ru-RU" dirty="0" smtClean="0"/>
              <a:t>производственные виды жилищно-бытового  обслуживания и др. )</a:t>
            </a:r>
          </a:p>
          <a:p>
            <a:pPr algn="just">
              <a:buNone/>
            </a:pPr>
            <a:r>
              <a:rPr lang="ru-RU" b="1" dirty="0" smtClean="0"/>
              <a:t>Нематериальные  </a:t>
            </a:r>
            <a:r>
              <a:rPr lang="ru-RU" dirty="0" smtClean="0"/>
              <a:t>услуги</a:t>
            </a:r>
            <a:r>
              <a:rPr lang="ru-RU" dirty="0" smtClean="0"/>
              <a:t>, несвязанные с товаром в его </a:t>
            </a:r>
            <a:r>
              <a:rPr lang="ru-RU" b="1" dirty="0" smtClean="0"/>
              <a:t>материальной</a:t>
            </a:r>
            <a:r>
              <a:rPr lang="ru-RU" dirty="0" smtClean="0"/>
              <a:t> форме.</a:t>
            </a:r>
          </a:p>
          <a:p>
            <a:pPr algn="just">
              <a:buNone/>
            </a:pPr>
            <a:r>
              <a:rPr lang="ru-RU" dirty="0" smtClean="0"/>
              <a:t>(образование, здравоохранение, научное  обслуживание, искусство социальное обслуживание)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07360"/>
          </a:xfrm>
        </p:spPr>
        <p:txBody>
          <a:bodyPr/>
          <a:lstStyle/>
          <a:p>
            <a:pPr algn="just"/>
            <a:endParaRPr lang="ru-RU" sz="2000" b="1" u="sng" dirty="0" smtClean="0">
              <a:solidFill>
                <a:schemeClr val="bg1"/>
              </a:solidFill>
            </a:endParaRPr>
          </a:p>
          <a:p>
            <a:pPr algn="just"/>
            <a:r>
              <a:rPr lang="ru-RU" sz="2000" b="1" u="sng" dirty="0" smtClean="0"/>
              <a:t>Социальная услуга </a:t>
            </a:r>
            <a:r>
              <a:rPr lang="ru-RU" sz="2000" dirty="0" smtClean="0"/>
              <a:t>- действие или действия в сфере социального обслуживания по оказанию постоянной, периодической, разовой помощи, в том числе срочной помощи, гражданину в целях улучшения условий его жизнедеятельности и (или) расширения его возможностей самостоятельно обеспечивать свои основные жизненные потребности;</a:t>
            </a:r>
          </a:p>
          <a:p>
            <a:pPr algn="just"/>
            <a:endParaRPr lang="ru-RU" sz="2000" b="1" u="sng" dirty="0" smtClean="0"/>
          </a:p>
          <a:p>
            <a:pPr algn="just"/>
            <a:endParaRPr lang="ru-RU" sz="2000" b="1" u="sng" dirty="0" smtClean="0"/>
          </a:p>
          <a:p>
            <a:pPr algn="just"/>
            <a:r>
              <a:rPr lang="ru-RU" sz="2000" b="1" u="sng" dirty="0" smtClean="0"/>
              <a:t>Медицинская услуга </a:t>
            </a:r>
            <a:r>
              <a:rPr lang="ru-RU" sz="2000" dirty="0" smtClean="0"/>
              <a:t>- медицинское вмешательство или комплекс медицинских вмешательств, направленных на профилактику, диагностику и лечение заболеваний, медицинскую реабилитацию и имеющих самостоятельное законченное значение;</a:t>
            </a:r>
          </a:p>
          <a:p>
            <a:r>
              <a:rPr lang="ru-RU" sz="2000" dirty="0" smtClean="0"/>
              <a:t>Медико-социальная услуга -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Качество -</a:t>
            </a:r>
            <a:endParaRPr lang="ru-RU" sz="54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dirty="0" smtClean="0"/>
              <a:t>совокупность свойств и характеристик продукта или услуги, которая придает ему способность удовлетворять установленные или подразумеваемые </a:t>
            </a:r>
            <a:r>
              <a:rPr lang="ru-RU" sz="4000" dirty="0" smtClean="0"/>
              <a:t>потребности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оценить качество товара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600" dirty="0" smtClean="0"/>
              <a:t>Качество товара оценивается на основе количественного измерения определяющих ее свойств.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800" b="1" dirty="0" smtClean="0"/>
              <a:t>Система количественной оценки свойств продукции, которые и дают показатели качества</a:t>
            </a:r>
            <a:r>
              <a:rPr lang="en-US" sz="3800" b="1" dirty="0" smtClean="0"/>
              <a:t>: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dirty="0" smtClean="0"/>
              <a:t>-показатели назначения товара,</a:t>
            </a:r>
            <a:br>
              <a:rPr lang="ru-RU" sz="3800" dirty="0" smtClean="0"/>
            </a:br>
            <a:r>
              <a:rPr lang="ru-RU" sz="3800" dirty="0" smtClean="0"/>
              <a:t>-показатели надежности,</a:t>
            </a:r>
            <a:br>
              <a:rPr lang="ru-RU" sz="3800" dirty="0" smtClean="0"/>
            </a:br>
            <a:r>
              <a:rPr lang="ru-RU" sz="3800" dirty="0" smtClean="0"/>
              <a:t>-показатели стандартизации и унификации,</a:t>
            </a:r>
            <a:br>
              <a:rPr lang="ru-RU" sz="3800" dirty="0" smtClean="0"/>
            </a:br>
            <a:r>
              <a:rPr lang="ru-RU" sz="3800" dirty="0" smtClean="0"/>
              <a:t>-эргономические показатели,</a:t>
            </a:r>
            <a:br>
              <a:rPr lang="ru-RU" sz="3800" dirty="0" smtClean="0"/>
            </a:br>
            <a:r>
              <a:rPr lang="ru-RU" sz="3800" dirty="0" smtClean="0"/>
              <a:t>-эстетические показатели,</a:t>
            </a:r>
            <a:br>
              <a:rPr lang="ru-RU" sz="3800" dirty="0" smtClean="0"/>
            </a:br>
            <a:r>
              <a:rPr lang="ru-RU" sz="3800" dirty="0" smtClean="0"/>
              <a:t>-показатели транспортабельности,</a:t>
            </a:r>
            <a:br>
              <a:rPr lang="ru-RU" sz="3800" dirty="0" smtClean="0"/>
            </a:br>
            <a:r>
              <a:rPr lang="ru-RU" sz="3800" dirty="0" smtClean="0"/>
              <a:t>-патентно-правовые показатели,</a:t>
            </a:r>
            <a:br>
              <a:rPr lang="ru-RU" sz="3800" dirty="0" smtClean="0"/>
            </a:br>
            <a:r>
              <a:rPr lang="ru-RU" sz="3800" dirty="0" smtClean="0"/>
              <a:t>-экологические показатели,</a:t>
            </a:r>
            <a:br>
              <a:rPr lang="ru-RU" sz="3800" dirty="0" smtClean="0"/>
            </a:br>
            <a:r>
              <a:rPr lang="ru-RU" sz="3800" dirty="0" smtClean="0"/>
              <a:t>-показатели безопасности.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 оценить качество услуги</a:t>
            </a:r>
            <a:r>
              <a:rPr lang="en-US" sz="3600" b="1" dirty="0" smtClean="0"/>
              <a:t>?</a:t>
            </a:r>
            <a:endParaRPr lang="ru-RU" sz="36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Вопрос неоднозначный и нет универсальной методики оценки!!!!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800" b="1" u="sng" dirty="0" smtClean="0"/>
              <a:t>Социальная услуга </a:t>
            </a:r>
            <a:r>
              <a:rPr lang="ru-RU" sz="2800" dirty="0" smtClean="0"/>
              <a:t>- действие или действия в сфере социального обслуживания по оказанию постоянной, периодической, разовой помощи, в том числе срочной помощи, гражданину в целях улучшения условий его жизнедеятельности и (или) расширения его возможностей самостоятельно обеспечивать свои основные жизненные потребности;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Эффективность услуги -</a:t>
            </a:r>
            <a:endParaRPr lang="ru-RU" sz="44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800" dirty="0" smtClean="0"/>
              <a:t>степень успешности деятельности по достижению цели с наибольшей экономией ресурсов</a:t>
            </a:r>
            <a:r>
              <a:rPr lang="en-US" sz="2800" dirty="0" smtClean="0"/>
              <a:t>;</a:t>
            </a:r>
            <a:endParaRPr lang="ru-RU" sz="2800" dirty="0" smtClean="0"/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т.е. до какой степени услуга способствовала своевременному и объективному решению стоящих перед клиентами проблем при меньших затратах разного рода.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эффективности социальной работы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это максимально возможное удовлетворение социальных потребностей населения при оптимальных затратах.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74638"/>
            <a:ext cx="8329612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ЖИЗНИ ОБЩЕСТВА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 marL="514350" indent="-514350" algn="just" eaLnBrk="1" hangingPunct="1"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это определенная совокупность устойчивых отношений между социальными субъектами.</a:t>
            </a:r>
          </a:p>
          <a:p>
            <a:pPr marL="514350" indent="-514350" algn="ctr" eaLnBrk="1" hangingPunct="1"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сферы жизни общества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ru-RU" sz="2400" dirty="0" smtClean="0"/>
              <a:t>определенные виды деятельности человека (например, образовательные, политические, религиозные);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ru-RU" sz="2400" dirty="0" smtClean="0"/>
              <a:t>социальные институты (такие, как семья, школа, партии, церковь);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ru-RU" sz="2400" dirty="0" smtClean="0"/>
              <a:t>сложившиеся отношения между людьми (т.е. связи, возникшие в процессе деятельности людей, например отношения обмена и распределения в экономической сфере).</a:t>
            </a:r>
          </a:p>
          <a:p>
            <a:pPr marL="514350" indent="-514350" algn="just" eaLnBrk="1" hangingPunct="1">
              <a:buFont typeface="Arial" charset="0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2769DF0-384D-49EB-A2C0-587D24BAAC6B}" type="slidenum">
              <a:rPr lang="ru-RU" altLang="ru-RU">
                <a:solidFill>
                  <a:srgbClr val="898989"/>
                </a:solidFill>
              </a:rPr>
              <a:pPr eaLnBrk="1" hangingPunct="1"/>
              <a:t>2</a:t>
            </a:fld>
            <a:endParaRPr lang="ru-RU" altLang="ru-RU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28" y="25360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Эффективность</a:t>
            </a:r>
            <a:endParaRPr lang="ru-RU" sz="54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/>
          <a:lstStyle/>
          <a:p>
            <a:endParaRPr lang="ru-RU" dirty="0"/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 rot="5400000">
            <a:off x="2171718" y="431388"/>
            <a:ext cx="1628772" cy="328614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 rot="5400000">
            <a:off x="3600478" y="2288776"/>
            <a:ext cx="20574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3" idx="2"/>
          </p:cNvCxnSpPr>
          <p:nvPr/>
        </p:nvCxnSpPr>
        <p:spPr>
          <a:xfrm rot="16200000" flipH="1">
            <a:off x="5172114" y="717140"/>
            <a:ext cx="1985962" cy="307183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71472" y="3071810"/>
            <a:ext cx="2428892" cy="14287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Действенность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Effectiveness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Осуществлять действия,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получая результат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7554" y="3500438"/>
            <a:ext cx="2571768" cy="135732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Результативность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Efficacy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Осуществлять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«правильные»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действия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29388" y="3500438"/>
            <a:ext cx="2428892" cy="221457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Экономичность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Производительность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Efficiency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Осуществлять действия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«правильным» способом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123728" y="1187843"/>
            <a:ext cx="2232248" cy="1701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427984" y="1196752"/>
            <a:ext cx="144016" cy="2121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427984" y="1187843"/>
            <a:ext cx="2880320" cy="2058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906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/>
              <a:t>Оценка эффективности социальных служб</a:t>
            </a:r>
            <a:endParaRPr lang="ru-RU" sz="54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 algn="just">
              <a:buNone/>
            </a:pPr>
            <a:r>
              <a:rPr lang="ru-RU" sz="4000" dirty="0" smtClean="0"/>
              <a:t>1) оценка экономичности</a:t>
            </a:r>
          </a:p>
          <a:p>
            <a:pPr marL="742950" indent="-742950" algn="just">
              <a:buNone/>
            </a:pPr>
            <a:r>
              <a:rPr lang="ru-RU" sz="4000" dirty="0" smtClean="0"/>
              <a:t>(</a:t>
            </a:r>
            <a:r>
              <a:rPr lang="ru-RU" sz="4000" dirty="0" err="1" smtClean="0"/>
              <a:t>efficiency</a:t>
            </a:r>
            <a:r>
              <a:rPr lang="ru-RU" sz="4000" dirty="0" smtClean="0"/>
              <a:t>); </a:t>
            </a:r>
          </a:p>
          <a:p>
            <a:pPr algn="just">
              <a:buNone/>
            </a:pPr>
            <a:r>
              <a:rPr lang="ru-RU" sz="4000" dirty="0" smtClean="0"/>
              <a:t>2) оценка действенности</a:t>
            </a:r>
          </a:p>
          <a:p>
            <a:pPr algn="just">
              <a:buNone/>
            </a:pPr>
            <a:r>
              <a:rPr lang="ru-RU" sz="4000" dirty="0" smtClean="0"/>
              <a:t>(</a:t>
            </a:r>
            <a:r>
              <a:rPr lang="ru-RU" sz="4000" dirty="0" err="1" smtClean="0"/>
              <a:t>effectiveness</a:t>
            </a:r>
            <a:r>
              <a:rPr lang="ru-RU" sz="4000" dirty="0" smtClean="0"/>
              <a:t>); </a:t>
            </a:r>
          </a:p>
          <a:p>
            <a:pPr algn="just">
              <a:buNone/>
            </a:pPr>
            <a:r>
              <a:rPr lang="ru-RU" sz="4000" dirty="0" smtClean="0"/>
              <a:t>3) оценка результативности (</a:t>
            </a:r>
            <a:r>
              <a:rPr lang="ru-RU" sz="4000" dirty="0" err="1" smtClean="0"/>
              <a:t>efficacy</a:t>
            </a:r>
            <a:r>
              <a:rPr lang="ru-RU" sz="4000" dirty="0" smtClean="0"/>
              <a:t>). 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Эффективность в социальной сфере</a:t>
            </a:r>
            <a:endParaRPr lang="ru-RU" sz="4000" b="1" dirty="0"/>
          </a:p>
        </p:txBody>
      </p:sp>
      <p:sp>
        <p:nvSpPr>
          <p:cNvPr id="15" name="Содержимое 11"/>
          <p:cNvSpPr txBox="1">
            <a:spLocks noGrp="1"/>
          </p:cNvSpPr>
          <p:nvPr>
            <p:ph idx="1"/>
          </p:nvPr>
        </p:nvSpPr>
        <p:spPr>
          <a:xfrm>
            <a:off x="0" y="3286125"/>
            <a:ext cx="3143240" cy="12144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None/>
              <a:tabLst/>
              <a:defRPr/>
            </a:pPr>
            <a:r>
              <a:rPr lang="ru-RU" b="1" dirty="0" smtClean="0">
                <a:solidFill>
                  <a:schemeClr val="bg1"/>
                </a:solidFill>
              </a:rPr>
              <a:t>Медицинская эффективность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321835" y="2678901"/>
            <a:ext cx="250033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1571604" y="1428736"/>
            <a:ext cx="2928958" cy="164307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72000" y="1428736"/>
            <a:ext cx="3286148" cy="200026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одержимое 11"/>
          <p:cNvSpPr txBox="1">
            <a:spLocks/>
          </p:cNvSpPr>
          <p:nvPr/>
        </p:nvSpPr>
        <p:spPr>
          <a:xfrm>
            <a:off x="3214678" y="4071942"/>
            <a:ext cx="2857520" cy="10001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Экономическая эффективность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11"/>
          <p:cNvSpPr txBox="1">
            <a:spLocks/>
          </p:cNvSpPr>
          <p:nvPr/>
        </p:nvSpPr>
        <p:spPr>
          <a:xfrm>
            <a:off x="6143636" y="3429000"/>
            <a:ext cx="3000364" cy="10715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2198" y="3571876"/>
            <a:ext cx="2945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Социальная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Эффективность</a:t>
            </a:r>
          </a:p>
          <a:p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979712" y="1340768"/>
            <a:ext cx="2376264" cy="1731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27984" y="1428736"/>
            <a:ext cx="143222" cy="2360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00562" y="1428736"/>
            <a:ext cx="2951758" cy="1712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192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Почему трудно оценивать качество, эффективность и результативность</a:t>
            </a:r>
            <a:br>
              <a:rPr lang="ru-RU" sz="3600" b="1" dirty="0" smtClean="0"/>
            </a:br>
            <a:r>
              <a:rPr lang="ru-RU" sz="3600" b="1" dirty="0" smtClean="0"/>
              <a:t>социальных услуг?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ru-RU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Заявительный принцип оказания услуг затрудняет возможность оценить степень охвата целевой группы.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Социальные услуги не могут быть полностью  формализованы, что затрудняет разработку прозрачных и четких критериев оценки.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Многообразные внешние условия могут повышать или снижать вероятность положительных изменений.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Изменения в жизни людей нередко носят отсроченный характер по отношению к времени оказания услуги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Методы оценки эффективности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– это способы и приемы, с помощью которых осуществляется оценка эффективности. 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 параметрический;</a:t>
            </a:r>
          </a:p>
          <a:p>
            <a:pPr fontAlgn="base"/>
            <a:r>
              <a:rPr lang="ru-RU" dirty="0" smtClean="0"/>
              <a:t>· оценки эффективности на основе удовлетворения потребностей обслуживаемого клиента;</a:t>
            </a:r>
          </a:p>
          <a:p>
            <a:pPr fontAlgn="base"/>
            <a:r>
              <a:rPr lang="ru-RU" dirty="0" smtClean="0"/>
              <a:t>· оценки эффективности и неэффективности;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Индикатор (лат. </a:t>
            </a:r>
            <a:r>
              <a:rPr lang="ru-RU" dirty="0" err="1" smtClean="0">
                <a:solidFill>
                  <a:srgbClr val="FF0000"/>
                </a:solidFill>
              </a:rPr>
              <a:t>indicator</a:t>
            </a:r>
            <a:r>
              <a:rPr lang="ru-RU" dirty="0" smtClean="0">
                <a:solidFill>
                  <a:srgbClr val="FF0000"/>
                </a:solidFill>
              </a:rPr>
              <a:t> — указатель)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объект, отображающий изменения какого-либо параметра контролируемого процесса или состояния объекта в форме, наиболее удобной для непосредственного восприятия человеком.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Показа́тель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—обобщенная характеристика какого-либо объекта, процесса или его результата, понятия или их свойств, обычно, выраженная в численной форме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260350"/>
            <a:ext cx="6202363" cy="1143000"/>
          </a:xfrm>
        </p:spPr>
        <p:txBody>
          <a:bodyPr/>
          <a:lstStyle/>
          <a:p>
            <a:pPr algn="l" eaLnBrk="1" hangingPunct="1"/>
            <a:endParaRPr lang="ru-RU" altLang="ru-RU" sz="1800" b="1" smtClean="0"/>
          </a:p>
        </p:txBody>
      </p:sp>
      <p:pic>
        <p:nvPicPr>
          <p:cNvPr id="5123" name="Содержимое 4" descr="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42875"/>
            <a:ext cx="8229600" cy="6572250"/>
          </a:xfrm>
        </p:spPr>
      </p:pic>
      <p:sp>
        <p:nvSpPr>
          <p:cNvPr id="3584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8E0A5D-AAD4-409A-BDD8-6E67700F4411}" type="slidenum">
              <a:rPr lang="ru-RU" altLang="ru-RU">
                <a:solidFill>
                  <a:srgbClr val="898989"/>
                </a:solidFill>
              </a:rPr>
              <a:pPr eaLnBrk="1" hangingPunct="1"/>
              <a:t>3</a:t>
            </a:fld>
            <a:endParaRPr lang="ru-RU" altLang="ru-RU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29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/>
              <a:t>СОЦИАЛЬНАЯ</a:t>
            </a:r>
            <a:r>
              <a:rPr lang="ru-RU" altLang="ru-RU" smtClean="0"/>
              <a:t> </a:t>
            </a:r>
            <a:r>
              <a:rPr lang="ru-RU" altLang="ru-RU" b="1" smtClean="0"/>
              <a:t>СФЕРА</a:t>
            </a:r>
            <a:endParaRPr lang="ru-RU" altLang="ru-RU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None/>
            </a:pPr>
            <a:r>
              <a:rPr lang="ru-RU" altLang="ru-RU" smtClean="0"/>
              <a:t> — совокупность отраслей, предприятий, организаций, непосредственным образом связанных и определяющих образ и уровень жизни людей, их благосостояние; потребление.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86B726-98CB-4536-9FAE-9AD1E85D109F}" type="slidenum">
              <a:rPr lang="ru-RU" altLang="ru-RU">
                <a:solidFill>
                  <a:srgbClr val="898989"/>
                </a:solidFill>
              </a:rPr>
              <a:pPr eaLnBrk="1" hangingPunct="1"/>
              <a:t>4</a:t>
            </a:fld>
            <a:endParaRPr lang="ru-RU" altLang="ru-RU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12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274638"/>
            <a:ext cx="6778625" cy="1143000"/>
          </a:xfrm>
        </p:spPr>
        <p:txBody>
          <a:bodyPr/>
          <a:lstStyle/>
          <a:p>
            <a:pPr algn="l" eaLnBrk="1" hangingPunct="1"/>
            <a:endParaRPr lang="ru-RU" altLang="ru-RU" sz="1800" b="1" smtClean="0"/>
          </a:p>
        </p:txBody>
      </p:sp>
      <p:pic>
        <p:nvPicPr>
          <p:cNvPr id="7171" name="Содержимое 4" descr="img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14313"/>
            <a:ext cx="8929688" cy="6357937"/>
          </a:xfrm>
        </p:spPr>
      </p:pic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FD81B1-C8D6-4782-A2C5-BBCE63D26C65}" type="slidenum">
              <a:rPr lang="ru-RU" altLang="ru-RU">
                <a:solidFill>
                  <a:srgbClr val="898989"/>
                </a:solidFill>
              </a:rPr>
              <a:pPr eaLnBrk="1" hangingPunct="1"/>
              <a:t>5</a:t>
            </a:fld>
            <a:endParaRPr lang="ru-RU" altLang="ru-RU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03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274638"/>
            <a:ext cx="6707187" cy="1143000"/>
          </a:xfrm>
        </p:spPr>
        <p:txBody>
          <a:bodyPr/>
          <a:lstStyle/>
          <a:p>
            <a:pPr algn="l" eaLnBrk="1" hangingPunct="1"/>
            <a:endParaRPr lang="ru-RU" altLang="ru-RU" sz="1800" b="1" smtClean="0"/>
          </a:p>
        </p:txBody>
      </p:sp>
      <p:pic>
        <p:nvPicPr>
          <p:cNvPr id="8195" name="Содержимое 4" descr="image00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7188" y="285750"/>
            <a:ext cx="8429625" cy="5929313"/>
          </a:xfrm>
        </p:spPr>
      </p:pic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309608-7E92-4C53-82B8-3D7CE175518F}" type="slidenum">
              <a:rPr lang="ru-RU" altLang="ru-RU">
                <a:solidFill>
                  <a:srgbClr val="898989"/>
                </a:solidFill>
              </a:rPr>
              <a:pPr eaLnBrk="1" hangingPunct="1"/>
              <a:t>6</a:t>
            </a:fld>
            <a:endParaRPr lang="ru-RU" altLang="ru-RU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27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Сфера жизни общества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 — </a:t>
            </a:r>
            <a:r>
              <a:rPr lang="ru-RU" b="1" dirty="0" smtClean="0"/>
              <a:t>определенная совокупность устойчивых отношений между социальными субъектами</a:t>
            </a:r>
            <a:r>
              <a:rPr lang="ru-RU" b="1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Каждая сфера включает в себя:</a:t>
            </a:r>
          </a:p>
          <a:p>
            <a:pPr algn="just"/>
            <a:r>
              <a:rPr lang="ru-RU" dirty="0" smtClean="0"/>
              <a:t>определенные виды деятельности человека (например, образовательные, политические, религиозные);</a:t>
            </a:r>
          </a:p>
          <a:p>
            <a:pPr algn="just"/>
            <a:r>
              <a:rPr lang="ru-RU" dirty="0" smtClean="0"/>
              <a:t>социальные институты (такие, как семья, школа, партии, церковь);</a:t>
            </a:r>
          </a:p>
          <a:p>
            <a:pPr algn="just"/>
            <a:r>
              <a:rPr lang="ru-RU" dirty="0" smtClean="0"/>
              <a:t>сложившиеся отношения между людьми (т.е. связи, возникшие в процессе деятельности людей, например отношения обмена и распределения в экономической сфере).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Социальная сфера -</a:t>
            </a:r>
            <a:endParaRPr lang="ru-RU" sz="3600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совокупность отраслей, предприятий, организаций, непосредственным образом связанных и  определяющих образ и уровень жизни людей,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их благосостояние; потребление. 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К социальной сфере относят прежде </a:t>
            </a:r>
            <a:r>
              <a:rPr lang="ru-RU" dirty="0" smtClean="0"/>
              <a:t>всего сферу</a:t>
            </a:r>
            <a:r>
              <a:rPr lang="ru-RU" dirty="0" smtClean="0"/>
              <a:t> услуг (образование, культуру, здравоохранение, социальное обеспечение, физическую культуру, общественное питание, коммунальное обслуживание, пассажирский транспорт, связь).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600" b="1" dirty="0" smtClean="0"/>
              <a:t>Благо</a:t>
            </a:r>
            <a:r>
              <a:rPr lang="ru-RU" sz="3600" b="1" dirty="0" smtClean="0"/>
              <a:t> -</a:t>
            </a:r>
            <a:endParaRPr lang="ru-RU" sz="36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200" dirty="0"/>
              <a:t>это </a:t>
            </a:r>
            <a:r>
              <a:rPr lang="ru-RU" sz="3200" b="1" dirty="0"/>
              <a:t>ограниченные</a:t>
            </a:r>
            <a:r>
              <a:rPr lang="ru-RU" sz="3200" dirty="0"/>
              <a:t> </a:t>
            </a:r>
            <a:r>
              <a:rPr lang="ru-RU" sz="3200" b="1" dirty="0"/>
              <a:t>средства, пригодные</a:t>
            </a:r>
            <a:r>
              <a:rPr lang="ru-RU" sz="3200" dirty="0"/>
              <a:t> </a:t>
            </a:r>
            <a:endParaRPr lang="ru-RU" sz="3200" dirty="0" smtClean="0"/>
          </a:p>
          <a:p>
            <a:pPr algn="just">
              <a:buNone/>
            </a:pPr>
            <a:r>
              <a:rPr lang="ru-RU" sz="3200" dirty="0" smtClean="0"/>
              <a:t>для </a:t>
            </a:r>
            <a:r>
              <a:rPr lang="ru-RU" sz="3200" dirty="0"/>
              <a:t>удовлетворения потребностей человека, в форме товаров или услуг</a:t>
            </a:r>
            <a:r>
              <a:rPr lang="ru-RU" sz="3200" dirty="0" smtClean="0"/>
              <a:t>.</a:t>
            </a:r>
          </a:p>
          <a:p>
            <a:pPr algn="just"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	</a:t>
            </a:r>
          </a:p>
          <a:p>
            <a:pPr algn="just"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	</a:t>
            </a:r>
            <a:r>
              <a:rPr lang="ru-RU" sz="3200" b="1" dirty="0" smtClean="0"/>
              <a:t>Товары и услуги</a:t>
            </a:r>
            <a:r>
              <a:rPr lang="ru-RU" sz="3200" dirty="0" smtClean="0"/>
              <a:t> — это экономические блага, которые являются результатом человеческого труда.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1058</Words>
  <Application>Microsoft Office PowerPoint</Application>
  <PresentationFormat>Экран (4:3)</PresentationFormat>
  <Paragraphs>122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СФЕРА ЖИЗНИ ОБЩЕСТВА</vt:lpstr>
      <vt:lpstr>Презентация PowerPoint</vt:lpstr>
      <vt:lpstr>СОЦИАЛЬНАЯ СФЕРА</vt:lpstr>
      <vt:lpstr>Презентация PowerPoint</vt:lpstr>
      <vt:lpstr>Презентация PowerPoint</vt:lpstr>
      <vt:lpstr>Сфера жизни общества</vt:lpstr>
      <vt:lpstr>Социальная сфера -</vt:lpstr>
      <vt:lpstr>Благо -</vt:lpstr>
      <vt:lpstr>Товар -</vt:lpstr>
      <vt:lpstr>Услуга - </vt:lpstr>
      <vt:lpstr>Классификация услуг</vt:lpstr>
      <vt:lpstr>Презентация PowerPoint</vt:lpstr>
      <vt:lpstr>Качество -</vt:lpstr>
      <vt:lpstr>Как оценить качество товара?</vt:lpstr>
      <vt:lpstr>Как оценить качество услуги?</vt:lpstr>
      <vt:lpstr>Презентация PowerPoint</vt:lpstr>
      <vt:lpstr>Эффективность услуги -</vt:lpstr>
      <vt:lpstr>эффективности социальной работы</vt:lpstr>
      <vt:lpstr>Эффективность</vt:lpstr>
      <vt:lpstr>Оценка эффективности социальных служб</vt:lpstr>
      <vt:lpstr>Эффективность в социальной сфере</vt:lpstr>
      <vt:lpstr>Почему трудно оценивать качество, эффективность и результативность социальных услуг? </vt:lpstr>
      <vt:lpstr>Методы оценки эффективности</vt:lpstr>
      <vt:lpstr>Индикатор (лат. indicator — указатель)</vt:lpstr>
      <vt:lpstr>Показа́тель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User</cp:lastModifiedBy>
  <cp:revision>23</cp:revision>
  <dcterms:created xsi:type="dcterms:W3CDTF">2012-02-17T08:37:38Z</dcterms:created>
  <dcterms:modified xsi:type="dcterms:W3CDTF">2022-02-08T08:43:02Z</dcterms:modified>
</cp:coreProperties>
</file>