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73" r:id="rId3"/>
    <p:sldId id="272" r:id="rId4"/>
    <p:sldId id="269" r:id="rId5"/>
    <p:sldId id="275" r:id="rId6"/>
    <p:sldId id="263" r:id="rId7"/>
    <p:sldId id="274" r:id="rId8"/>
    <p:sldId id="261" r:id="rId9"/>
    <p:sldId id="262" r:id="rId10"/>
    <p:sldId id="257" r:id="rId11"/>
    <p:sldId id="264" r:id="rId12"/>
    <p:sldId id="260" r:id="rId13"/>
    <p:sldId id="279" r:id="rId14"/>
    <p:sldId id="278" r:id="rId15"/>
    <p:sldId id="277" r:id="rId16"/>
    <p:sldId id="276" r:id="rId17"/>
    <p:sldId id="283" r:id="rId18"/>
    <p:sldId id="25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063" y="191683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Членистоногие (</a:t>
            </a:r>
            <a:r>
              <a:rPr lang="en-US" sz="2400" b="1" dirty="0" err="1"/>
              <a:t>Arthropoda</a:t>
            </a:r>
            <a:r>
              <a:rPr lang="ru-RU" sz="2400" b="1" dirty="0"/>
              <a:t>). Трахейные (</a:t>
            </a:r>
            <a:r>
              <a:rPr lang="en-US" sz="2400" b="1" dirty="0" err="1"/>
              <a:t>Tracheata</a:t>
            </a:r>
            <a:r>
              <a:rPr lang="ru-RU" sz="2400" b="1" dirty="0"/>
              <a:t>).  Насекомые (</a:t>
            </a:r>
            <a:r>
              <a:rPr lang="en-US" sz="2400" b="1" dirty="0" err="1"/>
              <a:t>Insecta</a:t>
            </a:r>
            <a:r>
              <a:rPr lang="ru-RU" sz="2400" b="1" dirty="0"/>
              <a:t>). Внешнее и </a:t>
            </a:r>
            <a:r>
              <a:rPr lang="ru-RU" sz="2400" b="1" dirty="0" smtClean="0"/>
              <a:t>внутреннее </a:t>
            </a:r>
            <a:r>
              <a:rPr lang="ru-RU" sz="2400" b="1" dirty="0"/>
              <a:t>строение.</a:t>
            </a:r>
            <a:endParaRPr lang="ru-RU" sz="2400" dirty="0"/>
          </a:p>
        </p:txBody>
      </p:sp>
      <p:pic>
        <p:nvPicPr>
          <p:cNvPr id="1028" name="Picture 4" descr="http://dubrovka.sharlikroo.ru/el_uch/images/kolorad_gu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178" y="3651467"/>
            <a:ext cx="2481131" cy="18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asekomie.net/assets/images/nasek/822846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6" y="3636745"/>
            <a:ext cx="2664161" cy="187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2.gstatic.com/images?q=tbn:ANd9GcQmGBnwAYwC6-FAJK-PYXMi4-_papH3tZNJwL53I57PcNK_5zO2f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5" y="188640"/>
            <a:ext cx="1692121" cy="127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ailand-good.ru/wp-content/uploads/2013/03/Murave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13" y="188640"/>
            <a:ext cx="1685259" cy="12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encrypted-tbn0.gstatic.com/images?q=tbn:ANd9GcQkKH2INoszuf73nA2HPrTOSWVKVbiYgxLRCasNVhsBF90uO5Uqp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23684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4/4a/Insect_legs-color.png/1024px-Insect_legs-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83" y="660758"/>
            <a:ext cx="6408712" cy="451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6064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Модификации конечностей насекомых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9098" y="5301208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Тип конечности:</a:t>
            </a:r>
            <a:r>
              <a:rPr lang="ru-RU" sz="1600" dirty="0"/>
              <a:t> </a:t>
            </a:r>
            <a:r>
              <a:rPr lang="ru-RU" sz="1600" b="1" dirty="0" smtClean="0"/>
              <a:t>1</a:t>
            </a:r>
            <a:r>
              <a:rPr lang="ru-RU" sz="1600" b="1" dirty="0"/>
              <a:t>.</a:t>
            </a:r>
            <a:r>
              <a:rPr lang="ru-RU" sz="1600" dirty="0"/>
              <a:t> </a:t>
            </a:r>
            <a:r>
              <a:rPr lang="ru-RU" sz="1600" dirty="0" err="1"/>
              <a:t>Бегательная</a:t>
            </a:r>
            <a:r>
              <a:rPr lang="ru-RU" sz="1600" dirty="0"/>
              <a:t> (жужелица), </a:t>
            </a:r>
            <a:r>
              <a:rPr lang="ru-RU" sz="1600" b="1" dirty="0"/>
              <a:t>2.</a:t>
            </a:r>
            <a:r>
              <a:rPr lang="ru-RU" sz="1600" dirty="0"/>
              <a:t>Прыгательная (саранча), </a:t>
            </a:r>
            <a:r>
              <a:rPr lang="ru-RU" sz="1600" b="1" dirty="0"/>
              <a:t>3.</a:t>
            </a:r>
            <a:r>
              <a:rPr lang="ru-RU" sz="1600" dirty="0"/>
              <a:t> Копательная (медведки), </a:t>
            </a:r>
            <a:r>
              <a:rPr lang="ru-RU" sz="1600" b="1" dirty="0"/>
              <a:t>4.</a:t>
            </a:r>
            <a:r>
              <a:rPr lang="ru-RU" sz="1600" dirty="0"/>
              <a:t> Плавательная (плавунец), </a:t>
            </a:r>
            <a:r>
              <a:rPr lang="ru-RU" sz="1600" b="1" dirty="0"/>
              <a:t>5.</a:t>
            </a:r>
            <a:r>
              <a:rPr lang="ru-RU" sz="1600" dirty="0"/>
              <a:t>Хватательная (богомол), </a:t>
            </a:r>
            <a:r>
              <a:rPr lang="ru-RU" sz="1600" b="1" dirty="0"/>
              <a:t>6.</a:t>
            </a:r>
            <a:r>
              <a:rPr lang="ru-RU" sz="1600" dirty="0"/>
              <a:t> Собирательная (медоносная пчела).</a:t>
            </a:r>
            <a:br>
              <a:rPr lang="ru-RU" sz="1600" dirty="0"/>
            </a:br>
            <a:r>
              <a:rPr lang="ru-RU" sz="1600" b="1" dirty="0"/>
              <a:t>Часть конечности:</a:t>
            </a:r>
            <a:r>
              <a:rPr lang="ru-RU" sz="1600" dirty="0"/>
              <a:t> </a:t>
            </a:r>
            <a:r>
              <a:rPr lang="ru-RU" sz="1600" b="1" dirty="0"/>
              <a:t>a.</a:t>
            </a:r>
            <a:r>
              <a:rPr lang="ru-RU" sz="1600" dirty="0"/>
              <a:t> тазик, </a:t>
            </a:r>
            <a:r>
              <a:rPr lang="ru-RU" sz="1600" b="1" dirty="0"/>
              <a:t>b.</a:t>
            </a:r>
            <a:r>
              <a:rPr lang="ru-RU" sz="1600" dirty="0"/>
              <a:t> </a:t>
            </a:r>
            <a:r>
              <a:rPr lang="ru-RU" sz="1600" dirty="0" err="1"/>
              <a:t>вертлуг</a:t>
            </a:r>
            <a:r>
              <a:rPr lang="ru-RU" sz="1600" dirty="0"/>
              <a:t>, </a:t>
            </a:r>
            <a:r>
              <a:rPr lang="ru-RU" sz="1600" b="1" dirty="0"/>
              <a:t>c.</a:t>
            </a:r>
            <a:r>
              <a:rPr lang="ru-RU" sz="1600" dirty="0"/>
              <a:t> бедро</a:t>
            </a:r>
            <a:r>
              <a:rPr lang="ru-RU" sz="1600" dirty="0" smtClean="0"/>
              <a:t>, </a:t>
            </a:r>
            <a:r>
              <a:rPr lang="ru-RU" sz="1600" b="1" dirty="0" smtClean="0"/>
              <a:t>d</a:t>
            </a:r>
            <a:r>
              <a:rPr lang="ru-RU" sz="1600" b="1" dirty="0"/>
              <a:t>.</a:t>
            </a:r>
            <a:r>
              <a:rPr lang="ru-RU" sz="1600" dirty="0"/>
              <a:t> голень, </a:t>
            </a:r>
            <a:r>
              <a:rPr lang="ru-RU" sz="1600" b="1" dirty="0"/>
              <a:t>e.</a:t>
            </a:r>
            <a:r>
              <a:rPr lang="ru-RU" sz="1600" dirty="0"/>
              <a:t> лапка.</a:t>
            </a:r>
          </a:p>
        </p:txBody>
      </p:sp>
    </p:spTree>
    <p:extLst>
      <p:ext uri="{BB962C8B-B14F-4D97-AF65-F5344CB8AC3E}">
        <p14:creationId xmlns:p14="http://schemas.microsoft.com/office/powerpoint/2010/main" val="40914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8864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Крылья насекомых</a:t>
            </a:r>
            <a:endParaRPr lang="ru-RU" sz="2400" b="1" dirty="0"/>
          </a:p>
        </p:txBody>
      </p:sp>
      <p:pic>
        <p:nvPicPr>
          <p:cNvPr id="2052" name="Picture 4" descr="Жилкование крыльев - Структура поверхности крыла (на примере шмел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3" y="702299"/>
            <a:ext cx="4892824" cy="24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1124744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– продольные жилки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2 </a:t>
            </a:r>
            <a:r>
              <a:rPr lang="ru-RU" dirty="0"/>
              <a:t>– поперечные жилки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3 </a:t>
            </a:r>
            <a:r>
              <a:rPr lang="ru-RU" dirty="0"/>
              <a:t>– ячейки</a:t>
            </a:r>
          </a:p>
        </p:txBody>
      </p:sp>
      <p:pic>
        <p:nvPicPr>
          <p:cNvPr id="2054" name="Picture 6" descr="http://abcplanet.ru/images/Letausie_bez_perie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45815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3085" y="3083634"/>
            <a:ext cx="3096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cs typeface="Times New Roman" charset="0"/>
              </a:rPr>
              <a:t>Передние крылья жуков, например, </a:t>
            </a:r>
            <a:r>
              <a:rPr lang="ru-RU" dirty="0" smtClean="0">
                <a:solidFill>
                  <a:srgbClr val="000000"/>
                </a:solidFill>
                <a:cs typeface="Times New Roman" charset="0"/>
              </a:rPr>
              <a:t>божьей коровки, </a:t>
            </a:r>
            <a:r>
              <a:rPr lang="ru-RU" dirty="0">
                <a:solidFill>
                  <a:srgbClr val="000000"/>
                </a:solidFill>
                <a:cs typeface="Times New Roman" charset="0"/>
              </a:rPr>
              <a:t>превратились в жесткие защитные чехлы для крыльев. Для полетов жуки пользуются только задними крыльями, которые спрятаны свернутыми под надкрыльями, пока не наступит время взлететь.</a:t>
            </a:r>
            <a:r>
              <a:rPr lang="ru-RU" sz="16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3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tic. 10. Схема строения наружного покрова пчелы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51" y="980728"/>
            <a:ext cx="5888697" cy="38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35091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Схема строения наружного покрова </a:t>
            </a:r>
            <a:r>
              <a:rPr lang="ru-RU" sz="2000" b="1" dirty="0" smtClean="0"/>
              <a:t>пчелы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537321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- волосок; с - секрет кожной железы; </a:t>
            </a:r>
            <a:r>
              <a:rPr lang="ru-RU" dirty="0" err="1"/>
              <a:t>зп</a:t>
            </a:r>
            <a:r>
              <a:rPr lang="ru-RU" dirty="0"/>
              <a:t> — </a:t>
            </a:r>
            <a:r>
              <a:rPr lang="ru-RU" dirty="0" err="1"/>
              <a:t>эпикутикула</a:t>
            </a:r>
            <a:r>
              <a:rPr lang="ru-RU" dirty="0"/>
              <a:t>; эк - </a:t>
            </a:r>
            <a:r>
              <a:rPr lang="ru-RU" dirty="0" err="1"/>
              <a:t>экзокутикула</a:t>
            </a:r>
            <a:r>
              <a:rPr lang="ru-RU" dirty="0"/>
              <a:t>; эн — </a:t>
            </a:r>
            <a:r>
              <a:rPr lang="ru-RU" dirty="0" err="1"/>
              <a:t>зндокутикула</a:t>
            </a:r>
            <a:r>
              <a:rPr lang="ru-RU" dirty="0"/>
              <a:t>; я - ядро клетки эпидермиса; г - гиподерма; </a:t>
            </a:r>
            <a:r>
              <a:rPr lang="ru-RU" dirty="0" err="1"/>
              <a:t>бм</a:t>
            </a:r>
            <a:r>
              <a:rPr lang="ru-RU" dirty="0"/>
              <a:t> - базальная мембрана; </a:t>
            </a:r>
            <a:r>
              <a:rPr lang="ru-RU" dirty="0" err="1"/>
              <a:t>пкж</a:t>
            </a:r>
            <a:r>
              <a:rPr lang="ru-RU" dirty="0"/>
              <a:t> - проток кожной железы; </a:t>
            </a:r>
            <a:r>
              <a:rPr lang="ru-RU" dirty="0" err="1"/>
              <a:t>кж</a:t>
            </a:r>
            <a:r>
              <a:rPr lang="ru-RU" dirty="0"/>
              <a:t> - кожная железа; т - </a:t>
            </a:r>
            <a:r>
              <a:rPr lang="ru-RU" dirty="0" err="1"/>
              <a:t>трихогенная</a:t>
            </a:r>
            <a:r>
              <a:rPr lang="ru-RU" dirty="0"/>
              <a:t> клетка</a:t>
            </a:r>
          </a:p>
        </p:txBody>
      </p:sp>
    </p:spTree>
    <p:extLst>
      <p:ext uri="{BB962C8B-B14F-4D97-AF65-F5344CB8AC3E}">
        <p14:creationId xmlns:p14="http://schemas.microsoft.com/office/powerpoint/2010/main" val="10805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9158" y="26064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Пищеварительная и выделительная системы черного таракана</a:t>
            </a:r>
          </a:p>
        </p:txBody>
      </p:sp>
      <p:pic>
        <p:nvPicPr>
          <p:cNvPr id="10244" name="Picture 4" descr="Рис. 7. Пищеварительная и выделительная системы черного таракана: 1 - слепая кишка; 2 - пищевод; 3 - зоб; 4 - мышечный желудок; 5 - средняя кишка; 6 - мальпигиевы сосуды; 7 - задняя кишка; 8 - прямая ки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5" y="968534"/>
            <a:ext cx="4683833" cy="544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2204864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1 - слепая кишка; </a:t>
            </a:r>
            <a:endParaRPr lang="ru-RU" i="1" dirty="0" smtClean="0"/>
          </a:p>
          <a:p>
            <a:r>
              <a:rPr lang="ru-RU" i="1" dirty="0" smtClean="0"/>
              <a:t>2 </a:t>
            </a:r>
            <a:r>
              <a:rPr lang="ru-RU" i="1" dirty="0"/>
              <a:t>- пищевод; </a:t>
            </a:r>
            <a:endParaRPr lang="ru-RU" i="1" dirty="0" smtClean="0"/>
          </a:p>
          <a:p>
            <a:r>
              <a:rPr lang="ru-RU" i="1" dirty="0" smtClean="0"/>
              <a:t>3 </a:t>
            </a:r>
            <a:r>
              <a:rPr lang="ru-RU" i="1" dirty="0"/>
              <a:t>- зоб; </a:t>
            </a:r>
            <a:endParaRPr lang="ru-RU" i="1" dirty="0" smtClean="0"/>
          </a:p>
          <a:p>
            <a:r>
              <a:rPr lang="ru-RU" i="1" dirty="0" smtClean="0"/>
              <a:t>4 </a:t>
            </a:r>
            <a:r>
              <a:rPr lang="ru-RU" i="1" dirty="0"/>
              <a:t>- мышечный желудок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5 </a:t>
            </a:r>
            <a:r>
              <a:rPr lang="ru-RU" i="1" dirty="0"/>
              <a:t>- средняя кишка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6 </a:t>
            </a:r>
            <a:r>
              <a:rPr lang="ru-RU" i="1" dirty="0"/>
              <a:t>- </a:t>
            </a:r>
            <a:r>
              <a:rPr lang="ru-RU" i="1" dirty="0" err="1"/>
              <a:t>мальпигиевы</a:t>
            </a:r>
            <a:r>
              <a:rPr lang="ru-RU" i="1" dirty="0"/>
              <a:t> сосуды; </a:t>
            </a:r>
            <a:endParaRPr lang="ru-RU" i="1" dirty="0" smtClean="0"/>
          </a:p>
          <a:p>
            <a:r>
              <a:rPr lang="ru-RU" i="1" dirty="0" smtClean="0"/>
              <a:t>7 </a:t>
            </a:r>
            <a:r>
              <a:rPr lang="ru-RU" i="1" dirty="0"/>
              <a:t>- задняя кишка; </a:t>
            </a:r>
            <a:endParaRPr lang="ru-RU" i="1" dirty="0" smtClean="0"/>
          </a:p>
          <a:p>
            <a:r>
              <a:rPr lang="ru-RU" i="1" dirty="0" smtClean="0"/>
              <a:t>8 </a:t>
            </a:r>
            <a:r>
              <a:rPr lang="ru-RU" i="1" dirty="0"/>
              <a:t>- прямая кишка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1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d/df/Insects_nervous_system-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4840840" cy="641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177281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Нервная система насекомых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614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Внутреннее строение насекомых - Пример расположения органов &lt;/p&gt;чувств на голове пче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02" y="961391"/>
            <a:ext cx="6696744" cy="44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332656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Органы чувств насекомых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9402" y="5550564"/>
            <a:ext cx="6464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 – органы осязания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2 </a:t>
            </a:r>
            <a:r>
              <a:rPr lang="ru-RU" dirty="0"/>
              <a:t>– органы зрения,</a:t>
            </a:r>
          </a:p>
          <a:p>
            <a:pPr algn="ctr"/>
            <a:r>
              <a:rPr lang="ru-RU" dirty="0"/>
              <a:t>3 – органы обоняния и слуха, </a:t>
            </a:r>
            <a:endParaRPr lang="ru-RU" dirty="0" smtClean="0"/>
          </a:p>
          <a:p>
            <a:pPr algn="ctr"/>
            <a:r>
              <a:rPr lang="ru-RU" dirty="0" smtClean="0"/>
              <a:t>4 </a:t>
            </a:r>
            <a:r>
              <a:rPr lang="ru-RU" dirty="0"/>
              <a:t>– органы </a:t>
            </a:r>
            <a:r>
              <a:rPr lang="ru-RU" dirty="0" smtClean="0"/>
              <a:t>вкуса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0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datai/biologija/Organy-dykhanija-zhivotnykh/0005-001-Evoljutsija-organov-dykhani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11" y="764704"/>
            <a:ext cx="6618110" cy="579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32385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Органы дыхания насекомых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84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bio.info/images/tmp55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2540677" cy="42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37321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1</a:t>
            </a:r>
            <a:r>
              <a:rPr lang="ru-RU" dirty="0"/>
              <a:t> — </a:t>
            </a:r>
            <a:r>
              <a:rPr lang="ru-RU" i="1" dirty="0"/>
              <a:t>аорта; </a:t>
            </a:r>
            <a:endParaRPr lang="ru-RU" i="1" dirty="0" smtClean="0"/>
          </a:p>
          <a:p>
            <a:r>
              <a:rPr lang="ru-RU" i="1" dirty="0" smtClean="0"/>
              <a:t>2</a:t>
            </a:r>
            <a:r>
              <a:rPr lang="ru-RU" dirty="0"/>
              <a:t> — </a:t>
            </a:r>
            <a:r>
              <a:rPr lang="ru-RU" i="1" dirty="0"/>
              <a:t>крыловидные мышцы; </a:t>
            </a:r>
            <a:endParaRPr lang="ru-RU" i="1" dirty="0" smtClean="0"/>
          </a:p>
          <a:p>
            <a:r>
              <a:rPr lang="ru-RU" i="1" dirty="0" smtClean="0"/>
              <a:t>3</a:t>
            </a:r>
            <a:r>
              <a:rPr lang="ru-RU" dirty="0"/>
              <a:t> — </a:t>
            </a:r>
            <a:r>
              <a:rPr lang="ru-RU" i="1" dirty="0"/>
              <a:t>спинной сосуд</a:t>
            </a:r>
            <a:r>
              <a:rPr lang="ru-RU" dirty="0"/>
              <a:t> — </a:t>
            </a:r>
            <a:r>
              <a:rPr lang="ru-RU" i="1" dirty="0"/>
              <a:t>«сердце».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37882" y="260648"/>
            <a:ext cx="5786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Кровеносная система насекомых</a:t>
            </a:r>
            <a:endParaRPr lang="ru-RU" sz="2000" b="1" dirty="0"/>
          </a:p>
        </p:txBody>
      </p:sp>
      <p:pic>
        <p:nvPicPr>
          <p:cNvPr id="14340" name="Picture 4" descr="http://biouroki.ru/content/page/731/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8200"/>
            <a:ext cx="4838752" cy="19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animals-wild.ru/uploads/1402913256_dxchwhxp7s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212976"/>
            <a:ext cx="4489230" cy="298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9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972" y="1484784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2" name="Picture 2" descr="http://www.dezinfo.net/images3/image/07.2010/alnas/1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22781"/>
            <a:ext cx="4574370" cy="303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2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Подтип трахейнодышащих</a:t>
            </a:r>
            <a:r>
              <a:rPr lang="ru-RU" sz="3200" b="1" dirty="0" smtClean="0"/>
              <a:t>:</a:t>
            </a:r>
          </a:p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  <a:p>
            <a:r>
              <a:rPr lang="ru-RU" sz="3200" dirty="0" smtClean="0"/>
              <a:t>Органы </a:t>
            </a:r>
            <a:r>
              <a:rPr lang="ru-RU" sz="3200" dirty="0"/>
              <a:t>дыхания представлены </a:t>
            </a:r>
            <a:r>
              <a:rPr lang="ru-RU" sz="3200" dirty="0" smtClean="0"/>
              <a:t>трахеями; однако </a:t>
            </a:r>
            <a:r>
              <a:rPr lang="ru-RU" sz="3200" dirty="0"/>
              <a:t>у некоторых мелких представителей подтипа трахей нет, и они дышат через кожу. Среди трахейных встречаются и </a:t>
            </a:r>
            <a:r>
              <a:rPr lang="ru-RU" sz="3200" dirty="0" err="1"/>
              <a:t>вторичноводные</a:t>
            </a:r>
            <a:r>
              <a:rPr lang="ru-RU" sz="3200" dirty="0"/>
              <a:t> формы (жуки-плавунцы, личинки стрекоз), но у них, как правило, сохраняются трахеи. </a:t>
            </a:r>
          </a:p>
        </p:txBody>
      </p:sp>
    </p:spTree>
    <p:extLst>
      <p:ext uri="{BB962C8B-B14F-4D97-AF65-F5344CB8AC3E}">
        <p14:creationId xmlns:p14="http://schemas.microsoft.com/office/powerpoint/2010/main" val="11039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55776" y="332656"/>
            <a:ext cx="3744416" cy="115212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Подтип Трахейнодышащие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en-US" sz="2000" b="1" dirty="0" err="1">
                <a:solidFill>
                  <a:schemeClr val="tx1"/>
                </a:solidFill>
              </a:rPr>
              <a:t>Tracheata</a:t>
            </a:r>
            <a:r>
              <a:rPr lang="en-US" sz="2000" b="1" dirty="0">
                <a:solidFill>
                  <a:schemeClr val="tx1"/>
                </a:solidFill>
              </a:rPr>
              <a:t>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43608" y="2276872"/>
            <a:ext cx="3024336" cy="18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Надкласс </a:t>
            </a:r>
            <a:r>
              <a:rPr lang="ru-RU" sz="2000" b="1" dirty="0">
                <a:solidFill>
                  <a:schemeClr val="tx1"/>
                </a:solidFill>
              </a:rPr>
              <a:t>Многоножки (</a:t>
            </a:r>
            <a:r>
              <a:rPr lang="ru-RU" sz="2000" b="1" dirty="0" err="1">
                <a:solidFill>
                  <a:schemeClr val="tx1"/>
                </a:solidFill>
              </a:rPr>
              <a:t>Myriapoda</a:t>
            </a:r>
            <a:r>
              <a:rPr lang="ru-RU" sz="2000" b="1" dirty="0">
                <a:solidFill>
                  <a:schemeClr val="tx1"/>
                </a:solidFill>
              </a:rPr>
              <a:t>) 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716016" y="2273559"/>
            <a:ext cx="3024336" cy="18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Надкласс </a:t>
            </a:r>
            <a:r>
              <a:rPr lang="ru-RU" sz="2000" b="1" dirty="0">
                <a:solidFill>
                  <a:schemeClr val="tx1"/>
                </a:solidFill>
              </a:rPr>
              <a:t>Шестиногие (</a:t>
            </a:r>
            <a:r>
              <a:rPr lang="ru-RU" sz="2000" b="1" dirty="0" err="1">
                <a:solidFill>
                  <a:schemeClr val="tx1"/>
                </a:solidFill>
              </a:rPr>
              <a:t>Hexapoda</a:t>
            </a:r>
            <a:r>
              <a:rPr lang="ru-RU" sz="2000" b="1" dirty="0">
                <a:solidFill>
                  <a:schemeClr val="tx1"/>
                </a:solidFill>
              </a:rPr>
              <a:t>) или Насекомые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(</a:t>
            </a:r>
            <a:r>
              <a:rPr lang="en-US" sz="2000" b="1" dirty="0" err="1">
                <a:solidFill>
                  <a:schemeClr val="tx1"/>
                </a:solidFill>
              </a:rPr>
              <a:t>Insecta</a:t>
            </a:r>
            <a:r>
              <a:rPr lang="ru-RU" sz="2000" b="1" dirty="0">
                <a:solidFill>
                  <a:schemeClr val="tx1"/>
                </a:solidFill>
              </a:rPr>
              <a:t>) 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555776" y="1484784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652120" y="1484784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i1.i.ua/prikol/thumb/6/3/365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63" y="4437112"/>
            <a:ext cx="2719189" cy="204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s619623.vk.me/v619623671/689e/un-eFAWs2Y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04590"/>
            <a:ext cx="2766581" cy="207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683024" y="332656"/>
            <a:ext cx="363640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Надкласс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Многоножки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Myriapoda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536" y="2168082"/>
            <a:ext cx="2808312" cy="144016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Класс </a:t>
            </a:r>
            <a:r>
              <a:rPr lang="ru-RU" dirty="0" err="1" smtClean="0">
                <a:solidFill>
                  <a:schemeClr val="tx1"/>
                </a:solidFill>
              </a:rPr>
              <a:t>Губоногие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Chilopoda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44008" y="4005064"/>
            <a:ext cx="2808312" cy="15489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Класс </a:t>
            </a:r>
            <a:r>
              <a:rPr lang="ru-RU" dirty="0" err="1" smtClean="0">
                <a:solidFill>
                  <a:schemeClr val="tx1"/>
                </a:solidFill>
              </a:rPr>
              <a:t>Двупарноногие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многоножки, или </a:t>
            </a:r>
            <a:r>
              <a:rPr lang="ru-RU" dirty="0" err="1">
                <a:solidFill>
                  <a:schemeClr val="tx1"/>
                </a:solidFill>
              </a:rPr>
              <a:t>кивсяки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Diplopoda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19672" y="4005064"/>
            <a:ext cx="2808312" cy="144016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Класс </a:t>
            </a:r>
            <a:r>
              <a:rPr lang="ru-RU" dirty="0" err="1" smtClean="0">
                <a:solidFill>
                  <a:schemeClr val="tx1"/>
                </a:solidFill>
              </a:rPr>
              <a:t>Пауроподы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Pauropoda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40152" y="2060848"/>
            <a:ext cx="2808312" cy="144016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Класс </a:t>
            </a:r>
            <a:r>
              <a:rPr lang="ru-RU" dirty="0" err="1" smtClean="0">
                <a:solidFill>
                  <a:schemeClr val="tx1"/>
                </a:solidFill>
              </a:rPr>
              <a:t>Симфилы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Symphyla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411760" y="1700808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491880" y="2168082"/>
            <a:ext cx="36004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076056" y="2168082"/>
            <a:ext cx="50405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156176" y="1700808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1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cologyproblems.ru/images/cat4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75115"/>
            <a:ext cx="5256584" cy="533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35661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Отделы тела насекомых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200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lop911.ru/wp-content/uploads/2014/01/chernie-tarakany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800801" cy="572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5zaklepok.ru/images/tom1/18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94" y="980728"/>
            <a:ext cx="5256584" cy="52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0530" y="28102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Грызущий ротовой аппарат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406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myshared.ru/418504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оги насекомых - Строение ног насеком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4" y="1340768"/>
            <a:ext cx="7522976" cy="37614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2545" y="346965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Строение конечности насекомого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12505" y="591331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1 - Тазик; 2 - </a:t>
            </a:r>
            <a:r>
              <a:rPr lang="ru-RU" dirty="0" err="1"/>
              <a:t>Вертлуг</a:t>
            </a:r>
            <a:r>
              <a:rPr lang="ru-RU" dirty="0"/>
              <a:t>; 3 - Бедро; 4 - Голень; 5 - Лапка</a:t>
            </a:r>
          </a:p>
        </p:txBody>
      </p:sp>
    </p:spTree>
    <p:extLst>
      <p:ext uri="{BB962C8B-B14F-4D97-AF65-F5344CB8AC3E}">
        <p14:creationId xmlns:p14="http://schemas.microsoft.com/office/powerpoint/2010/main" val="22971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267</TotalTime>
  <Words>327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Масечка</dc:creator>
  <cp:lastModifiedBy>Людмила</cp:lastModifiedBy>
  <cp:revision>15</cp:revision>
  <dcterms:created xsi:type="dcterms:W3CDTF">2014-10-10T05:27:34Z</dcterms:created>
  <dcterms:modified xsi:type="dcterms:W3CDTF">2015-05-04T16:07:28Z</dcterms:modified>
</cp:coreProperties>
</file>