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91A5"/>
    <a:srgbClr val="D450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A80F08-EC6A-4B56-A699-E3DFD238FEE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69DA69-4C70-46C3-A315-3AC38E1A92A7}">
      <dgm:prSet phldrT="[Текст]" custT="1"/>
      <dgm:spPr>
        <a:gradFill rotWithShape="0">
          <a:gsLst>
            <a:gs pos="0">
              <a:srgbClr val="03D4A8"/>
            </a:gs>
            <a:gs pos="8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</dgm:spPr>
      <dgm:t>
        <a:bodyPr/>
        <a:lstStyle/>
        <a:p>
          <a:r>
            <a:rPr lang="en-US" sz="2800" b="1" i="0" dirty="0" smtClean="0"/>
            <a:t>Widespread use</a:t>
          </a:r>
          <a:endParaRPr lang="ru-RU" sz="2800" i="0" dirty="0"/>
        </a:p>
      </dgm:t>
    </dgm:pt>
    <dgm:pt modelId="{895728DF-2B48-4B8C-A5E3-6DEEFC3F40B5}" type="parTrans" cxnId="{E0A93418-1366-497F-83FA-E8BF9EE87486}">
      <dgm:prSet/>
      <dgm:spPr/>
      <dgm:t>
        <a:bodyPr/>
        <a:lstStyle/>
        <a:p>
          <a:endParaRPr lang="ru-RU"/>
        </a:p>
      </dgm:t>
    </dgm:pt>
    <dgm:pt modelId="{A89628CE-5620-436A-8A4A-CFE1A70581B9}" type="sibTrans" cxnId="{E0A93418-1366-497F-83FA-E8BF9EE87486}">
      <dgm:prSet/>
      <dgm:spPr/>
      <dgm:t>
        <a:bodyPr/>
        <a:lstStyle/>
        <a:p>
          <a:endParaRPr lang="ru-RU"/>
        </a:p>
      </dgm:t>
    </dgm:pt>
    <dgm:pt modelId="{A92BE918-25A7-467E-8D16-364F786AB84B}">
      <dgm:prSet phldrT="[Текст]" custT="1"/>
      <dgm:spPr>
        <a:gradFill rotWithShape="0">
          <a:gsLst>
            <a:gs pos="0">
              <a:srgbClr val="03D4A8"/>
            </a:gs>
            <a:gs pos="8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</dgm:spPr>
      <dgm:t>
        <a:bodyPr/>
        <a:lstStyle/>
        <a:p>
          <a:pPr algn="just"/>
          <a:r>
            <a:rPr lang="en-US" sz="2800" b="1" i="0" dirty="0" smtClean="0"/>
            <a:t>Stability of the potassium bromate solution during storage and accuracy of analysis</a:t>
          </a:r>
          <a:endParaRPr lang="ru-RU" sz="2800" i="0" dirty="0"/>
        </a:p>
      </dgm:t>
    </dgm:pt>
    <dgm:pt modelId="{31C23D30-8F0C-4B12-9859-41EF73B61F52}" type="parTrans" cxnId="{8C12475F-6D46-4DC4-BFAE-EE3C060A07E2}">
      <dgm:prSet/>
      <dgm:spPr/>
      <dgm:t>
        <a:bodyPr/>
        <a:lstStyle/>
        <a:p>
          <a:endParaRPr lang="ru-RU"/>
        </a:p>
      </dgm:t>
    </dgm:pt>
    <dgm:pt modelId="{60C81B2F-8436-4ED5-BEF2-47640D7DCCEF}" type="sibTrans" cxnId="{8C12475F-6D46-4DC4-BFAE-EE3C060A07E2}">
      <dgm:prSet/>
      <dgm:spPr/>
      <dgm:t>
        <a:bodyPr/>
        <a:lstStyle/>
        <a:p>
          <a:endParaRPr lang="ru-RU"/>
        </a:p>
      </dgm:t>
    </dgm:pt>
    <dgm:pt modelId="{DD272087-2A47-4D00-BC25-3ECBDD4AB66D}" type="pres">
      <dgm:prSet presAssocID="{15A80F08-EC6A-4B56-A699-E3DFD238FEE7}" presName="linear" presStyleCnt="0">
        <dgm:presLayoutVars>
          <dgm:dir/>
          <dgm:animLvl val="lvl"/>
          <dgm:resizeHandles val="exact"/>
        </dgm:presLayoutVars>
      </dgm:prSet>
      <dgm:spPr/>
    </dgm:pt>
    <dgm:pt modelId="{6551B202-7977-4587-A1B5-DA1990DB6714}" type="pres">
      <dgm:prSet presAssocID="{8C69DA69-4C70-46C3-A315-3AC38E1A92A7}" presName="parentLin" presStyleCnt="0"/>
      <dgm:spPr/>
    </dgm:pt>
    <dgm:pt modelId="{AA93F0DF-78CD-4914-8A71-5F60C10DCA15}" type="pres">
      <dgm:prSet presAssocID="{8C69DA69-4C70-46C3-A315-3AC38E1A92A7}" presName="parentLeftMargin" presStyleLbl="node1" presStyleIdx="0" presStyleCnt="2"/>
      <dgm:spPr/>
    </dgm:pt>
    <dgm:pt modelId="{47BA96A4-F358-4A65-889F-5E00DDA5DBB3}" type="pres">
      <dgm:prSet presAssocID="{8C69DA69-4C70-46C3-A315-3AC38E1A92A7}" presName="parentText" presStyleLbl="node1" presStyleIdx="0" presStyleCnt="2" custScaleY="163963" custLinFactNeighborX="-639" custLinFactNeighborY="-100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1F6FBC-EDB1-4B07-BA6E-C972749C2A28}" type="pres">
      <dgm:prSet presAssocID="{8C69DA69-4C70-46C3-A315-3AC38E1A92A7}" presName="negativeSpace" presStyleCnt="0"/>
      <dgm:spPr/>
    </dgm:pt>
    <dgm:pt modelId="{0504BC24-6430-435C-9129-1627EF6416B6}" type="pres">
      <dgm:prSet presAssocID="{8C69DA69-4C70-46C3-A315-3AC38E1A92A7}" presName="childText" presStyleLbl="conFgAcc1" presStyleIdx="0" presStyleCnt="2" custLinFactNeighborX="427" custLinFactNeighborY="-10937">
        <dgm:presLayoutVars>
          <dgm:bulletEnabled val="1"/>
        </dgm:presLayoutVars>
      </dgm:prSet>
      <dgm:spPr>
        <a:ln>
          <a:solidFill>
            <a:srgbClr val="00B0F0"/>
          </a:solidFill>
        </a:ln>
      </dgm:spPr>
    </dgm:pt>
    <dgm:pt modelId="{30066EAC-3657-4DB8-9884-5519AC3E6F10}" type="pres">
      <dgm:prSet presAssocID="{A89628CE-5620-436A-8A4A-CFE1A70581B9}" presName="spaceBetweenRectangles" presStyleCnt="0"/>
      <dgm:spPr/>
    </dgm:pt>
    <dgm:pt modelId="{5D357B0B-609D-425A-81A5-CE61BCE10CDA}" type="pres">
      <dgm:prSet presAssocID="{A92BE918-25A7-467E-8D16-364F786AB84B}" presName="parentLin" presStyleCnt="0"/>
      <dgm:spPr/>
    </dgm:pt>
    <dgm:pt modelId="{96D6D170-F5F4-475D-9346-3A02B983C5CB}" type="pres">
      <dgm:prSet presAssocID="{A92BE918-25A7-467E-8D16-364F786AB84B}" presName="parentLeftMargin" presStyleLbl="node1" presStyleIdx="0" presStyleCnt="2"/>
      <dgm:spPr/>
    </dgm:pt>
    <dgm:pt modelId="{52F2B461-9208-4AA6-9BF5-24F3F3C7EA11}" type="pres">
      <dgm:prSet presAssocID="{A92BE918-25A7-467E-8D16-364F786AB84B}" presName="parentText" presStyleLbl="node1" presStyleIdx="1" presStyleCnt="2" custScaleY="1625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555E82-72A1-4584-9F54-E7873993604D}" type="pres">
      <dgm:prSet presAssocID="{A92BE918-25A7-467E-8D16-364F786AB84B}" presName="negativeSpace" presStyleCnt="0"/>
      <dgm:spPr/>
    </dgm:pt>
    <dgm:pt modelId="{2AF3C135-7C52-458B-9772-1FA309525400}" type="pres">
      <dgm:prSet presAssocID="{A92BE918-25A7-467E-8D16-364F786AB84B}" presName="childText" presStyleLbl="conFgAcc1" presStyleIdx="1" presStyleCnt="2">
        <dgm:presLayoutVars>
          <dgm:bulletEnabled val="1"/>
        </dgm:presLayoutVars>
      </dgm:prSet>
      <dgm:spPr>
        <a:ln>
          <a:solidFill>
            <a:srgbClr val="00B0F0"/>
          </a:solidFill>
        </a:ln>
      </dgm:spPr>
    </dgm:pt>
  </dgm:ptLst>
  <dgm:cxnLst>
    <dgm:cxn modelId="{CDFDD63D-3995-43D9-A412-5A90EA5E0BBD}" type="presOf" srcId="{A92BE918-25A7-467E-8D16-364F786AB84B}" destId="{96D6D170-F5F4-475D-9346-3A02B983C5CB}" srcOrd="0" destOrd="0" presId="urn:microsoft.com/office/officeart/2005/8/layout/list1"/>
    <dgm:cxn modelId="{1E6F404A-7D29-471E-80AD-9E655B134408}" type="presOf" srcId="{8C69DA69-4C70-46C3-A315-3AC38E1A92A7}" destId="{AA93F0DF-78CD-4914-8A71-5F60C10DCA15}" srcOrd="0" destOrd="0" presId="urn:microsoft.com/office/officeart/2005/8/layout/list1"/>
    <dgm:cxn modelId="{A6A9CAE7-15EB-4F00-9483-18B4EA22FE4E}" type="presOf" srcId="{15A80F08-EC6A-4B56-A699-E3DFD238FEE7}" destId="{DD272087-2A47-4D00-BC25-3ECBDD4AB66D}" srcOrd="0" destOrd="0" presId="urn:microsoft.com/office/officeart/2005/8/layout/list1"/>
    <dgm:cxn modelId="{8C12475F-6D46-4DC4-BFAE-EE3C060A07E2}" srcId="{15A80F08-EC6A-4B56-A699-E3DFD238FEE7}" destId="{A92BE918-25A7-467E-8D16-364F786AB84B}" srcOrd="1" destOrd="0" parTransId="{31C23D30-8F0C-4B12-9859-41EF73B61F52}" sibTransId="{60C81B2F-8436-4ED5-BEF2-47640D7DCCEF}"/>
    <dgm:cxn modelId="{B7C27D9E-B033-4F6D-98D5-AD503EF83BB2}" type="presOf" srcId="{A92BE918-25A7-467E-8D16-364F786AB84B}" destId="{52F2B461-9208-4AA6-9BF5-24F3F3C7EA11}" srcOrd="1" destOrd="0" presId="urn:microsoft.com/office/officeart/2005/8/layout/list1"/>
    <dgm:cxn modelId="{E0A93418-1366-497F-83FA-E8BF9EE87486}" srcId="{15A80F08-EC6A-4B56-A699-E3DFD238FEE7}" destId="{8C69DA69-4C70-46C3-A315-3AC38E1A92A7}" srcOrd="0" destOrd="0" parTransId="{895728DF-2B48-4B8C-A5E3-6DEEFC3F40B5}" sibTransId="{A89628CE-5620-436A-8A4A-CFE1A70581B9}"/>
    <dgm:cxn modelId="{D0D31BF6-A495-42F1-96C9-97DB0D14F9B6}" type="presOf" srcId="{8C69DA69-4C70-46C3-A315-3AC38E1A92A7}" destId="{47BA96A4-F358-4A65-889F-5E00DDA5DBB3}" srcOrd="1" destOrd="0" presId="urn:microsoft.com/office/officeart/2005/8/layout/list1"/>
    <dgm:cxn modelId="{CAEA1837-449B-4743-8A4E-61F81C9AFF26}" type="presParOf" srcId="{DD272087-2A47-4D00-BC25-3ECBDD4AB66D}" destId="{6551B202-7977-4587-A1B5-DA1990DB6714}" srcOrd="0" destOrd="0" presId="urn:microsoft.com/office/officeart/2005/8/layout/list1"/>
    <dgm:cxn modelId="{5232793D-C688-41F5-BA69-8606FC507F0A}" type="presParOf" srcId="{6551B202-7977-4587-A1B5-DA1990DB6714}" destId="{AA93F0DF-78CD-4914-8A71-5F60C10DCA15}" srcOrd="0" destOrd="0" presId="urn:microsoft.com/office/officeart/2005/8/layout/list1"/>
    <dgm:cxn modelId="{AEDBF42A-6C1B-4C79-AA49-1327CB9D3709}" type="presParOf" srcId="{6551B202-7977-4587-A1B5-DA1990DB6714}" destId="{47BA96A4-F358-4A65-889F-5E00DDA5DBB3}" srcOrd="1" destOrd="0" presId="urn:microsoft.com/office/officeart/2005/8/layout/list1"/>
    <dgm:cxn modelId="{7BE4F268-564E-4DF9-ADD6-BA34DB61A5E5}" type="presParOf" srcId="{DD272087-2A47-4D00-BC25-3ECBDD4AB66D}" destId="{8C1F6FBC-EDB1-4B07-BA6E-C972749C2A28}" srcOrd="1" destOrd="0" presId="urn:microsoft.com/office/officeart/2005/8/layout/list1"/>
    <dgm:cxn modelId="{AC99A8F9-B180-4365-8868-2429C2615B67}" type="presParOf" srcId="{DD272087-2A47-4D00-BC25-3ECBDD4AB66D}" destId="{0504BC24-6430-435C-9129-1627EF6416B6}" srcOrd="2" destOrd="0" presId="urn:microsoft.com/office/officeart/2005/8/layout/list1"/>
    <dgm:cxn modelId="{993A97B1-0EAC-4696-B261-3F26BE9CF4AD}" type="presParOf" srcId="{DD272087-2A47-4D00-BC25-3ECBDD4AB66D}" destId="{30066EAC-3657-4DB8-9884-5519AC3E6F10}" srcOrd="3" destOrd="0" presId="urn:microsoft.com/office/officeart/2005/8/layout/list1"/>
    <dgm:cxn modelId="{F715DAB2-887F-412F-9868-C4A8A9A2565B}" type="presParOf" srcId="{DD272087-2A47-4D00-BC25-3ECBDD4AB66D}" destId="{5D357B0B-609D-425A-81A5-CE61BCE10CDA}" srcOrd="4" destOrd="0" presId="urn:microsoft.com/office/officeart/2005/8/layout/list1"/>
    <dgm:cxn modelId="{9C5955D3-E849-4063-B6D6-00FCC8B929D4}" type="presParOf" srcId="{5D357B0B-609D-425A-81A5-CE61BCE10CDA}" destId="{96D6D170-F5F4-475D-9346-3A02B983C5CB}" srcOrd="0" destOrd="0" presId="urn:microsoft.com/office/officeart/2005/8/layout/list1"/>
    <dgm:cxn modelId="{2B23497A-0F9C-4436-9A4D-B95F83653B79}" type="presParOf" srcId="{5D357B0B-609D-425A-81A5-CE61BCE10CDA}" destId="{52F2B461-9208-4AA6-9BF5-24F3F3C7EA11}" srcOrd="1" destOrd="0" presId="urn:microsoft.com/office/officeart/2005/8/layout/list1"/>
    <dgm:cxn modelId="{638BD5F4-A86B-4BCB-BDC3-231995F1A930}" type="presParOf" srcId="{DD272087-2A47-4D00-BC25-3ECBDD4AB66D}" destId="{D3555E82-72A1-4584-9F54-E7873993604D}" srcOrd="5" destOrd="0" presId="urn:microsoft.com/office/officeart/2005/8/layout/list1"/>
    <dgm:cxn modelId="{D5E54753-53B8-4668-B680-44F7096392B4}" type="presParOf" srcId="{DD272087-2A47-4D00-BC25-3ECBDD4AB66D}" destId="{2AF3C135-7C52-458B-9772-1FA30952540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C04A78-1898-4532-A7DB-F5E489239E6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71019A-B2B1-45E8-8B39-D12ED93A392B}">
      <dgm:prSet phldrT="[Текст]"/>
      <dgm:spPr>
        <a:gradFill rotWithShape="0">
          <a:gsLst>
            <a:gs pos="0">
              <a:srgbClr val="03D4A8"/>
            </a:gs>
            <a:gs pos="17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</dgm:spPr>
      <dgm:t>
        <a:bodyPr/>
        <a:lstStyle/>
        <a:p>
          <a:r>
            <a:rPr lang="en-US" dirty="0" smtClean="0"/>
            <a:t>Inorganic substances </a:t>
          </a:r>
          <a:endParaRPr lang="ru-RU" dirty="0"/>
        </a:p>
      </dgm:t>
    </dgm:pt>
    <dgm:pt modelId="{19FD39AF-44BF-47F2-8625-65A9D58DDACF}" type="parTrans" cxnId="{DC6DE990-A77E-4C3E-A716-FCBC5DFAA01B}">
      <dgm:prSet/>
      <dgm:spPr/>
      <dgm:t>
        <a:bodyPr/>
        <a:lstStyle/>
        <a:p>
          <a:endParaRPr lang="ru-RU"/>
        </a:p>
      </dgm:t>
    </dgm:pt>
    <dgm:pt modelId="{1D99DC8A-4832-47E1-8A5A-72E913F90445}" type="sibTrans" cxnId="{DC6DE990-A77E-4C3E-A716-FCBC5DFAA01B}">
      <dgm:prSet/>
      <dgm:spPr/>
      <dgm:t>
        <a:bodyPr/>
        <a:lstStyle/>
        <a:p>
          <a:endParaRPr lang="ru-RU"/>
        </a:p>
      </dgm:t>
    </dgm:pt>
    <dgm:pt modelId="{EEFA03C9-2C43-4A55-A849-674FA0BFCFA5}">
      <dgm:prSet phldrT="[Текст]"/>
      <dgm:spPr/>
      <dgm:t>
        <a:bodyPr/>
        <a:lstStyle/>
        <a:p>
          <a:pPr algn="just"/>
          <a:r>
            <a:rPr lang="en-US" dirty="0" smtClean="0"/>
            <a:t>tin(II), arsenic (III), iron (II), hydrazine and its derivatives       </a:t>
          </a:r>
          <a:endParaRPr lang="ru-RU" dirty="0"/>
        </a:p>
      </dgm:t>
    </dgm:pt>
    <dgm:pt modelId="{D7C0045D-5A66-4C7E-9AD1-FEC719171768}" type="parTrans" cxnId="{36952AA5-361D-4ED9-BF3F-DE910CD45BD0}">
      <dgm:prSet/>
      <dgm:spPr/>
      <dgm:t>
        <a:bodyPr/>
        <a:lstStyle/>
        <a:p>
          <a:endParaRPr lang="ru-RU"/>
        </a:p>
      </dgm:t>
    </dgm:pt>
    <dgm:pt modelId="{8594AFE3-4EF0-4728-97AB-DF5C6E66B3A5}" type="sibTrans" cxnId="{36952AA5-361D-4ED9-BF3F-DE910CD45BD0}">
      <dgm:prSet/>
      <dgm:spPr/>
      <dgm:t>
        <a:bodyPr/>
        <a:lstStyle/>
        <a:p>
          <a:endParaRPr lang="ru-RU"/>
        </a:p>
      </dgm:t>
    </dgm:pt>
    <dgm:pt modelId="{47A49E3A-30CF-44B8-AB03-19253DB52A41}">
      <dgm:prSet phldrT="[Текст]"/>
      <dgm:spPr>
        <a:gradFill rotWithShape="0">
          <a:gsLst>
            <a:gs pos="0">
              <a:srgbClr val="03D4A8"/>
            </a:gs>
            <a:gs pos="14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</dgm:spPr>
      <dgm:t>
        <a:bodyPr/>
        <a:lstStyle/>
        <a:p>
          <a:r>
            <a:rPr lang="en-US" dirty="0" smtClean="0"/>
            <a:t>Organic compounds containing </a:t>
          </a:r>
          <a:endParaRPr lang="ru-RU" dirty="0"/>
        </a:p>
      </dgm:t>
    </dgm:pt>
    <dgm:pt modelId="{749CB369-B00E-40F3-9BC9-2F78A98E790D}" type="parTrans" cxnId="{3091D238-6F93-45AC-93DA-F0DADE734854}">
      <dgm:prSet/>
      <dgm:spPr/>
      <dgm:t>
        <a:bodyPr/>
        <a:lstStyle/>
        <a:p>
          <a:endParaRPr lang="ru-RU"/>
        </a:p>
      </dgm:t>
    </dgm:pt>
    <dgm:pt modelId="{3245BB68-1077-493F-9022-6656B79C2E5D}" type="sibTrans" cxnId="{3091D238-6F93-45AC-93DA-F0DADE734854}">
      <dgm:prSet/>
      <dgm:spPr/>
      <dgm:t>
        <a:bodyPr/>
        <a:lstStyle/>
        <a:p>
          <a:endParaRPr lang="ru-RU"/>
        </a:p>
      </dgm:t>
    </dgm:pt>
    <dgm:pt modelId="{A9B4E0BE-DD68-491A-9D4D-66DEA1EFEC7F}">
      <dgm:prSet phldrT="[Текст]"/>
      <dgm:spPr/>
      <dgm:t>
        <a:bodyPr/>
        <a:lstStyle/>
        <a:p>
          <a:pPr algn="just"/>
          <a:r>
            <a:rPr lang="en-US" dirty="0" smtClean="0"/>
            <a:t>a primary or secondary aromatic amino group</a:t>
          </a:r>
          <a:endParaRPr lang="ru-RU" dirty="0"/>
        </a:p>
      </dgm:t>
    </dgm:pt>
    <dgm:pt modelId="{A2A01F02-2635-489E-AFF7-86F786C09688}" type="parTrans" cxnId="{0401C22F-0FDD-44A8-882C-927509B518B6}">
      <dgm:prSet/>
      <dgm:spPr/>
      <dgm:t>
        <a:bodyPr/>
        <a:lstStyle/>
        <a:p>
          <a:endParaRPr lang="ru-RU"/>
        </a:p>
      </dgm:t>
    </dgm:pt>
    <dgm:pt modelId="{A1BB3FC6-0601-4495-8308-33353834BC83}" type="sibTrans" cxnId="{0401C22F-0FDD-44A8-882C-927509B518B6}">
      <dgm:prSet/>
      <dgm:spPr/>
      <dgm:t>
        <a:bodyPr/>
        <a:lstStyle/>
        <a:p>
          <a:endParaRPr lang="ru-RU"/>
        </a:p>
      </dgm:t>
    </dgm:pt>
    <dgm:pt modelId="{425A195A-DF8D-48AE-87FB-5F46E5B8DD86}">
      <dgm:prSet phldrT="[Текст]"/>
      <dgm:spPr/>
      <dgm:t>
        <a:bodyPr/>
        <a:lstStyle/>
        <a:p>
          <a:pPr algn="just"/>
          <a:r>
            <a:rPr lang="en-US" dirty="0" smtClean="0"/>
            <a:t>aromatic nitro derivatives (after prior reduction of the nitro group to an amino group), and hydrazides</a:t>
          </a:r>
          <a:endParaRPr lang="ru-RU" dirty="0"/>
        </a:p>
      </dgm:t>
    </dgm:pt>
    <dgm:pt modelId="{5B5C618A-142A-4E1A-89A6-2D97CCB8A0CA}" type="parTrans" cxnId="{91E529B3-636F-4169-AAF4-883EBBF9A30D}">
      <dgm:prSet/>
      <dgm:spPr/>
      <dgm:t>
        <a:bodyPr/>
        <a:lstStyle/>
        <a:p>
          <a:endParaRPr lang="ru-RU"/>
        </a:p>
      </dgm:t>
    </dgm:pt>
    <dgm:pt modelId="{A55AAC9E-9726-4546-A527-33A3CE18FBAF}" type="sibTrans" cxnId="{91E529B3-636F-4169-AAF4-883EBBF9A30D}">
      <dgm:prSet/>
      <dgm:spPr/>
      <dgm:t>
        <a:bodyPr/>
        <a:lstStyle/>
        <a:p>
          <a:endParaRPr lang="ru-RU"/>
        </a:p>
      </dgm:t>
    </dgm:pt>
    <dgm:pt modelId="{A5837D7E-5DFB-435C-A8BD-E330AA141E07}" type="pres">
      <dgm:prSet presAssocID="{77C04A78-1898-4532-A7DB-F5E489239E69}" presName="linear" presStyleCnt="0">
        <dgm:presLayoutVars>
          <dgm:animLvl val="lvl"/>
          <dgm:resizeHandles val="exact"/>
        </dgm:presLayoutVars>
      </dgm:prSet>
      <dgm:spPr/>
    </dgm:pt>
    <dgm:pt modelId="{734E068D-DD66-4363-A438-A58CC870C2D2}" type="pres">
      <dgm:prSet presAssocID="{F071019A-B2B1-45E8-8B39-D12ED93A392B}" presName="parentText" presStyleLbl="node1" presStyleIdx="0" presStyleCnt="2" custScaleY="958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C08032-B5E6-4DA6-AB8E-62221A71C296}" type="pres">
      <dgm:prSet presAssocID="{F071019A-B2B1-45E8-8B39-D12ED93A392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8BBAAE-C541-474E-B1D7-8A586A2D9110}" type="pres">
      <dgm:prSet presAssocID="{47A49E3A-30CF-44B8-AB03-19253DB52A4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8F9A46-1DAD-41F6-BA36-9CA816BACBEF}" type="pres">
      <dgm:prSet presAssocID="{47A49E3A-30CF-44B8-AB03-19253DB52A41}" presName="childText" presStyleLbl="revTx" presStyleIdx="1" presStyleCnt="2" custLinFactNeighborY="-76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BE32F3-3FC5-4FF3-BDA2-A3C8FAA8B96F}" type="presOf" srcId="{47A49E3A-30CF-44B8-AB03-19253DB52A41}" destId="{6B8BBAAE-C541-474E-B1D7-8A586A2D9110}" srcOrd="0" destOrd="0" presId="urn:microsoft.com/office/officeart/2005/8/layout/vList2"/>
    <dgm:cxn modelId="{421F50BF-F91B-413E-98EE-D812E145A4E6}" type="presOf" srcId="{A9B4E0BE-DD68-491A-9D4D-66DEA1EFEC7F}" destId="{678F9A46-1DAD-41F6-BA36-9CA816BACBEF}" srcOrd="0" destOrd="0" presId="urn:microsoft.com/office/officeart/2005/8/layout/vList2"/>
    <dgm:cxn modelId="{36952AA5-361D-4ED9-BF3F-DE910CD45BD0}" srcId="{F071019A-B2B1-45E8-8B39-D12ED93A392B}" destId="{EEFA03C9-2C43-4A55-A849-674FA0BFCFA5}" srcOrd="0" destOrd="0" parTransId="{D7C0045D-5A66-4C7E-9AD1-FEC719171768}" sibTransId="{8594AFE3-4EF0-4728-97AB-DF5C6E66B3A5}"/>
    <dgm:cxn modelId="{0401C22F-0FDD-44A8-882C-927509B518B6}" srcId="{47A49E3A-30CF-44B8-AB03-19253DB52A41}" destId="{A9B4E0BE-DD68-491A-9D4D-66DEA1EFEC7F}" srcOrd="0" destOrd="0" parTransId="{A2A01F02-2635-489E-AFF7-86F786C09688}" sibTransId="{A1BB3FC6-0601-4495-8308-33353834BC83}"/>
    <dgm:cxn modelId="{DC6DE990-A77E-4C3E-A716-FCBC5DFAA01B}" srcId="{77C04A78-1898-4532-A7DB-F5E489239E69}" destId="{F071019A-B2B1-45E8-8B39-D12ED93A392B}" srcOrd="0" destOrd="0" parTransId="{19FD39AF-44BF-47F2-8625-65A9D58DDACF}" sibTransId="{1D99DC8A-4832-47E1-8A5A-72E913F90445}"/>
    <dgm:cxn modelId="{B5463195-E1A3-4002-BC03-143D1E535701}" type="presOf" srcId="{EEFA03C9-2C43-4A55-A849-674FA0BFCFA5}" destId="{94C08032-B5E6-4DA6-AB8E-62221A71C296}" srcOrd="0" destOrd="0" presId="urn:microsoft.com/office/officeart/2005/8/layout/vList2"/>
    <dgm:cxn modelId="{4F82EC65-16A5-4B35-8BA5-F4344549D88E}" type="presOf" srcId="{77C04A78-1898-4532-A7DB-F5E489239E69}" destId="{A5837D7E-5DFB-435C-A8BD-E330AA141E07}" srcOrd="0" destOrd="0" presId="urn:microsoft.com/office/officeart/2005/8/layout/vList2"/>
    <dgm:cxn modelId="{305B18CA-C06F-45F6-83C2-217C6514DDAA}" type="presOf" srcId="{F071019A-B2B1-45E8-8B39-D12ED93A392B}" destId="{734E068D-DD66-4363-A438-A58CC870C2D2}" srcOrd="0" destOrd="0" presId="urn:microsoft.com/office/officeart/2005/8/layout/vList2"/>
    <dgm:cxn modelId="{BD62C58A-D0C7-4DFF-84AD-900001D59DCE}" type="presOf" srcId="{425A195A-DF8D-48AE-87FB-5F46E5B8DD86}" destId="{678F9A46-1DAD-41F6-BA36-9CA816BACBEF}" srcOrd="0" destOrd="1" presId="urn:microsoft.com/office/officeart/2005/8/layout/vList2"/>
    <dgm:cxn modelId="{3091D238-6F93-45AC-93DA-F0DADE734854}" srcId="{77C04A78-1898-4532-A7DB-F5E489239E69}" destId="{47A49E3A-30CF-44B8-AB03-19253DB52A41}" srcOrd="1" destOrd="0" parTransId="{749CB369-B00E-40F3-9BC9-2F78A98E790D}" sibTransId="{3245BB68-1077-493F-9022-6656B79C2E5D}"/>
    <dgm:cxn modelId="{91E529B3-636F-4169-AAF4-883EBBF9A30D}" srcId="{47A49E3A-30CF-44B8-AB03-19253DB52A41}" destId="{425A195A-DF8D-48AE-87FB-5F46E5B8DD86}" srcOrd="1" destOrd="0" parTransId="{5B5C618A-142A-4E1A-89A6-2D97CCB8A0CA}" sibTransId="{A55AAC9E-9726-4546-A527-33A3CE18FBAF}"/>
    <dgm:cxn modelId="{DEDF1ACD-632A-49DE-AFF6-E0955D3BC557}" type="presParOf" srcId="{A5837D7E-5DFB-435C-A8BD-E330AA141E07}" destId="{734E068D-DD66-4363-A438-A58CC870C2D2}" srcOrd="0" destOrd="0" presId="urn:microsoft.com/office/officeart/2005/8/layout/vList2"/>
    <dgm:cxn modelId="{00A3382D-F00C-4779-ACAB-3983933FBE22}" type="presParOf" srcId="{A5837D7E-5DFB-435C-A8BD-E330AA141E07}" destId="{94C08032-B5E6-4DA6-AB8E-62221A71C296}" srcOrd="1" destOrd="0" presId="urn:microsoft.com/office/officeart/2005/8/layout/vList2"/>
    <dgm:cxn modelId="{FE44B762-3FF6-42E9-8893-9A1A632498AC}" type="presParOf" srcId="{A5837D7E-5DFB-435C-A8BD-E330AA141E07}" destId="{6B8BBAAE-C541-474E-B1D7-8A586A2D9110}" srcOrd="2" destOrd="0" presId="urn:microsoft.com/office/officeart/2005/8/layout/vList2"/>
    <dgm:cxn modelId="{5F7AE722-3669-42B3-A332-E6E2D024C1C8}" type="presParOf" srcId="{A5837D7E-5DFB-435C-A8BD-E330AA141E07}" destId="{678F9A46-1DAD-41F6-BA36-9CA816BACBE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04BC24-6430-435C-9129-1627EF6416B6}">
      <dsp:nvSpPr>
        <dsp:cNvPr id="0" name=""/>
        <dsp:cNvSpPr/>
      </dsp:nvSpPr>
      <dsp:spPr>
        <a:xfrm>
          <a:off x="0" y="936104"/>
          <a:ext cx="8424936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BA96A4-F358-4A65-889F-5E00DDA5DBB3}">
      <dsp:nvSpPr>
        <dsp:cNvPr id="0" name=""/>
        <dsp:cNvSpPr/>
      </dsp:nvSpPr>
      <dsp:spPr>
        <a:xfrm>
          <a:off x="418555" y="0"/>
          <a:ext cx="5897455" cy="1355252"/>
        </a:xfrm>
        <a:prstGeom prst="roundRect">
          <a:avLst/>
        </a:prstGeom>
        <a:gradFill rotWithShape="0">
          <a:gsLst>
            <a:gs pos="0">
              <a:srgbClr val="03D4A8"/>
            </a:gs>
            <a:gs pos="8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ln w="15875" cap="flat" cmpd="sng" algn="ctr"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0" kern="1200" dirty="0" smtClean="0"/>
            <a:t>Widespread use</a:t>
          </a:r>
          <a:endParaRPr lang="ru-RU" sz="2800" i="0" kern="1200" dirty="0"/>
        </a:p>
      </dsp:txBody>
      <dsp:txXfrm>
        <a:off x="484713" y="66158"/>
        <a:ext cx="5765139" cy="1222936"/>
      </dsp:txXfrm>
    </dsp:sp>
    <dsp:sp modelId="{2AF3C135-7C52-458B-9772-1FA309525400}">
      <dsp:nvSpPr>
        <dsp:cNvPr id="0" name=""/>
        <dsp:cNvSpPr/>
      </dsp:nvSpPr>
      <dsp:spPr>
        <a:xfrm>
          <a:off x="0" y="2740115"/>
          <a:ext cx="8424936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F2B461-9208-4AA6-9BF5-24F3F3C7EA11}">
      <dsp:nvSpPr>
        <dsp:cNvPr id="0" name=""/>
        <dsp:cNvSpPr/>
      </dsp:nvSpPr>
      <dsp:spPr>
        <a:xfrm>
          <a:off x="421246" y="1809441"/>
          <a:ext cx="5897455" cy="1343953"/>
        </a:xfrm>
        <a:prstGeom prst="roundRect">
          <a:avLst/>
        </a:prstGeom>
        <a:gradFill rotWithShape="0">
          <a:gsLst>
            <a:gs pos="0">
              <a:srgbClr val="03D4A8"/>
            </a:gs>
            <a:gs pos="8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ln w="15875" cap="flat" cmpd="sng" algn="ctr"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0" kern="1200" dirty="0" smtClean="0"/>
            <a:t>Stability of the potassium bromate solution during storage and accuracy of analysis</a:t>
          </a:r>
          <a:endParaRPr lang="ru-RU" sz="2800" i="0" kern="1200" dirty="0"/>
        </a:p>
      </dsp:txBody>
      <dsp:txXfrm>
        <a:off x="486852" y="1875047"/>
        <a:ext cx="5766243" cy="12127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4E068D-DD66-4363-A438-A58CC870C2D2}">
      <dsp:nvSpPr>
        <dsp:cNvPr id="0" name=""/>
        <dsp:cNvSpPr/>
      </dsp:nvSpPr>
      <dsp:spPr>
        <a:xfrm>
          <a:off x="0" y="116685"/>
          <a:ext cx="7500665" cy="787295"/>
        </a:xfrm>
        <a:prstGeom prst="roundRect">
          <a:avLst/>
        </a:prstGeom>
        <a:gradFill rotWithShape="0">
          <a:gsLst>
            <a:gs pos="0">
              <a:srgbClr val="03D4A8"/>
            </a:gs>
            <a:gs pos="17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Inorganic substances </a:t>
          </a:r>
          <a:endParaRPr lang="ru-RU" sz="3500" kern="1200" dirty="0"/>
        </a:p>
      </dsp:txBody>
      <dsp:txXfrm>
        <a:off x="38433" y="155118"/>
        <a:ext cx="7423799" cy="710429"/>
      </dsp:txXfrm>
    </dsp:sp>
    <dsp:sp modelId="{94C08032-B5E6-4DA6-AB8E-62221A71C296}">
      <dsp:nvSpPr>
        <dsp:cNvPr id="0" name=""/>
        <dsp:cNvSpPr/>
      </dsp:nvSpPr>
      <dsp:spPr>
        <a:xfrm>
          <a:off x="0" y="903980"/>
          <a:ext cx="7500665" cy="801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8146" tIns="44450" rIns="248920" bIns="44450" numCol="1" spcCol="1270" anchor="t" anchorCtr="0">
          <a:noAutofit/>
        </a:bodyPr>
        <a:lstStyle/>
        <a:p>
          <a:pPr marL="228600" lvl="1" indent="-228600" algn="just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700" kern="1200" dirty="0" smtClean="0"/>
            <a:t>tin(II), arsenic (III), iron (II), hydrazine and its derivatives       </a:t>
          </a:r>
          <a:endParaRPr lang="ru-RU" sz="2700" kern="1200" dirty="0"/>
        </a:p>
      </dsp:txBody>
      <dsp:txXfrm>
        <a:off x="0" y="903980"/>
        <a:ext cx="7500665" cy="801090"/>
      </dsp:txXfrm>
    </dsp:sp>
    <dsp:sp modelId="{6B8BBAAE-C541-474E-B1D7-8A586A2D9110}">
      <dsp:nvSpPr>
        <dsp:cNvPr id="0" name=""/>
        <dsp:cNvSpPr/>
      </dsp:nvSpPr>
      <dsp:spPr>
        <a:xfrm>
          <a:off x="0" y="1705070"/>
          <a:ext cx="7500665" cy="821339"/>
        </a:xfrm>
        <a:prstGeom prst="roundRect">
          <a:avLst/>
        </a:prstGeom>
        <a:gradFill rotWithShape="0">
          <a:gsLst>
            <a:gs pos="0">
              <a:srgbClr val="03D4A8"/>
            </a:gs>
            <a:gs pos="14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Organic compounds containing </a:t>
          </a:r>
          <a:endParaRPr lang="ru-RU" sz="3500" kern="1200" dirty="0"/>
        </a:p>
      </dsp:txBody>
      <dsp:txXfrm>
        <a:off x="40094" y="1745164"/>
        <a:ext cx="7420477" cy="741151"/>
      </dsp:txXfrm>
    </dsp:sp>
    <dsp:sp modelId="{678F9A46-1DAD-41F6-BA36-9CA816BACBEF}">
      <dsp:nvSpPr>
        <dsp:cNvPr id="0" name=""/>
        <dsp:cNvSpPr/>
      </dsp:nvSpPr>
      <dsp:spPr>
        <a:xfrm>
          <a:off x="0" y="2463315"/>
          <a:ext cx="7500665" cy="1564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8146" tIns="44450" rIns="248920" bIns="44450" numCol="1" spcCol="1270" anchor="t" anchorCtr="0">
          <a:noAutofit/>
        </a:bodyPr>
        <a:lstStyle/>
        <a:p>
          <a:pPr marL="228600" lvl="1" indent="-228600" algn="just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700" kern="1200" dirty="0" smtClean="0"/>
            <a:t>a primary or secondary aromatic amino group</a:t>
          </a:r>
          <a:endParaRPr lang="ru-RU" sz="2700" kern="1200" dirty="0"/>
        </a:p>
        <a:p>
          <a:pPr marL="228600" lvl="1" indent="-228600" algn="just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700" kern="1200" dirty="0" smtClean="0"/>
            <a:t>aromatic nitro derivatives (after prior reduction of the nitro group to an amino group), and hydrazides</a:t>
          </a:r>
          <a:endParaRPr lang="ru-RU" sz="2700" kern="1200" dirty="0"/>
        </a:p>
      </dsp:txBody>
      <dsp:txXfrm>
        <a:off x="0" y="2463315"/>
        <a:ext cx="7500665" cy="1564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28AEAC-2EE0-4FF0-84A6-33F941963482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04DA3-1223-4493-90ED-E10B8A2E5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403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CC14-DAEF-4A9C-8C90-157BD91CAEB5}" type="datetime1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5CF2-70EF-4E3B-B9B6-715C84979A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C27B-36E2-4B84-8898-E0B1239C7637}" type="datetime1">
              <a:rPr lang="ru-RU" smtClean="0"/>
              <a:t>21.11.2022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5CF2-70EF-4E3B-B9B6-715C84979A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16C3-E231-431D-8675-B1F6827A65D9}" type="datetime1">
              <a:rPr lang="ru-RU" smtClean="0"/>
              <a:t>21.11.2022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5CF2-70EF-4E3B-B9B6-715C84979A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3025C-435B-4984-88D8-0992DCD23D2E}" type="datetime1">
              <a:rPr lang="ru-RU" smtClean="0"/>
              <a:t>21.11.2022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5CF2-70EF-4E3B-B9B6-715C84979AD3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751116" y="75416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8169" y="29935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98CC-3552-4C15-BD07-EDF47AF05BFC}" type="datetime1">
              <a:rPr lang="ru-RU" smtClean="0"/>
              <a:t>21.11.2022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5CF2-70EF-4E3B-B9B6-715C84979A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8F10-70D8-42F6-B9D3-1A33A2638227}" type="datetime1">
              <a:rPr lang="ru-RU" smtClean="0"/>
              <a:t>21.11.2022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5CF2-70EF-4E3B-B9B6-715C84979A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CB2A2-5037-4925-A9B5-3EC8F4FFE01F}" type="datetime1">
              <a:rPr lang="ru-RU" smtClean="0"/>
              <a:t>21.11.2022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5CF2-70EF-4E3B-B9B6-715C84979A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EE7D-48AC-479F-BAB0-9544E03A10A4}" type="datetime1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5CF2-70EF-4E3B-B9B6-715C84979A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EE58E-BC9B-4247-B541-2B9C7109DA3C}" type="datetime1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5CF2-70EF-4E3B-B9B6-715C84979A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A27F-4638-4E4B-8D0C-D7B4467F2CF3}" type="datetime1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5CF2-70EF-4E3B-B9B6-715C84979A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474A5-2A2F-46DB-B817-6CEE1F012CF7}" type="datetime1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5CF2-70EF-4E3B-B9B6-715C84979A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EFAA-C95A-4659-A6AC-D1090FC939FA}" type="datetime1">
              <a:rPr lang="ru-RU" smtClean="0"/>
              <a:t>21.11.2022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5CF2-70EF-4E3B-B9B6-715C84979A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B39F5-660C-4370-8CEA-FE62AF73EDB9}" type="datetime1">
              <a:rPr lang="ru-RU" smtClean="0"/>
              <a:t>21.11.2022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5CF2-70EF-4E3B-B9B6-715C84979A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6AA9-8BD8-4588-83E9-8B43D941F9C5}" type="datetime1">
              <a:rPr lang="ru-RU" smtClean="0"/>
              <a:t>21.11.2022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5CF2-70EF-4E3B-B9B6-715C84979A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FE7D-607C-4291-8EA6-E6D3D66A286C}" type="datetime1">
              <a:rPr lang="ru-RU" smtClean="0"/>
              <a:t>21.11.2022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5CF2-70EF-4E3B-B9B6-715C84979A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0CFC9-9938-4027-8202-627214F7E154}" type="datetime1">
              <a:rPr lang="ru-RU" smtClean="0"/>
              <a:t>21.11.2022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5CF2-70EF-4E3B-B9B6-715C84979A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4451227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2" y="609601"/>
            <a:ext cx="2441519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451212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C25A8-C12D-44C3-B69B-F50847A1EF6B}" type="datetime1">
              <a:rPr lang="ru-RU" smtClean="0"/>
              <a:t>21.11.2022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5CF2-70EF-4E3B-B9B6-715C84979A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E017FDA-4294-4A78-8F10-F7387C8D8EAB}" type="datetime1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3F75CF2-70EF-4E3B-B9B6-715C84979AD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13259" y="2996952"/>
            <a:ext cx="6517482" cy="1224136"/>
          </a:xfrm>
        </p:spPr>
        <p:txBody>
          <a:bodyPr>
            <a:normAutofit fontScale="70000" lnSpcReduction="20000"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Oxidimetry</a:t>
            </a:r>
            <a:r>
              <a:rPr lang="ru-RU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Bromatometry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Nitritometry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313259" y="836712"/>
            <a:ext cx="6517482" cy="86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cap="none" smtClean="0">
                <a:solidFill>
                  <a:srgbClr val="1D52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«General pharmaceutical chemistry »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691680" y="5939988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1D52A7"/>
                </a:solidFill>
              </a:rPr>
              <a:t>Associate Professor </a:t>
            </a:r>
            <a:r>
              <a:rPr lang="en-US" dirty="0" err="1" smtClean="0">
                <a:solidFill>
                  <a:srgbClr val="1D52A7"/>
                </a:solidFill>
              </a:rPr>
              <a:t>Gureeva</a:t>
            </a:r>
            <a:r>
              <a:rPr lang="en-US" dirty="0" smtClean="0">
                <a:solidFill>
                  <a:srgbClr val="1D52A7"/>
                </a:solidFill>
              </a:rPr>
              <a:t> E.S.</a:t>
            </a:r>
            <a:endParaRPr lang="ru-RU" dirty="0">
              <a:solidFill>
                <a:srgbClr val="1D52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61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35343" y="6520259"/>
            <a:ext cx="573161" cy="365125"/>
          </a:xfrm>
        </p:spPr>
        <p:txBody>
          <a:bodyPr/>
          <a:lstStyle/>
          <a:p>
            <a:fld id="{23F75CF2-70EF-4E3B-B9B6-715C84979AD3}" type="slidenum">
              <a:rPr lang="ru-RU" smtClean="0"/>
              <a:t>10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332656"/>
            <a:ext cx="61926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</a:rPr>
              <a:t>Bromatometry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1023119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Applications in pharmaceutical analysis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556792"/>
            <a:ext cx="56437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Indirect (substitution) </a:t>
            </a:r>
            <a:r>
              <a:rPr lang="en-US" sz="2400" b="1" dirty="0" err="1" smtClean="0">
                <a:solidFill>
                  <a:srgbClr val="C00000"/>
                </a:solidFill>
              </a:rPr>
              <a:t>bromometric</a:t>
            </a:r>
            <a:r>
              <a:rPr lang="en-US" sz="2400" b="1" dirty="0" smtClean="0">
                <a:solidFill>
                  <a:srgbClr val="C00000"/>
                </a:solidFill>
              </a:rPr>
              <a:t> titration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2204864"/>
            <a:ext cx="3552412" cy="1152128"/>
          </a:xfrm>
          <a:prstGeom prst="rect">
            <a:avLst/>
          </a:prstGeom>
          <a:solidFill>
            <a:srgbClr val="F2F6E0"/>
          </a:solidFill>
          <a:ln>
            <a:noFill/>
          </a:ln>
          <a:effectLst>
            <a:outerShdw blurRad="152400"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3050"/>
            <a:r>
              <a:rPr lang="en-US" sz="2200" b="1" dirty="0" smtClean="0">
                <a:solidFill>
                  <a:srgbClr val="0070C0"/>
                </a:solidFill>
              </a:rPr>
              <a:t>Magnesium salts</a:t>
            </a:r>
          </a:p>
          <a:p>
            <a:pPr marL="273050"/>
            <a:r>
              <a:rPr lang="en-US" sz="2000" b="1" dirty="0" smtClean="0">
                <a:solidFill>
                  <a:srgbClr val="0070C0"/>
                </a:solidFill>
              </a:rPr>
              <a:t>Titrant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KBrO</a:t>
            </a:r>
            <a:r>
              <a:rPr lang="en-US" sz="2200" baseline="-25000" dirty="0" smtClean="0">
                <a:solidFill>
                  <a:schemeClr val="tx1"/>
                </a:solidFill>
              </a:rPr>
              <a:t>3</a:t>
            </a:r>
          </a:p>
          <a:p>
            <a:pPr marL="273050"/>
            <a:r>
              <a:rPr lang="en-US" sz="2000" b="1" dirty="0" smtClean="0">
                <a:solidFill>
                  <a:srgbClr val="0070C0"/>
                </a:solidFill>
              </a:rPr>
              <a:t>Indicator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methyl red </a:t>
            </a:r>
            <a:endParaRPr lang="en-US" sz="2200" b="1" dirty="0">
              <a:solidFill>
                <a:schemeClr val="tx1"/>
              </a:solidFill>
            </a:endParaRPr>
          </a:p>
        </p:txBody>
      </p:sp>
      <p:pic>
        <p:nvPicPr>
          <p:cNvPr id="10" name="Рисунок 9" descr="https://www.ok-t.ru/studopediaru/baza4/2367315516219.files/image42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348880"/>
            <a:ext cx="4752528" cy="1008112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</p:spPr>
      </p:pic>
      <p:pic>
        <p:nvPicPr>
          <p:cNvPr id="11" name="Рисунок 10"/>
          <p:cNvPicPr/>
          <p:nvPr/>
        </p:nvPicPr>
        <p:blipFill>
          <a:blip r:embed="rId4"/>
          <a:stretch>
            <a:fillRect/>
          </a:stretch>
        </p:blipFill>
        <p:spPr>
          <a:xfrm>
            <a:off x="1763688" y="3645024"/>
            <a:ext cx="5572760" cy="3009900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1253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35343" y="6520259"/>
            <a:ext cx="573161" cy="365125"/>
          </a:xfrm>
        </p:spPr>
        <p:txBody>
          <a:bodyPr/>
          <a:lstStyle/>
          <a:p>
            <a:fld id="{23F75CF2-70EF-4E3B-B9B6-715C84979AD3}" type="slidenum">
              <a:rPr lang="ru-RU" smtClean="0"/>
              <a:t>11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332656"/>
            <a:ext cx="61926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</a:rPr>
              <a:t>Bromatometry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1023119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Applications in pharmaceutical analysis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556792"/>
            <a:ext cx="82971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Reverse </a:t>
            </a:r>
            <a:r>
              <a:rPr lang="en-US" sz="2400" b="1" dirty="0" err="1" smtClean="0">
                <a:solidFill>
                  <a:srgbClr val="C00000"/>
                </a:solidFill>
              </a:rPr>
              <a:t>bromometric</a:t>
            </a:r>
            <a:r>
              <a:rPr lang="en-US" sz="2400" b="1" dirty="0" smtClean="0">
                <a:solidFill>
                  <a:srgbClr val="C00000"/>
                </a:solidFill>
              </a:rPr>
              <a:t> titration (bromide-bromate determination)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2204864"/>
            <a:ext cx="3552412" cy="1152128"/>
          </a:xfrm>
          <a:prstGeom prst="rect">
            <a:avLst/>
          </a:prstGeom>
          <a:solidFill>
            <a:srgbClr val="F2F6E0"/>
          </a:solidFill>
          <a:ln>
            <a:noFill/>
          </a:ln>
          <a:effectLst>
            <a:outerShdw blurRad="152400"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3050"/>
            <a:r>
              <a:rPr lang="en-US" sz="2200" b="1" dirty="0" smtClean="0">
                <a:solidFill>
                  <a:srgbClr val="0070C0"/>
                </a:solidFill>
              </a:rPr>
              <a:t>Salicylic acid</a:t>
            </a:r>
          </a:p>
          <a:p>
            <a:pPr marL="273050"/>
            <a:r>
              <a:rPr lang="en-US" sz="2000" b="1" dirty="0" smtClean="0">
                <a:solidFill>
                  <a:srgbClr val="0070C0"/>
                </a:solidFill>
              </a:rPr>
              <a:t>Titrant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sodium </a:t>
            </a:r>
            <a:r>
              <a:rPr lang="en-US" sz="2200" dirty="0" err="1" smtClean="0">
                <a:solidFill>
                  <a:schemeClr val="tx1"/>
                </a:solidFill>
              </a:rPr>
              <a:t>thiosulphate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</a:rPr>
              <a:t>Indicator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starch</a:t>
            </a:r>
            <a:endParaRPr lang="en-US" sz="2200" b="1" dirty="0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/>
          <a:stretch>
            <a:fillRect/>
          </a:stretch>
        </p:blipFill>
        <p:spPr>
          <a:xfrm>
            <a:off x="4139952" y="2346222"/>
            <a:ext cx="4629785" cy="371475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</p:spPr>
      </p:pic>
      <p:pic>
        <p:nvPicPr>
          <p:cNvPr id="11" name="Рисунок 10"/>
          <p:cNvPicPr/>
          <p:nvPr/>
        </p:nvPicPr>
        <p:blipFill>
          <a:blip r:embed="rId4"/>
          <a:stretch>
            <a:fillRect/>
          </a:stretch>
        </p:blipFill>
        <p:spPr>
          <a:xfrm>
            <a:off x="3958976" y="3068960"/>
            <a:ext cx="4991735" cy="1104900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</p:spPr>
      </p:pic>
      <p:pic>
        <p:nvPicPr>
          <p:cNvPr id="12" name="Рисунок 11"/>
          <p:cNvPicPr/>
          <p:nvPr/>
        </p:nvPicPr>
        <p:blipFill>
          <a:blip r:embed="rId5"/>
          <a:stretch>
            <a:fillRect/>
          </a:stretch>
        </p:blipFill>
        <p:spPr>
          <a:xfrm>
            <a:off x="5430905" y="4554835"/>
            <a:ext cx="2047875" cy="314325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</p:spPr>
      </p:pic>
      <p:pic>
        <p:nvPicPr>
          <p:cNvPr id="13" name="Рисунок 12"/>
          <p:cNvPicPr/>
          <p:nvPr/>
        </p:nvPicPr>
        <p:blipFill>
          <a:blip r:embed="rId6"/>
          <a:stretch>
            <a:fillRect/>
          </a:stretch>
        </p:blipFill>
        <p:spPr>
          <a:xfrm>
            <a:off x="4478404" y="5287863"/>
            <a:ext cx="3952875" cy="733425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6" r="23777"/>
          <a:stretch/>
        </p:blipFill>
        <p:spPr bwMode="auto">
          <a:xfrm>
            <a:off x="1387407" y="3573016"/>
            <a:ext cx="1512168" cy="2884893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3740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35343" y="6520259"/>
            <a:ext cx="573161" cy="365125"/>
          </a:xfrm>
        </p:spPr>
        <p:txBody>
          <a:bodyPr/>
          <a:lstStyle/>
          <a:p>
            <a:fld id="{23F75CF2-70EF-4E3B-B9B6-715C84979AD3}" type="slidenum">
              <a:rPr lang="ru-RU" smtClean="0"/>
              <a:t>12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332656"/>
            <a:ext cx="61926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</a:rPr>
              <a:t>Bromatometry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1023119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2B91A5"/>
                </a:solidFill>
              </a:rPr>
              <a:t>Advantages</a:t>
            </a:r>
            <a:endParaRPr lang="ru-RU" sz="3600" b="1" dirty="0">
              <a:solidFill>
                <a:srgbClr val="2B91A5"/>
              </a:solidFill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27575130"/>
              </p:ext>
            </p:extLst>
          </p:nvPr>
        </p:nvGraphicFramePr>
        <p:xfrm>
          <a:off x="323528" y="2276872"/>
          <a:ext cx="8424936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21042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07351" y="6520259"/>
            <a:ext cx="573161" cy="365125"/>
          </a:xfrm>
        </p:spPr>
        <p:txBody>
          <a:bodyPr/>
          <a:lstStyle/>
          <a:p>
            <a:fld id="{23F75CF2-70EF-4E3B-B9B6-715C84979AD3}" type="slidenum">
              <a:rPr lang="ru-RU" smtClean="0"/>
              <a:t>13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332656"/>
            <a:ext cx="61926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</a:rPr>
              <a:t>Bromatometry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1023119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2B91A5"/>
                </a:solidFill>
              </a:rPr>
              <a:t>Disadvantages</a:t>
            </a:r>
            <a:endParaRPr lang="ru-RU" sz="3600" b="1" dirty="0">
              <a:solidFill>
                <a:srgbClr val="2B91A5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36154" y="2070134"/>
            <a:ext cx="7796286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spcAft>
                <a:spcPts val="1200"/>
              </a:spcAft>
              <a:buFont typeface="+mj-lt"/>
              <a:buAutoNum type="arabicPeriod"/>
            </a:pPr>
            <a:r>
              <a:rPr lang="en-US" sz="2200" dirty="0"/>
              <a:t>Water present in solution or produced during titration of non-aqueous solutions interferes with the determination of many organic compounds.</a:t>
            </a:r>
            <a:endParaRPr lang="ru-RU" sz="2200" dirty="0"/>
          </a:p>
          <a:p>
            <a:pPr marL="457200" lvl="0" indent="-457200" algn="just">
              <a:spcAft>
                <a:spcPts val="1200"/>
              </a:spcAft>
              <a:buFont typeface="+mj-lt"/>
              <a:buAutoNum type="arabicPeriod"/>
            </a:pPr>
            <a:r>
              <a:rPr lang="en-US" sz="2200" dirty="0"/>
              <a:t>The oxidation of some organic compounds is accompanied by undesirable side reactions of hydrolysis, substitution and </a:t>
            </a:r>
            <a:r>
              <a:rPr lang="en-US" sz="2200" dirty="0" err="1"/>
              <a:t>and</a:t>
            </a:r>
            <a:r>
              <a:rPr lang="en-US" sz="2200" dirty="0"/>
              <a:t> addition caused by the action of water and bromine ions.</a:t>
            </a:r>
            <a:endParaRPr lang="ru-RU" sz="2200" dirty="0"/>
          </a:p>
          <a:p>
            <a:pPr marL="457200" lvl="0" indent="-457200" algn="just">
              <a:spcAft>
                <a:spcPts val="1200"/>
              </a:spcAft>
              <a:buFont typeface="+mj-lt"/>
              <a:buAutoNum type="arabicPeriod"/>
            </a:pPr>
            <a:r>
              <a:rPr lang="en-US" sz="2200" dirty="0"/>
              <a:t>In some cases the reactions of potassium bromate with organic substances are not strictly stoichiometric. This leads to a distortion of the final analytical results.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975979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07351" y="6520259"/>
            <a:ext cx="573161" cy="365125"/>
          </a:xfrm>
        </p:spPr>
        <p:txBody>
          <a:bodyPr/>
          <a:lstStyle/>
          <a:p>
            <a:fld id="{23F75CF2-70EF-4E3B-B9B6-715C84979AD3}" type="slidenum">
              <a:rPr lang="ru-RU" smtClean="0"/>
              <a:t>14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332656"/>
            <a:ext cx="61926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</a:rPr>
              <a:t>Nitritometry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052736"/>
            <a:ext cx="4032448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200" b="1" dirty="0" err="1">
                <a:solidFill>
                  <a:srgbClr val="C00000"/>
                </a:solidFill>
              </a:rPr>
              <a:t>Nitritometry</a:t>
            </a:r>
            <a:r>
              <a:rPr lang="en-US" sz="2200" dirty="0"/>
              <a:t>, or nitrite titration, is a method of quantitative determination of substances using a titrant NaNO</a:t>
            </a:r>
            <a:r>
              <a:rPr lang="en-US" sz="2200" baseline="-25000" dirty="0"/>
              <a:t>2</a:t>
            </a:r>
            <a:r>
              <a:rPr lang="en-US" sz="2200" dirty="0"/>
              <a:t> sodium nitrite solution.</a:t>
            </a:r>
            <a:endParaRPr lang="ru-RU" sz="2200" dirty="0"/>
          </a:p>
          <a:p>
            <a:pPr algn="just">
              <a:spcAft>
                <a:spcPts val="600"/>
              </a:spcAft>
            </a:pPr>
            <a:r>
              <a:rPr lang="en-US" sz="2200" dirty="0"/>
              <a:t>The method is based on the use of an acidic reaction medium:</a:t>
            </a:r>
            <a:endParaRPr lang="ru-RU" sz="2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976" y="1556791"/>
            <a:ext cx="4286250" cy="3971925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4"/>
          <a:stretch>
            <a:fillRect/>
          </a:stretch>
        </p:blipFill>
        <p:spPr>
          <a:xfrm>
            <a:off x="467544" y="3645024"/>
            <a:ext cx="3696072" cy="432048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23528" y="4471952"/>
            <a:ext cx="403244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The method is based on </a:t>
            </a:r>
          </a:p>
          <a:p>
            <a:pPr marL="538163" indent="-342900">
              <a:buFont typeface="Wingdings" panose="05000000000000000000" pitchFamily="2" charset="2"/>
              <a:buChar char="ü"/>
            </a:pPr>
            <a:r>
              <a:rPr lang="en-US" sz="2200" dirty="0" smtClean="0"/>
              <a:t>oxidation-reduction reactions,</a:t>
            </a:r>
          </a:p>
          <a:p>
            <a:pPr marL="538163" indent="-342900">
              <a:buFont typeface="Wingdings" panose="05000000000000000000" pitchFamily="2" charset="2"/>
              <a:buChar char="ü"/>
            </a:pPr>
            <a:r>
              <a:rPr lang="en-US" sz="2200" dirty="0" smtClean="0"/>
              <a:t>diazotization, </a:t>
            </a:r>
          </a:p>
          <a:p>
            <a:pPr marL="538163" indent="-342900">
              <a:buFont typeface="Wingdings" panose="05000000000000000000" pitchFamily="2" charset="2"/>
              <a:buChar char="ü"/>
            </a:pPr>
            <a:r>
              <a:rPr lang="en-US" sz="2200" dirty="0" err="1" smtClean="0"/>
              <a:t>nitrosation</a:t>
            </a:r>
            <a:r>
              <a:rPr lang="en-US" sz="2200" dirty="0" smtClean="0"/>
              <a:t>, </a:t>
            </a:r>
          </a:p>
          <a:p>
            <a:pPr marL="538163" indent="-342900">
              <a:buFont typeface="Wingdings" panose="05000000000000000000" pitchFamily="2" charset="2"/>
              <a:buChar char="ü"/>
            </a:pPr>
            <a:r>
              <a:rPr lang="en-US" sz="2200" dirty="0" err="1" smtClean="0"/>
              <a:t>azation</a:t>
            </a:r>
            <a:r>
              <a:rPr lang="en-US" sz="2200" dirty="0" smtClean="0"/>
              <a:t>.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22471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35343" y="6520259"/>
            <a:ext cx="573161" cy="365125"/>
          </a:xfrm>
        </p:spPr>
        <p:txBody>
          <a:bodyPr/>
          <a:lstStyle/>
          <a:p>
            <a:fld id="{23F75CF2-70EF-4E3B-B9B6-715C84979AD3}" type="slidenum">
              <a:rPr lang="ru-RU" smtClean="0"/>
              <a:t>15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332656"/>
            <a:ext cx="61926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</a:rPr>
              <a:t>Nitritometry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124744"/>
            <a:ext cx="86409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/>
              <a:t>As an </a:t>
            </a:r>
            <a:r>
              <a:rPr lang="en-US" sz="2200" b="1" i="1" dirty="0" err="1">
                <a:solidFill>
                  <a:srgbClr val="0070C0"/>
                </a:solidFill>
              </a:rPr>
              <a:t>oxidising</a:t>
            </a:r>
            <a:r>
              <a:rPr lang="en-US" sz="2200" b="1" i="1" dirty="0">
                <a:solidFill>
                  <a:srgbClr val="0070C0"/>
                </a:solidFill>
              </a:rPr>
              <a:t> agent</a:t>
            </a:r>
            <a:r>
              <a:rPr lang="en-US" sz="2200" dirty="0"/>
              <a:t>, sodium nitrite is used for the determination of the reducing agents tin Sn</a:t>
            </a:r>
            <a:r>
              <a:rPr lang="en-US" sz="2200" baseline="30000" dirty="0"/>
              <a:t>2+</a:t>
            </a:r>
            <a:r>
              <a:rPr lang="en-US" sz="2200" dirty="0"/>
              <a:t>, iron Fe</a:t>
            </a:r>
            <a:r>
              <a:rPr lang="en-US" sz="2200" baseline="30000" dirty="0"/>
              <a:t>2+</a:t>
            </a:r>
            <a:r>
              <a:rPr lang="en-US" sz="2200" dirty="0"/>
              <a:t>, hydrazine and other compounds. At the same time the nitrite is reduced to nitric oxide: </a:t>
            </a:r>
            <a:endParaRPr lang="ru-RU" sz="2200" dirty="0"/>
          </a:p>
        </p:txBody>
      </p:sp>
      <p:pic>
        <p:nvPicPr>
          <p:cNvPr id="9" name="Рисунок 8"/>
          <p:cNvPicPr/>
          <p:nvPr/>
        </p:nvPicPr>
        <p:blipFill>
          <a:blip r:embed="rId3"/>
          <a:stretch>
            <a:fillRect/>
          </a:stretch>
        </p:blipFill>
        <p:spPr>
          <a:xfrm>
            <a:off x="2843808" y="2278013"/>
            <a:ext cx="3512790" cy="430907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51520" y="2852936"/>
            <a:ext cx="86409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/>
              <a:t>As a </a:t>
            </a:r>
            <a:r>
              <a:rPr lang="en-US" sz="2200" b="1" i="1" dirty="0">
                <a:solidFill>
                  <a:srgbClr val="0070C0"/>
                </a:solidFill>
              </a:rPr>
              <a:t>reducing agent</a:t>
            </a:r>
            <a:r>
              <a:rPr lang="en-US" sz="2200" b="1" i="1" dirty="0"/>
              <a:t>,</a:t>
            </a:r>
            <a:r>
              <a:rPr lang="en-US" sz="2200" dirty="0"/>
              <a:t> sodium nitrite is used for the determination of potassium permanganate, chlorine, potassium iodate and other compounds by reaction:</a:t>
            </a:r>
            <a:endParaRPr lang="ru-RU" sz="2200" dirty="0"/>
          </a:p>
        </p:txBody>
      </p:sp>
      <p:pic>
        <p:nvPicPr>
          <p:cNvPr id="11" name="Рисунок 10"/>
          <p:cNvPicPr/>
          <p:nvPr/>
        </p:nvPicPr>
        <p:blipFill>
          <a:blip r:embed="rId4"/>
          <a:stretch>
            <a:fillRect/>
          </a:stretch>
        </p:blipFill>
        <p:spPr>
          <a:xfrm>
            <a:off x="2778447" y="3789040"/>
            <a:ext cx="3665761" cy="504056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51520" y="4521894"/>
            <a:ext cx="86409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/>
              <a:t>The most often used reaction is </a:t>
            </a:r>
            <a:r>
              <a:rPr lang="en-US" sz="2200" b="1" i="1" dirty="0" err="1">
                <a:solidFill>
                  <a:srgbClr val="0070C0"/>
                </a:solidFill>
              </a:rPr>
              <a:t>diazotation</a:t>
            </a:r>
            <a:r>
              <a:rPr lang="en-US" sz="2200" dirty="0"/>
              <a:t>, which takes place with primary aromatic amines in an acidic medium:</a:t>
            </a:r>
            <a:endParaRPr lang="ru-RU" sz="2200" dirty="0"/>
          </a:p>
        </p:txBody>
      </p:sp>
      <p:pic>
        <p:nvPicPr>
          <p:cNvPr id="13" name="Рисунок 1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057" y="5373216"/>
            <a:ext cx="5937885" cy="914400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4290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32440" y="6520259"/>
            <a:ext cx="573161" cy="365125"/>
          </a:xfrm>
        </p:spPr>
        <p:txBody>
          <a:bodyPr/>
          <a:lstStyle/>
          <a:p>
            <a:fld id="{23F75CF2-70EF-4E3B-B9B6-715C84979AD3}" type="slidenum">
              <a:rPr lang="ru-RU" smtClean="0"/>
              <a:t>16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332656"/>
            <a:ext cx="61926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</a:rPr>
              <a:t>Nitritometry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023119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Preparation of the working solution and its standardization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628800"/>
            <a:ext cx="8568952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200" dirty="0" smtClean="0"/>
              <a:t>The method </a:t>
            </a:r>
            <a:r>
              <a:rPr lang="en-US" sz="2200" b="1" dirty="0" smtClean="0">
                <a:solidFill>
                  <a:srgbClr val="0070C0"/>
                </a:solidFill>
              </a:rPr>
              <a:t>titrant</a:t>
            </a:r>
            <a:r>
              <a:rPr lang="en-US" sz="2200" dirty="0" smtClean="0"/>
              <a:t> </a:t>
            </a:r>
            <a:r>
              <a:rPr lang="en-US" sz="2200" b="1" dirty="0" smtClean="0">
                <a:solidFill>
                  <a:srgbClr val="C00000"/>
                </a:solidFill>
              </a:rPr>
              <a:t>sodium nitrite</a:t>
            </a:r>
            <a:r>
              <a:rPr lang="en-US" sz="2200" dirty="0" smtClean="0"/>
              <a:t> (NaNO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) is usually used as an aqueous solution with a concentration of 0.1 or 0.5 M.</a:t>
            </a:r>
          </a:p>
          <a:p>
            <a:pPr algn="just">
              <a:spcAft>
                <a:spcPts val="600"/>
              </a:spcAft>
            </a:pPr>
            <a:r>
              <a:rPr lang="en-US" sz="2200" dirty="0" smtClean="0"/>
              <a:t>The solution is prepared in an </a:t>
            </a:r>
            <a:r>
              <a:rPr lang="en-US" sz="2200" dirty="0" smtClean="0">
                <a:solidFill>
                  <a:srgbClr val="0070C0"/>
                </a:solidFill>
              </a:rPr>
              <a:t>approximate concentration </a:t>
            </a:r>
            <a:r>
              <a:rPr lang="en-US" sz="2200" dirty="0" smtClean="0"/>
              <a:t>as sodium nitrite is unstable during storage and can </a:t>
            </a:r>
            <a:r>
              <a:rPr lang="en-US" sz="2200" dirty="0" err="1" smtClean="0"/>
              <a:t>oxidise</a:t>
            </a:r>
            <a:r>
              <a:rPr lang="en-US" sz="2200" dirty="0" smtClean="0"/>
              <a:t> to nitrate.</a:t>
            </a:r>
            <a:endParaRPr lang="ru-RU" sz="2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3140968"/>
            <a:ext cx="8568952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200" b="1" dirty="0" err="1" smtClean="0">
                <a:solidFill>
                  <a:srgbClr val="C00000"/>
                </a:solidFill>
              </a:rPr>
              <a:t>Standardisation</a:t>
            </a:r>
            <a:r>
              <a:rPr lang="en-US" sz="2200" dirty="0" smtClean="0"/>
              <a:t> of sodium nitrite is carried out according to the reaction that to be used for the determination.</a:t>
            </a:r>
          </a:p>
          <a:p>
            <a:pPr algn="just">
              <a:spcAft>
                <a:spcPts val="600"/>
              </a:spcAft>
            </a:pPr>
            <a:r>
              <a:rPr lang="en-US" sz="2200" dirty="0" smtClean="0"/>
              <a:t>If NaNO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 is used </a:t>
            </a:r>
          </a:p>
          <a:p>
            <a:pPr marL="722313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 smtClean="0"/>
              <a:t>as an </a:t>
            </a: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</a:rPr>
              <a:t>oxidizing agent</a:t>
            </a:r>
            <a:r>
              <a:rPr lang="en-US" sz="2200" dirty="0" smtClean="0"/>
              <a:t>, it is standardized for iron(II), arsenic(III), hydrazine, </a:t>
            </a:r>
          </a:p>
          <a:p>
            <a:pPr marL="722313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 smtClean="0"/>
              <a:t>as a </a:t>
            </a: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</a:rPr>
              <a:t>reducing agent</a:t>
            </a:r>
            <a:r>
              <a:rPr lang="en-US" sz="2200" dirty="0" smtClean="0"/>
              <a:t>, it is standardized for potassium permanganate (secondary standard), potassium dichromate,</a:t>
            </a:r>
          </a:p>
          <a:p>
            <a:pPr marL="722313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 smtClean="0"/>
              <a:t>in </a:t>
            </a: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</a:rPr>
              <a:t>diazotization reactions</a:t>
            </a:r>
            <a:r>
              <a:rPr lang="en-US" sz="2200" dirty="0" smtClean="0"/>
              <a:t>, it is standardized for </a:t>
            </a:r>
            <a:r>
              <a:rPr lang="en-US" sz="2200" dirty="0" err="1" smtClean="0"/>
              <a:t>sulphanilic</a:t>
            </a:r>
            <a:r>
              <a:rPr lang="en-US" sz="2200" dirty="0" smtClean="0"/>
              <a:t> acid, p-</a:t>
            </a:r>
            <a:r>
              <a:rPr lang="en-US" sz="2200" dirty="0" err="1" smtClean="0"/>
              <a:t>minobenzoic</a:t>
            </a:r>
            <a:r>
              <a:rPr lang="en-US" sz="2200" dirty="0" smtClean="0"/>
              <a:t> acid, p-</a:t>
            </a:r>
            <a:r>
              <a:rPr lang="en-US" sz="2200" dirty="0" err="1" smtClean="0"/>
              <a:t>aminoethylbenzoate</a:t>
            </a:r>
            <a:r>
              <a:rPr lang="en-US" sz="2200" dirty="0" smtClean="0"/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79793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35343" y="6520259"/>
            <a:ext cx="573161" cy="365125"/>
          </a:xfrm>
        </p:spPr>
        <p:txBody>
          <a:bodyPr/>
          <a:lstStyle/>
          <a:p>
            <a:fld id="{23F75CF2-70EF-4E3B-B9B6-715C84979AD3}" type="slidenum">
              <a:rPr lang="ru-RU" smtClean="0"/>
              <a:t>17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332656"/>
            <a:ext cx="61926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</a:rPr>
              <a:t>Nitritometry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023119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Fixing the titration end point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700808"/>
            <a:ext cx="86409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i="1" dirty="0">
                <a:solidFill>
                  <a:srgbClr val="C00000"/>
                </a:solidFill>
              </a:rPr>
              <a:t>Instrumental method.</a:t>
            </a:r>
            <a:r>
              <a:rPr lang="en-US" sz="2200" dirty="0">
                <a:solidFill>
                  <a:srgbClr val="C00000"/>
                </a:solidFill>
              </a:rPr>
              <a:t> </a:t>
            </a:r>
            <a:r>
              <a:rPr lang="en-US" sz="2200" dirty="0"/>
              <a:t>The end of the titration in nitrite titration is most often recorded electrometrically by a potentiometric titration.</a:t>
            </a:r>
            <a:endParaRPr lang="ru-RU" sz="2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2492896"/>
            <a:ext cx="121385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i="1" dirty="0" smtClean="0">
                <a:solidFill>
                  <a:srgbClr val="C00000"/>
                </a:solidFill>
              </a:rPr>
              <a:t>Indicators</a:t>
            </a:r>
            <a:endParaRPr lang="ru-RU" sz="2200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2915652"/>
            <a:ext cx="1906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Internal indicators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5" t="10650" r="9030" b="10399"/>
          <a:stretch/>
        </p:blipFill>
        <p:spPr bwMode="auto">
          <a:xfrm>
            <a:off x="838495" y="3284984"/>
            <a:ext cx="1717281" cy="1698248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11560" y="5025950"/>
            <a:ext cx="20932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/>
              <a:t>tropeolin</a:t>
            </a:r>
            <a:r>
              <a:rPr lang="en-US" b="1" dirty="0" smtClean="0"/>
              <a:t> 00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colour</a:t>
            </a:r>
            <a:r>
              <a:rPr lang="en-US" dirty="0" smtClean="0"/>
              <a:t> change from red to yellow)</a:t>
            </a:r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593" y="3284984"/>
            <a:ext cx="1749503" cy="1698248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366120" y="5014917"/>
            <a:ext cx="2358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methylene blue 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colour</a:t>
            </a:r>
            <a:r>
              <a:rPr lang="en-US" dirty="0" smtClean="0"/>
              <a:t> change from crimson to blue)</a:t>
            </a:r>
            <a:endParaRPr lang="ru-RU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892" y="3314780"/>
            <a:ext cx="1740524" cy="1698396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372200" y="5085184"/>
            <a:ext cx="20882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neutral red </a:t>
            </a:r>
            <a:endParaRPr lang="en-US" b="1" dirty="0" smtClean="0"/>
          </a:p>
          <a:p>
            <a:pPr algn="ctr"/>
            <a:r>
              <a:rPr lang="en-US" dirty="0" smtClean="0"/>
              <a:t>(</a:t>
            </a:r>
            <a:r>
              <a:rPr lang="en-US" dirty="0" err="1"/>
              <a:t>colour</a:t>
            </a:r>
            <a:r>
              <a:rPr lang="en-US" dirty="0"/>
              <a:t> change from red-purple to blue)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2218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07351" y="6520259"/>
            <a:ext cx="573161" cy="365125"/>
          </a:xfrm>
        </p:spPr>
        <p:txBody>
          <a:bodyPr/>
          <a:lstStyle/>
          <a:p>
            <a:fld id="{23F75CF2-70EF-4E3B-B9B6-715C84979AD3}" type="slidenum">
              <a:rPr lang="ru-RU" smtClean="0"/>
              <a:t>18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332656"/>
            <a:ext cx="61926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</a:rPr>
              <a:t>Nitritometry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023119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Fixing the titration end point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701969"/>
            <a:ext cx="121385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i="1" dirty="0" smtClean="0">
                <a:solidFill>
                  <a:srgbClr val="C00000"/>
                </a:solidFill>
              </a:rPr>
              <a:t>Indicators</a:t>
            </a:r>
            <a:endParaRPr lang="ru-RU" sz="22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2204864"/>
            <a:ext cx="2073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External indicators.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2828836"/>
            <a:ext cx="435648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 smtClean="0"/>
              <a:t>Starch-iodide paper </a:t>
            </a:r>
            <a:r>
              <a:rPr lang="en-US" sz="2200" dirty="0" smtClean="0"/>
              <a:t>is commonly used as an external indicator. It is a filter paper soaked in starch and potassium iodide solution and then dried.</a:t>
            </a:r>
            <a:endParaRPr lang="ru-RU" sz="2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669" y="2276872"/>
            <a:ext cx="2563763" cy="2563763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16" y="4839064"/>
            <a:ext cx="4634276" cy="462144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23528" y="5696533"/>
            <a:ext cx="79208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The iodine produced in the presence of starch turns the paper </a:t>
            </a:r>
            <a:r>
              <a:rPr lang="en-US" sz="2200" b="1" dirty="0" smtClean="0">
                <a:solidFill>
                  <a:srgbClr val="0070C0"/>
                </a:solidFill>
              </a:rPr>
              <a:t>blue</a:t>
            </a:r>
            <a:r>
              <a:rPr lang="en-US" sz="2200" dirty="0" smtClean="0"/>
              <a:t>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04232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07351" y="6520259"/>
            <a:ext cx="573161" cy="365125"/>
          </a:xfrm>
        </p:spPr>
        <p:txBody>
          <a:bodyPr/>
          <a:lstStyle/>
          <a:p>
            <a:fld id="{23F75CF2-70EF-4E3B-B9B6-715C84979AD3}" type="slidenum">
              <a:rPr lang="ru-RU" smtClean="0"/>
              <a:t>19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332656"/>
            <a:ext cx="61926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</a:rPr>
              <a:t>Nitritometry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023119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Conditions for </a:t>
            </a:r>
            <a:r>
              <a:rPr lang="en-US" sz="2400" b="1" dirty="0" err="1" smtClean="0">
                <a:solidFill>
                  <a:srgbClr val="7030A0"/>
                </a:solidFill>
              </a:rPr>
              <a:t>nitritometric</a:t>
            </a:r>
            <a:r>
              <a:rPr lang="en-US" sz="2400" b="1" dirty="0" smtClean="0">
                <a:solidFill>
                  <a:srgbClr val="7030A0"/>
                </a:solidFill>
              </a:rPr>
              <a:t> titration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772816"/>
            <a:ext cx="792088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800"/>
              </a:spcAft>
              <a:buFont typeface="+mj-lt"/>
              <a:buAutoNum type="arabicPeriod"/>
            </a:pPr>
            <a:r>
              <a:rPr lang="en-US" sz="2200" dirty="0" smtClean="0"/>
              <a:t>Titration is carried out in an acidic medium (usually </a:t>
            </a:r>
            <a:r>
              <a:rPr lang="en-US" sz="2200" dirty="0" err="1" smtClean="0"/>
              <a:t>HCl</a:t>
            </a:r>
            <a:r>
              <a:rPr lang="en-US" sz="2200" dirty="0" smtClean="0"/>
              <a:t>).</a:t>
            </a:r>
          </a:p>
          <a:p>
            <a:pPr marL="342900" indent="-342900" algn="just">
              <a:spcAft>
                <a:spcPts val="1800"/>
              </a:spcAft>
              <a:buFont typeface="+mj-lt"/>
              <a:buAutoNum type="arabicPeriod"/>
            </a:pPr>
            <a:r>
              <a:rPr lang="en-US" sz="2200" dirty="0" smtClean="0"/>
              <a:t>It is necessary to work at 15-20 °C (in some cases with cooling down to 0-5 °C).  Because at higher temperatures the resulting reaction products (</a:t>
            </a:r>
            <a:r>
              <a:rPr lang="en-US" sz="2200" dirty="0" err="1" smtClean="0"/>
              <a:t>diazonium</a:t>
            </a:r>
            <a:r>
              <a:rPr lang="en-US" sz="2200" dirty="0" smtClean="0"/>
              <a:t> salts) may be destroyed, and at lower temperatures the interaction speed of the titrant with the substance to be determined may decrease.</a:t>
            </a:r>
          </a:p>
          <a:p>
            <a:pPr marL="342900" indent="-342900" algn="just">
              <a:spcAft>
                <a:spcPts val="1800"/>
              </a:spcAft>
              <a:buFont typeface="+mj-lt"/>
              <a:buAutoNum type="arabicPeriod"/>
            </a:pPr>
            <a:r>
              <a:rPr lang="en-US" sz="2200" dirty="0" smtClean="0"/>
              <a:t>The titrant must be added slowly because the reaction goes through several intermediate stages.</a:t>
            </a:r>
          </a:p>
          <a:p>
            <a:pPr marL="342900" indent="-342900" algn="just">
              <a:spcAft>
                <a:spcPts val="1800"/>
              </a:spcAft>
              <a:buFont typeface="+mj-lt"/>
              <a:buAutoNum type="arabicPeriod"/>
            </a:pPr>
            <a:r>
              <a:rPr lang="en-US" sz="2200" dirty="0" err="1" smtClean="0"/>
              <a:t>KBr</a:t>
            </a:r>
            <a:r>
              <a:rPr lang="en-US" sz="2200" dirty="0" smtClean="0"/>
              <a:t> catalyst is used to speed up the reaction.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643992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75656" y="332656"/>
            <a:ext cx="61926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</a:rPr>
              <a:t>Bromatometry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1" y="1268760"/>
            <a:ext cx="4680520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200" b="1" dirty="0" err="1" smtClean="0">
                <a:solidFill>
                  <a:srgbClr val="FF0000"/>
                </a:solidFill>
              </a:rPr>
              <a:t>Bromatometry</a:t>
            </a:r>
            <a:r>
              <a:rPr lang="en-US" sz="2200" dirty="0" smtClean="0"/>
              <a:t> is a redox titration method, based on the reduction reaction of a bromate ion. </a:t>
            </a:r>
            <a:endParaRPr lang="ru-RU" sz="2200" dirty="0" smtClean="0"/>
          </a:p>
          <a:p>
            <a:pPr algn="just">
              <a:spcAft>
                <a:spcPts val="600"/>
              </a:spcAft>
            </a:pPr>
            <a:r>
              <a:rPr lang="en-US" sz="2200" dirty="0" smtClean="0"/>
              <a:t>The basic reaction </a:t>
            </a:r>
            <a:r>
              <a:rPr lang="en-US" sz="2200" dirty="0" err="1" smtClean="0"/>
              <a:t>bromatometry</a:t>
            </a:r>
            <a:r>
              <a:rPr lang="en-US" sz="2200" dirty="0" smtClean="0"/>
              <a:t> is:</a:t>
            </a:r>
            <a:endParaRPr lang="ru-RU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88840"/>
            <a:ext cx="2771775" cy="3400425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535343" y="6520259"/>
            <a:ext cx="573161" cy="365125"/>
          </a:xfrm>
        </p:spPr>
        <p:txBody>
          <a:bodyPr/>
          <a:lstStyle/>
          <a:p>
            <a:fld id="{23F75CF2-70EF-4E3B-B9B6-715C84979AD3}" type="slidenum">
              <a:rPr lang="ru-RU" smtClean="0"/>
              <a:t>2</a:t>
            </a:fld>
            <a:endParaRPr lang="ru-RU" dirty="0"/>
          </a:p>
        </p:txBody>
      </p:sp>
      <p:pic>
        <p:nvPicPr>
          <p:cNvPr id="9" name="Рисунок 8"/>
          <p:cNvPicPr/>
          <p:nvPr/>
        </p:nvPicPr>
        <p:blipFill>
          <a:blip r:embed="rId4"/>
          <a:stretch>
            <a:fillRect/>
          </a:stretch>
        </p:blipFill>
        <p:spPr>
          <a:xfrm>
            <a:off x="1331640" y="2996952"/>
            <a:ext cx="3552825" cy="400050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611561" y="3645024"/>
            <a:ext cx="468051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/>
              <a:t>If bromate ions are added to a solution of bromide ions in the presence of acid, molecular bromine is formed:</a:t>
            </a:r>
            <a:endParaRPr lang="ru-RU" sz="2200" dirty="0"/>
          </a:p>
        </p:txBody>
      </p:sp>
      <p:pic>
        <p:nvPicPr>
          <p:cNvPr id="11" name="Рисунок 10"/>
          <p:cNvPicPr/>
          <p:nvPr/>
        </p:nvPicPr>
        <p:blipFill>
          <a:blip r:embed="rId5"/>
          <a:stretch>
            <a:fillRect/>
          </a:stretch>
        </p:blipFill>
        <p:spPr>
          <a:xfrm>
            <a:off x="1163434" y="4941168"/>
            <a:ext cx="3876675" cy="342900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611561" y="5734417"/>
            <a:ext cx="784887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An aqueous solution of </a:t>
            </a:r>
            <a:r>
              <a:rPr lang="en-US" sz="2200" b="1" dirty="0">
                <a:solidFill>
                  <a:srgbClr val="0070C0"/>
                </a:solidFill>
              </a:rPr>
              <a:t>potassium bromate </a:t>
            </a:r>
            <a:r>
              <a:rPr lang="en-US" sz="2200" dirty="0"/>
              <a:t>is used as a </a:t>
            </a:r>
            <a:r>
              <a:rPr lang="en-US" sz="2200" b="1" dirty="0">
                <a:solidFill>
                  <a:srgbClr val="C00000"/>
                </a:solidFill>
              </a:rPr>
              <a:t>titrant</a:t>
            </a:r>
            <a:r>
              <a:rPr lang="en-US" sz="2200" dirty="0"/>
              <a:t>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4337617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07351" y="6520259"/>
            <a:ext cx="573161" cy="365125"/>
          </a:xfrm>
        </p:spPr>
        <p:txBody>
          <a:bodyPr/>
          <a:lstStyle/>
          <a:p>
            <a:fld id="{23F75CF2-70EF-4E3B-B9B6-715C84979AD3}" type="slidenum">
              <a:rPr lang="ru-RU" smtClean="0"/>
              <a:t>20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332656"/>
            <a:ext cx="61926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</a:rPr>
              <a:t>Nitritometry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023119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Applications in pharmaceutical analysis</a:t>
            </a:r>
            <a:endParaRPr lang="ru-RU" sz="2400" b="1" dirty="0">
              <a:solidFill>
                <a:srgbClr val="7030A0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636854702"/>
              </p:ext>
            </p:extLst>
          </p:nvPr>
        </p:nvGraphicFramePr>
        <p:xfrm>
          <a:off x="857671" y="1885280"/>
          <a:ext cx="7500665" cy="420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30983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07351" y="6520259"/>
            <a:ext cx="573161" cy="365125"/>
          </a:xfrm>
        </p:spPr>
        <p:txBody>
          <a:bodyPr/>
          <a:lstStyle/>
          <a:p>
            <a:fld id="{23F75CF2-70EF-4E3B-B9B6-715C84979AD3}" type="slidenum">
              <a:rPr lang="ru-RU" smtClean="0"/>
              <a:t>21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332656"/>
            <a:ext cx="61926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</a:rPr>
              <a:t>Nitritometry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023119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Applications in pharmaceutical analysis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2204864"/>
            <a:ext cx="2808312" cy="1152128"/>
          </a:xfrm>
          <a:prstGeom prst="rect">
            <a:avLst/>
          </a:prstGeom>
          <a:solidFill>
            <a:srgbClr val="F2F6E0"/>
          </a:solidFill>
          <a:ln>
            <a:noFill/>
          </a:ln>
          <a:effectLst>
            <a:outerShdw blurRad="152400"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3050"/>
            <a:r>
              <a:rPr lang="en-US" sz="2200" b="1" dirty="0" smtClean="0">
                <a:solidFill>
                  <a:srgbClr val="0070C0"/>
                </a:solidFill>
              </a:rPr>
              <a:t>Iron (II) salts</a:t>
            </a:r>
          </a:p>
          <a:p>
            <a:pPr marL="273050"/>
            <a:r>
              <a:rPr lang="en-US" sz="2000" b="1" dirty="0" smtClean="0">
                <a:solidFill>
                  <a:srgbClr val="0070C0"/>
                </a:solidFill>
              </a:rPr>
              <a:t>Titrant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NaNO2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3"/>
          <a:stretch>
            <a:fillRect/>
          </a:stretch>
        </p:blipFill>
        <p:spPr>
          <a:xfrm>
            <a:off x="2136254" y="5229200"/>
            <a:ext cx="4812010" cy="576064"/>
          </a:xfrm>
          <a:prstGeom prst="rect">
            <a:avLst/>
          </a:prstGeom>
          <a:solidFill>
            <a:srgbClr val="F2F6E0"/>
          </a:solidFill>
          <a:ln>
            <a:noFill/>
          </a:ln>
          <a:effectLst>
            <a:outerShdw blurRad="152400" dist="190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700808"/>
            <a:ext cx="3802393" cy="2851795"/>
          </a:xfrm>
          <a:prstGeom prst="rect">
            <a:avLst/>
          </a:prstGeom>
          <a:solidFill>
            <a:srgbClr val="F2F6E0"/>
          </a:solidFill>
          <a:ln>
            <a:noFill/>
          </a:ln>
          <a:effectLst>
            <a:outerShdw blurRad="152400" dist="190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628056" y="485056"/>
            <a:ext cx="61926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</a:rPr>
              <a:t>Nitritometry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289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07351" y="6520259"/>
            <a:ext cx="573161" cy="365125"/>
          </a:xfrm>
        </p:spPr>
        <p:txBody>
          <a:bodyPr/>
          <a:lstStyle/>
          <a:p>
            <a:fld id="{23F75CF2-70EF-4E3B-B9B6-715C84979AD3}" type="slidenum">
              <a:rPr lang="ru-RU" smtClean="0"/>
              <a:t>22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332656"/>
            <a:ext cx="61926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</a:rPr>
              <a:t>Nitritometry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023119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Applications in pharmaceutical analysis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2204864"/>
            <a:ext cx="3552412" cy="1152128"/>
          </a:xfrm>
          <a:prstGeom prst="rect">
            <a:avLst/>
          </a:prstGeom>
          <a:solidFill>
            <a:srgbClr val="F2F6E0"/>
          </a:solidFill>
          <a:ln>
            <a:noFill/>
          </a:ln>
          <a:effectLst>
            <a:outerShdw blurRad="152400"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3050"/>
            <a:r>
              <a:rPr lang="en-US" sz="2200" b="1" dirty="0" err="1" smtClean="0">
                <a:solidFill>
                  <a:srgbClr val="0070C0"/>
                </a:solidFill>
              </a:rPr>
              <a:t>Sulphonamide</a:t>
            </a:r>
            <a:endParaRPr lang="en-US" sz="2200" b="1" dirty="0" smtClean="0">
              <a:solidFill>
                <a:srgbClr val="0070C0"/>
              </a:solidFill>
            </a:endParaRPr>
          </a:p>
          <a:p>
            <a:pPr marL="273050"/>
            <a:r>
              <a:rPr lang="en-US" sz="2000" b="1" dirty="0" smtClean="0">
                <a:solidFill>
                  <a:srgbClr val="0070C0"/>
                </a:solidFill>
              </a:rPr>
              <a:t>Titrant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NaNO</a:t>
            </a:r>
            <a:r>
              <a:rPr lang="en-US" sz="2200" baseline="-25000" dirty="0" smtClean="0">
                <a:solidFill>
                  <a:schemeClr val="tx1"/>
                </a:solidFill>
              </a:rPr>
              <a:t>2</a:t>
            </a:r>
          </a:p>
          <a:p>
            <a:pPr marL="273050"/>
            <a:r>
              <a:rPr lang="en-US" sz="2000" b="1" dirty="0" smtClean="0">
                <a:solidFill>
                  <a:srgbClr val="0070C0"/>
                </a:solidFill>
              </a:rPr>
              <a:t>Indicator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tropeolin</a:t>
            </a:r>
            <a:r>
              <a:rPr lang="en-US" sz="2200" dirty="0" smtClean="0">
                <a:solidFill>
                  <a:schemeClr val="tx1"/>
                </a:solidFill>
              </a:rPr>
              <a:t> 00</a:t>
            </a:r>
            <a:endParaRPr lang="en-US" sz="2200" b="1" dirty="0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/>
          <a:stretch>
            <a:fillRect/>
          </a:stretch>
        </p:blipFill>
        <p:spPr>
          <a:xfrm>
            <a:off x="1331640" y="4797152"/>
            <a:ext cx="6537059" cy="1152128"/>
          </a:xfrm>
          <a:prstGeom prst="rect">
            <a:avLst/>
          </a:prstGeom>
          <a:solidFill>
            <a:srgbClr val="F2F6E0"/>
          </a:solidFill>
          <a:ln>
            <a:noFill/>
          </a:ln>
          <a:effectLst>
            <a:outerShdw blurRad="152400" dist="190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333" y="1844824"/>
            <a:ext cx="3761612" cy="2520280"/>
          </a:xfrm>
          <a:prstGeom prst="rect">
            <a:avLst/>
          </a:prstGeom>
          <a:solidFill>
            <a:srgbClr val="F2F6E0"/>
          </a:solidFill>
          <a:ln>
            <a:noFill/>
          </a:ln>
          <a:effectLst>
            <a:outerShdw blurRad="152400" dist="190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50216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07351" y="6520259"/>
            <a:ext cx="573161" cy="365125"/>
          </a:xfrm>
        </p:spPr>
        <p:txBody>
          <a:bodyPr/>
          <a:lstStyle/>
          <a:p>
            <a:fld id="{23F75CF2-70EF-4E3B-B9B6-715C84979AD3}" type="slidenum">
              <a:rPr lang="ru-RU" smtClean="0"/>
              <a:t>23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332656"/>
            <a:ext cx="61926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</a:rPr>
              <a:t>Nitritometry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023119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Applications in pharmaceutical analysis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2204864"/>
            <a:ext cx="3552412" cy="1152128"/>
          </a:xfrm>
          <a:prstGeom prst="rect">
            <a:avLst/>
          </a:prstGeom>
          <a:solidFill>
            <a:srgbClr val="F2F6E0"/>
          </a:solidFill>
          <a:ln>
            <a:noFill/>
          </a:ln>
          <a:effectLst>
            <a:outerShdw blurRad="152400"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3050"/>
            <a:r>
              <a:rPr lang="en-US" sz="2200" b="1" dirty="0" err="1" smtClean="0">
                <a:solidFill>
                  <a:srgbClr val="0070C0"/>
                </a:solidFill>
              </a:rPr>
              <a:t>Tetracaine</a:t>
            </a:r>
            <a:endParaRPr lang="en-US" sz="2200" b="1" dirty="0" smtClean="0">
              <a:solidFill>
                <a:srgbClr val="0070C0"/>
              </a:solidFill>
            </a:endParaRPr>
          </a:p>
          <a:p>
            <a:pPr marL="273050"/>
            <a:r>
              <a:rPr lang="en-US" sz="2000" b="1" dirty="0" smtClean="0">
                <a:solidFill>
                  <a:srgbClr val="0070C0"/>
                </a:solidFill>
              </a:rPr>
              <a:t>Titrant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NaNO</a:t>
            </a:r>
            <a:r>
              <a:rPr lang="en-US" sz="2200" baseline="-25000" dirty="0" smtClean="0">
                <a:solidFill>
                  <a:schemeClr val="tx1"/>
                </a:solidFill>
              </a:rPr>
              <a:t>2</a:t>
            </a:r>
          </a:p>
          <a:p>
            <a:pPr marL="273050"/>
            <a:r>
              <a:rPr lang="en-US" sz="2000" b="1" dirty="0" smtClean="0">
                <a:solidFill>
                  <a:srgbClr val="0070C0"/>
                </a:solidFill>
              </a:rPr>
              <a:t>Indicator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tropeolin</a:t>
            </a:r>
            <a:r>
              <a:rPr lang="en-US" sz="2200" dirty="0" smtClean="0">
                <a:solidFill>
                  <a:schemeClr val="tx1"/>
                </a:solidFill>
              </a:rPr>
              <a:t> 00</a:t>
            </a:r>
            <a:endParaRPr lang="en-US" sz="2200" b="1" dirty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/>
          <a:stretch>
            <a:fillRect/>
          </a:stretch>
        </p:blipFill>
        <p:spPr>
          <a:xfrm>
            <a:off x="1187624" y="4566071"/>
            <a:ext cx="6696743" cy="1527225"/>
          </a:xfrm>
          <a:prstGeom prst="rect">
            <a:avLst/>
          </a:prstGeom>
          <a:solidFill>
            <a:srgbClr val="F2F6E0"/>
          </a:solidFill>
          <a:ln>
            <a:noFill/>
          </a:ln>
          <a:effectLst>
            <a:outerShdw blurRad="152400" dist="190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82179"/>
            <a:ext cx="2216977" cy="2159335"/>
          </a:xfrm>
          <a:prstGeom prst="rect">
            <a:avLst/>
          </a:prstGeom>
          <a:solidFill>
            <a:srgbClr val="F2F6E0"/>
          </a:solidFill>
          <a:ln>
            <a:noFill/>
          </a:ln>
          <a:effectLst>
            <a:outerShdw blurRad="152400" dist="190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18792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07351" y="6525344"/>
            <a:ext cx="573161" cy="365125"/>
          </a:xfrm>
        </p:spPr>
        <p:txBody>
          <a:bodyPr/>
          <a:lstStyle/>
          <a:p>
            <a:fld id="{23F75CF2-70EF-4E3B-B9B6-715C84979AD3}" type="slidenum">
              <a:rPr lang="ru-RU" smtClean="0"/>
              <a:t>24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332656"/>
            <a:ext cx="61926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</a:rPr>
              <a:t>Nitritometry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836712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Applications in pharmaceutical analysis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412776"/>
            <a:ext cx="3552412" cy="1152128"/>
          </a:xfrm>
          <a:prstGeom prst="rect">
            <a:avLst/>
          </a:prstGeom>
          <a:solidFill>
            <a:srgbClr val="F2F6E0"/>
          </a:solidFill>
          <a:ln>
            <a:noFill/>
          </a:ln>
          <a:effectLst>
            <a:outerShdw blurRad="152400"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3050"/>
            <a:r>
              <a:rPr lang="en-US" sz="2200" b="1" dirty="0" smtClean="0">
                <a:solidFill>
                  <a:srgbClr val="0070C0"/>
                </a:solidFill>
              </a:rPr>
              <a:t>Chloramphenicol</a:t>
            </a:r>
          </a:p>
          <a:p>
            <a:pPr marL="273050"/>
            <a:r>
              <a:rPr lang="en-US" sz="2000" b="1" dirty="0" smtClean="0">
                <a:solidFill>
                  <a:srgbClr val="0070C0"/>
                </a:solidFill>
              </a:rPr>
              <a:t>Titrant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NaNO</a:t>
            </a:r>
            <a:r>
              <a:rPr lang="en-US" sz="2200" baseline="-25000" dirty="0" smtClean="0">
                <a:solidFill>
                  <a:schemeClr val="tx1"/>
                </a:solidFill>
              </a:rPr>
              <a:t>2</a:t>
            </a:r>
          </a:p>
          <a:p>
            <a:pPr marL="273050"/>
            <a:r>
              <a:rPr lang="en-US" sz="2000" b="1" dirty="0" smtClean="0">
                <a:solidFill>
                  <a:srgbClr val="0070C0"/>
                </a:solidFill>
              </a:rPr>
              <a:t>Indicator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tropeolin</a:t>
            </a:r>
            <a:r>
              <a:rPr lang="en-US" sz="2200" dirty="0" smtClean="0">
                <a:solidFill>
                  <a:schemeClr val="tx1"/>
                </a:solidFill>
              </a:rPr>
              <a:t> 00</a:t>
            </a:r>
            <a:endParaRPr lang="en-US" sz="2200" b="1" dirty="0">
              <a:solidFill>
                <a:schemeClr val="tx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204864"/>
            <a:ext cx="2355887" cy="1512168"/>
          </a:xfrm>
          <a:prstGeom prst="rect">
            <a:avLst/>
          </a:prstGeom>
          <a:solidFill>
            <a:srgbClr val="F2F6E0"/>
          </a:solidFill>
          <a:ln>
            <a:noFill/>
          </a:ln>
          <a:effectLst>
            <a:outerShdw blurRad="152400" dist="190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/>
          <p:nvPr/>
        </p:nvPicPr>
        <p:blipFill>
          <a:blip r:embed="rId4"/>
          <a:stretch>
            <a:fillRect/>
          </a:stretch>
        </p:blipFill>
        <p:spPr>
          <a:xfrm>
            <a:off x="179512" y="2708920"/>
            <a:ext cx="5937250" cy="2390775"/>
          </a:xfrm>
          <a:prstGeom prst="rect">
            <a:avLst/>
          </a:prstGeom>
          <a:solidFill>
            <a:srgbClr val="F2F6E0"/>
          </a:solidFill>
          <a:ln>
            <a:noFill/>
          </a:ln>
          <a:effectLst>
            <a:outerShdw blurRad="152400" dist="190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/>
          <p:cNvPicPr/>
          <p:nvPr/>
        </p:nvPicPr>
        <p:blipFill>
          <a:blip r:embed="rId5"/>
          <a:stretch>
            <a:fillRect/>
          </a:stretch>
        </p:blipFill>
        <p:spPr>
          <a:xfrm>
            <a:off x="1708110" y="5229200"/>
            <a:ext cx="5744210" cy="1409700"/>
          </a:xfrm>
          <a:prstGeom prst="rect">
            <a:avLst/>
          </a:prstGeom>
          <a:solidFill>
            <a:srgbClr val="F2F6E0"/>
          </a:solidFill>
          <a:ln>
            <a:noFill/>
          </a:ln>
          <a:effectLst>
            <a:outerShdw blurRad="152400" dist="1905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62520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31567" y="1196752"/>
            <a:ext cx="42692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Thank you for attention!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6" t="23470" r="12699" b="7514"/>
          <a:stretch/>
        </p:blipFill>
        <p:spPr bwMode="auto">
          <a:xfrm>
            <a:off x="2358598" y="1988840"/>
            <a:ext cx="4415183" cy="3684051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5CF2-70EF-4E3B-B9B6-715C84979AD3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049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35343" y="6520259"/>
            <a:ext cx="573161" cy="365125"/>
          </a:xfrm>
        </p:spPr>
        <p:txBody>
          <a:bodyPr/>
          <a:lstStyle/>
          <a:p>
            <a:fld id="{23F75CF2-70EF-4E3B-B9B6-715C84979AD3}" type="slidenum">
              <a:rPr lang="ru-RU" smtClean="0"/>
              <a:t>3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332656"/>
            <a:ext cx="61926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</a:rPr>
              <a:t>Bromatometry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1023119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Types of </a:t>
            </a:r>
            <a:r>
              <a:rPr lang="en-US" sz="2400" b="1" dirty="0" err="1" smtClean="0">
                <a:solidFill>
                  <a:srgbClr val="7030A0"/>
                </a:solidFill>
              </a:rPr>
              <a:t>bromatometry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844824"/>
            <a:ext cx="85689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 algn="just"/>
            <a:r>
              <a:rPr lang="en-US" dirty="0" smtClean="0"/>
              <a:t>1) </a:t>
            </a:r>
            <a:r>
              <a:rPr lang="en-US" sz="2200" dirty="0" smtClean="0"/>
              <a:t>Determinations based on the oxidation of the substance of interest with bromate in an acidic environment; the bromate ion is reduced to bromide:</a:t>
            </a:r>
            <a:endParaRPr lang="ru-RU" sz="2200" dirty="0"/>
          </a:p>
        </p:txBody>
      </p:sp>
      <p:pic>
        <p:nvPicPr>
          <p:cNvPr id="9" name="Рисунок 8" descr="https://studref.com/htm/img/33/8133/1142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25"/>
          <a:stretch/>
        </p:blipFill>
        <p:spPr bwMode="auto">
          <a:xfrm>
            <a:off x="3100387" y="2996952"/>
            <a:ext cx="2943225" cy="361950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51520" y="3812847"/>
            <a:ext cx="86409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 algn="just"/>
            <a:r>
              <a:rPr lang="en-US" sz="2200" b="1" dirty="0"/>
              <a:t>2) </a:t>
            </a:r>
            <a:r>
              <a:rPr lang="en-US" sz="2200" dirty="0"/>
              <a:t>Determinations based on the interaction of the substance of interest with bromine produced by the reaction of KBrO</a:t>
            </a:r>
            <a:r>
              <a:rPr lang="en-US" sz="2200" baseline="-25000" dirty="0"/>
              <a:t>3</a:t>
            </a:r>
            <a:r>
              <a:rPr lang="en-US" sz="2200" dirty="0"/>
              <a:t> with </a:t>
            </a:r>
            <a:r>
              <a:rPr lang="en-US" sz="2200" dirty="0" err="1"/>
              <a:t>KBr</a:t>
            </a:r>
            <a:r>
              <a:rPr lang="en-US" sz="2200" dirty="0"/>
              <a:t> in an acidic medium:</a:t>
            </a:r>
            <a:endParaRPr lang="ru-RU" sz="2200" dirty="0"/>
          </a:p>
        </p:txBody>
      </p:sp>
      <p:pic>
        <p:nvPicPr>
          <p:cNvPr id="11" name="Рисунок 10" descr="https://studref.com/htm/img/33/8133/1143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5" y="4869160"/>
            <a:ext cx="3409950" cy="371475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611560" y="5681877"/>
            <a:ext cx="70836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Definitions of the second kind are also called </a:t>
            </a:r>
            <a:r>
              <a:rPr lang="en-US" sz="2200" i="1" dirty="0" err="1">
                <a:solidFill>
                  <a:srgbClr val="7030A0"/>
                </a:solidFill>
              </a:rPr>
              <a:t>bromometric</a:t>
            </a:r>
            <a:r>
              <a:rPr lang="en-US" sz="2200" dirty="0"/>
              <a:t>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915957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35343" y="6520259"/>
            <a:ext cx="573161" cy="365125"/>
          </a:xfrm>
        </p:spPr>
        <p:txBody>
          <a:bodyPr/>
          <a:lstStyle/>
          <a:p>
            <a:fld id="{23F75CF2-70EF-4E3B-B9B6-715C84979AD3}" type="slidenum">
              <a:rPr lang="ru-RU" smtClean="0"/>
              <a:t>4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332656"/>
            <a:ext cx="61926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</a:rPr>
              <a:t>Bromatometry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1023119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Preparing a titrated solution of potassium bromate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1" y="1772816"/>
            <a:ext cx="57606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A solution of potassium bromate can be prepared from an exact sample.</a:t>
            </a:r>
            <a:endParaRPr lang="ru-RU" sz="2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935" y="2420889"/>
            <a:ext cx="2030513" cy="1944216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51522" y="2492896"/>
            <a:ext cx="57606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/>
              <a:t>The </a:t>
            </a:r>
            <a:r>
              <a:rPr lang="en-US" sz="2200" dirty="0" err="1" smtClean="0"/>
              <a:t>standardisation</a:t>
            </a:r>
            <a:r>
              <a:rPr lang="en-US" sz="2200" dirty="0" smtClean="0"/>
              <a:t> of the KBrO</a:t>
            </a:r>
            <a:r>
              <a:rPr lang="en-US" sz="2200" baseline="-25000" dirty="0" smtClean="0"/>
              <a:t>3</a:t>
            </a:r>
            <a:r>
              <a:rPr lang="en-US" sz="2200" dirty="0" smtClean="0"/>
              <a:t> solution is carried out </a:t>
            </a:r>
            <a:r>
              <a:rPr lang="en-US" sz="2200" dirty="0" err="1" smtClean="0"/>
              <a:t>iodometrically</a:t>
            </a:r>
            <a:r>
              <a:rPr lang="en-US" sz="2200" dirty="0" smtClean="0"/>
              <a:t>. firstly the reaction of KBrO</a:t>
            </a:r>
            <a:r>
              <a:rPr lang="en-US" sz="2200" baseline="-25000" dirty="0" smtClean="0"/>
              <a:t>3</a:t>
            </a:r>
            <a:r>
              <a:rPr lang="en-US" sz="2200" dirty="0" smtClean="0"/>
              <a:t> with KI is conducted:</a:t>
            </a:r>
            <a:endParaRPr lang="ru-RU" sz="22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17032"/>
            <a:ext cx="4889500" cy="323850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51522" y="4653136"/>
            <a:ext cx="864095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/>
              <a:t>and then titrate the released iodine with a standard solution of Na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S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0</a:t>
            </a:r>
            <a:r>
              <a:rPr lang="en-US" sz="2200" baseline="-25000" dirty="0" smtClean="0"/>
              <a:t>3</a:t>
            </a:r>
            <a:r>
              <a:rPr lang="en-US" sz="2200" dirty="0" smtClean="0"/>
              <a:t>. </a:t>
            </a:r>
            <a:endParaRPr lang="ru-RU" sz="22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857" y="5229200"/>
            <a:ext cx="2554287" cy="390525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51520" y="5877272"/>
            <a:ext cx="79208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The standard solution of KBrO</a:t>
            </a:r>
            <a:r>
              <a:rPr lang="en-US" sz="2200" baseline="-25000" dirty="0" smtClean="0"/>
              <a:t>3</a:t>
            </a:r>
            <a:r>
              <a:rPr lang="en-US" sz="2200" dirty="0" smtClean="0"/>
              <a:t> is stable during storage.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027224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35343" y="6520259"/>
            <a:ext cx="573161" cy="365125"/>
          </a:xfrm>
        </p:spPr>
        <p:txBody>
          <a:bodyPr/>
          <a:lstStyle/>
          <a:p>
            <a:fld id="{23F75CF2-70EF-4E3B-B9B6-715C84979AD3}" type="slidenum">
              <a:rPr lang="ru-RU" smtClean="0"/>
              <a:t>5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332656"/>
            <a:ext cx="61926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</a:rPr>
              <a:t>Bromatometry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1023119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Fixing the titration end point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412776"/>
            <a:ext cx="305327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i="1" dirty="0" smtClean="0">
                <a:solidFill>
                  <a:srgbClr val="C00000"/>
                </a:solidFill>
              </a:rPr>
              <a:t>The indication-free method</a:t>
            </a:r>
            <a:endParaRPr lang="ru-RU" sz="2200" b="1" i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772816"/>
            <a:ext cx="86409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/>
              <a:t>The endpoint in titration with KBrO</a:t>
            </a:r>
            <a:r>
              <a:rPr lang="en-US" sz="2200" baseline="-25000" dirty="0" smtClean="0"/>
              <a:t>3</a:t>
            </a:r>
            <a:r>
              <a:rPr lang="en-US" sz="2200" dirty="0" smtClean="0"/>
              <a:t> (or in cases of direct </a:t>
            </a:r>
            <a:r>
              <a:rPr lang="en-US" sz="2200" dirty="0" err="1" smtClean="0"/>
              <a:t>bromometric</a:t>
            </a:r>
            <a:r>
              <a:rPr lang="en-US" sz="2200" dirty="0" smtClean="0"/>
              <a:t> titration) is indicated by the appearance of free bromine in the solution. The release of bromine is indicated by a yellow </a:t>
            </a:r>
            <a:r>
              <a:rPr lang="en-US" sz="2200" dirty="0" err="1" smtClean="0"/>
              <a:t>colouring</a:t>
            </a:r>
            <a:r>
              <a:rPr lang="en-US" sz="2200" dirty="0" smtClean="0"/>
              <a:t> of the solution.</a:t>
            </a:r>
            <a:endParaRPr lang="ru-RU" sz="2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2924944"/>
            <a:ext cx="121385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i="1" dirty="0">
                <a:solidFill>
                  <a:srgbClr val="C00000"/>
                </a:solidFill>
              </a:rPr>
              <a:t>Indicators</a:t>
            </a:r>
            <a:endParaRPr lang="ru-RU" sz="2200" dirty="0">
              <a:solidFill>
                <a:srgbClr val="C00000"/>
              </a:solidFill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3"/>
          <a:stretch>
            <a:fillRect/>
          </a:stretch>
        </p:blipFill>
        <p:spPr>
          <a:xfrm>
            <a:off x="1999932" y="3495650"/>
            <a:ext cx="5144135" cy="1733550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8"/>
          <a:stretch/>
        </p:blipFill>
        <p:spPr bwMode="auto">
          <a:xfrm>
            <a:off x="107504" y="3785087"/>
            <a:ext cx="1736637" cy="1228089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855" y="3785087"/>
            <a:ext cx="1731090" cy="1300097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51520" y="5457998"/>
            <a:ext cx="86409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i="1" dirty="0">
                <a:solidFill>
                  <a:srgbClr val="C00000"/>
                </a:solidFill>
              </a:rPr>
              <a:t>Instrumental methods</a:t>
            </a:r>
            <a:endParaRPr lang="ru-RU" sz="2200" dirty="0">
              <a:solidFill>
                <a:srgbClr val="C00000"/>
              </a:solidFill>
            </a:endParaRPr>
          </a:p>
          <a:p>
            <a:pPr algn="just"/>
            <a:r>
              <a:rPr lang="en-US" sz="2200" dirty="0"/>
              <a:t>The titration endpoint can also be detected </a:t>
            </a:r>
            <a:r>
              <a:rPr lang="en-US" sz="2200" dirty="0" err="1"/>
              <a:t>potentiometrically</a:t>
            </a:r>
            <a:r>
              <a:rPr lang="en-US" sz="2200" dirty="0"/>
              <a:t> or </a:t>
            </a:r>
            <a:r>
              <a:rPr lang="en-US" sz="2200" dirty="0" err="1"/>
              <a:t>photometrically</a:t>
            </a:r>
            <a:r>
              <a:rPr lang="en-US" sz="2200" dirty="0"/>
              <a:t>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715528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35343" y="6520259"/>
            <a:ext cx="573161" cy="365125"/>
          </a:xfrm>
        </p:spPr>
        <p:txBody>
          <a:bodyPr/>
          <a:lstStyle/>
          <a:p>
            <a:fld id="{23F75CF2-70EF-4E3B-B9B6-715C84979AD3}" type="slidenum">
              <a:rPr lang="ru-RU" smtClean="0"/>
              <a:t>6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332656"/>
            <a:ext cx="61926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</a:rPr>
              <a:t>Bromatometry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1023119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Direct </a:t>
            </a:r>
            <a:r>
              <a:rPr lang="en-US" sz="2400" b="1" dirty="0" err="1" smtClean="0">
                <a:solidFill>
                  <a:srgbClr val="7030A0"/>
                </a:solidFill>
              </a:rPr>
              <a:t>bromatometric</a:t>
            </a:r>
            <a:r>
              <a:rPr lang="en-US" sz="2400" b="1" dirty="0" smtClean="0">
                <a:solidFill>
                  <a:srgbClr val="7030A0"/>
                </a:solidFill>
              </a:rPr>
              <a:t> titration 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7524" y="1628800"/>
            <a:ext cx="85689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/>
              <a:t>The direct </a:t>
            </a:r>
            <a:r>
              <a:rPr lang="en-US" sz="2200" dirty="0" err="1"/>
              <a:t>bromatomeric</a:t>
            </a:r>
            <a:r>
              <a:rPr lang="en-US" sz="2200" dirty="0"/>
              <a:t> determination is based on the equation for reducing bromates to bromides:</a:t>
            </a:r>
            <a:endParaRPr lang="ru-RU" sz="2200" dirty="0"/>
          </a:p>
        </p:txBody>
      </p:sp>
      <p:pic>
        <p:nvPicPr>
          <p:cNvPr id="9" name="Рисунок 8"/>
          <p:cNvPicPr/>
          <p:nvPr/>
        </p:nvPicPr>
        <p:blipFill>
          <a:blip r:embed="rId3"/>
          <a:stretch>
            <a:fillRect/>
          </a:stretch>
        </p:blipFill>
        <p:spPr>
          <a:xfrm>
            <a:off x="2195736" y="2716534"/>
            <a:ext cx="4743159" cy="458216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39733" y="3307631"/>
            <a:ext cx="86409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After all of the substance to be determined has reacted, the excess amount of titrant reacts with the bromide ions. </a:t>
            </a:r>
            <a:endParaRPr lang="ru-RU" sz="2200" dirty="0"/>
          </a:p>
        </p:txBody>
      </p:sp>
      <p:pic>
        <p:nvPicPr>
          <p:cNvPr id="11" name="Рисунок 10" descr="https://studref.com/htm/img/33/8133/1143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2"/>
          <a:stretch/>
        </p:blipFill>
        <p:spPr bwMode="auto">
          <a:xfrm>
            <a:off x="2411760" y="4569693"/>
            <a:ext cx="4312121" cy="515491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87523" y="5445224"/>
            <a:ext cx="859316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This produces Br2, which leads to the </a:t>
            </a:r>
            <a:r>
              <a:rPr lang="en-US" sz="2200" b="1" dirty="0" smtClean="0">
                <a:solidFill>
                  <a:srgbClr val="0070C0"/>
                </a:solidFill>
              </a:rPr>
              <a:t>disappearance</a:t>
            </a:r>
            <a:r>
              <a:rPr lang="en-US" sz="2200" dirty="0" smtClean="0"/>
              <a:t> of the </a:t>
            </a:r>
            <a:r>
              <a:rPr lang="en-US" sz="2200" b="1" dirty="0" smtClean="0">
                <a:solidFill>
                  <a:srgbClr val="D4502C"/>
                </a:solidFill>
              </a:rPr>
              <a:t>methyl orange </a:t>
            </a:r>
            <a:r>
              <a:rPr lang="en-US" sz="2200" dirty="0" err="1" smtClean="0"/>
              <a:t>colour</a:t>
            </a:r>
            <a:r>
              <a:rPr lang="en-US" sz="2200" dirty="0" smtClean="0"/>
              <a:t>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583832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35343" y="6520259"/>
            <a:ext cx="573161" cy="365125"/>
          </a:xfrm>
        </p:spPr>
        <p:txBody>
          <a:bodyPr/>
          <a:lstStyle/>
          <a:p>
            <a:fld id="{23F75CF2-70EF-4E3B-B9B6-715C84979AD3}" type="slidenum">
              <a:rPr lang="ru-RU" smtClean="0"/>
              <a:t>7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332656"/>
            <a:ext cx="61926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</a:rPr>
              <a:t>Bromatometry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1023119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7030A0"/>
                </a:solidFill>
              </a:rPr>
              <a:t>Bromometric</a:t>
            </a:r>
            <a:r>
              <a:rPr lang="en-US" sz="2400" b="1" dirty="0" smtClean="0">
                <a:solidFill>
                  <a:srgbClr val="7030A0"/>
                </a:solidFill>
              </a:rPr>
              <a:t> (</a:t>
            </a:r>
            <a:r>
              <a:rPr lang="en-US" sz="2400" b="1" dirty="0" err="1" smtClean="0">
                <a:solidFill>
                  <a:srgbClr val="7030A0"/>
                </a:solidFill>
              </a:rPr>
              <a:t>bromatometric</a:t>
            </a:r>
            <a:r>
              <a:rPr lang="en-US" sz="2400" b="1" dirty="0" smtClean="0">
                <a:solidFill>
                  <a:srgbClr val="7030A0"/>
                </a:solidFill>
              </a:rPr>
              <a:t>) determination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916832"/>
            <a:ext cx="54726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 err="1" smtClean="0">
                <a:solidFill>
                  <a:srgbClr val="C00000"/>
                </a:solidFill>
              </a:rPr>
              <a:t>Bromometric</a:t>
            </a:r>
            <a:r>
              <a:rPr lang="en-US" sz="2200" b="1" dirty="0" smtClean="0">
                <a:solidFill>
                  <a:srgbClr val="C00000"/>
                </a:solidFill>
              </a:rPr>
              <a:t> determinations </a:t>
            </a:r>
            <a:r>
              <a:rPr lang="en-US" sz="2200" dirty="0" smtClean="0"/>
              <a:t>are carried out in the presence of excess </a:t>
            </a:r>
            <a:r>
              <a:rPr lang="en-US" sz="2200" dirty="0" err="1" smtClean="0"/>
              <a:t>KBr</a:t>
            </a:r>
            <a:r>
              <a:rPr lang="en-US" sz="2200" dirty="0" smtClean="0"/>
              <a:t> which is added to a solution of the substance to be determined or to a titrant (Potassium bromate).</a:t>
            </a:r>
            <a:endParaRPr lang="ru-RU" sz="2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3500641"/>
            <a:ext cx="41168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Only in an acidic medium!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4283804"/>
            <a:ext cx="35033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/>
              <a:t>Titration is based on reaction:</a:t>
            </a:r>
            <a:endParaRPr lang="ru-RU" sz="2200" dirty="0"/>
          </a:p>
        </p:txBody>
      </p:sp>
      <p:pic>
        <p:nvPicPr>
          <p:cNvPr id="11" name="Рисунок 10" descr="https://studref.com/htm/img/33/8133/1143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2"/>
          <a:stretch/>
        </p:blipFill>
        <p:spPr bwMode="auto">
          <a:xfrm>
            <a:off x="683568" y="5145756"/>
            <a:ext cx="4874513" cy="587500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012" y="1819637"/>
            <a:ext cx="2968625" cy="412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0789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35343" y="6520259"/>
            <a:ext cx="573161" cy="365125"/>
          </a:xfrm>
        </p:spPr>
        <p:txBody>
          <a:bodyPr/>
          <a:lstStyle/>
          <a:p>
            <a:fld id="{23F75CF2-70EF-4E3B-B9B6-715C84979AD3}" type="slidenum">
              <a:rPr lang="ru-RU" smtClean="0"/>
              <a:t>8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332656"/>
            <a:ext cx="61926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</a:rPr>
              <a:t>Bromatometry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544593"/>
            <a:ext cx="518457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200" dirty="0" smtClean="0"/>
              <a:t>This type of titration is used to the determination of organic substances that undergo 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200" b="1" i="1" dirty="0" smtClean="0">
                <a:solidFill>
                  <a:srgbClr val="0070C0"/>
                </a:solidFill>
              </a:rPr>
              <a:t>electrophilic substitution reactions </a:t>
            </a:r>
            <a:r>
              <a:rPr lang="en-US" sz="2200" dirty="0" smtClean="0"/>
              <a:t>(phenols, aromatic amines) 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200" b="1" i="1" dirty="0" smtClean="0">
                <a:solidFill>
                  <a:srgbClr val="0070C0"/>
                </a:solidFill>
              </a:rPr>
              <a:t>electrophilic addition </a:t>
            </a:r>
            <a:r>
              <a:rPr lang="en-US" sz="2200" dirty="0" smtClean="0"/>
              <a:t>(organic substances with multiple bonds in the molecule) with bromine.</a:t>
            </a:r>
            <a:endParaRPr lang="ru-RU" sz="2200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902891"/>
            <a:ext cx="2246189" cy="2246189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58" b="21489"/>
          <a:stretch/>
        </p:blipFill>
        <p:spPr bwMode="auto">
          <a:xfrm>
            <a:off x="5076056" y="4762553"/>
            <a:ext cx="2395686" cy="1402751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634431"/>
            <a:ext cx="1728192" cy="1983100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971600" y="1023119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7030A0"/>
                </a:solidFill>
              </a:rPr>
              <a:t>Bromometric</a:t>
            </a:r>
            <a:r>
              <a:rPr lang="en-US" sz="2400" b="1" dirty="0" smtClean="0">
                <a:solidFill>
                  <a:srgbClr val="7030A0"/>
                </a:solidFill>
              </a:rPr>
              <a:t> (</a:t>
            </a:r>
            <a:r>
              <a:rPr lang="en-US" sz="2400" b="1" dirty="0" err="1" smtClean="0">
                <a:solidFill>
                  <a:srgbClr val="7030A0"/>
                </a:solidFill>
              </a:rPr>
              <a:t>bromatometric</a:t>
            </a:r>
            <a:r>
              <a:rPr lang="en-US" sz="2400" b="1" dirty="0" smtClean="0">
                <a:solidFill>
                  <a:srgbClr val="7030A0"/>
                </a:solidFill>
              </a:rPr>
              <a:t>) determination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35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35343" y="6520259"/>
            <a:ext cx="573161" cy="365125"/>
          </a:xfrm>
        </p:spPr>
        <p:txBody>
          <a:bodyPr/>
          <a:lstStyle/>
          <a:p>
            <a:fld id="{23F75CF2-70EF-4E3B-B9B6-715C84979AD3}" type="slidenum">
              <a:rPr lang="ru-RU" smtClean="0"/>
              <a:t>9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332656"/>
            <a:ext cx="61926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</a:rPr>
              <a:t>Bromatometry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1023119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Applications in pharmaceutical analysis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556792"/>
            <a:ext cx="3676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Direct </a:t>
            </a:r>
            <a:r>
              <a:rPr lang="en-US" sz="2400" b="1" dirty="0" err="1" smtClean="0">
                <a:solidFill>
                  <a:srgbClr val="C00000"/>
                </a:solidFill>
              </a:rPr>
              <a:t>bromometric</a:t>
            </a:r>
            <a:r>
              <a:rPr lang="en-US" sz="2400" b="1" dirty="0" smtClean="0">
                <a:solidFill>
                  <a:srgbClr val="C00000"/>
                </a:solidFill>
              </a:rPr>
              <a:t> titration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2492896"/>
            <a:ext cx="3552412" cy="1152128"/>
          </a:xfrm>
          <a:prstGeom prst="rect">
            <a:avLst/>
          </a:prstGeom>
          <a:solidFill>
            <a:srgbClr val="F2F6E0"/>
          </a:solidFill>
          <a:ln>
            <a:noFill/>
          </a:ln>
          <a:effectLst>
            <a:outerShdw blurRad="152400"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3050"/>
            <a:r>
              <a:rPr lang="en-US" sz="2200" b="1" dirty="0" smtClean="0">
                <a:solidFill>
                  <a:srgbClr val="0070C0"/>
                </a:solidFill>
              </a:rPr>
              <a:t>Phenol</a:t>
            </a:r>
          </a:p>
          <a:p>
            <a:pPr marL="273050"/>
            <a:r>
              <a:rPr lang="en-US" sz="2000" b="1" dirty="0" smtClean="0">
                <a:solidFill>
                  <a:srgbClr val="0070C0"/>
                </a:solidFill>
              </a:rPr>
              <a:t>Titrant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KBrO</a:t>
            </a:r>
            <a:r>
              <a:rPr lang="en-US" sz="2200" baseline="-25000" dirty="0" smtClean="0">
                <a:solidFill>
                  <a:schemeClr val="tx1"/>
                </a:solidFill>
              </a:rPr>
              <a:t>3</a:t>
            </a:r>
          </a:p>
          <a:p>
            <a:pPr marL="273050"/>
            <a:r>
              <a:rPr lang="en-US" sz="2000" b="1" dirty="0" smtClean="0">
                <a:solidFill>
                  <a:srgbClr val="0070C0"/>
                </a:solidFill>
              </a:rPr>
              <a:t>Indicator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methyl orange </a:t>
            </a:r>
            <a:endParaRPr lang="en-US" sz="2200" b="1" dirty="0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/>
          <a:stretch>
            <a:fillRect/>
          </a:stretch>
        </p:blipFill>
        <p:spPr>
          <a:xfrm>
            <a:off x="2120627" y="4293096"/>
            <a:ext cx="4899645" cy="1656184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3" t="14395" r="12300" b="5240"/>
          <a:stretch/>
        </p:blipFill>
        <p:spPr bwMode="auto">
          <a:xfrm>
            <a:off x="5573991" y="1859139"/>
            <a:ext cx="2585467" cy="2121812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26901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Капли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Капли</Template>
  <TotalTime>238</TotalTime>
  <Words>1158</Words>
  <Application>Microsoft Office PowerPoint</Application>
  <PresentationFormat>Экран (4:3)</PresentationFormat>
  <Paragraphs>163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Капли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Лена Лена</dc:creator>
  <cp:lastModifiedBy>Лена Лена</cp:lastModifiedBy>
  <cp:revision>40</cp:revision>
  <dcterms:created xsi:type="dcterms:W3CDTF">2022-11-21T16:42:08Z</dcterms:created>
  <dcterms:modified xsi:type="dcterms:W3CDTF">2022-11-21T20:40:32Z</dcterms:modified>
</cp:coreProperties>
</file>