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1" d="100"/>
          <a:sy n="81" d="100"/>
        </p:scale>
        <p:origin x="-78" y="-64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2/14/2021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8012" y="680357"/>
            <a:ext cx="11613988" cy="3329581"/>
          </a:xfrm>
        </p:spPr>
        <p:txBody>
          <a:bodyPr/>
          <a:lstStyle/>
          <a:p>
            <a:pPr algn="ctr"/>
            <a:r>
              <a:rPr lang="ru-RU" b="1" dirty="0">
                <a:effectLst>
                  <a:outerShdw blurRad="38100" dist="38100" dir="2700000" algn="tl">
                    <a:srgbClr val="000000">
                      <a:alpha val="43137"/>
                    </a:srgbClr>
                  </a:outerShdw>
                </a:effectLst>
              </a:rPr>
              <a:t>Опухоли головы и шеи</a:t>
            </a: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45081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потенцией к метастазированию обладает около 90% недифференцированных раков, причем в 70–75% случаев вовлекаются регионарные шейные лимфатические узлы. При этом пораженные лимфатические узлы пальпируются вдоль переднего края грудино-ключично-сосцевидной мышцы в виде плотных безболезненных конгломератов. При раке носоглотки выявляется двустороннее поражение лимфатических узлов шеи, но при распространенных стадиях в процесс могут вовлекаться также над- и подключичные лимфатические узлы. </a:t>
            </a:r>
            <a:endParaRPr lang="ru-RU" dirty="0" smtClean="0"/>
          </a:p>
          <a:p>
            <a:endParaRPr lang="ru-RU" dirty="0"/>
          </a:p>
        </p:txBody>
      </p:sp>
    </p:spTree>
    <p:extLst>
      <p:ext uri="{BB962C8B-B14F-4D97-AF65-F5344CB8AC3E}">
        <p14:creationId xmlns:p14="http://schemas.microsoft.com/office/powerpoint/2010/main" xmlns="" val="351933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Рекомендуется всем пациентам с болевым синдромом в области лица, </a:t>
            </a:r>
            <a:r>
              <a:rPr lang="ru-RU" dirty="0" err="1"/>
              <a:t>отоалгией</a:t>
            </a:r>
            <a:r>
              <a:rPr lang="ru-RU" dirty="0"/>
              <a:t> выполнить исследование черепно-мозговых нервов для исключения их </a:t>
            </a:r>
            <a:r>
              <a:rPr lang="ru-RU" dirty="0" smtClean="0"/>
              <a:t>поражения</a:t>
            </a:r>
          </a:p>
          <a:p>
            <a:r>
              <a:rPr lang="ru-RU" dirty="0"/>
              <a:t>Рекомендуется всем пациентам с подозрением на рак носоглотки для выявления распространения опухоли проводить осмотр </a:t>
            </a:r>
            <a:r>
              <a:rPr lang="ru-RU" dirty="0" smtClean="0"/>
              <a:t>врача-</a:t>
            </a:r>
            <a:r>
              <a:rPr lang="ru-RU" dirty="0" err="1" smtClean="0"/>
              <a:t>оториноларинголога</a:t>
            </a:r>
            <a:endParaRPr lang="ru-RU" dirty="0" smtClean="0"/>
          </a:p>
          <a:p>
            <a:endParaRPr lang="ru-RU" dirty="0"/>
          </a:p>
        </p:txBody>
      </p:sp>
    </p:spTree>
    <p:extLst>
      <p:ext uri="{BB962C8B-B14F-4D97-AF65-F5344CB8AC3E}">
        <p14:creationId xmlns:p14="http://schemas.microsoft.com/office/powerpoint/2010/main" xmlns="" val="91557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Оториноларингологический осмотр включает: o Осмотр наружного носа – возможно выявление деформации в области наружного носа, проекции околоносовых пазух; o Передняя риноскопия – в задних и верхних отделах полости носа возможно обнаружение опухолевых масс; o Задняя риноскопия – позволяет выявить опухолевые массы в области носоглотки, перекрывающие частично или полностью хоаны; o Осмотр ротоглотки – рост опухоли в ротоглотку вызывает смещение кпереди и асимметрию мягкого неба, гнусавый оттенок голоса, при больших размерах — затруднение дыхания; o Отоскопия – отоскопическая картина соответствует хроническому экссудативному отиту или </a:t>
            </a:r>
            <a:r>
              <a:rPr lang="ru-RU" dirty="0" err="1"/>
              <a:t>тубоотиту</a:t>
            </a:r>
            <a:r>
              <a:rPr lang="ru-RU" dirty="0"/>
              <a:t>.</a:t>
            </a:r>
          </a:p>
        </p:txBody>
      </p:sp>
    </p:spTree>
    <p:extLst>
      <p:ext uri="{BB962C8B-B14F-4D97-AF65-F5344CB8AC3E}">
        <p14:creationId xmlns:p14="http://schemas.microsoft.com/office/powerpoint/2010/main" xmlns="" val="197562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Рекомендуется всем пациентам с подозрением на рак носоглотки консультация </a:t>
            </a:r>
            <a:r>
              <a:rPr lang="ru-RU" dirty="0" smtClean="0"/>
              <a:t>врача детского </a:t>
            </a:r>
            <a:r>
              <a:rPr lang="ru-RU" dirty="0"/>
              <a:t>онколога для определения тактики обследования и </a:t>
            </a:r>
            <a:r>
              <a:rPr lang="ru-RU" dirty="0" smtClean="0"/>
              <a:t>лечения</a:t>
            </a:r>
          </a:p>
          <a:p>
            <a:r>
              <a:rPr lang="ru-RU" dirty="0"/>
              <a:t>консультация врача-детского онколога позволяет оптимизировать и упорядочить назначение визуализирующих и инструментальных методов диагностики</a:t>
            </a:r>
          </a:p>
        </p:txBody>
      </p:sp>
    </p:spTree>
    <p:extLst>
      <p:ext uri="{BB962C8B-B14F-4D97-AF65-F5344CB8AC3E}">
        <p14:creationId xmlns:p14="http://schemas.microsoft.com/office/powerpoint/2010/main" xmlns="" val="187164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Лабораторные диагностические исследования</a:t>
            </a:r>
          </a:p>
        </p:txBody>
      </p:sp>
      <p:sp>
        <p:nvSpPr>
          <p:cNvPr id="3" name="Объект 2"/>
          <p:cNvSpPr>
            <a:spLocks noGrp="1"/>
          </p:cNvSpPr>
          <p:nvPr>
            <p:ph idx="1"/>
          </p:nvPr>
        </p:nvSpPr>
        <p:spPr/>
        <p:txBody>
          <a:bodyPr>
            <a:noAutofit/>
          </a:bodyPr>
          <a:lstStyle/>
          <a:p>
            <a:r>
              <a:rPr lang="ru-RU" sz="2400" dirty="0"/>
              <a:t>Рекомендуется всем пациентам перед началом специального лечения, а также на этапе контроля эффективности лечения перед 2, 4, 6, 7 курсами ПХТ выполнить общий анализ крови с исследованием лейкоцитарной формулы, общий анализ мочи, биохимический анализ крови: общий белок, альбумин, мочевина, </a:t>
            </a:r>
            <a:r>
              <a:rPr lang="ru-RU" sz="2400" dirty="0" err="1"/>
              <a:t>креатинин</a:t>
            </a:r>
            <a:r>
              <a:rPr lang="ru-RU" sz="2400" dirty="0"/>
              <a:t>, </a:t>
            </a:r>
            <a:r>
              <a:rPr lang="ru-RU" sz="2400" dirty="0" err="1"/>
              <a:t>аланинаминотрансфераза</a:t>
            </a:r>
            <a:r>
              <a:rPr lang="ru-RU" sz="2400" dirty="0"/>
              <a:t> (АЛТ), </a:t>
            </a:r>
            <a:r>
              <a:rPr lang="ru-RU" sz="2400" dirty="0" err="1"/>
              <a:t>аспартатаминотрансфераза</a:t>
            </a:r>
            <a:r>
              <a:rPr lang="ru-RU" sz="2400" dirty="0"/>
              <a:t> (АСТ), исследование электролитов крови (натрий, калий, хлор), для исключения сопутствующей патологии, препятствующей проведению специального лечения</a:t>
            </a:r>
          </a:p>
        </p:txBody>
      </p:sp>
    </p:spTree>
    <p:extLst>
      <p:ext uri="{BB962C8B-B14F-4D97-AF65-F5344CB8AC3E}">
        <p14:creationId xmlns:p14="http://schemas.microsoft.com/office/powerpoint/2010/main" xmlns="" val="250357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400" dirty="0"/>
              <a:t>Рекомендуется всем пациентам с подозрением на рак носоглотки определение антител к </a:t>
            </a:r>
            <a:r>
              <a:rPr lang="ru-RU" sz="2400" dirty="0" err="1"/>
              <a:t>капсидному</a:t>
            </a:r>
            <a:r>
              <a:rPr lang="ru-RU" sz="2400" dirty="0"/>
              <a:t> антигену (VCA) вируса Эпштейна-</a:t>
            </a:r>
            <a:r>
              <a:rPr lang="ru-RU" sz="2400" dirty="0" err="1"/>
              <a:t>Барр</a:t>
            </a:r>
            <a:r>
              <a:rPr lang="ru-RU" sz="2400" dirty="0"/>
              <a:t> (</a:t>
            </a:r>
            <a:r>
              <a:rPr lang="ru-RU" sz="2400" dirty="0" err="1"/>
              <a:t>Epstein</a:t>
            </a:r>
            <a:r>
              <a:rPr lang="ru-RU" sz="2400" dirty="0"/>
              <a:t> - </a:t>
            </a:r>
            <a:r>
              <a:rPr lang="ru-RU" sz="2400" dirty="0" err="1"/>
              <a:t>Barr</a:t>
            </a:r>
            <a:r>
              <a:rPr lang="ru-RU" sz="2400" dirty="0"/>
              <a:t> </a:t>
            </a:r>
            <a:r>
              <a:rPr lang="ru-RU" sz="2400" dirty="0" err="1"/>
              <a:t>virus</a:t>
            </a:r>
            <a:r>
              <a:rPr lang="ru-RU" sz="2400" dirty="0"/>
              <a:t>) в крови, определение антител класса G (</a:t>
            </a:r>
            <a:r>
              <a:rPr lang="ru-RU" sz="2400" dirty="0" err="1"/>
              <a:t>IgG</a:t>
            </a:r>
            <a:r>
              <a:rPr lang="ru-RU" sz="2400" dirty="0"/>
              <a:t>) к ранним белкам (EA) вируса Эпштейна-</a:t>
            </a:r>
            <a:r>
              <a:rPr lang="ru-RU" sz="2400" dirty="0" err="1"/>
              <a:t>Барр</a:t>
            </a:r>
            <a:r>
              <a:rPr lang="ru-RU" sz="2400" dirty="0"/>
              <a:t> (</a:t>
            </a:r>
            <a:r>
              <a:rPr lang="ru-RU" sz="2400" dirty="0" err="1"/>
              <a:t>Epstein-Barr</a:t>
            </a:r>
            <a:r>
              <a:rPr lang="ru-RU" sz="2400" dirty="0"/>
              <a:t> </a:t>
            </a:r>
            <a:r>
              <a:rPr lang="ru-RU" sz="2400" dirty="0" err="1"/>
              <a:t>virus</a:t>
            </a:r>
            <a:r>
              <a:rPr lang="ru-RU" sz="2400" dirty="0"/>
              <a:t>) в крови, определение антител класса G (</a:t>
            </a:r>
            <a:r>
              <a:rPr lang="ru-RU" sz="2400" dirty="0" err="1"/>
              <a:t>IgG</a:t>
            </a:r>
            <a:r>
              <a:rPr lang="ru-RU" sz="2400" dirty="0"/>
              <a:t>) к ядерному антигену (NA) вируса Эпштейна-</a:t>
            </a:r>
            <a:r>
              <a:rPr lang="ru-RU" sz="2400" dirty="0" err="1"/>
              <a:t>Барр</a:t>
            </a:r>
            <a:r>
              <a:rPr lang="ru-RU" sz="2400" dirty="0"/>
              <a:t> (</a:t>
            </a:r>
            <a:r>
              <a:rPr lang="ru-RU" sz="2400" dirty="0" err="1"/>
              <a:t>Epstein-Barr</a:t>
            </a:r>
            <a:r>
              <a:rPr lang="ru-RU" sz="2400" dirty="0"/>
              <a:t> </a:t>
            </a:r>
            <a:r>
              <a:rPr lang="ru-RU" sz="2400" dirty="0" err="1"/>
              <a:t>virus</a:t>
            </a:r>
            <a:r>
              <a:rPr lang="ru-RU" sz="2400" dirty="0"/>
              <a:t>) в крови для определения активности вирусной инфекции</a:t>
            </a:r>
          </a:p>
        </p:txBody>
      </p:sp>
    </p:spTree>
    <p:extLst>
      <p:ext uri="{BB962C8B-B14F-4D97-AF65-F5344CB8AC3E}">
        <p14:creationId xmlns:p14="http://schemas.microsoft.com/office/powerpoint/2010/main" xmlns="" val="241539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400" dirty="0"/>
              <a:t>Серологическое тестирование на ВЭБ проводятся при первичной постановке диагноза и при последующем наблюдении, так как в крови больных увеличен титр антител против ВЭБ, а также повышены титры антигена вирусного </a:t>
            </a:r>
            <a:r>
              <a:rPr lang="ru-RU" sz="2400" dirty="0" err="1"/>
              <a:t>капсида</a:t>
            </a:r>
            <a:r>
              <a:rPr lang="ru-RU" sz="2400" dirty="0"/>
              <a:t> (VCA), диффузного (D) компонента раннего антигенного (EA) комплекса (D-EA). Титры </a:t>
            </a:r>
            <a:r>
              <a:rPr lang="ru-RU" sz="2400" dirty="0" err="1"/>
              <a:t>IgG</a:t>
            </a:r>
            <a:r>
              <a:rPr lang="ru-RU" sz="2400" dirty="0"/>
              <a:t> VCA и D-EA, как правило, повышаются и убывают соответственно степени активности болезни. </a:t>
            </a:r>
          </a:p>
        </p:txBody>
      </p:sp>
    </p:spTree>
    <p:extLst>
      <p:ext uri="{BB962C8B-B14F-4D97-AF65-F5344CB8AC3E}">
        <p14:creationId xmlns:p14="http://schemas.microsoft.com/office/powerpoint/2010/main" xmlns="" val="182019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Рекомендуется всем пациентам с подозрением на рак носоглотки цитологическое исследование </a:t>
            </a:r>
            <a:r>
              <a:rPr lang="ru-RU" dirty="0" err="1"/>
              <a:t>биоптатов</a:t>
            </a:r>
            <a:r>
              <a:rPr lang="ru-RU" dirty="0"/>
              <a:t> лимфоузлов при подозрении на метастатическое поражение лимфатических узлов шеи для определения стадии N по классификации </a:t>
            </a:r>
            <a:r>
              <a:rPr lang="ru-RU" dirty="0" smtClean="0"/>
              <a:t>TNM</a:t>
            </a:r>
          </a:p>
          <a:p>
            <a:r>
              <a:rPr lang="ru-RU" dirty="0"/>
              <a:t>Рекомендуется проведение всем пациентам патолого-анатомическое исследование </a:t>
            </a:r>
            <a:r>
              <a:rPr lang="ru-RU" dirty="0" err="1"/>
              <a:t>биопсийного</a:t>
            </a:r>
            <a:r>
              <a:rPr lang="ru-RU" dirty="0"/>
              <a:t> (операционного) материала тканей верхних дыхательных путей и/или патолого-анатомическое исследование </a:t>
            </a:r>
            <a:r>
              <a:rPr lang="ru-RU" dirty="0" err="1"/>
              <a:t>биопсийного</a:t>
            </a:r>
            <a:r>
              <a:rPr lang="ru-RU" dirty="0"/>
              <a:t> (операционного) материала </a:t>
            </a:r>
            <a:r>
              <a:rPr lang="ru-RU" dirty="0" smtClean="0"/>
              <a:t>лимфоузла </a:t>
            </a:r>
            <a:r>
              <a:rPr lang="ru-RU" dirty="0"/>
              <a:t>и/или других возможных зон метастазирования для получения морфологического подтверждения диагноза</a:t>
            </a:r>
          </a:p>
        </p:txBody>
      </p:sp>
    </p:spTree>
    <p:extLst>
      <p:ext uri="{BB962C8B-B14F-4D97-AF65-F5344CB8AC3E}">
        <p14:creationId xmlns:p14="http://schemas.microsoft.com/office/powerpoint/2010/main" xmlns="" val="134068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Рекомендуется всем пациентам с подозрением на рак носоглотки проведение цитологического исследования мазка костного мозга (</a:t>
            </a:r>
            <a:r>
              <a:rPr lang="ru-RU" dirty="0" err="1"/>
              <a:t>миелограмма</a:t>
            </a:r>
            <a:r>
              <a:rPr lang="ru-RU" dirty="0"/>
              <a:t>) для исключения метастатического </a:t>
            </a:r>
            <a:r>
              <a:rPr lang="ru-RU" dirty="0" smtClean="0"/>
              <a:t>поражения</a:t>
            </a:r>
          </a:p>
          <a:p>
            <a:r>
              <a:rPr lang="ru-RU" dirty="0"/>
              <a:t>Рекомендуется всем пациентам с установленным диагнозом рака носоглотки при подозрении на метастазирование опухоли по оболочкам головного/спинного мозга, выявляемого при проведении МРТ головного мозга, проведение цитологического исследования спинномозговой жидкости для подтверждения/исключения </a:t>
            </a:r>
            <a:r>
              <a:rPr lang="ru-RU" dirty="0" err="1"/>
              <a:t>лептоменингеальной</a:t>
            </a:r>
            <a:r>
              <a:rPr lang="ru-RU" dirty="0"/>
              <a:t> формы метастазирования</a:t>
            </a:r>
          </a:p>
        </p:txBody>
      </p:sp>
    </p:spTree>
    <p:extLst>
      <p:ext uri="{BB962C8B-B14F-4D97-AF65-F5344CB8AC3E}">
        <p14:creationId xmlns:p14="http://schemas.microsoft.com/office/powerpoint/2010/main" xmlns="" val="86324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Рекомендуется всем пациентам с подозрением на рак носоглотки проводить патологоанатомическое исследование </a:t>
            </a:r>
            <a:r>
              <a:rPr lang="ru-RU" dirty="0" err="1"/>
              <a:t>биопсийного</a:t>
            </a:r>
            <a:r>
              <a:rPr lang="ru-RU" dirty="0"/>
              <a:t> (операционного) материала с применением </a:t>
            </a:r>
            <a:r>
              <a:rPr lang="ru-RU" dirty="0" err="1"/>
              <a:t>иммуногистохимических</a:t>
            </a:r>
            <a:r>
              <a:rPr lang="ru-RU" dirty="0"/>
              <a:t> методов с использованием тканевых маркеров – </a:t>
            </a:r>
            <a:r>
              <a:rPr lang="ru-RU" dirty="0" err="1"/>
              <a:t>панцитокератина</a:t>
            </a:r>
            <a:r>
              <a:rPr lang="ru-RU" dirty="0"/>
              <a:t>, </a:t>
            </a:r>
            <a:r>
              <a:rPr lang="ru-RU" dirty="0" err="1"/>
              <a:t>цитокератинов</a:t>
            </a:r>
            <a:r>
              <a:rPr lang="ru-RU" dirty="0"/>
              <a:t>, р63, маркеров ВЭБ-инфекции для морфологического подтверждения </a:t>
            </a:r>
            <a:r>
              <a:rPr lang="ru-RU" dirty="0" smtClean="0"/>
              <a:t>диагноза</a:t>
            </a:r>
          </a:p>
          <a:p>
            <a:r>
              <a:rPr lang="ru-RU" dirty="0"/>
              <a:t> цитологическое и патолого-анатомическое исследования завершают комплексную диагностику. С учетом того, что довольно часто появление </a:t>
            </a:r>
            <a:r>
              <a:rPr lang="ru-RU" dirty="0" err="1"/>
              <a:t>метастатически</a:t>
            </a:r>
            <a:r>
              <a:rPr lang="ru-RU" dirty="0"/>
              <a:t> измененных лимфоузлов на шее является первым симптомом рака носоглотки, материал для исследования получают при пункции или биопсии шейного лимфоузла. При отсутствии метастазов проводится биопсия первичной опухоли носоглотки. </a:t>
            </a:r>
          </a:p>
        </p:txBody>
      </p:sp>
    </p:spTree>
    <p:extLst>
      <p:ext uri="{BB962C8B-B14F-4D97-AF65-F5344CB8AC3E}">
        <p14:creationId xmlns:p14="http://schemas.microsoft.com/office/powerpoint/2010/main" xmlns="" val="313232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358379" y="156161"/>
            <a:ext cx="11398191" cy="6532971"/>
          </a:xfrm>
          <a:prstGeom prst="rect">
            <a:avLst/>
          </a:prstGeom>
          <a:ln>
            <a:noFill/>
          </a:ln>
          <a:effectLst>
            <a:softEdge rad="112500"/>
          </a:effectLst>
        </p:spPr>
      </p:pic>
    </p:spTree>
    <p:extLst>
      <p:ext uri="{BB962C8B-B14F-4D97-AF65-F5344CB8AC3E}">
        <p14:creationId xmlns:p14="http://schemas.microsoft.com/office/powerpoint/2010/main" xmlns="" val="231966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4220" y="436389"/>
            <a:ext cx="9404723" cy="1400530"/>
          </a:xfrm>
        </p:spPr>
        <p:txBody>
          <a:bodyPr/>
          <a:lstStyle/>
          <a:p>
            <a:pPr algn="ctr"/>
            <a:r>
              <a:rPr lang="ru-RU" b="1" dirty="0">
                <a:effectLst>
                  <a:outerShdw blurRad="38100" dist="38100" dir="2700000" algn="tl">
                    <a:srgbClr val="000000">
                      <a:alpha val="43137"/>
                    </a:srgbClr>
                  </a:outerShdw>
                </a:effectLst>
              </a:rPr>
              <a:t>Инструментальные диагностические исследован</a:t>
            </a:r>
          </a:p>
        </p:txBody>
      </p:sp>
      <p:sp>
        <p:nvSpPr>
          <p:cNvPr id="3" name="Объект 2"/>
          <p:cNvSpPr>
            <a:spLocks noGrp="1"/>
          </p:cNvSpPr>
          <p:nvPr>
            <p:ph idx="1"/>
          </p:nvPr>
        </p:nvSpPr>
        <p:spPr/>
        <p:txBody>
          <a:bodyPr/>
          <a:lstStyle/>
          <a:p>
            <a:r>
              <a:rPr lang="ru-RU" dirty="0"/>
              <a:t>Рекомендуется всем пациентам с подозрением на рак носоглотки, а также на этапе контроля эффективности лечения перед 2, 4, 6, 7 курсами ПХТ компьютерная томография (КТ) органов грудной клетки для исключения метастатического поражения легких </a:t>
            </a:r>
            <a:endParaRPr lang="ru-RU" dirty="0" smtClean="0"/>
          </a:p>
          <a:p>
            <a:r>
              <a:rPr lang="ru-RU" dirty="0"/>
              <a:t>КТ не следует делать чаще 1 раз в 30 дней, при условии отсутствия клинических показаний</a:t>
            </a:r>
            <a:r>
              <a:rPr lang="ru-RU" dirty="0" smtClean="0"/>
              <a:t>.</a:t>
            </a:r>
          </a:p>
          <a:p>
            <a:r>
              <a:rPr lang="ru-RU" dirty="0"/>
              <a:t>Рекомендуется всем пациентам с подозрением на рак носоглотки проведение эндоскопического исследования носоглотки (</a:t>
            </a:r>
            <a:r>
              <a:rPr lang="ru-RU" dirty="0" err="1"/>
              <a:t>эпифарингоскопии</a:t>
            </a:r>
            <a:r>
              <a:rPr lang="ru-RU" dirty="0"/>
              <a:t>) для уточнения распространения опухоли на </a:t>
            </a:r>
            <a:r>
              <a:rPr lang="ru-RU" dirty="0" err="1"/>
              <a:t>cводы</a:t>
            </a:r>
            <a:r>
              <a:rPr lang="ru-RU" dirty="0"/>
              <a:t> носоглотки</a:t>
            </a:r>
          </a:p>
        </p:txBody>
      </p:sp>
    </p:spTree>
    <p:extLst>
      <p:ext uri="{BB962C8B-B14F-4D97-AF65-F5344CB8AC3E}">
        <p14:creationId xmlns:p14="http://schemas.microsoft.com/office/powerpoint/2010/main" xmlns="" val="214315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err="1"/>
              <a:t>Эпифарингоскопия</a:t>
            </a:r>
            <a:r>
              <a:rPr lang="ru-RU" dirty="0"/>
              <a:t> позволяет детально обследовать все стенки носоглотки, выявить направление роста опухоли и, что самое ценное, провести прицельную биопсию для морфологического подтверждения диагноза. При недифференцированном раке носоглотки отмечается </a:t>
            </a:r>
            <a:r>
              <a:rPr lang="ru-RU" dirty="0" err="1"/>
              <a:t>экзофитная</a:t>
            </a:r>
            <a:r>
              <a:rPr lang="ru-RU" dirty="0"/>
              <a:t> форма роста опухоли с изъязвлением поверхности, опухоль чаще всего локализуется на боковых стенках носоглотки, инфильтрируя и распространяясь по ним в ротоглотку и даже в гортаноглотку, реже поражается изолированно купол носоглотки. При росте новообразования кпереди опухолевые массы определяются при эндоскопическом осмотре в полости носа. </a:t>
            </a:r>
          </a:p>
        </p:txBody>
      </p:sp>
    </p:spTree>
    <p:extLst>
      <p:ext uri="{BB962C8B-B14F-4D97-AF65-F5344CB8AC3E}">
        <p14:creationId xmlns:p14="http://schemas.microsoft.com/office/powerpoint/2010/main" xmlns="" val="109358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dirty="0"/>
              <a:t>Рекомендуется всем пациентам с подозрением на рак носоглотки сочетать эндоскопическую </a:t>
            </a:r>
            <a:r>
              <a:rPr lang="ru-RU" dirty="0" err="1"/>
              <a:t>эндоназальную</a:t>
            </a:r>
            <a:r>
              <a:rPr lang="ru-RU" dirty="0"/>
              <a:t> ревизию полости носа, носоглотки с проведением биопсии слизистой оболочки носоглотки под контролем эндоскопического исследования для </a:t>
            </a:r>
            <a:r>
              <a:rPr lang="ru-RU" dirty="0" smtClean="0"/>
              <a:t>получения </a:t>
            </a:r>
            <a:r>
              <a:rPr lang="ru-RU" dirty="0"/>
              <a:t>материала для морфологического </a:t>
            </a:r>
            <a:r>
              <a:rPr lang="ru-RU" dirty="0" smtClean="0"/>
              <a:t>исследования</a:t>
            </a:r>
          </a:p>
          <a:p>
            <a:r>
              <a:rPr lang="ru-RU" dirty="0"/>
              <a:t>Эндоскопический осмотр и биопсия опухоли носоглотки при подозрении на рак носоглотки у пациентов младшего возраста проводится в условиях </a:t>
            </a:r>
            <a:r>
              <a:rPr lang="ru-RU" dirty="0" err="1"/>
              <a:t>седации</a:t>
            </a:r>
            <a:r>
              <a:rPr lang="ru-RU" dirty="0"/>
              <a:t>, что требует предварительной консультации и сопровождения анестезиолога. Эндоскопический осмотр и биопсия опухоли носоглотки у детей старшего возраста и подростков, при не тяжелом общем состоянии пациента, возможно проводить амбулаторно с использованием местной аппликационной анестезии. </a:t>
            </a:r>
          </a:p>
        </p:txBody>
      </p:sp>
    </p:spTree>
    <p:extLst>
      <p:ext uri="{BB962C8B-B14F-4D97-AF65-F5344CB8AC3E}">
        <p14:creationId xmlns:p14="http://schemas.microsoft.com/office/powerpoint/2010/main" xmlns="" val="336931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dirty="0"/>
              <a:t>Рекомендуется всем пациентам с подозрением на рак носоглотки, а также на этапе контроля эффективности лечения перед 2, 4, 6, 7 курсами ПХТ проведение магнитно-резонансной томографии (МРТ) или компьютерной томографии (КТ) носоглотки, околоносовых пазух, головного мозга в </a:t>
            </a:r>
            <a:r>
              <a:rPr lang="ru-RU" dirty="0" err="1"/>
              <a:t>нативном</a:t>
            </a:r>
            <a:r>
              <a:rPr lang="ru-RU" dirty="0"/>
              <a:t> режиме и с контрастным усилением для четкой визуализации опухоли и исключения ее распространения в полость черепа и на оболочки головного </a:t>
            </a:r>
            <a:r>
              <a:rPr lang="ru-RU" dirty="0" smtClean="0"/>
              <a:t>мозга</a:t>
            </a:r>
          </a:p>
          <a:p>
            <a:r>
              <a:rPr lang="ru-RU" dirty="0"/>
              <a:t>МРТ/КТ с контрастным усилением обладает высокой информативностью при выявлении небольших новообразований, особенно при проникновении в </a:t>
            </a:r>
            <a:r>
              <a:rPr lang="ru-RU" dirty="0" err="1"/>
              <a:t>крылонёбную</a:t>
            </a:r>
            <a:r>
              <a:rPr lang="ru-RU" dirty="0"/>
              <a:t> и подвисочную ямки, точностью определения их распространенности, при выявлении деструкции костей, внутричерепного роста опухоли.</a:t>
            </a:r>
          </a:p>
        </p:txBody>
      </p:sp>
    </p:spTree>
    <p:extLst>
      <p:ext uri="{BB962C8B-B14F-4D97-AF65-F5344CB8AC3E}">
        <p14:creationId xmlns:p14="http://schemas.microsoft.com/office/powerpoint/2010/main" xmlns="" val="3857107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Рекомендуется всем пациентам с подозрением на рак носоглотки, а также на этапе контроля эффективности лечения перед 2, 4, 6, 7 курсами ПХТ проведение ультразвукового исследования (УЗИ) шеи для выявления вторичных изменений в регионарных лимфатических узлах, что имеет решающее значение в определении стадии заболевания и тактики </a:t>
            </a:r>
            <a:r>
              <a:rPr lang="ru-RU" dirty="0" smtClean="0"/>
              <a:t>лечения</a:t>
            </a:r>
          </a:p>
          <a:p>
            <a:r>
              <a:rPr lang="ru-RU" dirty="0"/>
              <a:t>Рекомендуется всем пациентам с подозрением на рак носоглотки проведение трехфазной </a:t>
            </a:r>
            <a:r>
              <a:rPr lang="ru-RU" dirty="0" err="1"/>
              <a:t>сцинтиграфии</a:t>
            </a:r>
            <a:r>
              <a:rPr lang="ru-RU" dirty="0"/>
              <a:t> мягких тканей и костей для исключения/подтверждения регионарных и отдаленных метастазов </a:t>
            </a:r>
          </a:p>
        </p:txBody>
      </p:sp>
    </p:spTree>
    <p:extLst>
      <p:ext uri="{BB962C8B-B14F-4D97-AF65-F5344CB8AC3E}">
        <p14:creationId xmlns:p14="http://schemas.microsoft.com/office/powerpoint/2010/main" xmlns="" val="831753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Иные диагностические исследования</a:t>
            </a:r>
          </a:p>
        </p:txBody>
      </p:sp>
      <p:sp>
        <p:nvSpPr>
          <p:cNvPr id="3" name="Объект 2"/>
          <p:cNvSpPr>
            <a:spLocks noGrp="1"/>
          </p:cNvSpPr>
          <p:nvPr>
            <p:ph idx="1"/>
          </p:nvPr>
        </p:nvSpPr>
        <p:spPr/>
        <p:txBody>
          <a:bodyPr/>
          <a:lstStyle/>
          <a:p>
            <a:r>
              <a:rPr lang="ru-RU" dirty="0"/>
              <a:t>Рекомендуется всем пациентам с подозрением на рак носоглотки проведение биопсии первичной опухоли и/или шейного лимфатического узла при подозрении на метастатическое поражение и/или других возможных зон </a:t>
            </a:r>
            <a:r>
              <a:rPr lang="ru-RU" dirty="0" smtClean="0"/>
              <a:t>метастазирования</a:t>
            </a:r>
          </a:p>
          <a:p>
            <a:r>
              <a:rPr lang="ru-RU" dirty="0"/>
              <a:t>биопсия необходима для получения материала с целью проведения гистологического и </a:t>
            </a:r>
            <a:r>
              <a:rPr lang="ru-RU" dirty="0" err="1"/>
              <a:t>иммуногистохимического</a:t>
            </a:r>
            <a:r>
              <a:rPr lang="ru-RU" dirty="0"/>
              <a:t> исследования. Морфологическая верификация диагноза рекомендована у всех пациентов</a:t>
            </a:r>
            <a:r>
              <a:rPr lang="ru-RU" dirty="0" smtClean="0"/>
              <a:t>.</a:t>
            </a:r>
          </a:p>
          <a:p>
            <a:endParaRPr lang="ru-RU" dirty="0"/>
          </a:p>
        </p:txBody>
      </p:sp>
    </p:spTree>
    <p:extLst>
      <p:ext uri="{BB962C8B-B14F-4D97-AF65-F5344CB8AC3E}">
        <p14:creationId xmlns:p14="http://schemas.microsoft.com/office/powerpoint/2010/main" xmlns="" val="91552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800" dirty="0"/>
              <a:t>Рекомендуется всем пациентам с подозрением на рак носоглотки проведение </a:t>
            </a:r>
            <a:r>
              <a:rPr lang="ru-RU" sz="2800" dirty="0" err="1"/>
              <a:t>тимпанометрии</a:t>
            </a:r>
            <a:r>
              <a:rPr lang="ru-RU" sz="2800" dirty="0"/>
              <a:t> для оценки функции слуховой </a:t>
            </a:r>
            <a:r>
              <a:rPr lang="ru-RU" sz="2800" dirty="0" smtClean="0"/>
              <a:t>трубы</a:t>
            </a:r>
          </a:p>
          <a:p>
            <a:r>
              <a:rPr lang="ru-RU" sz="2800" dirty="0"/>
              <a:t>Рекомендуется всем пациентам с подозрением на рак носоглотки проведение тональной аудиометрии при подозрении на тугоухость </a:t>
            </a:r>
            <a:endParaRPr lang="ru-RU" sz="2800" dirty="0" smtClean="0"/>
          </a:p>
          <a:p>
            <a:endParaRPr lang="ru-RU" sz="2800" dirty="0"/>
          </a:p>
        </p:txBody>
      </p:sp>
    </p:spTree>
    <p:extLst>
      <p:ext uri="{BB962C8B-B14F-4D97-AF65-F5344CB8AC3E}">
        <p14:creationId xmlns:p14="http://schemas.microsoft.com/office/powerpoint/2010/main" xmlns="" val="3875455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r>
              <a:rPr lang="ru-RU" sz="2400" dirty="0"/>
              <a:t>Рекомендуется всем пациентам с подтвержденным диагнозом рак носоглотки при подозрении на рецидив заболевания или прогрессию опухоли выполнить: </a:t>
            </a:r>
            <a:r>
              <a:rPr lang="ru-RU" sz="2400" dirty="0" smtClean="0"/>
              <a:t> </a:t>
            </a:r>
            <a:r>
              <a:rPr lang="ru-RU" sz="2400" dirty="0"/>
              <a:t>Полный комплекс диагностических мероприятий </a:t>
            </a:r>
            <a:r>
              <a:rPr lang="ru-RU" sz="2400" dirty="0" smtClean="0"/>
              <a:t>для </a:t>
            </a:r>
            <a:r>
              <a:rPr lang="ru-RU" sz="2400" dirty="0"/>
              <a:t>уточнения анатомических зон поражения; o Биопсию зон отдаленного метастазирования при прогрессировании заболевания с последующим проведением гистологического исследования полученного материала для морфологического подтверждения рецидива опухоли</a:t>
            </a:r>
          </a:p>
        </p:txBody>
      </p:sp>
    </p:spTree>
    <p:extLst>
      <p:ext uri="{BB962C8B-B14F-4D97-AF65-F5344CB8AC3E}">
        <p14:creationId xmlns:p14="http://schemas.microsoft.com/office/powerpoint/2010/main" xmlns="" val="12093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800" dirty="0"/>
              <a:t>Рекомендуется всем пациентам с установленным диагнозом рак носоглотки генетическое консультирование при выявлении случаев заболевания раком носоглотки у ближайших родственников для выявления семейных случаев</a:t>
            </a:r>
          </a:p>
        </p:txBody>
      </p:sp>
    </p:spTree>
    <p:extLst>
      <p:ext uri="{BB962C8B-B14F-4D97-AF65-F5344CB8AC3E}">
        <p14:creationId xmlns:p14="http://schemas.microsoft.com/office/powerpoint/2010/main" xmlns="" val="3376091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Лечение</a:t>
            </a:r>
          </a:p>
        </p:txBody>
      </p:sp>
      <p:sp>
        <p:nvSpPr>
          <p:cNvPr id="3" name="Объект 2"/>
          <p:cNvSpPr>
            <a:spLocks noGrp="1"/>
          </p:cNvSpPr>
          <p:nvPr>
            <p:ph idx="1"/>
          </p:nvPr>
        </p:nvSpPr>
        <p:spPr/>
        <p:txBody>
          <a:bodyPr/>
          <a:lstStyle/>
          <a:p>
            <a:r>
              <a:rPr lang="ru-RU" dirty="0"/>
              <a:t>Консервативное лечение (химиотерапия</a:t>
            </a:r>
            <a:r>
              <a:rPr lang="ru-RU" dirty="0" smtClean="0"/>
              <a:t>)</a:t>
            </a:r>
          </a:p>
          <a:p>
            <a:r>
              <a:rPr lang="ru-RU" dirty="0"/>
              <a:t>Показания к началу химиотерапии: 1. Наличие гистологической верификации диагноза; 2. уровень лейкоцитов выше 2х109, тромбоцитов выше 75х109; 3. отсутствие хронических заболеваний в стадии декомпенсации, тяжелых органных дисфункций; 4. отсутствие инфекционных осложнений; 5. отсутствие аллергической реакции в анамнезе на #</a:t>
            </a:r>
            <a:r>
              <a:rPr lang="ru-RU" dirty="0" err="1"/>
              <a:t>винбластин</a:t>
            </a:r>
            <a:r>
              <a:rPr lang="ru-RU" dirty="0"/>
              <a:t>**, #</a:t>
            </a:r>
            <a:r>
              <a:rPr lang="ru-RU" dirty="0" err="1"/>
              <a:t>циклофосфамид</a:t>
            </a:r>
            <a:r>
              <a:rPr lang="ru-RU" dirty="0"/>
              <a:t>**, </a:t>
            </a:r>
            <a:r>
              <a:rPr lang="ru-RU" dirty="0" err="1"/>
              <a:t>доксорубицин</a:t>
            </a:r>
            <a:r>
              <a:rPr lang="ru-RU" dirty="0"/>
              <a:t>**, </a:t>
            </a:r>
            <a:r>
              <a:rPr lang="ru-RU" dirty="0" err="1"/>
              <a:t>блеомицин</a:t>
            </a:r>
            <a:r>
              <a:rPr lang="ru-RU" dirty="0"/>
              <a:t>**. </a:t>
            </a:r>
          </a:p>
        </p:txBody>
      </p:sp>
    </p:spTree>
    <p:extLst>
      <p:ext uri="{BB962C8B-B14F-4D97-AF65-F5344CB8AC3E}">
        <p14:creationId xmlns:p14="http://schemas.microsoft.com/office/powerpoint/2010/main" xmlns="" val="373177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РАК НОСОГЛОТКИ</a:t>
            </a:r>
            <a:endParaRPr lang="ru-RU" dirty="0"/>
          </a:p>
        </p:txBody>
      </p:sp>
      <p:sp>
        <p:nvSpPr>
          <p:cNvPr id="3" name="Объект 2"/>
          <p:cNvSpPr>
            <a:spLocks noGrp="1"/>
          </p:cNvSpPr>
          <p:nvPr>
            <p:ph idx="1"/>
          </p:nvPr>
        </p:nvSpPr>
        <p:spPr>
          <a:xfrm>
            <a:off x="1103312" y="1466764"/>
            <a:ext cx="8946541" cy="4195481"/>
          </a:xfrm>
        </p:spPr>
        <p:txBody>
          <a:bodyPr>
            <a:normAutofit fontScale="85000" lnSpcReduction="20000"/>
          </a:bodyPr>
          <a:lstStyle/>
          <a:p>
            <a:r>
              <a:rPr lang="ru-RU" dirty="0"/>
              <a:t>Рак носоглотки (недифференцированная карцинома носоглоточного типа, злокачественное эпителиальное новообразование носоглотки) – злокачественное эпителиальное новообразование </a:t>
            </a:r>
            <a:r>
              <a:rPr lang="ru-RU" dirty="0" smtClean="0"/>
              <a:t>носоглотки</a:t>
            </a:r>
          </a:p>
          <a:p>
            <a:r>
              <a:rPr lang="ru-RU" dirty="0" smtClean="0"/>
              <a:t>П</a:t>
            </a:r>
            <a:r>
              <a:rPr lang="ru-RU" dirty="0" smtClean="0"/>
              <a:t>ричины возникновения:</a:t>
            </a:r>
          </a:p>
          <a:p>
            <a:pPr>
              <a:buFont typeface="Wingdings" pitchFamily="2" charset="2"/>
              <a:buChar char="Ø"/>
            </a:pPr>
            <a:r>
              <a:rPr lang="ru-RU" dirty="0" smtClean="0"/>
              <a:t>ионизирующее излучение,</a:t>
            </a:r>
          </a:p>
          <a:p>
            <a:pPr>
              <a:buFont typeface="Wingdings" pitchFamily="2" charset="2"/>
              <a:buChar char="Ø"/>
            </a:pPr>
            <a:r>
              <a:rPr lang="ru-RU" dirty="0" smtClean="0"/>
              <a:t>использование </a:t>
            </a:r>
            <a:r>
              <a:rPr lang="ru-RU" dirty="0"/>
              <a:t>гербицидов и </a:t>
            </a:r>
            <a:r>
              <a:rPr lang="ru-RU" dirty="0" smtClean="0"/>
              <a:t>пестицидов,</a:t>
            </a:r>
          </a:p>
          <a:p>
            <a:pPr>
              <a:buFont typeface="Wingdings" pitchFamily="2" charset="2"/>
              <a:buChar char="Ø"/>
            </a:pPr>
            <a:r>
              <a:rPr lang="ru-RU" dirty="0" smtClean="0"/>
              <a:t>продукты </a:t>
            </a:r>
            <a:r>
              <a:rPr lang="ru-RU" dirty="0"/>
              <a:t>химических и других </a:t>
            </a:r>
            <a:r>
              <a:rPr lang="ru-RU" dirty="0" smtClean="0"/>
              <a:t>производств,</a:t>
            </a:r>
          </a:p>
          <a:p>
            <a:pPr>
              <a:buFont typeface="Wingdings" pitchFamily="2" charset="2"/>
              <a:buChar char="Ø"/>
            </a:pPr>
            <a:r>
              <a:rPr lang="ru-RU" dirty="0" smtClean="0"/>
              <a:t>лекарственные препараты с </a:t>
            </a:r>
            <a:r>
              <a:rPr lang="ru-RU" dirty="0" err="1" smtClean="0"/>
              <a:t>тератогенным</a:t>
            </a:r>
            <a:r>
              <a:rPr lang="ru-RU" dirty="0" smtClean="0"/>
              <a:t> </a:t>
            </a:r>
            <a:r>
              <a:rPr lang="ru-RU" dirty="0"/>
              <a:t>и канцерогенным </a:t>
            </a:r>
            <a:r>
              <a:rPr lang="ru-RU" dirty="0" smtClean="0"/>
              <a:t>эффектом,</a:t>
            </a:r>
          </a:p>
          <a:p>
            <a:pPr>
              <a:buFont typeface="Wingdings" pitchFamily="2" charset="2"/>
              <a:buChar char="Ø"/>
            </a:pPr>
            <a:r>
              <a:rPr lang="ru-RU" dirty="0" smtClean="0"/>
              <a:t>Иммунодефициты,</a:t>
            </a:r>
          </a:p>
          <a:p>
            <a:pPr>
              <a:buFont typeface="Wingdings" pitchFamily="2" charset="2"/>
              <a:buChar char="Ø"/>
            </a:pPr>
            <a:r>
              <a:rPr lang="ru-RU" dirty="0" smtClean="0"/>
              <a:t>генетические факторы (рак среди </a:t>
            </a:r>
            <a:r>
              <a:rPr lang="ru-RU" dirty="0"/>
              <a:t>близких </a:t>
            </a:r>
            <a:r>
              <a:rPr lang="ru-RU" dirty="0" smtClean="0"/>
              <a:t>родственников). </a:t>
            </a:r>
            <a:r>
              <a:rPr lang="ru-RU" dirty="0"/>
              <a:t>Специфический репертуар HLA, такой как A2Bsin2 </a:t>
            </a:r>
            <a:r>
              <a:rPr lang="ru-RU" dirty="0" err="1" smtClean="0"/>
              <a:t>гаплотип</a:t>
            </a:r>
            <a:r>
              <a:rPr lang="ru-RU" dirty="0" smtClean="0"/>
              <a:t>.</a:t>
            </a:r>
          </a:p>
          <a:p>
            <a:pPr algn="ctr">
              <a:buNone/>
            </a:pPr>
            <a:r>
              <a:rPr lang="ru-RU" dirty="0" smtClean="0">
                <a:solidFill>
                  <a:srgbClr val="FFFF00"/>
                </a:solidFill>
              </a:rPr>
              <a:t>алкоголь</a:t>
            </a:r>
            <a:r>
              <a:rPr lang="ru-RU" dirty="0">
                <a:solidFill>
                  <a:srgbClr val="FFFF00"/>
                </a:solidFill>
              </a:rPr>
              <a:t>, </a:t>
            </a:r>
            <a:r>
              <a:rPr lang="ru-RU" dirty="0" err="1">
                <a:solidFill>
                  <a:srgbClr val="FFFF00"/>
                </a:solidFill>
              </a:rPr>
              <a:t>табакокурение</a:t>
            </a:r>
            <a:r>
              <a:rPr lang="ru-RU" dirty="0">
                <a:solidFill>
                  <a:srgbClr val="FFFF00"/>
                </a:solidFill>
              </a:rPr>
              <a:t>, употребление в пищу большого количества свежих овощей и фруктов не влияют на частоту возникновения плоскоклеточного рака у данной категории пациентов</a:t>
            </a:r>
            <a:r>
              <a:rPr lang="ru-RU" dirty="0"/>
              <a:t> </a:t>
            </a:r>
          </a:p>
        </p:txBody>
      </p:sp>
    </p:spTree>
    <p:extLst>
      <p:ext uri="{BB962C8B-B14F-4D97-AF65-F5344CB8AC3E}">
        <p14:creationId xmlns:p14="http://schemas.microsoft.com/office/powerpoint/2010/main" xmlns="" val="4138529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Рекомендуется всем пациентам с установленным диагнозом рак носоглотки проведение специального лечения только в условиях специализированного детского онкологического отделения для выполнения всех клинических </a:t>
            </a:r>
            <a:r>
              <a:rPr lang="ru-RU" dirty="0" smtClean="0"/>
              <a:t>рекомендаций</a:t>
            </a:r>
          </a:p>
          <a:p>
            <a:r>
              <a:rPr lang="ru-RU" dirty="0"/>
              <a:t>Рекомендуется всем пациентам с установленным диагнозом рак носоглотки при недифференцированном (низкодифференцированном) гистологическом варианте назначение 1 линии индукционной </a:t>
            </a:r>
            <a:r>
              <a:rPr lang="ru-RU" dirty="0" smtClean="0"/>
              <a:t>химиотерапии</a:t>
            </a:r>
          </a:p>
          <a:p>
            <a:endParaRPr lang="ru-RU" dirty="0"/>
          </a:p>
        </p:txBody>
      </p:sp>
    </p:spTree>
    <p:extLst>
      <p:ext uri="{BB962C8B-B14F-4D97-AF65-F5344CB8AC3E}">
        <p14:creationId xmlns:p14="http://schemas.microsoft.com/office/powerpoint/2010/main" xmlns="" val="3796631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Индукционный этап химиотерапии (ХТ)</a:t>
            </a:r>
          </a:p>
        </p:txBody>
      </p:sp>
      <p:sp>
        <p:nvSpPr>
          <p:cNvPr id="3" name="Объект 2"/>
          <p:cNvSpPr>
            <a:spLocks noGrp="1"/>
          </p:cNvSpPr>
          <p:nvPr>
            <p:ph idx="1"/>
          </p:nvPr>
        </p:nvSpPr>
        <p:spPr/>
        <p:txBody>
          <a:bodyPr/>
          <a:lstStyle/>
          <a:p>
            <a:r>
              <a:rPr lang="ru-RU" dirty="0"/>
              <a:t>Рекомендуется всем пациентам с установленным диагнозом рак носоглотки проводить 4 курса ПХТ с интервалами между курсами 21-28 дней как для сокращения размеров первичной опухоли и регионарных метастазов, так и для профилактики отдаленных </a:t>
            </a:r>
            <a:r>
              <a:rPr lang="ru-RU" dirty="0" smtClean="0"/>
              <a:t>метастазов</a:t>
            </a:r>
          </a:p>
          <a:p>
            <a:r>
              <a:rPr lang="ru-RU" dirty="0"/>
              <a:t>Схема ПХТ </a:t>
            </a:r>
            <a:r>
              <a:rPr lang="ru-RU" dirty="0" smtClean="0"/>
              <a:t>:  </a:t>
            </a:r>
            <a:r>
              <a:rPr lang="ru-RU" dirty="0"/>
              <a:t>#</a:t>
            </a:r>
            <a:r>
              <a:rPr lang="ru-RU" dirty="0" err="1"/>
              <a:t>винбластин</a:t>
            </a:r>
            <a:r>
              <a:rPr lang="ru-RU" dirty="0"/>
              <a:t>** 5 мг/м2 1, 8, 15 дни в/в стр.; </a:t>
            </a:r>
            <a:r>
              <a:rPr lang="ru-RU" dirty="0" smtClean="0"/>
              <a:t> </a:t>
            </a:r>
            <a:r>
              <a:rPr lang="ru-RU" dirty="0"/>
              <a:t>#</a:t>
            </a:r>
            <a:r>
              <a:rPr lang="ru-RU" dirty="0" err="1"/>
              <a:t>циклофосфамид</a:t>
            </a:r>
            <a:r>
              <a:rPr lang="ru-RU" dirty="0"/>
              <a:t>** 600 мг/м2 1 день в/в кап.; </a:t>
            </a:r>
            <a:r>
              <a:rPr lang="ru-RU" dirty="0" err="1"/>
              <a:t>доксорубицин</a:t>
            </a:r>
            <a:r>
              <a:rPr lang="ru-RU" dirty="0"/>
              <a:t>** 20 мг/м2 1, 8 дни в/в кап; </a:t>
            </a:r>
            <a:r>
              <a:rPr lang="ru-RU" dirty="0" smtClean="0"/>
              <a:t>#</a:t>
            </a:r>
            <a:r>
              <a:rPr lang="ru-RU" dirty="0" err="1" smtClean="0"/>
              <a:t>блеомицин</a:t>
            </a:r>
            <a:r>
              <a:rPr lang="ru-RU" dirty="0"/>
              <a:t>** 10 мг/м2 2 и 4 день в/в кап. </a:t>
            </a:r>
            <a:endParaRPr lang="ru-RU" dirty="0" smtClean="0"/>
          </a:p>
          <a:p>
            <a:r>
              <a:rPr lang="ru-RU" dirty="0"/>
              <a:t>При достижении суммарной дозы </a:t>
            </a:r>
            <a:r>
              <a:rPr lang="ru-RU" dirty="0" err="1"/>
              <a:t>блеомицина</a:t>
            </a:r>
            <a:r>
              <a:rPr lang="ru-RU" dirty="0"/>
              <a:t>** в 300 мг/м2 данный препарат исключают </a:t>
            </a:r>
          </a:p>
        </p:txBody>
      </p:sp>
    </p:spTree>
    <p:extLst>
      <p:ext uri="{BB962C8B-B14F-4D97-AF65-F5344CB8AC3E}">
        <p14:creationId xmlns:p14="http://schemas.microsoft.com/office/powerpoint/2010/main" xmlns="" val="2672044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400" dirty="0"/>
              <a:t>Рекомендуется всем пациентам с установленным диагнозом рак носоглотки на 7 день от начала курса введение #</a:t>
            </a:r>
            <a:r>
              <a:rPr lang="ru-RU" sz="2400" dirty="0" err="1"/>
              <a:t>оксодигидроакридинилацетата</a:t>
            </a:r>
            <a:r>
              <a:rPr lang="ru-RU" sz="2400" dirty="0"/>
              <a:t> натрия в дозе 4-6 мг/кг в сутки однократно с интервалом 48 часов (возможно введение с раствором #новокаина 0,25-0,5% - 2 мл) для улучшения ответа опухоли на химиотерапевтическое лечение. Курс включает 5-7 инъекций с интервалом 2 недели. Суммарно проводится 4 курса </a:t>
            </a:r>
            <a:r>
              <a:rPr lang="ru-RU" sz="2400" dirty="0" err="1"/>
              <a:t>оксодигидроакридинилацетата</a:t>
            </a:r>
            <a:r>
              <a:rPr lang="ru-RU" sz="2400" dirty="0"/>
              <a:t> натрия на фоне 4 первых курсов ПХТ и ЛТ</a:t>
            </a:r>
          </a:p>
        </p:txBody>
      </p:sp>
    </p:spTree>
    <p:extLst>
      <p:ext uri="{BB962C8B-B14F-4D97-AF65-F5344CB8AC3E}">
        <p14:creationId xmlns:p14="http://schemas.microsoft.com/office/powerpoint/2010/main" xmlns="" val="4045635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800" dirty="0"/>
              <a:t>Рекомендуется всем пациентам с установленным диагнозом рак носоглотки при достижении полного или частичного ответа на индукционную химиотерапию (см. раздел «Термины и определения») установленного на основании комплексного обследования, проведение консолидирующего этапа химиотерапии</a:t>
            </a:r>
          </a:p>
        </p:txBody>
      </p:sp>
    </p:spTree>
    <p:extLst>
      <p:ext uri="{BB962C8B-B14F-4D97-AF65-F5344CB8AC3E}">
        <p14:creationId xmlns:p14="http://schemas.microsoft.com/office/powerpoint/2010/main" xmlns="" val="2348343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400" dirty="0"/>
              <a:t>Консолидирующий этап химиотерапии включает проведение 4 курсов ПХТ по схеме </a:t>
            </a:r>
            <a:r>
              <a:rPr lang="ru-RU" sz="2400" dirty="0" smtClean="0"/>
              <a:t>: #</a:t>
            </a:r>
            <a:r>
              <a:rPr lang="ru-RU" sz="2400" dirty="0" err="1" smtClean="0"/>
              <a:t>винбластин</a:t>
            </a:r>
            <a:r>
              <a:rPr lang="ru-RU" sz="2400" dirty="0"/>
              <a:t>** 5 мг/м2 1, 8 дни в/в стр.; o #</a:t>
            </a:r>
            <a:r>
              <a:rPr lang="ru-RU" sz="2400" dirty="0" err="1"/>
              <a:t>циклофосфамид</a:t>
            </a:r>
            <a:r>
              <a:rPr lang="ru-RU" sz="2400" dirty="0"/>
              <a:t>** 500 мг/м2 1,8 дни в/в кап.; </a:t>
            </a:r>
            <a:r>
              <a:rPr lang="ru-RU" sz="2400" dirty="0" smtClean="0"/>
              <a:t>#</a:t>
            </a:r>
            <a:r>
              <a:rPr lang="ru-RU" sz="2400" dirty="0" err="1" smtClean="0"/>
              <a:t>дактиномицин</a:t>
            </a:r>
            <a:r>
              <a:rPr lang="ru-RU" sz="2400" dirty="0" smtClean="0"/>
              <a:t> </a:t>
            </a:r>
            <a:r>
              <a:rPr lang="ru-RU" sz="2400" dirty="0"/>
              <a:t>1200 мкг/м2 1 день в/в стр. #</a:t>
            </a:r>
            <a:r>
              <a:rPr lang="ru-RU" sz="2400" dirty="0" err="1"/>
              <a:t>Дактиномицин</a:t>
            </a:r>
            <a:r>
              <a:rPr lang="ru-RU" sz="2400" dirty="0"/>
              <a:t> не вводится во время проведения лучевой терапии. Максимальная разовая доза #</a:t>
            </a:r>
            <a:r>
              <a:rPr lang="ru-RU" sz="2400" dirty="0" err="1"/>
              <a:t>дактиномицина</a:t>
            </a:r>
            <a:r>
              <a:rPr lang="ru-RU" sz="2400" dirty="0"/>
              <a:t> – 2,5 мг. Интервалы между курсами 21-28 дней. Перед началом проведения 5 и последующих курсов следует выполнить комплекс диагностических </a:t>
            </a:r>
            <a:r>
              <a:rPr lang="ru-RU" sz="2400" dirty="0" smtClean="0"/>
              <a:t>исследований</a:t>
            </a:r>
            <a:endParaRPr lang="ru-RU" sz="2400" dirty="0"/>
          </a:p>
        </p:txBody>
      </p:sp>
    </p:spTree>
    <p:extLst>
      <p:ext uri="{BB962C8B-B14F-4D97-AF65-F5344CB8AC3E}">
        <p14:creationId xmlns:p14="http://schemas.microsoft.com/office/powerpoint/2010/main" xmlns="" val="1982478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Хирургическое лечение</a:t>
            </a:r>
          </a:p>
        </p:txBody>
      </p:sp>
      <p:sp>
        <p:nvSpPr>
          <p:cNvPr id="3" name="Объект 2"/>
          <p:cNvSpPr>
            <a:spLocks noGrp="1"/>
          </p:cNvSpPr>
          <p:nvPr>
            <p:ph idx="1"/>
          </p:nvPr>
        </p:nvSpPr>
        <p:spPr/>
        <p:txBody>
          <a:bodyPr>
            <a:normAutofit/>
          </a:bodyPr>
          <a:lstStyle/>
          <a:p>
            <a:r>
              <a:rPr lang="ru-RU" sz="2400" dirty="0"/>
              <a:t>Рекомендуется пациентам с установленным диагнозом рак носоглотки и отсутствием эффекта со стороны метастазов в регионарных лимфатических узлах (по данным проведенного обследования) выполнить хирургический этап лечения, который включает проведение двусторонней </a:t>
            </a:r>
            <a:r>
              <a:rPr lang="ru-RU" sz="2400" dirty="0" err="1"/>
              <a:t>лимфодиссекции</a:t>
            </a:r>
            <a:r>
              <a:rPr lang="ru-RU" sz="2400" dirty="0"/>
              <a:t> после завершения консолидирующего этапа химиолучевой терапии </a:t>
            </a:r>
          </a:p>
        </p:txBody>
      </p:sp>
    </p:spTree>
    <p:extLst>
      <p:ext uri="{BB962C8B-B14F-4D97-AF65-F5344CB8AC3E}">
        <p14:creationId xmlns:p14="http://schemas.microsoft.com/office/powerpoint/2010/main" xmlns="" val="4273961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2400" dirty="0"/>
              <a:t>Рекомендуется пациентам с установленным диагнозом рак носоглотки выполнять хирургическое вмешательство в объеме атипичной резекции легкого для верификации очаговых изменений в легких. Атипичная резекция легкого может носить характер биопсии (при множественном метастатическом поражении легких) или иметь лечебную цель при единичных метастазах</a:t>
            </a:r>
          </a:p>
        </p:txBody>
      </p:sp>
    </p:spTree>
    <p:extLst>
      <p:ext uri="{BB962C8B-B14F-4D97-AF65-F5344CB8AC3E}">
        <p14:creationId xmlns:p14="http://schemas.microsoft.com/office/powerpoint/2010/main" xmlns="" val="1030553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Лучевая терапия</a:t>
            </a:r>
          </a:p>
        </p:txBody>
      </p:sp>
      <p:sp>
        <p:nvSpPr>
          <p:cNvPr id="3" name="Объект 2"/>
          <p:cNvSpPr>
            <a:spLocks noGrp="1"/>
          </p:cNvSpPr>
          <p:nvPr>
            <p:ph idx="1"/>
          </p:nvPr>
        </p:nvSpPr>
        <p:spPr>
          <a:xfrm>
            <a:off x="1103312" y="2052918"/>
            <a:ext cx="10767559" cy="4445853"/>
          </a:xfrm>
        </p:spPr>
        <p:txBody>
          <a:bodyPr>
            <a:noAutofit/>
          </a:bodyPr>
          <a:lstStyle/>
          <a:p>
            <a:r>
              <a:rPr lang="ru-RU" dirty="0"/>
              <a:t>Рекомендуется всем пациентам с установленным диагнозом рак носоглотки выполнение лучевой терапии на первичную опухоль носоглотки (СОД 50 Гр), регионарные лимфатические узлы (СОД 45,6 в случае подтвержденного метастатического поражения лимфоузлов и СОД 36 Гр при отсутствии признаков поражения лимфоузлов) и зоны отдаленного метастазирования (при поражении легких – </a:t>
            </a:r>
            <a:r>
              <a:rPr lang="ru-RU" dirty="0" err="1"/>
              <a:t>крупнопольное</a:t>
            </a:r>
            <a:r>
              <a:rPr lang="ru-RU" dirty="0"/>
              <a:t> облучение легких в СОД 12 Гр после завершения ЛТ на первичный очаг, при наличии одиночных метастатических очагов в костях и мягких тканях –СОД до 36-50 Гр на пораженные области) для достижения противоопухолевого </a:t>
            </a:r>
            <a:r>
              <a:rPr lang="ru-RU" dirty="0" smtClean="0"/>
              <a:t>эффекта</a:t>
            </a:r>
          </a:p>
          <a:p>
            <a:r>
              <a:rPr lang="ru-RU" dirty="0"/>
              <a:t>ЛТ на первичный очаг и лимфатические узлы целесообразно начинать после 6 </a:t>
            </a:r>
            <a:r>
              <a:rPr lang="ru-RU" dirty="0" err="1"/>
              <a:t>неоадъювантных</a:t>
            </a:r>
            <a:r>
              <a:rPr lang="ru-RU" dirty="0"/>
              <a:t> курсов ПХТ</a:t>
            </a:r>
          </a:p>
        </p:txBody>
      </p:sp>
    </p:spTree>
    <p:extLst>
      <p:ext uri="{BB962C8B-B14F-4D97-AF65-F5344CB8AC3E}">
        <p14:creationId xmlns:p14="http://schemas.microsoft.com/office/powerpoint/2010/main" xmlns="" val="1798276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Иное лечение</a:t>
            </a:r>
          </a:p>
        </p:txBody>
      </p:sp>
      <p:sp>
        <p:nvSpPr>
          <p:cNvPr id="3" name="Объект 2"/>
          <p:cNvSpPr>
            <a:spLocks noGrp="1"/>
          </p:cNvSpPr>
          <p:nvPr>
            <p:ph idx="1"/>
          </p:nvPr>
        </p:nvSpPr>
        <p:spPr/>
        <p:txBody>
          <a:bodyPr/>
          <a:lstStyle/>
          <a:p>
            <a:r>
              <a:rPr lang="ru-RU" dirty="0"/>
              <a:t>Рекомендуется пациентам с установленным диагнозом рак носоглотки при непереносимости </a:t>
            </a:r>
            <a:r>
              <a:rPr lang="ru-RU" dirty="0" err="1"/>
              <a:t>паклитаксела</a:t>
            </a:r>
            <a:r>
              <a:rPr lang="ru-RU" dirty="0"/>
              <a:t> замена препарата на #</a:t>
            </a:r>
            <a:r>
              <a:rPr lang="ru-RU" dirty="0" err="1"/>
              <a:t>доцетаксел</a:t>
            </a:r>
            <a:r>
              <a:rPr lang="ru-RU" dirty="0" smtClean="0"/>
              <a:t>**</a:t>
            </a:r>
          </a:p>
          <a:p>
            <a:r>
              <a:rPr lang="ru-RU" dirty="0"/>
              <a:t>В этом случае рекомендована схема ПХТ: </a:t>
            </a:r>
            <a:r>
              <a:rPr lang="ru-RU" dirty="0" smtClean="0"/>
              <a:t>#</a:t>
            </a:r>
            <a:r>
              <a:rPr lang="ru-RU" dirty="0" err="1" smtClean="0"/>
              <a:t>Доцетаксел</a:t>
            </a:r>
            <a:r>
              <a:rPr lang="ru-RU" dirty="0"/>
              <a:t>** 85 мг/м2 в/в кап. в 1-й день</a:t>
            </a:r>
            <a:r>
              <a:rPr lang="ru-RU" dirty="0" smtClean="0"/>
              <a:t>; </a:t>
            </a:r>
            <a:r>
              <a:rPr lang="ru-RU" dirty="0"/>
              <a:t>#</a:t>
            </a:r>
            <a:r>
              <a:rPr lang="ru-RU" dirty="0" err="1"/>
              <a:t>Фторурацил</a:t>
            </a:r>
            <a:r>
              <a:rPr lang="ru-RU" dirty="0"/>
              <a:t>** 750 мг/м2 в/в кап. с 1 по 5 дни, в течение 24 часов; </a:t>
            </a:r>
            <a:r>
              <a:rPr lang="ru-RU" dirty="0" err="1" smtClean="0"/>
              <a:t>Дексаметазон</a:t>
            </a:r>
            <a:r>
              <a:rPr lang="ru-RU" dirty="0"/>
              <a:t>** – 0,15 мг/кг в/в стр. с 1 по 3 дни. #</a:t>
            </a:r>
            <a:r>
              <a:rPr lang="ru-RU" dirty="0" err="1"/>
              <a:t>Фторурацил</a:t>
            </a:r>
            <a:r>
              <a:rPr lang="ru-RU" dirty="0"/>
              <a:t>** не вводят на фоне лучевой терапии из-за высокого риска развития осложнений. Суммарно проводится 5 курсов ПХТ, описанных выше. Интервалы между курсами должны составлять 21-28 дней. Перед началом проведения ПХТ рекомендуется выполнить комплекс диагностических </a:t>
            </a:r>
            <a:r>
              <a:rPr lang="ru-RU" dirty="0" smtClean="0"/>
              <a:t>исследований</a:t>
            </a:r>
            <a:endParaRPr lang="ru-RU" dirty="0"/>
          </a:p>
        </p:txBody>
      </p:sp>
    </p:spTree>
    <p:extLst>
      <p:ext uri="{BB962C8B-B14F-4D97-AF65-F5344CB8AC3E}">
        <p14:creationId xmlns:p14="http://schemas.microsoft.com/office/powerpoint/2010/main" xmlns="" val="3632044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Медицинская реабилитация</a:t>
            </a:r>
          </a:p>
        </p:txBody>
      </p:sp>
      <p:sp>
        <p:nvSpPr>
          <p:cNvPr id="3" name="Объект 2"/>
          <p:cNvSpPr>
            <a:spLocks noGrp="1"/>
          </p:cNvSpPr>
          <p:nvPr>
            <p:ph idx="1"/>
          </p:nvPr>
        </p:nvSpPr>
        <p:spPr/>
        <p:txBody>
          <a:bodyPr/>
          <a:lstStyle/>
          <a:p>
            <a:r>
              <a:rPr lang="ru-RU" dirty="0"/>
              <a:t>Рекомендуется всем пациентам с установленным диагнозом рак носоглотки при жалобах на снижение слуха, а также в случае наследственной тугоухости, для улучшения качества жизни, провести консультацию </a:t>
            </a:r>
            <a:r>
              <a:rPr lang="ru-RU" dirty="0" err="1"/>
              <a:t>сурдолога</a:t>
            </a:r>
            <a:r>
              <a:rPr lang="ru-RU" dirty="0"/>
              <a:t> и, при необходимости, </a:t>
            </a:r>
            <a:r>
              <a:rPr lang="ru-RU" dirty="0" err="1"/>
              <a:t>сурдологическую</a:t>
            </a:r>
            <a:r>
              <a:rPr lang="ru-RU" dirty="0"/>
              <a:t> </a:t>
            </a:r>
            <a:r>
              <a:rPr lang="ru-RU" dirty="0" smtClean="0"/>
              <a:t>коррекцию</a:t>
            </a:r>
          </a:p>
          <a:p>
            <a:r>
              <a:rPr lang="ru-RU" dirty="0"/>
              <a:t>Рекомендуется всем пациентам с установленным диагнозом рак носоглотки, после завершения специального лечения, для своевременной коррекции гипофункций желез внутренней секреции (щитовидная железа, гипофиз) проведение консультации и диспансерного наблюдения эндокринолога</a:t>
            </a:r>
          </a:p>
        </p:txBody>
      </p:sp>
    </p:spTree>
    <p:extLst>
      <p:ext uri="{BB962C8B-B14F-4D97-AF65-F5344CB8AC3E}">
        <p14:creationId xmlns:p14="http://schemas.microsoft.com/office/powerpoint/2010/main" xmlns="" val="34198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43989" y="1900518"/>
            <a:ext cx="8946541" cy="4195481"/>
          </a:xfrm>
        </p:spPr>
        <p:txBody>
          <a:bodyPr>
            <a:normAutofit/>
          </a:bodyPr>
          <a:lstStyle/>
          <a:p>
            <a:r>
              <a:rPr lang="ru-RU" dirty="0"/>
              <a:t>Связь между частотой рака носоглотки с инфицированием вирусом </a:t>
            </a:r>
            <a:r>
              <a:rPr lang="ru-RU" dirty="0" err="1" smtClean="0"/>
              <a:t>Эпштейн-Барра</a:t>
            </a:r>
            <a:r>
              <a:rPr lang="ru-RU" dirty="0" smtClean="0"/>
              <a:t> </a:t>
            </a:r>
            <a:r>
              <a:rPr lang="ru-RU" dirty="0"/>
              <a:t>(</a:t>
            </a:r>
            <a:r>
              <a:rPr lang="ru-RU" dirty="0" smtClean="0"/>
              <a:t>ВЭБ).</a:t>
            </a:r>
          </a:p>
          <a:p>
            <a:pPr indent="0">
              <a:buNone/>
            </a:pPr>
            <a:r>
              <a:rPr lang="ru-RU" dirty="0" smtClean="0"/>
              <a:t>Антитела к </a:t>
            </a:r>
            <a:r>
              <a:rPr lang="ru-RU" dirty="0" err="1" smtClean="0"/>
              <a:t>герпесоподобного</a:t>
            </a:r>
            <a:r>
              <a:rPr lang="ru-RU" dirty="0" smtClean="0"/>
              <a:t> </a:t>
            </a:r>
            <a:r>
              <a:rPr lang="ru-RU" dirty="0" smtClean="0"/>
              <a:t>ВЭБ </a:t>
            </a:r>
            <a:r>
              <a:rPr lang="ru-RU" dirty="0"/>
              <a:t>определяются в 100% случаев данного типа </a:t>
            </a:r>
            <a:r>
              <a:rPr lang="ru-RU" dirty="0" smtClean="0"/>
              <a:t>рака. Титр </a:t>
            </a:r>
            <a:r>
              <a:rPr lang="ru-RU" dirty="0"/>
              <a:t>антител к ВЭБ у больных раком носоглотки в 4 раза выше, чем у здоровых, и в 3 раза выше по сравнению с раком других локализаций. ВЭБ отсутствует в неопухолевых эпителиальных клетках .</a:t>
            </a:r>
            <a:r>
              <a:rPr lang="ru-RU" dirty="0" smtClean="0"/>
              <a:t> </a:t>
            </a:r>
            <a:r>
              <a:rPr lang="ru-RU" dirty="0"/>
              <a:t>Причинная связь между ВЭБ и раком носоглотки подтверждается обнаружением в клетках недифференцированного рака носоглотки эквивалента ВЭБ генома. Семейная предрасположенность подтверждается описанными наблюдениями рака носоглотки у близких родственников - заболевания, связанного с высоким титром антител к </a:t>
            </a:r>
            <a:r>
              <a:rPr lang="ru-RU" dirty="0" err="1"/>
              <a:t>герпесоподобному</a:t>
            </a:r>
            <a:r>
              <a:rPr lang="ru-RU" dirty="0"/>
              <a:t> ВЭБ </a:t>
            </a:r>
          </a:p>
        </p:txBody>
      </p:sp>
      <p:sp>
        <p:nvSpPr>
          <p:cNvPr id="4" name="Заголовок 1"/>
          <p:cNvSpPr>
            <a:spLocks noGrp="1"/>
          </p:cNvSpPr>
          <p:nvPr>
            <p:ph type="title"/>
          </p:nvPr>
        </p:nvSpPr>
        <p:spPr>
          <a:xfrm>
            <a:off x="646111" y="452718"/>
            <a:ext cx="9404723" cy="1400530"/>
          </a:xfrm>
        </p:spPr>
        <p:txBody>
          <a:bodyPr/>
          <a:lstStyle/>
          <a:p>
            <a:r>
              <a:rPr lang="ru-RU" dirty="0" smtClean="0"/>
              <a:t>РАК НОСОГЛОТКИ</a:t>
            </a:r>
            <a:endParaRPr lang="ru-RU" dirty="0"/>
          </a:p>
        </p:txBody>
      </p:sp>
    </p:spTree>
    <p:extLst>
      <p:ext uri="{BB962C8B-B14F-4D97-AF65-F5344CB8AC3E}">
        <p14:creationId xmlns:p14="http://schemas.microsoft.com/office/powerpoint/2010/main" xmlns="" val="3319871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Профилактика</a:t>
            </a:r>
          </a:p>
        </p:txBody>
      </p:sp>
      <p:sp>
        <p:nvSpPr>
          <p:cNvPr id="3" name="Объект 2"/>
          <p:cNvSpPr>
            <a:spLocks noGrp="1"/>
          </p:cNvSpPr>
          <p:nvPr>
            <p:ph idx="1"/>
          </p:nvPr>
        </p:nvSpPr>
        <p:spPr/>
        <p:txBody>
          <a:bodyPr/>
          <a:lstStyle/>
          <a:p>
            <a:r>
              <a:rPr lang="ru-RU" dirty="0"/>
              <a:t>Рекомендуется всем пациентам с установленным диагнозом рак носоглотки после окончания лечения динамическое наблюдение онколога в течение первого года 1 раз в 3 месяца, затем 1 раз в 6 </a:t>
            </a:r>
            <a:r>
              <a:rPr lang="ru-RU" dirty="0" smtClean="0"/>
              <a:t>месяцев</a:t>
            </a:r>
          </a:p>
          <a:p>
            <a:r>
              <a:rPr lang="ru-RU" dirty="0"/>
              <a:t>в рамках контрольных обследований у онколога пациенту должны </a:t>
            </a:r>
            <a:r>
              <a:rPr lang="ru-RU" dirty="0" smtClean="0"/>
              <a:t>проводить: </a:t>
            </a:r>
            <a:r>
              <a:rPr lang="ru-RU" dirty="0"/>
              <a:t>1. МРТ носоглотки, основания черепа с в/в контрастированием; 2. КТ органов грудной клетки; 3. Эндоскопический осмотр носоглотки; 4. Радиоизотопное исследование костной системы и мягких тканей (в течение 1 года 1 раз в 6 месяцев); 5. УЗВТ лимфатических узлов шеи и органов брюшной полости; 6. Исследование антител к ВЭБ;</a:t>
            </a:r>
          </a:p>
        </p:txBody>
      </p:sp>
    </p:spTree>
    <p:extLst>
      <p:ext uri="{BB962C8B-B14F-4D97-AF65-F5344CB8AC3E}">
        <p14:creationId xmlns:p14="http://schemas.microsoft.com/office/powerpoint/2010/main" xmlns="" val="91016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effectLst>
                  <a:outerShdw blurRad="38100" dist="38100" dir="2700000" algn="tl">
                    <a:srgbClr val="000000">
                      <a:alpha val="43137"/>
                    </a:srgbClr>
                  </a:outerShdw>
                </a:effectLst>
              </a:rPr>
              <a:t>ОПУХОЛИ СЛЮННЫХ ЖЕЛЕЗ</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a:bodyPr>
          <a:lstStyle/>
          <a:p>
            <a:r>
              <a:rPr lang="ru-RU" sz="3200" dirty="0"/>
              <a:t>Опухоли слюнных желез у пациентов детского возраста - разнородная по морфологическим вариантам группа опухолей из клеток больших и малых слюнных желез.</a:t>
            </a:r>
          </a:p>
        </p:txBody>
      </p:sp>
    </p:spTree>
    <p:extLst>
      <p:ext uri="{BB962C8B-B14F-4D97-AF65-F5344CB8AC3E}">
        <p14:creationId xmlns:p14="http://schemas.microsoft.com/office/powerpoint/2010/main" xmlns="" val="1643211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397" y="175132"/>
            <a:ext cx="9404723" cy="1400530"/>
          </a:xfrm>
        </p:spPr>
        <p:txBody>
          <a:bodyPr/>
          <a:lstStyle/>
          <a:p>
            <a:pPr algn="ctr"/>
            <a:r>
              <a:rPr lang="ru-RU" b="1" dirty="0">
                <a:effectLst>
                  <a:outerShdw blurRad="38100" dist="38100" dir="2700000" algn="tl">
                    <a:srgbClr val="000000">
                      <a:alpha val="43137"/>
                    </a:srgbClr>
                  </a:outerShdw>
                </a:effectLst>
              </a:rPr>
              <a:t>Этиология и патогенез</a:t>
            </a:r>
          </a:p>
        </p:txBody>
      </p:sp>
      <p:sp>
        <p:nvSpPr>
          <p:cNvPr id="3" name="Объект 2"/>
          <p:cNvSpPr>
            <a:spLocks noGrp="1"/>
          </p:cNvSpPr>
          <p:nvPr>
            <p:ph idx="1"/>
          </p:nvPr>
        </p:nvSpPr>
        <p:spPr>
          <a:xfrm>
            <a:off x="114300" y="1028700"/>
            <a:ext cx="11805557" cy="5829300"/>
          </a:xfrm>
        </p:spPr>
        <p:txBody>
          <a:bodyPr>
            <a:normAutofit/>
          </a:bodyPr>
          <a:lstStyle/>
          <a:p>
            <a:r>
              <a:rPr lang="ru-RU" dirty="0"/>
              <a:t>Возникновение злокачественных опухолей слюнных желез (СЖ) у детей объясняется общими теориями этиологии опухолей. Доказано канцерогенное влияние древесной пыли и предшествующей лучевой терапии на область головы и шеи в развитии опухолей слюнных желез. Также сообщается об увеличении заболеваемости среди пациентов, получавших терапию радиоактивным йодом по поводу рака щитовидным железы, что может быть обусловлено захватом изотопа йода частично и клетками слюнных желез. Активно изучается влияние вируса Эпштейна-</a:t>
            </a:r>
            <a:r>
              <a:rPr lang="ru-RU" dirty="0" err="1"/>
              <a:t>Барр</a:t>
            </a:r>
            <a:r>
              <a:rPr lang="ru-RU" dirty="0"/>
              <a:t> на развитие опухолей СЖ, особенно в развитии лимфоэпителиальной карциномы. Следует отметить, что частота мукоэпидермоидной карциномы у детей и подростков, как вторичной опухоли, достигает 6% случаев, в сравнение до 0.08% при первичных поражениях. Острый </a:t>
            </a:r>
            <a:r>
              <a:rPr lang="ru-RU" dirty="0" err="1"/>
              <a:t>лимфобластный</a:t>
            </a:r>
            <a:r>
              <a:rPr lang="ru-RU" dirty="0"/>
              <a:t> лейкоз повышает риски развития МЭК до 33% как после краниального облучения, так и без него. У пациентов детского возраста встречаются, в основном, эпителиальные злокачественные опухоли (мукоэпидермоидная опухоль, ацинозно-клеточная опухоль и карциномы, чаще </a:t>
            </a:r>
            <a:r>
              <a:rPr lang="ru-RU" dirty="0" err="1"/>
              <a:t>аденокарцинома</a:t>
            </a:r>
            <a:r>
              <a:rPr lang="ru-RU" dirty="0"/>
              <a:t> и </a:t>
            </a:r>
            <a:r>
              <a:rPr lang="ru-RU" dirty="0" err="1"/>
              <a:t>цилиндрома</a:t>
            </a:r>
            <a:r>
              <a:rPr lang="ru-RU" dirty="0"/>
              <a:t>). Опухоли </a:t>
            </a:r>
            <a:r>
              <a:rPr lang="ru-RU" dirty="0" err="1"/>
              <a:t>мезенхимального</a:t>
            </a:r>
            <a:r>
              <a:rPr lang="ru-RU" dirty="0"/>
              <a:t> происхождения (</a:t>
            </a:r>
            <a:r>
              <a:rPr lang="ru-RU" dirty="0" err="1"/>
              <a:t>рабдомиосаркома</a:t>
            </a:r>
            <a:r>
              <a:rPr lang="ru-RU" dirty="0"/>
              <a:t>, </a:t>
            </a:r>
            <a:r>
              <a:rPr lang="ru-RU" dirty="0" err="1"/>
              <a:t>ангиосаркома</a:t>
            </a:r>
            <a:r>
              <a:rPr lang="ru-RU" dirty="0"/>
              <a:t>, </a:t>
            </a:r>
            <a:r>
              <a:rPr lang="ru-RU" dirty="0" err="1"/>
              <a:t>фибросаркома</a:t>
            </a:r>
            <a:r>
              <a:rPr lang="ru-RU" dirty="0"/>
              <a:t>) бывает трудно расценить как происходящие из ткани слюнной железы, в связи с тем, что к моменту установления диагноза в процесс уже вовлечена целиком околоушно-жевательная область</a:t>
            </a:r>
          </a:p>
        </p:txBody>
      </p:sp>
    </p:spTree>
    <p:extLst>
      <p:ext uri="{BB962C8B-B14F-4D97-AF65-F5344CB8AC3E}">
        <p14:creationId xmlns:p14="http://schemas.microsoft.com/office/powerpoint/2010/main" xmlns="" val="440150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Структура опухолей СЖ значительно отличается в различные возрастные периоды у пациентов детского возраста. Доброкачественные опухоли доминируют в первом десятилетии жизни. Инфантильная </a:t>
            </a:r>
            <a:r>
              <a:rPr lang="ru-RU" dirty="0" err="1"/>
              <a:t>гемангиома</a:t>
            </a:r>
            <a:r>
              <a:rPr lang="ru-RU" dirty="0"/>
              <a:t> является наиболее распространенной опухолью околоушной железы у детей раннего возраста и имеет характерные особенности визуализации, которые отличают ее от других паренхиматозных опухолей. В возрастной группе старше 10 лет - растет частота злокачественных эпителиальных опухолей. Злокачественные опухоли </a:t>
            </a:r>
            <a:r>
              <a:rPr lang="ru-RU" dirty="0" err="1"/>
              <a:t>мезенхимального</a:t>
            </a:r>
            <a:r>
              <a:rPr lang="ru-RU" dirty="0"/>
              <a:t> строения являются уделом пациентов 3-7- летнего возраста.</a:t>
            </a:r>
          </a:p>
        </p:txBody>
      </p:sp>
    </p:spTree>
    <p:extLst>
      <p:ext uri="{BB962C8B-B14F-4D97-AF65-F5344CB8AC3E}">
        <p14:creationId xmlns:p14="http://schemas.microsoft.com/office/powerpoint/2010/main" xmlns="" val="2563413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425" y="230464"/>
            <a:ext cx="9404723" cy="1400530"/>
          </a:xfrm>
        </p:spPr>
        <p:txBody>
          <a:bodyPr/>
          <a:lstStyle/>
          <a:p>
            <a:pPr algn="ctr"/>
            <a:r>
              <a:rPr lang="ru-RU" b="1" dirty="0">
                <a:effectLst>
                  <a:outerShdw blurRad="38100" dist="38100" dir="2700000" algn="tl">
                    <a:srgbClr val="000000">
                      <a:alpha val="43137"/>
                    </a:srgbClr>
                  </a:outerShdw>
                </a:effectLst>
              </a:rPr>
              <a:t>Клиническая картина </a:t>
            </a:r>
          </a:p>
        </p:txBody>
      </p:sp>
      <p:sp>
        <p:nvSpPr>
          <p:cNvPr id="3" name="Объект 2"/>
          <p:cNvSpPr>
            <a:spLocks noGrp="1"/>
          </p:cNvSpPr>
          <p:nvPr>
            <p:ph idx="1"/>
          </p:nvPr>
        </p:nvSpPr>
        <p:spPr>
          <a:xfrm>
            <a:off x="195943" y="930729"/>
            <a:ext cx="11723913" cy="5780313"/>
          </a:xfrm>
        </p:spPr>
        <p:txBody>
          <a:bodyPr>
            <a:normAutofit fontScale="92500" lnSpcReduction="20000"/>
          </a:bodyPr>
          <a:lstStyle/>
          <a:p>
            <a:r>
              <a:rPr lang="ru-RU" dirty="0"/>
              <a:t>Клиническое течение опухолей СЖ во многом определяется локализацией, распространенностью и морфологическим строением. К наиболее частым клиническим проявлениям как доброкачественных, так и злокачественных опухолей СЖ у детей относится наличие пальпируемого безболезненного узлового образования в проекции пораженной железы плотно-эластической консистенции, не спаянного с кожей, подвижного при пальпации. Практически не наблюдаются такие симптомы, как парез мимической мускулатуры, инфильтрация кожи, описываемые у взрослых. Заболевание у детей характеризуется длительным, торпидным течением с крайне низкой потенцией к метастазированию и от обнаружения образования пациентом до его попадания в специализированное учреждение проходит в среднем 19 месяцев при доброкачественных процессах и 13 месяцев при злокачественных опухолях </a:t>
            </a:r>
            <a:r>
              <a:rPr lang="ru-RU" dirty="0" smtClean="0"/>
              <a:t>. </a:t>
            </a:r>
            <a:r>
              <a:rPr lang="ru-RU" dirty="0"/>
              <a:t>Новообразования могут быть расположены поверхностно или в глубоких отделах СЖ. Клиническое течение доброкачественных опухолей, локализующихся в глоточном отростке околоушной СЖ имеет свои особенности. Так снаружи опухоль не пальпируется, определяется лишь незначительная припухлость в околоушной области, а со стороны глоточной стенки выявляется деформация, которая может быть выражена различно, в зависимости от размеров образования. Рост опухоли практически всегда происходит в направлении ротовой полости, снаружи опухоль не распространяется, так как этому мешает нижняя челюсть. Злокачественные опухоли глоточного отростка околоушной слюнной железы, несмотря на медленное течение, довольно рано инфильтрируют слизистую глотки. Среди доброкачественных новообразований наибольшее клиническое значение имеют плеоморфная и мономорфная аденома, среди </a:t>
            </a:r>
            <a:r>
              <a:rPr lang="ru-RU" dirty="0" err="1"/>
              <a:t>неэпителиальных</a:t>
            </a:r>
            <a:r>
              <a:rPr lang="ru-RU" dirty="0"/>
              <a:t> опухолей преобладают </a:t>
            </a:r>
            <a:r>
              <a:rPr lang="ru-RU" dirty="0" err="1"/>
              <a:t>гемангиома</a:t>
            </a:r>
            <a:r>
              <a:rPr lang="ru-RU" dirty="0"/>
              <a:t> и </a:t>
            </a:r>
            <a:r>
              <a:rPr lang="ru-RU" dirty="0" err="1"/>
              <a:t>лимфангиома</a:t>
            </a:r>
            <a:r>
              <a:rPr lang="ru-RU" dirty="0"/>
              <a:t>.</a:t>
            </a:r>
          </a:p>
        </p:txBody>
      </p:sp>
    </p:spTree>
    <p:extLst>
      <p:ext uri="{BB962C8B-B14F-4D97-AF65-F5344CB8AC3E}">
        <p14:creationId xmlns:p14="http://schemas.microsoft.com/office/powerpoint/2010/main" xmlns="" val="2293989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30629"/>
            <a:ext cx="11838214" cy="6531427"/>
          </a:xfrm>
        </p:spPr>
        <p:txBody>
          <a:bodyPr>
            <a:normAutofit fontScale="92500" lnSpcReduction="10000"/>
          </a:bodyPr>
          <a:lstStyle/>
          <a:p>
            <a:r>
              <a:rPr lang="ru-RU" dirty="0"/>
              <a:t>Плеоморфная аденома составляет до 70% всех доброкачественных опухолей СЖ, поражает в основном околоушную СЖ. Клинически опухоль, как правило, представляет собой безболезненное узловое образование плотно-эластической консистенции, не спаянное с кожей, подвижное при пальпации. Кожа над образованием обычно не изменена, нет признаков поражения ствола лицевого нерва или его ветвей. Опухоль характеризуется медленным клиническим течением и по данным различных авторов от первых признаков заболевания до установления правильного диагноза проходит от 1 до 18 мес. Источником гистогенеза опухоли является камбий выстилки вставочных протоков или стволовые клетки </a:t>
            </a:r>
            <a:r>
              <a:rPr lang="ru-RU" dirty="0" err="1"/>
              <a:t>протокового</a:t>
            </a:r>
            <a:r>
              <a:rPr lang="ru-RU" dirty="0"/>
              <a:t> эпителия, которые могут дифференцироваться как в направлении эпителия, так и </a:t>
            </a:r>
            <a:r>
              <a:rPr lang="ru-RU" dirty="0" err="1"/>
              <a:t>миоэпителия</a:t>
            </a:r>
            <a:r>
              <a:rPr lang="ru-RU" dirty="0"/>
              <a:t>. Факторы, определяющие направление дифференцировки опухолевых клеток, остаются не выясненными. При гистологическом исследовании в этой опухоли выделяют </a:t>
            </a:r>
            <a:r>
              <a:rPr lang="ru-RU" dirty="0" err="1"/>
              <a:t>мезенхимоподобный</a:t>
            </a:r>
            <a:r>
              <a:rPr lang="ru-RU" dirty="0"/>
              <a:t>, эпителиальный, миоэпителиальный, </a:t>
            </a:r>
            <a:r>
              <a:rPr lang="ru-RU" dirty="0" err="1"/>
              <a:t>хондроидный</a:t>
            </a:r>
            <a:r>
              <a:rPr lang="ru-RU" dirty="0"/>
              <a:t> компоненты. В зависимости от преобладания того или иного компонента выделяют следующие структурные варианты: "классический", с преобладанием </a:t>
            </a:r>
            <a:r>
              <a:rPr lang="ru-RU" dirty="0" err="1"/>
              <a:t>мезенхимоподобного</a:t>
            </a:r>
            <a:r>
              <a:rPr lang="ru-RU" dirty="0"/>
              <a:t> компонента, с преобладанием эпителиального компонента, с преобладанием миоэпителиального компонента. </a:t>
            </a:r>
            <a:r>
              <a:rPr lang="ru-RU" dirty="0" err="1"/>
              <a:t>Прогностически</a:t>
            </a:r>
            <a:r>
              <a:rPr lang="ru-RU" dirty="0"/>
              <a:t> неблагоприятными морфологическими признаками является вариант плеоморфной аденомы с преобладанием </a:t>
            </a:r>
            <a:r>
              <a:rPr lang="ru-RU" dirty="0" err="1"/>
              <a:t>мезенхимоподобного</a:t>
            </a:r>
            <a:r>
              <a:rPr lang="ru-RU" dirty="0"/>
              <a:t> компонента, неравномерностью выраженности капсулы опухоли, ее истончение, наличие опухолевых клеток в самой капсуле, наличие </a:t>
            </a:r>
            <a:r>
              <a:rPr lang="ru-RU" dirty="0" err="1"/>
              <a:t>ангиоматозного</a:t>
            </a:r>
            <a:r>
              <a:rPr lang="ru-RU" dirty="0"/>
              <a:t> компонента. Выделяют отдельно, так называемую, ювенильную плеоморфную аденому. При морфологическом исследовании для этой опухоли характерна высокая </a:t>
            </a:r>
            <a:r>
              <a:rPr lang="ru-RU" dirty="0" err="1"/>
              <a:t>клеточность</a:t>
            </a:r>
            <a:r>
              <a:rPr lang="ru-RU" dirty="0"/>
              <a:t>, наличие эпителиальных и миоэпителиальных клеток, эмбриональных структур, напоминающих СЖ плода конца 3-го месяца беременности</a:t>
            </a:r>
          </a:p>
        </p:txBody>
      </p:sp>
    </p:spTree>
    <p:extLst>
      <p:ext uri="{BB962C8B-B14F-4D97-AF65-F5344CB8AC3E}">
        <p14:creationId xmlns:p14="http://schemas.microsoft.com/office/powerpoint/2010/main" xmlns="" val="46463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Инфантильная </a:t>
            </a:r>
            <a:r>
              <a:rPr lang="ru-RU" dirty="0" err="1"/>
              <a:t>гемангиома</a:t>
            </a:r>
            <a:r>
              <a:rPr lang="ru-RU" dirty="0"/>
              <a:t> встречается у детей первого года жизни. Клинически проявляется </a:t>
            </a:r>
            <a:r>
              <a:rPr lang="ru-RU" dirty="0" err="1"/>
              <a:t>новобразованием</a:t>
            </a:r>
            <a:r>
              <a:rPr lang="ru-RU" dirty="0"/>
              <a:t> различных размеров, расположенными как внутри железы, так и выходящим за ее капсулу, часто сопровождается характерным сосудистым поражением слизистых оболочек и кожи. Могут поражаться другие органы и системы: кожа и мягкие ткани туловища и конечностей, печень, ЦНС. Учитывая цикл развития </a:t>
            </a:r>
            <a:r>
              <a:rPr lang="ru-RU" dirty="0" err="1"/>
              <a:t>гемангиом</a:t>
            </a:r>
            <a:r>
              <a:rPr lang="ru-RU" dirty="0"/>
              <a:t>, их появление и активный рост происходят в течение первых 8-ми месяцев жизни, затем начинается фаза обратного развития. При поражениях кожи и слизистых оболочек часто сопровождаются изъязвлениями, кровотечениями в фазе активного роста. </a:t>
            </a:r>
          </a:p>
        </p:txBody>
      </p:sp>
    </p:spTree>
    <p:extLst>
      <p:ext uri="{BB962C8B-B14F-4D97-AF65-F5344CB8AC3E}">
        <p14:creationId xmlns:p14="http://schemas.microsoft.com/office/powerpoint/2010/main" xmlns="" val="4223993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1999" cy="6857999"/>
          </a:xfrm>
        </p:spPr>
        <p:txBody>
          <a:bodyPr>
            <a:normAutofit fontScale="92500" lnSpcReduction="20000"/>
          </a:bodyPr>
          <a:lstStyle/>
          <a:p>
            <a:r>
              <a:rPr lang="ru-RU" dirty="0"/>
              <a:t>Среди злокачественных новообразований СЖ в детском возрасте наиболее часто встречается мукоэпидермоидный </a:t>
            </a:r>
            <a:r>
              <a:rPr lang="ru-RU" dirty="0" smtClean="0"/>
              <a:t>рак. </a:t>
            </a:r>
            <a:r>
              <a:rPr lang="ru-RU" dirty="0"/>
              <a:t>Опухоль чаще поражает детей старше 10 лет, в мировой литературе описаны лишь единичные наблюдения у детей младшего детского возраста. Как правило, опухоль развивается в околоушной СЖ (90% случаев), поражение подчелюстной железы наблюдается у 7,7% детей, еще реже из малых слюнных желез, также поражаются железы мягкого неба. МЭК в детском возрасте, обладающий своеобразным клиническим течением. Опухоль в большей степени встречается у девочек и чаще поражает поднижнечелюстную, околоушную СЖ. В отличие от смешанных опухолей отмечается инфильтрация кожи, ограничение </a:t>
            </a:r>
            <a:r>
              <a:rPr lang="ru-RU" dirty="0" err="1"/>
              <a:t>смещаемости</a:t>
            </a:r>
            <a:r>
              <a:rPr lang="ru-RU" dirty="0"/>
              <a:t>, выраженная плотность новообразований, иногда болевой синдром. В ряде наблюдений опухоль достигает значительных размеров и обладает инфильтративным ростом. Особенность мукоэпидермоидных раков - выраженная тенденция к </a:t>
            </a:r>
            <a:r>
              <a:rPr lang="ru-RU" dirty="0" err="1"/>
              <a:t>рецидивированию</a:t>
            </a:r>
            <a:r>
              <a:rPr lang="ru-RU" dirty="0"/>
              <a:t>, несмотря на проведение радикальных операций. Источником происхождения опухоли является эпителий </a:t>
            </a:r>
            <a:r>
              <a:rPr lang="ru-RU" dirty="0" err="1"/>
              <a:t>междольковых</a:t>
            </a:r>
            <a:r>
              <a:rPr lang="ru-RU" dirty="0"/>
              <a:t> и крупных выводных протоков, которые не содержат миоэпителиальных клеток. Микроскопически мукоэпидермоидный рак характеризуется наличием </a:t>
            </a:r>
            <a:r>
              <a:rPr lang="ru-RU" dirty="0" err="1"/>
              <a:t>эпидермоидных</a:t>
            </a:r>
            <a:r>
              <a:rPr lang="ru-RU" dirty="0"/>
              <a:t> и слизеобразующих клеток. Кроме того, в опухоли могут присутствовать промежуточные клетки, клетки крупных размеров, со светлой оптически пустой цитоплазмой. В зависимости от преобладания тех или иных клеток, </a:t>
            </a:r>
            <a:r>
              <a:rPr lang="ru-RU" dirty="0" err="1"/>
              <a:t>гистоархитектоники</a:t>
            </a:r>
            <a:r>
              <a:rPr lang="ru-RU" dirty="0"/>
              <a:t> выделяют следующие варианты мукоэпидермоидного рака: кистозный; </a:t>
            </a:r>
            <a:r>
              <a:rPr lang="ru-RU" dirty="0" err="1"/>
              <a:t>онкоцитарный</a:t>
            </a:r>
            <a:r>
              <a:rPr lang="ru-RU" dirty="0"/>
              <a:t>; светлоклеточный (характерен для поражения малых слюнных желез). По степени дифференцировки, которая определяется соотношением </a:t>
            </a:r>
            <a:r>
              <a:rPr lang="ru-RU" dirty="0" err="1"/>
              <a:t>муцинозного</a:t>
            </a:r>
            <a:r>
              <a:rPr lang="ru-RU" dirty="0"/>
              <a:t> и плоскоклеточного компонента, преобладанию солидного или кистозного типов строения выделяют: высокодифференцированный мукоэпидермоидный рак (господствуют слизеобразующие бокаловидные клетки - более 50% и кисты, ядерный полиморфизм отсутствует, митозы редки, опухоль обладает инфильтрирующим ростом); низкодифференцированный мукоэпидермоидный рак (больше </a:t>
            </a:r>
            <a:r>
              <a:rPr lang="ru-RU" dirty="0" err="1"/>
              <a:t>эпидермоидного</a:t>
            </a:r>
            <a:r>
              <a:rPr lang="ru-RU" dirty="0"/>
              <a:t> компонента, слизеобразующих клеток меньше 10%, выражен ядерный полиморфизм и часты митозы) </a:t>
            </a:r>
          </a:p>
        </p:txBody>
      </p:sp>
    </p:spTree>
    <p:extLst>
      <p:ext uri="{BB962C8B-B14F-4D97-AF65-F5344CB8AC3E}">
        <p14:creationId xmlns:p14="http://schemas.microsoft.com/office/powerpoint/2010/main" xmlns="" val="2334766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err="1"/>
              <a:t>Ацинозноклеточные</a:t>
            </a:r>
            <a:r>
              <a:rPr lang="ru-RU" dirty="0"/>
              <a:t> опухоли СЖ являются крайне редкими наблюдениями в детском возрасте. По клинике трудно дифференцировать этот вариант со смешанной опухолью, </a:t>
            </a:r>
            <a:r>
              <a:rPr lang="ru-RU" dirty="0" err="1"/>
              <a:t>аденокарциномой</a:t>
            </a:r>
            <a:r>
              <a:rPr lang="ru-RU" dirty="0"/>
              <a:t> или </a:t>
            </a:r>
            <a:r>
              <a:rPr lang="ru-RU" dirty="0" err="1"/>
              <a:t>аденокистозной</a:t>
            </a:r>
            <a:r>
              <a:rPr lang="ru-RU" dirty="0"/>
              <a:t> карциномой (</a:t>
            </a:r>
            <a:r>
              <a:rPr lang="ru-RU" dirty="0" err="1"/>
              <a:t>цилиндрома</a:t>
            </a:r>
            <a:r>
              <a:rPr lang="ru-RU" dirty="0"/>
              <a:t>), которые также редко встречаются у пациентов детского возраста. </a:t>
            </a:r>
            <a:r>
              <a:rPr lang="ru-RU" dirty="0" err="1"/>
              <a:t>Аденокарцинома</a:t>
            </a:r>
            <a:r>
              <a:rPr lang="ru-RU" dirty="0"/>
              <a:t> и </a:t>
            </a:r>
            <a:r>
              <a:rPr lang="ru-RU" dirty="0" err="1"/>
              <a:t>цилиндрома</a:t>
            </a:r>
            <a:r>
              <a:rPr lang="ru-RU" dirty="0"/>
              <a:t> чаще поражает малые СЖ. </a:t>
            </a:r>
            <a:r>
              <a:rPr lang="ru-RU" dirty="0" err="1"/>
              <a:t>Выявляемость</a:t>
            </a:r>
            <a:r>
              <a:rPr lang="ru-RU" dirty="0"/>
              <a:t> этих новообразований часто на ранних стадиях развития, так как пациенты обращают внимание, прежде всего на чувство дискомфорта в полости рта при приеме пищи и разговоре. Опухоли поднижнечелюстной СЖ обладают аналогичным клиническим течением, но в отличие от околоушной железы значительно чаще принимаются за воспалительные изменения, сиалоадениты и банальные лимфадениты. Знания о доброкачественных новообразованиях и неопухолевых процессах имеют большое значение, прежде всего с точки зрения дифференциальной диагностики со злокачественными поражениями СЖ.</a:t>
            </a:r>
          </a:p>
        </p:txBody>
      </p:sp>
    </p:spTree>
    <p:extLst>
      <p:ext uri="{BB962C8B-B14F-4D97-AF65-F5344CB8AC3E}">
        <p14:creationId xmlns:p14="http://schemas.microsoft.com/office/powerpoint/2010/main" xmlns="" val="523292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1" y="0"/>
            <a:ext cx="9404723" cy="1400530"/>
          </a:xfrm>
        </p:spPr>
        <p:txBody>
          <a:bodyPr/>
          <a:lstStyle/>
          <a:p>
            <a:pPr algn="ctr"/>
            <a:r>
              <a:rPr lang="ru-RU" b="1" dirty="0" smtClean="0">
                <a:effectLst>
                  <a:outerShdw blurRad="38100" dist="38100" dir="2700000" algn="tl">
                    <a:srgbClr val="000000">
                      <a:alpha val="43137"/>
                    </a:srgbClr>
                  </a:outerShdw>
                </a:effectLst>
              </a:rPr>
              <a:t>ДИАГНОСТИКА</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28600" y="734786"/>
            <a:ext cx="11821886" cy="6008914"/>
          </a:xfrm>
        </p:spPr>
        <p:txBody>
          <a:bodyPr>
            <a:normAutofit lnSpcReduction="10000"/>
          </a:bodyPr>
          <a:lstStyle/>
          <a:p>
            <a:r>
              <a:rPr lang="ru-RU" dirty="0"/>
              <a:t>Для диагностики новообразований СЖ у пациентов детского возраста необходимо использовать весь комплекс диагностических мероприятий: осмотр и пальпацию, ультразвуковое и цитологическое исследования, рентгенографию с контрастированием (</a:t>
            </a:r>
            <a:r>
              <a:rPr lang="ru-RU" dirty="0" err="1"/>
              <a:t>сиалография</a:t>
            </a:r>
            <a:r>
              <a:rPr lang="ru-RU" dirty="0"/>
              <a:t>), в ряде случаев необходимо использовать компьютерную томографию (КТ) или магнитно-резонансную томографию (МРТ), особенно при значительной распространенности опухолевого процесса, при поражении глоточного отростка околоушной СЖ, УЗ </a:t>
            </a:r>
            <a:r>
              <a:rPr lang="ru-RU" dirty="0" err="1"/>
              <a:t>эхографию</a:t>
            </a:r>
            <a:r>
              <a:rPr lang="ru-RU" dirty="0"/>
              <a:t> околоушно-жевательной области, подчелюстного треугольника и других отделов шеи. Если анализ клинических данных позволяет заподозрить опухоль СЖ, то необходимо последовательное применение визуализирующих и инструментальных методов диагностики для постановки правильного диагноза. В диагностике опухолей СЖ на дооперационном этапе можно не только выявить опухоль и определить ее точную локализацию и соотношение с окружающими структурами, но и в большинстве случаев установить ее морфологическую принадлежность и таким образом ответить на главный вопрос является ли данный процесс доброкачественным или злокачественным. К сожалению, существующие методы инструментальной диагностики используются без учета их информативности. Существующие алгоритмы диагностического поиска предполагают последовательное применение ультразвуковой томографии, ТПАБ опухоли с последующим цитологическим исследованием в ряде случаев компьютерной или магниторезонансной томографии</a:t>
            </a:r>
          </a:p>
        </p:txBody>
      </p:sp>
    </p:spTree>
    <p:extLst>
      <p:ext uri="{BB962C8B-B14F-4D97-AF65-F5344CB8AC3E}">
        <p14:creationId xmlns:p14="http://schemas.microsoft.com/office/powerpoint/2010/main" xmlns="" val="285870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065" y="1871210"/>
            <a:ext cx="9404723" cy="1400530"/>
          </a:xfrm>
        </p:spPr>
        <p:txBody>
          <a:bodyPr/>
          <a:lstStyle/>
          <a:p>
            <a:pPr algn="ctr"/>
            <a:r>
              <a:rPr lang="ru-RU" b="1" dirty="0" smtClean="0">
                <a:effectLst>
                  <a:outerShdw blurRad="38100" dist="38100" dir="2700000" algn="tl">
                    <a:srgbClr val="000000">
                      <a:alpha val="43137"/>
                    </a:srgbClr>
                  </a:outerShdw>
                </a:effectLst>
              </a:rPr>
              <a:t>Клиника</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91587" y="2920427"/>
            <a:ext cx="8946541" cy="2929390"/>
          </a:xfrm>
        </p:spPr>
        <p:txBody>
          <a:bodyPr/>
          <a:lstStyle/>
          <a:p>
            <a:r>
              <a:rPr lang="ru-RU" dirty="0" smtClean="0"/>
              <a:t>одно- </a:t>
            </a:r>
            <a:r>
              <a:rPr lang="ru-RU" dirty="0"/>
              <a:t>или двусторонняя </a:t>
            </a:r>
            <a:r>
              <a:rPr lang="ru-RU" dirty="0" err="1"/>
              <a:t>лимфаденопатия</a:t>
            </a:r>
            <a:r>
              <a:rPr lang="ru-RU" dirty="0"/>
              <a:t>, которая обнаруживается ранее симптомов опухоли в носоглотке. </a:t>
            </a:r>
            <a:r>
              <a:rPr lang="ru-RU" dirty="0" smtClean="0"/>
              <a:t>Местная </a:t>
            </a:r>
            <a:r>
              <a:rPr lang="ru-RU" dirty="0"/>
              <a:t>симптоматика проявляется носовыми кровотечениями, заложенностью носа, выделениями различного характера. В связи с блокадой устьев слуховых труб больных беспокоят </a:t>
            </a:r>
            <a:r>
              <a:rPr lang="ru-RU" dirty="0" err="1"/>
              <a:t>отоалгия</a:t>
            </a:r>
            <a:r>
              <a:rPr lang="ru-RU" dirty="0"/>
              <a:t> и рецидивирующие средние отиты. Проявлением опухолевой интоксикации и реактивного воспаления является головная боль. При распространении опухоли на крыловидные и/или жевательные мышцы возникает тризм </a:t>
            </a:r>
          </a:p>
        </p:txBody>
      </p:sp>
      <p:sp>
        <p:nvSpPr>
          <p:cNvPr id="5" name="Заголовок 1"/>
          <p:cNvSpPr txBox="1">
            <a:spLocks/>
          </p:cNvSpPr>
          <p:nvPr/>
        </p:nvSpPr>
        <p:spPr>
          <a:xfrm>
            <a:off x="646111" y="452718"/>
            <a:ext cx="9404723" cy="1400530"/>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4200" b="0" i="0" u="none" strike="noStrike" kern="1200" cap="none" spc="0" normalizeH="0" baseline="0" noProof="0" smtClean="0">
                <a:ln>
                  <a:noFill/>
                </a:ln>
                <a:solidFill>
                  <a:schemeClr val="tx2"/>
                </a:solidFill>
                <a:effectLst/>
                <a:uLnTx/>
                <a:uFillTx/>
                <a:latin typeface="+mj-lt"/>
                <a:ea typeface="+mj-ea"/>
                <a:cs typeface="+mj-cs"/>
              </a:rPr>
              <a:t>РАК НОСОГЛОТКИ</a:t>
            </a:r>
            <a:endParaRPr kumimoji="0" lang="ru-RU" sz="42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3288006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Клиническое течение заболевания довольно медленное. В связи с этим возможны ошибки в правильной интерпретации диагноза врачами. После изучения информативности каждого метода и проведения сравнительного анализа возможностей всех методов в решении комплекса диагностических задач с учетом риска осложнений выявлен оптимальный алгоритм диагностического поиска при подозрении на опухоль СЖ у ребенка.</a:t>
            </a:r>
          </a:p>
        </p:txBody>
      </p:sp>
    </p:spTree>
    <p:extLst>
      <p:ext uri="{BB962C8B-B14F-4D97-AF65-F5344CB8AC3E}">
        <p14:creationId xmlns:p14="http://schemas.microsoft.com/office/powerpoint/2010/main" xmlns="" val="1334618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Оптимальным алгоритмом диагностического поиска злокачественных и доброкачественных опухолей СЖ у пациентов детского возраста является: 1) сбор анамнеза, анализ данных клинического осмотра; 2) УЗВТ, ТПАБ под контролем УЗВТ с последующим цитологическим исследованием; 3) КТ или МРТ для уточнения топики процесса при больших размерах опухоли или рецидиве заболевания; 4) Патолого-анатомическое исследование </a:t>
            </a:r>
            <a:r>
              <a:rPr lang="ru-RU" dirty="0" err="1"/>
              <a:t>биопсийного</a:t>
            </a:r>
            <a:r>
              <a:rPr lang="ru-RU" dirty="0"/>
              <a:t> (операционного) материала тканей слюнной железы с применением </a:t>
            </a:r>
            <a:r>
              <a:rPr lang="ru-RU" dirty="0" err="1"/>
              <a:t>иммуногистохимических</a:t>
            </a:r>
            <a:r>
              <a:rPr lang="ru-RU" dirty="0"/>
              <a:t> методов</a:t>
            </a:r>
          </a:p>
        </p:txBody>
      </p:sp>
    </p:spTree>
    <p:extLst>
      <p:ext uri="{BB962C8B-B14F-4D97-AF65-F5344CB8AC3E}">
        <p14:creationId xmlns:p14="http://schemas.microsoft.com/office/powerpoint/2010/main" xmlns="" val="3631433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Методы обследования пациентов детского возраста с подозрением на опухоль слюнной железы: 1. Оценка субъективных ощущений пациента и сбор данных анамнеза. 2. Оценка визуальных данных. 3. Проведение </a:t>
            </a:r>
            <a:r>
              <a:rPr lang="ru-RU" dirty="0" err="1"/>
              <a:t>физикальных</a:t>
            </a:r>
            <a:r>
              <a:rPr lang="ru-RU" dirty="0"/>
              <a:t> методов обследования. 4. Проведение ультразвуковой диагностики. 5. Проведение цитологической диагностики (</a:t>
            </a:r>
            <a:r>
              <a:rPr lang="ru-RU" dirty="0" err="1"/>
              <a:t>пунктат</a:t>
            </a:r>
            <a:r>
              <a:rPr lang="ru-RU" dirty="0"/>
              <a:t> опухолевых узлов слюнной железы и результаты ТПАБ измененных лимфатических узлов). 6. Проведение радиоизотопной диагностики. 7. Проведение рентгенологической диагностики.</a:t>
            </a:r>
          </a:p>
        </p:txBody>
      </p:sp>
    </p:spTree>
    <p:extLst>
      <p:ext uri="{BB962C8B-B14F-4D97-AF65-F5344CB8AC3E}">
        <p14:creationId xmlns:p14="http://schemas.microsoft.com/office/powerpoint/2010/main" xmlns="" val="2292457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dirty="0"/>
              <a:t>Главными задачами обследования являются: 1) подтверждение (верификация) диагноза "опухоль СЖ", желательно определение характера опухолевого процесса, формы и варианта; 2) выявление и определение степени местного распространения опухоли (регионарные метастазы); 3) выявление и определение степени отдаленного распространения опухоли (отдаленные метастазы). Дифференциальную диагностику опухолей СЖ необходимо проводить с кистами, воспалительными процессами, актиномикозом, туберкулезом, неспецифическими </a:t>
            </a:r>
            <a:r>
              <a:rPr lang="ru-RU" dirty="0" err="1"/>
              <a:t>лимфаденопатиями</a:t>
            </a:r>
            <a:r>
              <a:rPr lang="ru-RU" dirty="0"/>
              <a:t>. Нельзя также упускать из вида возможность метастатического поражения околоушных, подчелюстных и верхних </a:t>
            </a:r>
            <a:r>
              <a:rPr lang="ru-RU" dirty="0" err="1"/>
              <a:t>югулярных</a:t>
            </a:r>
            <a:r>
              <a:rPr lang="ru-RU" dirty="0"/>
              <a:t> лимфатических узлов, при других злокачественных новообразованиях, в первую очередь при раке носоглотки и </a:t>
            </a:r>
            <a:r>
              <a:rPr lang="ru-RU" dirty="0" err="1"/>
              <a:t>ретинобластоме</a:t>
            </a:r>
            <a:r>
              <a:rPr lang="ru-RU" dirty="0"/>
              <a:t>. </a:t>
            </a:r>
          </a:p>
        </p:txBody>
      </p:sp>
    </p:spTree>
    <p:extLst>
      <p:ext uri="{BB962C8B-B14F-4D97-AF65-F5344CB8AC3E}">
        <p14:creationId xmlns:p14="http://schemas.microsoft.com/office/powerpoint/2010/main" xmlns="" val="3409479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103312" y="2052918"/>
            <a:ext cx="10653259" cy="4641796"/>
          </a:xfrm>
        </p:spPr>
        <p:txBody>
          <a:bodyPr>
            <a:noAutofit/>
          </a:bodyPr>
          <a:lstStyle/>
          <a:p>
            <a:r>
              <a:rPr lang="ru-RU" sz="2800" dirty="0"/>
              <a:t>Пациенты замечают наличие безболезненного узлового образования, когда оно достигает 1 - 2 см, в области околоушной СЖ. Но могут быть жалобы на чувство дискомфорта в полости рта при приеме пищи и разговоре. Первоначально почти во всех случаях наличие объемного процесса расценивается как околоушный лимфаденит или неспецифический паротит, и дети получают противовоспалительную терапию и физиотерапевтическое лечение.</a:t>
            </a:r>
          </a:p>
        </p:txBody>
      </p:sp>
    </p:spTree>
    <p:extLst>
      <p:ext uri="{BB962C8B-B14F-4D97-AF65-F5344CB8AC3E}">
        <p14:creationId xmlns:p14="http://schemas.microsoft.com/office/powerpoint/2010/main" xmlns="" val="2125219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effectLst>
                  <a:outerShdw blurRad="38100" dist="38100" dir="2700000" algn="tl">
                    <a:srgbClr val="000000">
                      <a:alpha val="43137"/>
                    </a:srgbClr>
                  </a:outerShdw>
                </a:effectLst>
              </a:rPr>
              <a:t>Лабораторные диагностические исследования</a:t>
            </a:r>
          </a:p>
        </p:txBody>
      </p:sp>
      <p:sp>
        <p:nvSpPr>
          <p:cNvPr id="3" name="Объект 2"/>
          <p:cNvSpPr>
            <a:spLocks noGrp="1"/>
          </p:cNvSpPr>
          <p:nvPr>
            <p:ph idx="1"/>
          </p:nvPr>
        </p:nvSpPr>
        <p:spPr>
          <a:xfrm>
            <a:off x="212272" y="1632858"/>
            <a:ext cx="11740242" cy="5045528"/>
          </a:xfrm>
        </p:spPr>
        <p:txBody>
          <a:bodyPr/>
          <a:lstStyle/>
          <a:p>
            <a:r>
              <a:rPr lang="ru-RU" dirty="0"/>
              <a:t>Рекомендуется всем пациентам с подозрением на опухолью СЖ или с верифицированной опухолью СЖ провести общий (клинический) анализ крови с исследованием лейкоцитарной формулы, общий (клинический) анализ мочи, анализ крови биохимический общетерапевтический: общий белок, альбумин, мочевина, </a:t>
            </a:r>
            <a:r>
              <a:rPr lang="ru-RU" dirty="0" err="1"/>
              <a:t>креатинин</a:t>
            </a:r>
            <a:r>
              <a:rPr lang="ru-RU" dirty="0"/>
              <a:t>, АЛТ, АСТ, ЩФ, исследование электролитов крови (натрий, калий, хлор, фосфор, кальций), общий анализ мочи для уточнения общего состояния пациента, наличия </a:t>
            </a:r>
            <a:r>
              <a:rPr lang="ru-RU" dirty="0" err="1"/>
              <a:t>сопуствующих</a:t>
            </a:r>
            <a:r>
              <a:rPr lang="ru-RU" dirty="0"/>
              <a:t> заболеваний или патологических состояний, возможности проведения противоопухолевого лечения и необходимости назначения сопутствующей или сопроводительной </a:t>
            </a:r>
            <a:r>
              <a:rPr lang="ru-RU" dirty="0" smtClean="0"/>
              <a:t>терапии</a:t>
            </a:r>
          </a:p>
          <a:p>
            <a:r>
              <a:rPr lang="ru-RU" dirty="0" err="1"/>
              <a:t>Иммуногистохимическое</a:t>
            </a:r>
            <a:r>
              <a:rPr lang="ru-RU" dirty="0"/>
              <a:t> исследование (ИГХ) опухолей СЖ рекомендуется для оценки прогноза заболевания всем пациентам с опухолью СЖ</a:t>
            </a:r>
          </a:p>
        </p:txBody>
      </p:sp>
    </p:spTree>
    <p:extLst>
      <p:ext uri="{BB962C8B-B14F-4D97-AF65-F5344CB8AC3E}">
        <p14:creationId xmlns:p14="http://schemas.microsoft.com/office/powerpoint/2010/main" xmlns="" val="2461857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Инструментальные диагностические исследования</a:t>
            </a:r>
          </a:p>
        </p:txBody>
      </p:sp>
      <p:sp>
        <p:nvSpPr>
          <p:cNvPr id="3" name="Объект 2"/>
          <p:cNvSpPr>
            <a:spLocks noGrp="1"/>
          </p:cNvSpPr>
          <p:nvPr>
            <p:ph idx="1"/>
          </p:nvPr>
        </p:nvSpPr>
        <p:spPr>
          <a:xfrm>
            <a:off x="130630" y="1714500"/>
            <a:ext cx="11870870" cy="4898571"/>
          </a:xfrm>
        </p:spPr>
        <p:txBody>
          <a:bodyPr>
            <a:normAutofit fontScale="92500"/>
          </a:bodyPr>
          <a:lstStyle/>
          <a:p>
            <a:r>
              <a:rPr lang="ru-RU" dirty="0"/>
              <a:t>Рекомендуется выполнить УЗИ околоушных, подчелюстных областей лица для выявления опухолевого образования в больших СЖ, оценить его локализацию, связь с капсулой железы, возможное распространение на соседние анатомические структуры, при возможном поражении малых СЖ - действия аналогичные, как и при опухолях больших СЖ. Необходимо оценить наличие или отсутствие изменений в регионарных лимфатических узлах, что может иметь решающее значение в определении стадии заболевания и объема хирургического </a:t>
            </a:r>
            <a:r>
              <a:rPr lang="ru-RU" dirty="0" smtClean="0"/>
              <a:t>лечения</a:t>
            </a:r>
          </a:p>
          <a:p>
            <a:r>
              <a:rPr lang="ru-RU" dirty="0"/>
              <a:t>Рекомендуется выполнить ТПАБ узла(</a:t>
            </a:r>
            <a:r>
              <a:rPr lang="ru-RU" dirty="0" err="1"/>
              <a:t>ов</a:t>
            </a:r>
            <a:r>
              <a:rPr lang="ru-RU" dirty="0"/>
              <a:t>) СЖ и измененных лимфатических узлов шеи для постановки цитологического диагноза и оценки регионарного </a:t>
            </a:r>
            <a:r>
              <a:rPr lang="ru-RU" dirty="0" smtClean="0"/>
              <a:t>метастазирования</a:t>
            </a:r>
          </a:p>
          <a:p>
            <a:r>
              <a:rPr lang="ru-RU" dirty="0"/>
              <a:t>Рекомендуется выполнить КТ с контрастным усилением ротоглотки и органов шеи для выявления опухолевого образования в больших СЖ, оценки локализации образования, связи с капсулой железы, возможного распространения на соседние анатомические </a:t>
            </a:r>
            <a:r>
              <a:rPr lang="ru-RU" dirty="0" smtClean="0"/>
              <a:t>структуры</a:t>
            </a:r>
          </a:p>
          <a:p>
            <a:r>
              <a:rPr lang="ru-RU" dirty="0"/>
              <a:t>Рекомендуется выполнить МРТ ротоглотки, органов шеи, с усилением сигнала, при распространении опухоли в глоточном отростке околоушной СЖ, при инфильтрирующем характере роста опухоли, подозрении на продолженный рост и рецидив заболевания</a:t>
            </a:r>
          </a:p>
        </p:txBody>
      </p:sp>
    </p:spTree>
    <p:extLst>
      <p:ext uri="{BB962C8B-B14F-4D97-AF65-F5344CB8AC3E}">
        <p14:creationId xmlns:p14="http://schemas.microsoft.com/office/powerpoint/2010/main" xmlns="" val="2125273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0025" y="248656"/>
            <a:ext cx="9404723" cy="1400530"/>
          </a:xfrm>
        </p:spPr>
        <p:txBody>
          <a:bodyPr/>
          <a:lstStyle/>
          <a:p>
            <a:pPr algn="ctr"/>
            <a:r>
              <a:rPr lang="ru-RU" b="1" dirty="0">
                <a:effectLst>
                  <a:outerShdw blurRad="38100" dist="38100" dir="2700000" algn="tl">
                    <a:srgbClr val="000000">
                      <a:alpha val="43137"/>
                    </a:srgbClr>
                  </a:outerShdw>
                </a:effectLst>
              </a:rPr>
              <a:t>Иные диагностические исследования</a:t>
            </a:r>
          </a:p>
        </p:txBody>
      </p:sp>
      <p:sp>
        <p:nvSpPr>
          <p:cNvPr id="3" name="Объект 2"/>
          <p:cNvSpPr>
            <a:spLocks noGrp="1"/>
          </p:cNvSpPr>
          <p:nvPr>
            <p:ph idx="1"/>
          </p:nvPr>
        </p:nvSpPr>
        <p:spPr>
          <a:xfrm>
            <a:off x="261257" y="1649186"/>
            <a:ext cx="11593285" cy="5012871"/>
          </a:xfrm>
        </p:spPr>
        <p:txBody>
          <a:bodyPr/>
          <a:lstStyle/>
          <a:p>
            <a:r>
              <a:rPr lang="ru-RU" dirty="0"/>
              <a:t>Рекомендуется всем пациентам с опухолями слюнных желез при первичном обследовании провести цитологическое исследование </a:t>
            </a:r>
            <a:r>
              <a:rPr lang="ru-RU" dirty="0" err="1"/>
              <a:t>микроперапата</a:t>
            </a:r>
            <a:r>
              <a:rPr lang="ru-RU" dirty="0"/>
              <a:t> опухолевой ткани или цитологическое исследование препарата тканей лимфоузла при подозрении на метастатическое </a:t>
            </a:r>
            <a:r>
              <a:rPr lang="ru-RU" dirty="0" smtClean="0"/>
              <a:t>поражение</a:t>
            </a:r>
          </a:p>
          <a:p>
            <a:r>
              <a:rPr lang="ru-RU" dirty="0"/>
              <a:t>Рекомендуется проводить патолого-анатомическое исследование </a:t>
            </a:r>
            <a:r>
              <a:rPr lang="ru-RU" dirty="0" err="1"/>
              <a:t>биопсийного</a:t>
            </a:r>
            <a:r>
              <a:rPr lang="ru-RU" dirty="0"/>
              <a:t> (операционного) материала тканей слюнной железы с целью выявления факторов, которые могут повлиять на выбор дальнейшей тактики </a:t>
            </a:r>
            <a:r>
              <a:rPr lang="ru-RU" dirty="0" smtClean="0"/>
              <a:t>лечения</a:t>
            </a:r>
          </a:p>
          <a:p>
            <a:r>
              <a:rPr lang="ru-RU" dirty="0"/>
              <a:t>в плановом заключении удаленного препарата должны быть отражены следующие пункты: 1) размеры опухоли; 2) глубина инвазии опухоли; 3) гистологическое строение опухоли; 4) степень дифференцировки опухоли; 5) наличие </a:t>
            </a:r>
            <a:r>
              <a:rPr lang="ru-RU" dirty="0" err="1"/>
              <a:t>лимфоваскулярной</a:t>
            </a:r>
            <a:r>
              <a:rPr lang="ru-RU" dirty="0"/>
              <a:t>, </a:t>
            </a:r>
            <a:r>
              <a:rPr lang="ru-RU" dirty="0" err="1"/>
              <a:t>периневральной</a:t>
            </a:r>
            <a:r>
              <a:rPr lang="ru-RU" dirty="0"/>
              <a:t> инвазии (отрицательный результат также должен быть констатирован); 6) </a:t>
            </a:r>
            <a:r>
              <a:rPr lang="ru-RU" dirty="0" err="1"/>
              <a:t>рТ</a:t>
            </a:r>
            <a:r>
              <a:rPr lang="ru-RU" dirty="0"/>
              <a:t>; 7) </a:t>
            </a:r>
            <a:r>
              <a:rPr lang="ru-RU" dirty="0" err="1"/>
              <a:t>рN</a:t>
            </a:r>
            <a:r>
              <a:rPr lang="ru-RU" dirty="0"/>
              <a:t> (с указанием общего числа исследованных и поражённых лимфоузлов, признаков </a:t>
            </a:r>
            <a:r>
              <a:rPr lang="ru-RU" dirty="0" err="1"/>
              <a:t>экстранодального</a:t>
            </a:r>
            <a:r>
              <a:rPr lang="ru-RU" dirty="0"/>
              <a:t> распространения опухоли); 8) наличие поражения краев резекции (отрицательный результат также должен быть констатирован)</a:t>
            </a:r>
          </a:p>
        </p:txBody>
      </p:sp>
    </p:spTree>
    <p:extLst>
      <p:ext uri="{BB962C8B-B14F-4D97-AF65-F5344CB8AC3E}">
        <p14:creationId xmlns:p14="http://schemas.microsoft.com/office/powerpoint/2010/main" xmlns="" val="1023576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1" y="165149"/>
            <a:ext cx="9404723" cy="1400530"/>
          </a:xfrm>
        </p:spPr>
        <p:txBody>
          <a:bodyPr/>
          <a:lstStyle/>
          <a:p>
            <a:pPr algn="ctr"/>
            <a:r>
              <a:rPr lang="ru-RU" b="1" dirty="0">
                <a:effectLst>
                  <a:outerShdw blurRad="38100" dist="38100" dir="2700000" algn="tl">
                    <a:srgbClr val="000000">
                      <a:alpha val="43137"/>
                    </a:srgbClr>
                  </a:outerShdw>
                </a:effectLst>
              </a:rPr>
              <a:t>Лечение</a:t>
            </a:r>
          </a:p>
        </p:txBody>
      </p:sp>
      <p:sp>
        <p:nvSpPr>
          <p:cNvPr id="3" name="Объект 2"/>
          <p:cNvSpPr>
            <a:spLocks noGrp="1"/>
          </p:cNvSpPr>
          <p:nvPr>
            <p:ph idx="1"/>
          </p:nvPr>
        </p:nvSpPr>
        <p:spPr>
          <a:xfrm>
            <a:off x="195944" y="865414"/>
            <a:ext cx="11996056" cy="5992586"/>
          </a:xfrm>
        </p:spPr>
        <p:txBody>
          <a:bodyPr>
            <a:normAutofit fontScale="92500" lnSpcReduction="10000"/>
          </a:bodyPr>
          <a:lstStyle/>
          <a:p>
            <a:r>
              <a:rPr lang="ru-RU" dirty="0"/>
              <a:t>Хирургическое лечение - основной метод лечения опухолей СЖ у пациентов детского возраста, оно должно выполняться врачами, имеющими специализацию «</a:t>
            </a:r>
            <a:r>
              <a:rPr lang="ru-RU" dirty="0" err="1"/>
              <a:t>челюстнолицевая</a:t>
            </a:r>
            <a:r>
              <a:rPr lang="ru-RU" dirty="0"/>
              <a:t> хирургия» или «онкология». Проведение хирургического этапа лечения опухолей СЖ должно проводиться в специализированных центрах </a:t>
            </a:r>
            <a:r>
              <a:rPr lang="ru-RU" dirty="0" err="1"/>
              <a:t>мультидисциплинарной</a:t>
            </a:r>
            <a:r>
              <a:rPr lang="ru-RU" dirty="0"/>
              <a:t> командой специалистов, специализирующихся на соответствующих операциях Цель лечения: выздоровление, улучшение выживаемости пациентов в запущенных стадиях. Критерии для проведения хирургического лечения опухолей слюнных желез: 1. Согласие родителей или законных опекунов на проведение хирургического лечения; 2. Согласие пациента при достижении им возраста 15 лет; 3. Наличие заключения врача - детского онколога; 4. Отсутствие хронических заболеваний в стадии декомпенсации, тяжелых органных дисфункций; 5. Отсутствие признаков течения тяжелой инфекции; 6. Отрицательный тест на беременность у девушек старше 12 лет; Осложнения лечения опухолей слюнных желез у пациентов детского возраста: 1. парез мимической мускулатуры -наиболее часто носит временный характер при анатомической сохранности нерва и его ветвей во время операции при его </a:t>
            </a:r>
            <a:r>
              <a:rPr lang="ru-RU" dirty="0" err="1"/>
              <a:t>невролизе</a:t>
            </a:r>
            <a:r>
              <a:rPr lang="ru-RU" dirty="0"/>
              <a:t>, до 60% парезов восстанавливается в течение 3-х месяцев после оперативного вмешательства; 2. паралич мимической мускулатуры–наиболее часто поражаются фронтальная и маргинальные ветви, что связано с практическим отсутствием коллатералей. 3. слюнные свищи; 4. ушно-височный синдром Люси-Фрей (комплекс вегетативных расстройств в околоушной области: </a:t>
            </a:r>
            <a:r>
              <a:rPr lang="ru-RU" dirty="0" err="1"/>
              <a:t>гипергидроз</a:t>
            </a:r>
            <a:r>
              <a:rPr lang="ru-RU" dirty="0"/>
              <a:t>, покраснение, потепление и гиперестезия кожи. Обычно возникает у пациентов во время еды. Причина - послеоперационное рубцевание ушно-височного нерва и симпатических волокон, идущих к сосудам и потовым железам по механизму аберрантной регенерации);</a:t>
            </a:r>
          </a:p>
        </p:txBody>
      </p:sp>
    </p:spTree>
    <p:extLst>
      <p:ext uri="{BB962C8B-B14F-4D97-AF65-F5344CB8AC3E}">
        <p14:creationId xmlns:p14="http://schemas.microsoft.com/office/powerpoint/2010/main" xmlns="" val="1614303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lstStyle/>
          <a:p>
            <a:r>
              <a:rPr lang="ru-RU" dirty="0"/>
              <a:t>Химиотерапия при опухолях СЖ бесперспективна, исключением является только паллиативное лечение, когда оперативное лечение не может быть проведено, при наличии не операбельной опухоли и/или отдаленных метастазов </a:t>
            </a:r>
            <a:r>
              <a:rPr lang="ru-RU" dirty="0" smtClean="0"/>
              <a:t>. </a:t>
            </a:r>
            <a:r>
              <a:rPr lang="ru-RU" dirty="0"/>
              <a:t>Химиотерапия опухолей СЖ у пациентов детского возраста проводится только после оперативного лечения (</a:t>
            </a:r>
            <a:r>
              <a:rPr lang="ru-RU" dirty="0" err="1"/>
              <a:t>адъювантная</a:t>
            </a:r>
            <a:r>
              <a:rPr lang="ru-RU" dirty="0"/>
              <a:t> терапия), при </a:t>
            </a:r>
            <a:r>
              <a:rPr lang="ru-RU" dirty="0" err="1"/>
              <a:t>нерадикальности</a:t>
            </a:r>
            <a:r>
              <a:rPr lang="ru-RU" dirty="0"/>
              <a:t> проведенной операции или при рецидиве заболевания! При неоперабельных новообразованиях показана дистанционная гамма-терапия </a:t>
            </a:r>
            <a:r>
              <a:rPr lang="ru-RU" dirty="0" smtClean="0"/>
              <a:t>,системная </a:t>
            </a:r>
            <a:r>
              <a:rPr lang="ru-RU" dirty="0" err="1"/>
              <a:t>полихимиотерапия</a:t>
            </a:r>
            <a:r>
              <a:rPr lang="ru-RU" dirty="0"/>
              <a:t> у таких пациентов не эффективна. Критерии начала лекарственного лечения опухолей слюнных желез: 1. Наличие гистологического заключения 2. Отсутствие хронических заболеваний в стадии декомпенсации, тяжелых органных дисфункций; 3. Возраст пациента от 3 до 18 лет; 4. Уровень лейкоцитов выше 2000 или 2 x 109, тромбоцитов выше 75 x 109; 5. Отсутствие признаков течения тяжелой инфекции; 6. Отрицательный тест на беременность у девушек старше 12 лет; 7. Отсутствие аллергической реакции в анамнезе; 8. Согласие родителей или законных опекунов на проведение химиотерапевтического лечения; 9. Согласие пациента при достижении ребенком возраста 14 лет.</a:t>
            </a:r>
          </a:p>
        </p:txBody>
      </p:sp>
    </p:spTree>
    <p:extLst>
      <p:ext uri="{BB962C8B-B14F-4D97-AF65-F5344CB8AC3E}">
        <p14:creationId xmlns:p14="http://schemas.microsoft.com/office/powerpoint/2010/main" xmlns="" val="229348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effectLst>
                  <a:outerShdw blurRad="38100" dist="38100" dir="2700000" algn="tl">
                    <a:srgbClr val="000000">
                      <a:alpha val="43137"/>
                    </a:srgbClr>
                  </a:outerShdw>
                </a:effectLst>
              </a:rPr>
              <a:t>Диагностика</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44929" y="1126672"/>
            <a:ext cx="11576957" cy="5584372"/>
          </a:xfrm>
        </p:spPr>
        <p:txBody>
          <a:bodyPr>
            <a:normAutofit/>
          </a:bodyPr>
          <a:lstStyle/>
          <a:p>
            <a:r>
              <a:rPr lang="ru-RU" dirty="0"/>
              <a:t>Критерии установления диагноза: диагноз устанавливается на основании результатов </a:t>
            </a:r>
            <a:r>
              <a:rPr lang="ru-RU" dirty="0" err="1"/>
              <a:t>паталого</a:t>
            </a:r>
            <a:r>
              <a:rPr lang="ru-RU" dirty="0"/>
              <a:t>-анатомического исследования биоптата опухоли носоглотки и/или лимфатического узла шеи. Часто встречающиеся воспалительные процессы в носоглотке у детей (</a:t>
            </a:r>
            <a:r>
              <a:rPr lang="ru-RU" dirty="0" err="1"/>
              <a:t>ринофарингиты</a:t>
            </a:r>
            <a:r>
              <a:rPr lang="ru-RU" dirty="0"/>
              <a:t>, </a:t>
            </a:r>
            <a:r>
              <a:rPr lang="ru-RU" dirty="0" err="1"/>
              <a:t>аденоидиты</a:t>
            </a:r>
            <a:r>
              <a:rPr lang="ru-RU" dirty="0"/>
              <a:t>) имеют сходную симптоматику со злокачественными новообразованиями, не имеющими патогномоничных признаков при первичной локализации в носоглотке. Кроме того, большое количество </a:t>
            </a:r>
            <a:r>
              <a:rPr lang="ru-RU" dirty="0" err="1"/>
              <a:t>лимфаденопатий</a:t>
            </a:r>
            <a:r>
              <a:rPr lang="ru-RU" dirty="0"/>
              <a:t> различной этиологии с локализацией на шее приводит к еще большим трудностям в диагностике и дифференциальной диагностике опухолевых поражений и, как следствие, к их высокой запущенности. Необходимо проводить дифференциальную диагностику с другими злокачественными новообразованиями, поражающими носоглотку: </a:t>
            </a:r>
            <a:r>
              <a:rPr lang="ru-RU" dirty="0" err="1"/>
              <a:t>неходжкинская</a:t>
            </a:r>
            <a:r>
              <a:rPr lang="ru-RU" dirty="0"/>
              <a:t> </a:t>
            </a:r>
            <a:r>
              <a:rPr lang="ru-RU" dirty="0" err="1"/>
              <a:t>лимфома</a:t>
            </a:r>
            <a:r>
              <a:rPr lang="ru-RU" dirty="0"/>
              <a:t>, </a:t>
            </a:r>
            <a:r>
              <a:rPr lang="ru-RU" dirty="0" err="1"/>
              <a:t>рабдомиосаркома</a:t>
            </a:r>
            <a:r>
              <a:rPr lang="ru-RU" dirty="0"/>
              <a:t> (эмбриональная, альвеолярная, плеоморфная), а также с юношеской </a:t>
            </a:r>
            <a:r>
              <a:rPr lang="ru-RU" dirty="0" err="1"/>
              <a:t>ангиофибромой</a:t>
            </a:r>
            <a:r>
              <a:rPr lang="ru-RU" dirty="0"/>
              <a:t>, имеющими сходные клинические признаки. </a:t>
            </a:r>
          </a:p>
        </p:txBody>
      </p:sp>
    </p:spTree>
    <p:extLst>
      <p:ext uri="{BB962C8B-B14F-4D97-AF65-F5344CB8AC3E}">
        <p14:creationId xmlns:p14="http://schemas.microsoft.com/office/powerpoint/2010/main" xmlns="" val="322746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1853248"/>
            <a:ext cx="11544300" cy="4580209"/>
          </a:xfrm>
        </p:spPr>
        <p:txBody>
          <a:bodyPr>
            <a:normAutofit lnSpcReduction="10000"/>
          </a:bodyPr>
          <a:lstStyle/>
          <a:p>
            <a:r>
              <a:rPr lang="ru-RU" dirty="0"/>
              <a:t>Условно все симптомы злокачественных опухолей носоглотки можно разделить на 4 основные группы: носовые, ушные, неврологические и метастазы. Ранними считаются первые две группы симптомов, которые являются собственно носоглоточными, т.к. обусловлены ростом опухоли в пределах носоглотки. Неврологические симптомы и регионарные метастазы свидетельствуют о распространении процесса за пределы органа и вовлечении регионарного лимфатического коллектора. При раке носоглотки метастатическое поражение лимфатических узлов появляется в течение первых месяцев заболевания. Для недифференцированного рака носоглотки характерно быстрое, агрессивное течение, с инфильтрирующим ростом и вовлечением в процесс окружающих анатомических структур. С ростом опухоли появляются слизистые и гнойные выделения из носа, а с присоединением вторичной инфекции и в далеко зашедших стадиях заболевания — ихорозный запах, примесь крови и некротические массы. Изъязвление и распад опухоли вызывают периодические спонтанные носовые кровотечения.</a:t>
            </a:r>
          </a:p>
        </p:txBody>
      </p:sp>
    </p:spTree>
    <p:extLst>
      <p:ext uri="{BB962C8B-B14F-4D97-AF65-F5344CB8AC3E}">
        <p14:creationId xmlns:p14="http://schemas.microsoft.com/office/powerpoint/2010/main" xmlns="" val="307904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у всех пациентов при подозрении на рак носоглотки выявлять случаи заболеваемости раком носоглотки в семье для своевременной постановки </a:t>
            </a:r>
            <a:r>
              <a:rPr lang="ru-RU" dirty="0" smtClean="0"/>
              <a:t>диагноза</a:t>
            </a:r>
          </a:p>
          <a:p>
            <a:r>
              <a:rPr lang="ru-RU" dirty="0"/>
              <a:t>при подозрении на рак носоглотки выявлять ВЭБ-инфекцию в анамнезе пациента или у ближайших родственников для своевременной постановки </a:t>
            </a:r>
            <a:r>
              <a:rPr lang="ru-RU" dirty="0" smtClean="0"/>
              <a:t>диагноза</a:t>
            </a:r>
          </a:p>
          <a:p>
            <a:r>
              <a:rPr lang="ru-RU" dirty="0"/>
              <a:t>при расспросе родителей и пациента выявлять расстройство носового дыхания, чаще двустороннее, гнусавость, появление опухоли на шее для своевременной постановки диагноза</a:t>
            </a:r>
          </a:p>
        </p:txBody>
      </p:sp>
    </p:spTree>
    <p:extLst>
      <p:ext uri="{BB962C8B-B14F-4D97-AF65-F5344CB8AC3E}">
        <p14:creationId xmlns:p14="http://schemas.microsoft.com/office/powerpoint/2010/main" xmlns="" val="281138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Рекомендуется всем пациентам при подозрении на рак носоглотки при постановке диагноза, а также всем пациентам с установленным диагнозом рак носоглотки для оценки эффективности лечения обследование на этапе контроля эффективности лечения перед 2, 4, 6, 7 курса ПХТ, и при каждом последующем визите проведение наружного осмотра, измерения роста, массы тела, уровня физического развития, аускультации сердца и легких</a:t>
            </a:r>
            <a:r>
              <a:rPr lang="ru-RU" dirty="0" smtClean="0"/>
              <a:t>, провести пальпацию шейных, надключичных лимфатических </a:t>
            </a:r>
            <a:r>
              <a:rPr lang="ru-RU" dirty="0" smtClean="0"/>
              <a:t>узлов, </a:t>
            </a:r>
            <a:r>
              <a:rPr lang="ru-RU" dirty="0"/>
              <a:t>пальпации органов брюшной полости </a:t>
            </a:r>
            <a:r>
              <a:rPr lang="ru-RU" dirty="0" smtClean="0"/>
              <a:t>для выявления метастатического </a:t>
            </a:r>
            <a:r>
              <a:rPr lang="ru-RU" dirty="0" smtClean="0"/>
              <a:t>поражения для </a:t>
            </a:r>
            <a:r>
              <a:rPr lang="ru-RU" dirty="0"/>
              <a:t>решения вопроса о необходимости дополнительных обследований </a:t>
            </a:r>
          </a:p>
        </p:txBody>
      </p:sp>
    </p:spTree>
    <p:extLst>
      <p:ext uri="{BB962C8B-B14F-4D97-AF65-F5344CB8AC3E}">
        <p14:creationId xmlns:p14="http://schemas.microsoft.com/office/powerpoint/2010/main" xmlns="" val="2810130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86</TotalTime>
  <Words>5406</Words>
  <Application>Microsoft Office PowerPoint</Application>
  <PresentationFormat>Произвольный</PresentationFormat>
  <Paragraphs>118</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Ион</vt:lpstr>
      <vt:lpstr>Опухоли головы и шеи</vt:lpstr>
      <vt:lpstr>Слайд 2</vt:lpstr>
      <vt:lpstr>РАК НОСОГЛОТКИ</vt:lpstr>
      <vt:lpstr>РАК НОСОГЛОТКИ</vt:lpstr>
      <vt:lpstr>Клиника</vt:lpstr>
      <vt:lpstr>Диагностика</vt:lpstr>
      <vt:lpstr>Слайд 7</vt:lpstr>
      <vt:lpstr>Слайд 8</vt:lpstr>
      <vt:lpstr>Слайд 9</vt:lpstr>
      <vt:lpstr>Слайд 10</vt:lpstr>
      <vt:lpstr>Слайд 11</vt:lpstr>
      <vt:lpstr>Слайд 12</vt:lpstr>
      <vt:lpstr>Слайд 13</vt:lpstr>
      <vt:lpstr>Лабораторные диагностические исследования</vt:lpstr>
      <vt:lpstr>Слайд 15</vt:lpstr>
      <vt:lpstr>Слайд 16</vt:lpstr>
      <vt:lpstr>Слайд 17</vt:lpstr>
      <vt:lpstr>Слайд 18</vt:lpstr>
      <vt:lpstr>Слайд 19</vt:lpstr>
      <vt:lpstr>Инструментальные диагностические исследован</vt:lpstr>
      <vt:lpstr>Слайд 21</vt:lpstr>
      <vt:lpstr>Слайд 22</vt:lpstr>
      <vt:lpstr>Слайд 23</vt:lpstr>
      <vt:lpstr>Слайд 24</vt:lpstr>
      <vt:lpstr>Иные диагностические исследования</vt:lpstr>
      <vt:lpstr>Слайд 26</vt:lpstr>
      <vt:lpstr>Слайд 27</vt:lpstr>
      <vt:lpstr>Слайд 28</vt:lpstr>
      <vt:lpstr>Лечение</vt:lpstr>
      <vt:lpstr>Слайд 30</vt:lpstr>
      <vt:lpstr>Индукционный этап химиотерапии (ХТ)</vt:lpstr>
      <vt:lpstr>Слайд 32</vt:lpstr>
      <vt:lpstr>Слайд 33</vt:lpstr>
      <vt:lpstr>Слайд 34</vt:lpstr>
      <vt:lpstr>Хирургическое лечение</vt:lpstr>
      <vt:lpstr>Слайд 36</vt:lpstr>
      <vt:lpstr>Лучевая терапия</vt:lpstr>
      <vt:lpstr>Иное лечение</vt:lpstr>
      <vt:lpstr>Медицинская реабилитация</vt:lpstr>
      <vt:lpstr>Профилактика</vt:lpstr>
      <vt:lpstr>ОПУХОЛИ СЛЮННЫХ ЖЕЛЕЗ</vt:lpstr>
      <vt:lpstr>Этиология и патогенез</vt:lpstr>
      <vt:lpstr>Слайд 43</vt:lpstr>
      <vt:lpstr>Клиническая картина </vt:lpstr>
      <vt:lpstr>Слайд 45</vt:lpstr>
      <vt:lpstr>Слайд 46</vt:lpstr>
      <vt:lpstr>Слайд 47</vt:lpstr>
      <vt:lpstr>Слайд 48</vt:lpstr>
      <vt:lpstr>ДИАГНОСТИКА</vt:lpstr>
      <vt:lpstr>Слайд 50</vt:lpstr>
      <vt:lpstr>Слайд 51</vt:lpstr>
      <vt:lpstr>Слайд 52</vt:lpstr>
      <vt:lpstr>Слайд 53</vt:lpstr>
      <vt:lpstr>Слайд 54</vt:lpstr>
      <vt:lpstr>Лабораторные диагностические исследования</vt:lpstr>
      <vt:lpstr>Инструментальные диагностические исследования</vt:lpstr>
      <vt:lpstr>Иные диагностические исследования</vt:lpstr>
      <vt:lpstr>Лечение</vt:lpstr>
      <vt:lpstr>Слайд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Опухоли головы и шеи</dc:title>
  <dc:creator>Fenrir</dc:creator>
  <cp:lastModifiedBy>Саня</cp:lastModifiedBy>
  <cp:revision>9</cp:revision>
  <dcterms:created xsi:type="dcterms:W3CDTF">2020-12-30T22:16:46Z</dcterms:created>
  <dcterms:modified xsi:type="dcterms:W3CDTF">2021-02-14T13:57:57Z</dcterms:modified>
</cp:coreProperties>
</file>