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688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8877"/>
    <a:srgbClr val="E5C78C"/>
    <a:srgbClr val="E4C78C"/>
    <a:srgbClr val="118B78"/>
    <a:srgbClr val="AEB786"/>
    <a:srgbClr val="4AE6C7"/>
    <a:srgbClr val="239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3447" autoAdjust="0"/>
  </p:normalViewPr>
  <p:slideViewPr>
    <p:cSldViewPr snapToGrid="0">
      <p:cViewPr>
        <p:scale>
          <a:sx n="60" d="100"/>
          <a:sy n="60" d="100"/>
        </p:scale>
        <p:origin x="7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D899-8938-4071-A680-D22F2B2624C4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671F-F9D5-4E7E-B2F0-CCE092B0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9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4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4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0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1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2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8877"/>
            </a:gs>
            <a:gs pos="35000">
              <a:srgbClr val="078877"/>
            </a:gs>
            <a:gs pos="97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902431-33EE-4F4C-B9BD-A39BD65F7E74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5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1961" y="169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" y="233816"/>
            <a:ext cx="3676286" cy="13976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03220" y="2935020"/>
            <a:ext cx="940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Идентификация личности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98263D-4398-4318-B23A-B76C4336278F}"/>
              </a:ext>
            </a:extLst>
          </p:cNvPr>
          <p:cNvSpPr/>
          <p:nvPr/>
        </p:nvSpPr>
        <p:spPr>
          <a:xfrm>
            <a:off x="4542529" y="6207046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5C78C"/>
                </a:solidFill>
                <a:latin typeface="Palatino Linotype" panose="02040502050505030304" pitchFamily="18" charset="0"/>
              </a:rPr>
              <a:t>Волгоград, 2025 год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4604F-C2DD-AC26-50A1-C3E533C3E9FE}"/>
              </a:ext>
            </a:extLst>
          </p:cNvPr>
          <p:cNvSpPr txBox="1"/>
          <p:nvPr/>
        </p:nvSpPr>
        <p:spPr>
          <a:xfrm>
            <a:off x="2928257" y="0"/>
            <a:ext cx="9405257" cy="2360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cap="all" dirty="0"/>
              <a:t>Федеральное </a:t>
            </a:r>
            <a:r>
              <a:rPr lang="ru-RU" sz="1800" dirty="0"/>
              <a:t>ГОСУДАРСТВЕННОЕ БЮДЖЕТНОЕ ОБРАЗОВАТЕЛЬНОЕ УЧРЕЖДЕНИЕ ВЫСШЕГО ОБРАЗОВАНИЯ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/>
              <a:t>«Волгоградский государственный медицинский университет»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Министерства здравоохранения Российской Федерации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400" b="1" dirty="0"/>
              <a:t>Кафедра фундаментальной медицины и биологии</a:t>
            </a:r>
          </a:p>
          <a:p>
            <a:pPr algn="ctr">
              <a:lnSpc>
                <a:spcPct val="120000"/>
              </a:lnSpc>
              <a:defRPr/>
            </a:pPr>
            <a:endParaRPr lang="ru-RU" b="1" dirty="0"/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0365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36" y="1036534"/>
            <a:ext cx="5689092" cy="5713476"/>
          </a:xfrm>
          <a:prstGeom prst="rect">
            <a:avLst/>
          </a:prstGeom>
        </p:spPr>
      </p:pic>
      <p:pic>
        <p:nvPicPr>
          <p:cNvPr id="1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28" y="765047"/>
            <a:ext cx="2269236" cy="2026920"/>
          </a:xfrm>
          <a:prstGeom prst="rect">
            <a:avLst/>
          </a:prstGeom>
        </p:spPr>
      </p:pic>
      <p:pic>
        <p:nvPicPr>
          <p:cNvPr id="12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485" y="4753355"/>
            <a:ext cx="2202179" cy="2103120"/>
          </a:xfrm>
          <a:prstGeom prst="rect">
            <a:avLst/>
          </a:prstGeom>
        </p:spPr>
      </p:pic>
      <p:pic>
        <p:nvPicPr>
          <p:cNvPr id="13" name="Picture 13" descr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485" y="2820924"/>
            <a:ext cx="2202179" cy="20756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72143" y="107990"/>
            <a:ext cx="12377057" cy="425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3600" b="1" dirty="0">
                <a:latin typeface="Times New Roman"/>
                <a:cs typeface="Times New Roman"/>
              </a:rPr>
              <a:t>Биологический материал для идентификации личности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28" y="4779265"/>
            <a:ext cx="8340852" cy="7193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22514" y="333186"/>
            <a:ext cx="11277600" cy="57300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3600" b="1" dirty="0">
                <a:latin typeface="Times New Roman"/>
                <a:cs typeface="Times New Roman"/>
              </a:rPr>
              <a:t>Генотипирование как вид судебно-медицинской экспертизы</a:t>
            </a:r>
            <a:endParaRPr sz="3600" dirty="0"/>
          </a:p>
          <a:p>
            <a:pPr algn="just">
              <a:spcAft>
                <a:spcPts val="6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Ключевой смысл анализа - выявление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генетических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различий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или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сходства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биологических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объектов и, как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следствие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установление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их отличия или тождества либо их генетического родства.</a:t>
            </a:r>
            <a:endParaRPr dirty="0"/>
          </a:p>
          <a:p>
            <a:pPr marL="508000"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 ранних этапах развития метода типирования ДНК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конечный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всей сложной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многостадийной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процедуры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сводился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к анализу специфических графических изображений,  «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отпечатков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пальцев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» наследственного материала человека. При этом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основой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экспертного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заключения чаще всего служило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отображение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характеристик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 в виде графического образа, а именно: специфического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набора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линий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spcAft>
                <a:spcPts val="600"/>
              </a:spcAft>
            </a:pPr>
            <a:endParaRPr dirty="0"/>
          </a:p>
          <a:p>
            <a:pPr marL="2082800"/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082800" algn="just"/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«Геномный оттиск» ДНК человека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35428" y="340069"/>
            <a:ext cx="11321143" cy="5851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4000" algn="ctr"/>
            <a:r>
              <a:rPr sz="3600" b="1" dirty="0">
                <a:latin typeface="Times New Roman"/>
                <a:cs typeface="Times New Roman"/>
              </a:rPr>
              <a:t>Генотипирование как вид судебно-медицинской экспертизы</a:t>
            </a:r>
            <a:endParaRPr sz="3600" dirty="0"/>
          </a:p>
          <a:p>
            <a:endParaRPr dirty="0"/>
          </a:p>
          <a:p>
            <a:pPr>
              <a:spcAft>
                <a:spcPts val="2000"/>
              </a:spcAft>
            </a:pPr>
            <a:endParaRPr dirty="0"/>
          </a:p>
          <a:p>
            <a:pPr indent="457200" algn="just">
              <a:lnSpc>
                <a:spcPct val="9875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Молекулярно-генетический идентификационный анализ позволяет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исследовать особые участки ДНК, строго специфичные для каждого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индивидуума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 получить таким образом уникальный генетический «паспорт»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«удостоверение личности» человека, которое нельзя ни скрыть, ни изменить, ни</a:t>
            </a:r>
            <a:endParaRPr dirty="0"/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подделать. Индивидуализирующие признаки, определяемые на уровне ДНК,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характеризуются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почти абсолютной устойчивостью, то есть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сохраняются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организме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человека неизменными всю его жизнь и неизменными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отображаются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биологических следах. Поэтому идентификационная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значимость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генетических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признаков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чрезвычайно высока.</a:t>
            </a: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Типирование ДНК стало наиболее доказательным методом анализа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биологического материала при производстве судебно-медицинской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идентификационной экспертизы. Эти технологии прочно вошли в арсенал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экспертной деятельности судебно-медицинских служб большинства развитых стран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мира. Опыт внедрения молекулярно-генетических методов в практику работы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правоохранительных органов убедительно свидетельствует о том, что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эффективность расследования многих тяжких преступлений против личности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может быть существенно повышена.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22514" y="190212"/>
            <a:ext cx="11332029" cy="60676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" algn="ctr"/>
            <a:r>
              <a:rPr sz="3600" b="1" dirty="0">
                <a:latin typeface="Times New Roman"/>
                <a:cs typeface="Times New Roman"/>
              </a:rPr>
              <a:t>Генотипирование как вид судебно-медицинской экспертизы</a:t>
            </a:r>
            <a:endParaRPr sz="3600" dirty="0"/>
          </a:p>
          <a:p>
            <a:endParaRPr dirty="0"/>
          </a:p>
          <a:p>
            <a:pPr>
              <a:spcAft>
                <a:spcPts val="1600"/>
              </a:spcAft>
            </a:pPr>
            <a:endParaRPr dirty="0"/>
          </a:p>
          <a:p>
            <a:pPr indent="457200" algn="just">
              <a:lnSpc>
                <a:spcPct val="9833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Применительно к задачам судебно-медицинской экспертизы генетические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 особенно эффективны в двух случаях: идентификации личности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установления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биологического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родства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457200" algn="just">
              <a:lnSpc>
                <a:spcPct val="98333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В первую очередь, речь идет об</a:t>
            </a:r>
            <a:r>
              <a:rPr lang="ru-RU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cs typeface="Times New Roman"/>
              </a:rPr>
              <a:t>идентификации личности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при расследовании убийств, тяжких телесных повреждений, изнасилований и других преступлений,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требующих судебно-медицинского исследования вещественных доказательств, а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также при опознании расчлененных или сильно разрушенных трупов, например,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в случаях массовых природных и техногенных катастроф и военных конфликтов.</a:t>
            </a:r>
            <a:endParaRPr lang="ru-RU" dirty="0"/>
          </a:p>
          <a:p>
            <a:pPr indent="457200" algn="just">
              <a:lnSpc>
                <a:spcPct val="98333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Геномная «дактилоскопия», в отличие от традиционной криминалистической дактилоскопии, позволяет не только однозначно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устанавливать личность, но и</a:t>
            </a:r>
            <a:r>
              <a:rPr lang="ru-RU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cs typeface="Times New Roman"/>
              </a:rPr>
              <a:t>определять кровное родство лиц</a:t>
            </a:r>
            <a:r>
              <a:rPr lang="ru-RU"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Это делает ее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незаменимым экспертным методом в сложных случаях подмены, утери,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похищения детей, определения родства малолетних или потерявших память лиц,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выявления фактов кровосмешения.</a:t>
            </a:r>
            <a:endParaRPr lang="ru-RU" dirty="0"/>
          </a:p>
          <a:p>
            <a:pPr indent="457200" algn="just">
              <a:lnSpc>
                <a:spcPct val="98333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 также весьма эффективно используется и в решении гражданских дел -</a:t>
            </a:r>
            <a:r>
              <a:rPr lang="ru-RU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cs typeface="Times New Roman"/>
              </a:rPr>
              <a:t>установлении отцовства или материнства</a:t>
            </a:r>
            <a:r>
              <a:rPr lang="ru-RU"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Возможно даже пренатальное исследование, позволяющее устанавливать отцовство в процессе беременности, то есть до рождения ребенка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98714" y="189696"/>
            <a:ext cx="10994572" cy="6216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0" algn="ctr"/>
            <a:r>
              <a:rPr lang="ru-RU" sz="3600" b="1" dirty="0">
                <a:latin typeface="Times New Roman"/>
                <a:cs typeface="Times New Roman"/>
              </a:rPr>
              <a:t>О</a:t>
            </a:r>
            <a:r>
              <a:rPr sz="3600" b="1" dirty="0" err="1">
                <a:latin typeface="Times New Roman"/>
                <a:cs typeface="Times New Roman"/>
              </a:rPr>
              <a:t>сновы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dirty="0" err="1">
                <a:latin typeface="Times New Roman"/>
                <a:cs typeface="Times New Roman"/>
              </a:rPr>
              <a:t>молекулярно-генетической</a:t>
            </a:r>
            <a:r>
              <a:rPr lang="ru-RU" sz="3600" dirty="0"/>
              <a:t> </a:t>
            </a:r>
            <a:r>
              <a:rPr sz="3600" b="1" dirty="0" err="1">
                <a:latin typeface="Times New Roman"/>
                <a:cs typeface="Times New Roman"/>
              </a:rPr>
              <a:t>идентификации</a:t>
            </a:r>
            <a:r>
              <a:rPr sz="3600" b="1" dirty="0">
                <a:latin typeface="Times New Roman"/>
                <a:cs typeface="Times New Roman"/>
              </a:rPr>
              <a:t> личности</a:t>
            </a:r>
            <a:endParaRPr sz="3600" dirty="0"/>
          </a:p>
          <a:p>
            <a:pPr>
              <a:spcAft>
                <a:spcPts val="700"/>
              </a:spcAft>
            </a:pP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криминалистике практические идентификационные исследования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предполагают выявление и регистрацию таких признаков и свойств объекта,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которые можно считать индивидуальными. В судебно-биологической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идентификационной экспертизе в роли индивидуальных признаков человека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традиционно выступали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биохимические маркеры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 ним относятся некоторые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антигенные характеристики крови и тканей организма, а также изоформы ряда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ферментов, определяемые при изучении следов на вещественных доказательствах,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выделений или тканей тела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человека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lnSpc>
                <a:spcPct val="97917"/>
              </a:lnSpc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Индивидуализирующие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возможности маркерных систем зависят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полиморфности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степени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их вариабельности и количества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вариантов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популяции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 Чем эти величины больше, тем выше специфичность маркера, 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значит, его способность выделять конкретный объект среди других, даже сходных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иным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признакам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 всех известных биохимических маркеров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индивидуализирующий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потенциал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оказывается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недостаточно высок для позитивной идентификации,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отождествления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объектов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 Так, классические серологические маркеры -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эритроцитарные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антигены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АВО - встречаются у каждого третьего или четвертого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индивидуума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вероятность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их случайного совпадения у разных людей достаточно велика.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742" y="314881"/>
            <a:ext cx="11027229" cy="5721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0" algn="ctr"/>
            <a:r>
              <a:rPr lang="ru-RU" sz="3600" b="1" dirty="0">
                <a:latin typeface="Times New Roman"/>
                <a:cs typeface="Times New Roman"/>
              </a:rPr>
              <a:t>Основы молекулярно-генетической идентификации личности</a:t>
            </a:r>
            <a:endParaRPr lang="ru-RU" sz="3600" dirty="0"/>
          </a:p>
          <a:p>
            <a:endParaRPr dirty="0"/>
          </a:p>
          <a:p>
            <a:pPr>
              <a:spcAft>
                <a:spcPts val="10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Таким образом, </a:t>
            </a:r>
            <a:r>
              <a:rPr b="1" i="1" dirty="0">
                <a:latin typeface="Times New Roman"/>
                <a:cs typeface="Times New Roman"/>
              </a:rPr>
              <a:t>биохимические маркеры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являются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группоспецифическими</a:t>
            </a:r>
            <a:r>
              <a:rPr lang="ru-RU" dirty="0"/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 потому отождествление если и возможно, то с использованием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многих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систем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каждая из которых, взятая изолированно, имеет лишь относительное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значение. Это означает, что существующие методики классического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биохимического и иммунологического анализа, на которых в значительной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мере основано получение экспертных оценок при судебно-биологической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идентификации личности, способны лишь исключить с достаточной степенью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достоверности принадлежность исследуемого биологического материала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конкретному лицу. Позитивная же идентификация почти всегда носит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условный характер и ограничивается констатацией только групповой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принадлежности биологических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объектов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Прогресс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молекулярно-биологической науки открыл новые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пути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решения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проблемы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судебно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медицинской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идентификации личности,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обеспечив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возможность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выявления индивидуализирующих личность признаков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уровне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фенотипа, а генетической матрицы - клеточной ДНК.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24544" y="380075"/>
            <a:ext cx="10853057" cy="59052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0" algn="ctr"/>
            <a:r>
              <a:rPr lang="ru-RU" sz="3600" b="1" dirty="0">
                <a:latin typeface="Times New Roman"/>
                <a:cs typeface="Times New Roman"/>
              </a:rPr>
              <a:t>Основы молекулярно-генетической идентификации личности</a:t>
            </a:r>
            <a:endParaRPr lang="ru-RU" sz="3600" dirty="0"/>
          </a:p>
          <a:p>
            <a:endParaRPr dirty="0"/>
          </a:p>
          <a:p>
            <a:pPr>
              <a:spcAft>
                <a:spcPts val="200"/>
              </a:spcAft>
            </a:pPr>
            <a:endParaRPr dirty="0"/>
          </a:p>
          <a:p>
            <a:pPr indent="457200" algn="just">
              <a:lnSpc>
                <a:spcPct val="113333"/>
              </a:lnSpc>
            </a:pPr>
            <a:r>
              <a:rPr b="1" dirty="0">
                <a:latin typeface="Times New Roman"/>
                <a:cs typeface="Times New Roman"/>
              </a:rPr>
              <a:t>Молекулярно-генетические маркерные системы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основаны на существовании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различий в структуре ДНК (генов) у разных индивидуумов.</a:t>
            </a:r>
            <a:endParaRPr dirty="0"/>
          </a:p>
          <a:p>
            <a:pPr indent="457200" algn="just">
              <a:lnSpc>
                <a:spcPct val="112083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Гомологичные гены, то есть те, что определяют формирование одного и того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же признака, например, форму носа или цвет глаз, у разных людей могут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находиться в разных аллельных состояниях. На молекулярном уровне аллельные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варианты одного и того же гена отличаются небольшими изменениями в структуре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их ДНК, в последовательности нуклеотидов в полинуклеотидной цепи. Возможны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замена единичных нуклеотидов, так называемые точковые замены,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локальные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перестройки, именуемые делециями и инсерциями - соответственно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утрата либо добавление небольших участков цепи.</a:t>
            </a:r>
            <a:endParaRPr dirty="0"/>
          </a:p>
          <a:p>
            <a:pPr indent="457200" algn="just">
              <a:lnSpc>
                <a:spcPct val="11375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Столь незначительные различия в конечном итоге и определяют то, чем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разные люди отличаются друг от друга: уникальное сочетание аллельных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вариантов всех генов обеспечивает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биологическую индивидуальность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каждого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человека.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743" y="227796"/>
            <a:ext cx="10591800" cy="605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0" algn="ctr"/>
            <a:r>
              <a:rPr lang="ru-RU" sz="3600" b="1" dirty="0">
                <a:latin typeface="Times New Roman"/>
                <a:cs typeface="Times New Roman"/>
              </a:rPr>
              <a:t>Основы молекулярно-генетической идентификации личности</a:t>
            </a:r>
            <a:endParaRPr lang="ru-RU" sz="3600" dirty="0"/>
          </a:p>
          <a:p>
            <a:pPr>
              <a:spcAft>
                <a:spcPts val="1600"/>
              </a:spcAft>
            </a:pPr>
            <a:endParaRPr dirty="0"/>
          </a:p>
          <a:p>
            <a:pPr indent="457200" algn="just">
              <a:lnSpc>
                <a:spcPct val="9750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Выявление этих различий как индивидуализирующих характеристик требует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специальных методов и подходов, позволяющих работать непосредственно с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молекулами ДНК и определять в них наличие  дифференцирующих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признаков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lnSpc>
                <a:spcPct val="97500"/>
              </a:lnSpc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еном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человека содержит десятки тысяч генов и состоит из более чем 3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млрд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нуклеотидных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пар, при этом молекулы ДНК любых двух людей (не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отличаются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 среднем только одним нуклеотидом из каждых трехсот-четырехсот.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Но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даже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такие отличия, как правило, носят характер случайных отклонений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некой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доминирующей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нормы. Теоретически это означает, что если у сотни человек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проанализировать фрагмент ДНК длиной 300-400 нуклеотидов для одного и того же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среднестатистического гена, то девяносто девять человек вполне могут оказаться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неотличимыми друг от друга.</a:t>
            </a:r>
            <a:endParaRPr dirty="0"/>
          </a:p>
          <a:p>
            <a:pPr indent="457200" algn="just">
              <a:lnSpc>
                <a:spcPct val="98333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Практическое значение для целей генетической индивидуализации личности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имеют не любые гены, а только такие, у которых много аллельных форм: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мультиаллельные гипервариабельные гены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(гипервариабельные генетические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локусы). Индивидуализирующими характеристиками служат многочисленные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структурные варианты таких локусов, которые в разных сочетаниях присутствуют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ДНК разных индивидуумов.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793330" y="452467"/>
            <a:ext cx="8806448" cy="2976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9700"/>
            <a:r>
              <a:rPr sz="2400" b="1" dirty="0">
                <a:latin typeface="Times New Roman"/>
                <a:cs typeface="Times New Roman"/>
              </a:rPr>
              <a:t>Технологии молекулярно-генетической индивидуализации</a:t>
            </a:r>
            <a:endParaRPr sz="2400" dirty="0"/>
          </a:p>
          <a:p>
            <a:endParaRPr sz="2000" dirty="0"/>
          </a:p>
          <a:p>
            <a:pPr>
              <a:spcAft>
                <a:spcPts val="2200"/>
              </a:spcAft>
            </a:pPr>
            <a:endParaRPr sz="2000" dirty="0"/>
          </a:p>
          <a:p>
            <a:pPr algn="r"/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судебно-экспертной практике базовыми молекулярно-генетическими</a:t>
            </a:r>
            <a:endParaRPr sz="2000" dirty="0"/>
          </a:p>
          <a:p>
            <a:pPr>
              <a:spcBef>
                <a:spcPts val="4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технологиями признаны:</a:t>
            </a:r>
            <a:endParaRPr sz="2000" dirty="0"/>
          </a:p>
          <a:p>
            <a:pPr>
              <a:spcAft>
                <a:spcPts val="500"/>
              </a:spcAft>
            </a:pPr>
            <a:endParaRPr sz="2000" dirty="0"/>
          </a:p>
          <a:p>
            <a:pPr>
              <a:lnSpc>
                <a:spcPct val="114167"/>
              </a:lnSpc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     анализ полиморфизма (вариабельности) длины рестрикционных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ДНК;</a:t>
            </a:r>
            <a:endParaRPr sz="2000" dirty="0"/>
          </a:p>
        </p:txBody>
      </p:sp>
      <p:sp>
        <p:nvSpPr>
          <p:cNvPr id="7" name="TextBox 7"/>
          <p:cNvSpPr txBox="1"/>
          <p:nvPr/>
        </p:nvSpPr>
        <p:spPr>
          <a:xfrm>
            <a:off x="1793369" y="3732859"/>
            <a:ext cx="202034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endParaRPr sz="2000" dirty="0"/>
          </a:p>
        </p:txBody>
      </p:sp>
      <p:sp>
        <p:nvSpPr>
          <p:cNvPr id="8" name="TextBox 8"/>
          <p:cNvSpPr txBox="1"/>
          <p:nvPr/>
        </p:nvSpPr>
        <p:spPr>
          <a:xfrm>
            <a:off x="2256220" y="3732862"/>
            <a:ext cx="8208283" cy="305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 полиморфизма длины амплифицированных фрагментов ДНК;</a:t>
            </a:r>
            <a:endParaRPr sz="2000" dirty="0"/>
          </a:p>
        </p:txBody>
      </p:sp>
      <p:sp>
        <p:nvSpPr>
          <p:cNvPr id="9" name="TextBox 9"/>
          <p:cNvSpPr txBox="1"/>
          <p:nvPr/>
        </p:nvSpPr>
        <p:spPr>
          <a:xfrm>
            <a:off x="1793330" y="4433490"/>
            <a:ext cx="8122626" cy="659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     анализ полиморфизма нуклеотидных последовательностей (сайт-</a:t>
            </a:r>
            <a:endParaRPr sz="2000" dirty="0"/>
          </a:p>
          <a:p>
            <a:pPr>
              <a:spcBef>
                <a:spcPts val="3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полиморфизма) ДНК.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8" y="390227"/>
            <a:ext cx="11266715" cy="55465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17700" indent="330200">
              <a:lnSpc>
                <a:spcPct val="97500"/>
              </a:lnSpc>
            </a:pPr>
            <a:r>
              <a:rPr sz="3600" b="1" dirty="0">
                <a:latin typeface="Times New Roman"/>
                <a:cs typeface="Times New Roman"/>
              </a:rPr>
              <a:t>Анализ </a:t>
            </a:r>
            <a:r>
              <a:rPr sz="3600" b="1" dirty="0" err="1">
                <a:latin typeface="Times New Roman"/>
                <a:cs typeface="Times New Roman"/>
              </a:rPr>
              <a:t>полиморфизма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dirty="0" err="1">
                <a:latin typeface="Times New Roman"/>
                <a:cs typeface="Times New Roman"/>
              </a:rPr>
              <a:t>длины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r>
              <a:rPr sz="3600" b="1" dirty="0" err="1">
                <a:latin typeface="Times New Roman"/>
                <a:cs typeface="Times New Roman"/>
              </a:rPr>
              <a:t>рестрикционных</a:t>
            </a:r>
            <a:r>
              <a:rPr sz="3600" b="1" dirty="0">
                <a:latin typeface="Times New Roman"/>
                <a:cs typeface="Times New Roman"/>
              </a:rPr>
              <a:t> фрагментов ДНК</a:t>
            </a:r>
            <a:endParaRPr sz="3600" dirty="0"/>
          </a:p>
          <a:p>
            <a:endParaRPr dirty="0"/>
          </a:p>
          <a:p>
            <a:pPr>
              <a:spcAft>
                <a:spcPts val="1200"/>
              </a:spcAft>
            </a:pPr>
            <a:endParaRPr dirty="0"/>
          </a:p>
          <a:p>
            <a:pPr indent="457200" algn="just">
              <a:lnSpc>
                <a:spcPct val="9750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Большая часть вариаций в полинуклеотидной цепи геномной ДНК вызвана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точечными нуклеотидными заменами и некоторыми другими вариантами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реорганизации нуклеотидных последовательностей - инверсиями, делециями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инсерциями. В результате в молекулах ДНК появляются новые или утрачиваются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существовавшие ранее участки воздействия (сайты) особых ферментов -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рестрикционных эндонуклеаз (рестриктаз), в которых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они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расщепляют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полинуклеотидные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цепи ДНК. Это, в свою очередь, обусловливает изменение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длины получающихся рестрикционных фрагментов ДНК.</a:t>
            </a:r>
            <a:endParaRPr dirty="0"/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Интересующие фрагменты ДНК можно визуализировать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путем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молекулярной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гибридизации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 соответствующим зондом; данный метод хорошо известен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молекулярной биологии нуклеиновых кислот как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блот-гибридизационный анализ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 его помощью полиморфные участки генома обнаруживаются в виде имеющих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разную длину гомологичных фрагментов ДНК, которые образуются после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гидролиза геномной ДНК рестриктазами. Этот феномен получил название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полиморфизма длины рестрикционных фрагментов (ПДРФ) ДНК.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0243" y="317994"/>
            <a:ext cx="11571513" cy="587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997200"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человек, носитель индивидуальных биологических и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социальный и юридический статус которого зарегистрирован в документах.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личности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тождества неизвестного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разыскиваемым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algn="just"/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– время военных действий, террористических актов,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катаклизмов и техногенных катастроф, сопровождающихся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6667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возникновением массовых жертв, важнейшим направлением в изучении человека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его идентификация.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97917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развития науки об идентификации вместе с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совершенствованием организации и технологии процесса отождествления одним из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вопросов является разработка новых прогрессивных методов, с помощью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результаты отождествления становятся 100 % точными.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проблемы обусловлена и тем, что в России по данным МВД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7083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регистрируются десятки тысяч трупов неизвестных лиц. Установление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погибших в значительной мере затруднено из-за изменения их внешнего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под действием различных повреждающих факторов. Поэтому разработка новых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усовершенствование уже имеющихся методов идентификации является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важной стратегической задачей.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1149096"/>
            <a:ext cx="5701284" cy="4565904"/>
          </a:xfrm>
          <a:prstGeom prst="rect">
            <a:avLst/>
          </a:prstGeom>
        </p:spPr>
      </p:pic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17" y="4525125"/>
            <a:ext cx="3947159" cy="22783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8143" y="54495"/>
            <a:ext cx="6280783" cy="73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2800" b="1" dirty="0">
                <a:latin typeface="Times New Roman"/>
                <a:cs typeface="Times New Roman"/>
              </a:rPr>
              <a:t>Анализ полиморфизма длины</a:t>
            </a:r>
            <a:endParaRPr sz="2800" dirty="0"/>
          </a:p>
          <a:p>
            <a:pPr algn="ctr"/>
            <a:r>
              <a:rPr sz="2800" b="1" dirty="0">
                <a:latin typeface="Times New Roman"/>
                <a:cs typeface="Times New Roman"/>
              </a:rPr>
              <a:t>рестрикционных фрагментов ДНК</a:t>
            </a: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81743" y="124211"/>
            <a:ext cx="10167258" cy="61538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336800" indent="330200">
              <a:lnSpc>
                <a:spcPct val="97083"/>
              </a:lnSpc>
            </a:pPr>
            <a:r>
              <a:rPr sz="28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рестрикционных фрагментов ДНК</a:t>
            </a:r>
            <a:endParaRPr sz="2800" dirty="0"/>
          </a:p>
          <a:p>
            <a:pPr>
              <a:spcAft>
                <a:spcPts val="1800"/>
              </a:spcAft>
            </a:pPr>
            <a:endParaRPr dirty="0"/>
          </a:p>
          <a:p>
            <a:pPr indent="457200" algn="just">
              <a:lnSpc>
                <a:spcPct val="9708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Индивидуальный полиморфизм длины рестрикционных фрагментов создает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предпосылки для решения задач, связанных с индивидуализацией организма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установлением его биологических родственных связей с другими индивидуумами.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Однако большинство полиморфных геномных локусов - потенциальных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генетических маркеров - имеет только два варианта: дикий тип/мутация, то есть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являются диморфными или диаллельными. Ценность диморфных маркеров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невелика, потому что у многих людей может оказаться один и тот же вариант такого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гена. Поэтому индивидуализирующее значение имеют только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гипервариабельные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полиморфные </a:t>
            </a:r>
            <a:r>
              <a:rPr b="1" i="1" dirty="0" err="1">
                <a:latin typeface="Times New Roman"/>
                <a:cs typeface="Times New Roman"/>
              </a:rPr>
              <a:t>фрагменты</a:t>
            </a:r>
            <a:r>
              <a:rPr b="1" i="1" dirty="0">
                <a:latin typeface="Times New Roman"/>
                <a:cs typeface="Times New Roman"/>
              </a:rPr>
              <a:t>.</a:t>
            </a:r>
            <a:endParaRPr lang="ru-RU" i="1" dirty="0"/>
          </a:p>
          <a:p>
            <a:pPr indent="457200" algn="just">
              <a:lnSpc>
                <a:spcPct val="97083"/>
              </a:lnSpc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Поскольку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гипервариабельные локусы мультиаллельны,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информативность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маркерных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систем на их основе намного выше, чем информативность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систем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базирующихся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на единичных нуклеотидных заменах. Теоретически можно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предполагать, что высокая локальная генетическая вариабельность вызвана не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столько точечными нуклеотидными мутациями или микроделециями/инсерциями,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сколько другими механизмами, приводящими к более существенной реорганизации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геномных последовательностей: транспозициями, неравными или незаконными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рекомбинациями, проскальзыванием репликативного комплекса и т.п. Как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оказалось, такие локусы достаточно широко распространены в геноме человека.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24544" y="255543"/>
            <a:ext cx="10493828" cy="60697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71700" indent="330200" algn="ctr">
              <a:lnSpc>
                <a:spcPct val="97917"/>
              </a:lnSpc>
            </a:pP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sz="2800" b="1" dirty="0" err="1">
                <a:latin typeface="Times New Roman"/>
                <a:cs typeface="Times New Roman"/>
              </a:rPr>
              <a:t>нализ</a:t>
            </a:r>
            <a:r>
              <a:rPr sz="2800" b="1" dirty="0">
                <a:latin typeface="Times New Roman"/>
                <a:cs typeface="Times New Roman"/>
              </a:rPr>
              <a:t> полиморфизма длины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рестрикционных фрагментов ДНК</a:t>
            </a:r>
            <a:endParaRPr sz="2800" dirty="0"/>
          </a:p>
          <a:p>
            <a:endParaRPr dirty="0"/>
          </a:p>
          <a:p>
            <a:pPr>
              <a:spcAft>
                <a:spcPts val="10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 примечательны из них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«минисателлитные» ДНК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относительно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короткие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(10-60 нуклеотидных пар), рассеянные по геному,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повторяющиеся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нуклеотидные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последовательности, имеющие тандемную организацию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демонстрирующие разную степень внутригрупповой гомологии. Число тандемных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повторов в минисателлитных блоках (и следовательно, длина самих блоков)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варьирует в широких пределах - от трех-четырех до нескольких тысяч; такие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блоки представляют разные аллельные варианты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мультиаллельных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генетических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локусов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1987 г. И. Накамура предложил называть такого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генетические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элементы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локусами с варьирующимся числом тандемных повторов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просто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тандемными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повторами с переменным числом звеньев (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общепринятая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английская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аббревиатура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VNTR -Variable Number Tandem Repeat).</a:t>
            </a:r>
            <a:endParaRPr lang="ru-RU" dirty="0"/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Вариации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числа повторяющихся элементов в VNTR-блоках как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обусловливают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структурный полиморфизм этих локусов, проявляющийся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форме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ПДРФ. Дело в том, что длина соответствующих рестрикционных фрагментов,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если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отсутствуют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участки расщепления внутри самих повторов (из-за их достаточно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простого нуклеотидного состава), зависит от числа повторяющихся единиц.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1" y="641603"/>
            <a:ext cx="3429000" cy="5804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01181" y="607333"/>
            <a:ext cx="7437676" cy="56433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330200" algn="ctr">
              <a:lnSpc>
                <a:spcPct val="97083"/>
              </a:lnSpc>
            </a:pPr>
            <a:r>
              <a:rPr sz="24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рестрикционных </a:t>
            </a:r>
            <a:r>
              <a:rPr sz="2400" b="1" dirty="0" err="1">
                <a:latin typeface="Times New Roman"/>
                <a:cs typeface="Times New Roman"/>
              </a:rPr>
              <a:t>фрагментов</a:t>
            </a:r>
            <a:r>
              <a:rPr sz="2400" b="1" dirty="0">
                <a:latin typeface="Times New Roman"/>
                <a:cs typeface="Times New Roman"/>
              </a:rPr>
              <a:t> ДНК</a:t>
            </a:r>
            <a:endParaRPr lang="ru-RU" sz="2400" b="1" dirty="0">
              <a:latin typeface="Times New Roman"/>
              <a:cs typeface="Times New Roman"/>
            </a:endParaRPr>
          </a:p>
          <a:p>
            <a:pPr indent="330200" algn="ctr">
              <a:lnSpc>
                <a:spcPct val="97083"/>
              </a:lnSpc>
            </a:pPr>
            <a:endParaRPr lang="ru-RU" sz="2400" b="1" dirty="0">
              <a:latin typeface="Times New Roman"/>
              <a:cs typeface="Times New Roman"/>
            </a:endParaRPr>
          </a:p>
          <a:p>
            <a:pPr indent="330200" algn="ctr">
              <a:lnSpc>
                <a:spcPct val="97083"/>
              </a:lnSpc>
            </a:pPr>
            <a:endParaRPr lang="ru-RU" sz="2400" b="1" dirty="0">
              <a:latin typeface="Times New Roman"/>
              <a:cs typeface="Times New Roman"/>
            </a:endParaRPr>
          </a:p>
          <a:p>
            <a:pPr indent="330200" algn="ctr">
              <a:lnSpc>
                <a:spcPct val="97083"/>
              </a:lnSpc>
            </a:pPr>
            <a:endParaRPr lang="ru-RU" sz="2400" dirty="0"/>
          </a:p>
          <a:p>
            <a:pPr indent="330200" algn="ctr">
              <a:lnSpc>
                <a:spcPct val="97083"/>
              </a:lnSpc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Последовательности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 с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варьирующимся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числом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тандемных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повторов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330200" algn="ctr">
              <a:lnSpc>
                <a:spcPct val="97083"/>
              </a:lnSpc>
            </a:pPr>
            <a:endParaRPr dirty="0"/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вверху - варианты таких локусов А, Б, В</a:t>
            </a:r>
            <a:r>
              <a:rPr lang="ru-RU" dirty="0"/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 Г различаются по длине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один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повторяющийся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сегмент,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сайты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рестрикции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отмечены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стрелками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ru-RU" dirty="0"/>
          </a:p>
          <a:p>
            <a:pPr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внизу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- схематическая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картина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блот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гибридизации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 молекулярным зондом,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гомологичным тандемному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повтору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некоторых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гетерозиготных по данному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локусу ДНК.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9598" y="1570919"/>
            <a:ext cx="10559142" cy="55014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3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 значимое свойство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минисателлитов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- их существование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виде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семейств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диспергированных по геному. Все локусы каждого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семейства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содержат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наборы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тандемных олигонуклеотидных последовательностей, объединяемых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одним нуклеотидным «мотивом», или кор-последовательностью.</a:t>
            </a:r>
            <a:endParaRPr dirty="0"/>
          </a:p>
          <a:p>
            <a:pPr indent="457200" algn="just">
              <a:lnSpc>
                <a:spcPct val="112083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Таким образом, помимо мультиаллельности, то есть полиморфизма,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обусловленного переменным числом повторяющихся элементов в самих локусах,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минисателлитные маркеры характеризуются еще и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«системным»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полиморфизмом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- возможностью одновременного выявления аллельных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вариантов сразу нескольких (часто генетически не сцепленных между собой)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локусов, представляющих одно семейство.</a:t>
            </a:r>
            <a:endParaRPr dirty="0"/>
          </a:p>
          <a:p>
            <a:pPr indent="457200" algn="just">
              <a:lnSpc>
                <a:spcPct val="112083"/>
              </a:lnSpc>
              <a:spcBef>
                <a:spcPts val="4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результате информативность таких гиперполиморфных мультилокусных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систем оказывается предельно высокой и достаточной для доказательной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индивидуализации человека.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2BDA8-C041-0E2F-C548-A406DE27E241}"/>
              </a:ext>
            </a:extLst>
          </p:cNvPr>
          <p:cNvSpPr txBox="1"/>
          <p:nvPr/>
        </p:nvSpPr>
        <p:spPr>
          <a:xfrm>
            <a:off x="-212274" y="198213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рестрикционных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54477" y="967170"/>
            <a:ext cx="11283045" cy="5523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endParaRPr dirty="0"/>
          </a:p>
          <a:p>
            <a:pPr algn="just">
              <a:spcAft>
                <a:spcPts val="1100"/>
              </a:spcAft>
            </a:pPr>
            <a:endParaRPr dirty="0"/>
          </a:p>
          <a:p>
            <a:pPr indent="457200" algn="just">
              <a:lnSpc>
                <a:spcPct val="96250"/>
              </a:lnSpc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неизвестно общее число семейств гипервариабельных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локусов в геноме человека, но, по-видимому, оно достаточно велико; каждое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мультилокусную гипервариабельную систему с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высоким индивидуализирующим потенциалом.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97083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потенциала мультиаллельных ПДРФ-маркеров в середине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1980-х годов был разработан комплекс гибридизационных методик с использованием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ДНК-зондов, позволяющих эффективно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индивидуально-специфичные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аллельных вариантов гипервариабельных локусов в геноме человека.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Молекулярный зонд специфичен либо к индивидуальному локусу (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монолокусная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либо к целому семейству таких локусов (мультилокусная система).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участков геномной ДНК, гомологичных зонду,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радиоавтография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нерадиоактивные методы детекции, такие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хромогенные иммунохимические реакции и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конечном этапе работы формируется оценочный графический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исчерченная чередующимися полосами дорожка.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34BA4-9650-C1F6-9F13-B8729BBE214E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рестрикционных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58" y="682969"/>
            <a:ext cx="3457956" cy="57317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36611" y="254839"/>
            <a:ext cx="7285275" cy="60261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330200" algn="ctr">
              <a:lnSpc>
                <a:spcPct val="97083"/>
              </a:lnSpc>
            </a:pPr>
            <a:r>
              <a:rPr sz="28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рестрикционных фрагментов ДНК</a:t>
            </a:r>
            <a:endParaRPr sz="2800" dirty="0"/>
          </a:p>
          <a:p>
            <a:pPr>
              <a:spcAft>
                <a:spcPts val="1400"/>
              </a:spcAft>
            </a:pPr>
            <a:endParaRPr sz="1600" dirty="0"/>
          </a:p>
          <a:p>
            <a:pPr marL="1143000" indent="457200" algn="just">
              <a:lnSpc>
                <a:spcPct val="97083"/>
              </a:lnSpc>
            </a:pPr>
            <a:r>
              <a:rPr sz="1600" b="1" dirty="0">
                <a:latin typeface="Times New Roman"/>
                <a:cs typeface="Times New Roman"/>
              </a:rPr>
              <a:t>Результаты идентификационной экспертизы,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полученные с помощью меченного дигоксигенином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молекулярного зонда (САС) И. Эпплена (слева):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  <a:p>
            <a:pPr marL="1143000" indent="457200" algn="just">
              <a:lnSpc>
                <a:spcPct val="97083"/>
              </a:lnSpc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«Отпечатки», характеризующие препараты геномной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ДНК, которые были получены из следов крови на одежде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подозреваемого в убийстве (1) и из лимфоцитов крови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погибшего (2), идентичны и в то же время отличаются от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образца крови самого подозреваемого (3).</a:t>
            </a:r>
            <a:endParaRPr sz="1600" dirty="0"/>
          </a:p>
          <a:p>
            <a:pPr marL="1155700" indent="457200" algn="just">
              <a:lnSpc>
                <a:spcPct val="96250"/>
              </a:lnSpc>
              <a:spcBef>
                <a:spcPts val="500"/>
              </a:spcBef>
            </a:pPr>
            <a:r>
              <a:rPr sz="1600" b="1" dirty="0">
                <a:latin typeface="Times New Roman"/>
                <a:cs typeface="Times New Roman"/>
              </a:rPr>
              <a:t>Геномные «отпечатки» четырех неродственных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индивидуумов,  полученные с использованием зонда М13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 качестве гибридизационной пробы для анализа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рестриктазного гидролизата  суммарной геномной ДНК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человека: 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155700" indent="457200" algn="just">
              <a:lnSpc>
                <a:spcPct val="96250"/>
              </a:lnSpc>
              <a:spcBef>
                <a:spcPts val="500"/>
              </a:spcBef>
            </a:pP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каждого индивидуума характерен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свой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sz="1600" dirty="0"/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присущий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только ему набор отличающихся по длине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минисателлитных фрагментов, который при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электрофоретическом анализе выявляется как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индивидуально- специфичная нерегулярная «лестница»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из поперечных полос, большая часть которых у не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 не совпадает. У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близких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</a:t>
            </a:r>
            <a:r>
              <a:rPr lang="ru-RU" sz="1600" dirty="0"/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число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совпадений полос может быть существенно больше.</a:t>
            </a:r>
            <a:endParaRPr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3912" y="1383254"/>
            <a:ext cx="11016343" cy="54747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600"/>
              </a:spcAft>
            </a:pPr>
            <a:endParaRPr dirty="0"/>
          </a:p>
          <a:p>
            <a:pPr indent="457200" algn="just"/>
            <a:r>
              <a:rPr b="1" dirty="0">
                <a:latin typeface="Times New Roman"/>
                <a:cs typeface="Times New Roman"/>
              </a:rPr>
              <a:t>Метод энзиматической амплификации </a:t>
            </a:r>
            <a:r>
              <a:rPr b="1" dirty="0" err="1">
                <a:latin typeface="Times New Roman"/>
                <a:cs typeface="Times New Roman"/>
              </a:rPr>
              <a:t>гипервариабельных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генетических</a:t>
            </a:r>
            <a:r>
              <a:rPr lang="ru-RU" dirty="0"/>
              <a:t> </a:t>
            </a:r>
            <a:r>
              <a:rPr b="1" dirty="0" err="1">
                <a:latin typeface="Times New Roman"/>
                <a:cs typeface="Times New Roman"/>
              </a:rPr>
              <a:t>локусов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 помощью полимеразной цепной реакции (ПЦР) позволяет преодолеть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все ограничения молекулярно-генетических методов исследования, которые были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связаны с недостаточным для анализа количеством ДНК.</a:t>
            </a:r>
            <a:endParaRPr lang="ru-RU"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ПЦР  дает возможность  выделить и размножить любую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необходимую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анализа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последовательность ДНК в количестве, превышающем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исходное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десятки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 даже сотни миллионов раз. Такая высокая степень направленного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обогащения теоретически позволяет работать с единичными молекулами ДНК,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следовательно, открывается возможность молекулярно-генетического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типирования даже в случае исчезающе малых количеств доступного для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экспертизы биологического материала. Действительно, еще в 1986 г. Джеффрис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экспериментально доказал, что с помощью ПЦР реальной становится задача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геномной идентификации на уровне нескольких или даже одной клетки. Кроме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того, ПЦР весьма эффективна при анализе сильно разрушенных ДНК,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подвергшихся высокой степени деградации.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6CDE1-9F67-4000-3E5A-064D740DA8EA}"/>
              </a:ext>
            </a:extLst>
          </p:cNvPr>
          <p:cNvSpPr txBox="1"/>
          <p:nvPr/>
        </p:nvSpPr>
        <p:spPr>
          <a:xfrm>
            <a:off x="-402671" y="20511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амплифицированных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62000" y="1478799"/>
            <a:ext cx="10613571" cy="54633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>
              <a:spcAft>
                <a:spcPts val="200"/>
              </a:spcAft>
            </a:pPr>
            <a:endParaRPr dirty="0"/>
          </a:p>
          <a:p>
            <a:pPr indent="457200" algn="just">
              <a:lnSpc>
                <a:spcPct val="11250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Гипервариабельные локусы VNTR-типа содержат различное число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повторяющихся элементарных звеньев. При амплификации с праймерами,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расположенными по краям такого локуса, образуются фрагменты ДНК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различной длины, причем длина фрагмента будет пропорциональна числу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повторов.</a:t>
            </a:r>
            <a:endParaRPr dirty="0"/>
          </a:p>
          <a:p>
            <a:pPr indent="457200" algn="just">
              <a:lnSpc>
                <a:spcPct val="112500"/>
              </a:lnSpc>
              <a:spcBef>
                <a:spcPts val="13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Таким образом, в данной аналитической системе любой индивидуальный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образец ДНК человека характеризуется наличием двух амплифицированных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разной или одинаковой длины (соответственно, гетерозиготное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гомозиготное состояние), поскольку каждая из двух гомологичных хромосом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несет свой вариант гипервариабельного локуса, который может отличаться от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других числом содержащихся в нем тандемных повторов. Этот феномен получил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название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полиморфизма длины амплифицированных фрагментов (ПДАФ) ДНК.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C0012-C29E-DF7E-408C-042051FDC48A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амплифицированных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78971" y="1065141"/>
            <a:ext cx="11081658" cy="6266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1100"/>
              </a:spcAft>
            </a:pPr>
            <a:endParaRPr dirty="0"/>
          </a:p>
          <a:p>
            <a:pPr indent="457200" algn="just">
              <a:lnSpc>
                <a:spcPct val="112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Молекулярные копии амплифицируемого локуса ДНК накапливаются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реакционной смеси, вследствие чего количественно оказываются доступными для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сравнительного анализа. Далее полученные амплификационные продукты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фракционируют с помощью электрофореза в геле агарозы или полиакриламида,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фрагменты ДНК, амплифицированные в ходе реакции, выявляют, используя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различные методы детекции.</a:t>
            </a:r>
            <a:endParaRPr dirty="0"/>
          </a:p>
          <a:p>
            <a:pPr indent="457200" algn="just">
              <a:spcBef>
                <a:spcPts val="16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Собственно идентификационный анализ ПДАФ хромосомной ДНК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целом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аналогичен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монолокусному анализу ПДРФ: полиморфные по длине фрагменты,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представляющие разные аллельные варианты гипервариабельных локусов,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выступают в качестве индивидуализирующих личность признаков. Они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регистрируются в виде индивидуально-специфичного набора из двух полиморфных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(две полосы на электрофореграмме), характеризующихся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определенным расположением на дорожке геля. Этот так называемый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амплификационный профиль ДНК и является индивидуализирующей геномной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характеристикой человека, которому принадлежит анализируемая ДНК.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29247-33F7-0A9D-DD1E-DEA16F410CB0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амплифицированных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3" y="612821"/>
            <a:ext cx="8648700" cy="61447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07971" y="100411"/>
            <a:ext cx="3430010" cy="345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2800" b="1" dirty="0">
                <a:latin typeface="Times New Roman"/>
                <a:cs typeface="Times New Roman"/>
              </a:rPr>
              <a:t>Общие положения</a:t>
            </a: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2" y="1557527"/>
            <a:ext cx="6306312" cy="45704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65902" y="934512"/>
            <a:ext cx="6632727" cy="4634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>
              <a:spcAft>
                <a:spcPts val="600"/>
              </a:spcAft>
            </a:pPr>
            <a:endParaRPr dirty="0"/>
          </a:p>
          <a:p>
            <a:pPr marL="44450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Электрофореграмма</a:t>
            </a:r>
            <a:endParaRPr dirty="0"/>
          </a:p>
          <a:p>
            <a:pPr marL="4762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(окрашивание</a:t>
            </a:r>
            <a:endParaRPr dirty="0"/>
          </a:p>
          <a:p>
            <a:pPr marL="49911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серебром)</a:t>
            </a:r>
            <a:endParaRPr dirty="0"/>
          </a:p>
          <a:p>
            <a:pPr algn="r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амплифицированных</a:t>
            </a:r>
            <a:endParaRPr dirty="0"/>
          </a:p>
          <a:p>
            <a:pPr marL="45466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ДНК -</a:t>
            </a:r>
            <a:endParaRPr dirty="0"/>
          </a:p>
          <a:p>
            <a:pPr marL="50927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аллелей</a:t>
            </a:r>
            <a:endParaRPr dirty="0"/>
          </a:p>
          <a:p>
            <a:pPr algn="r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хромосомного локуса</a:t>
            </a:r>
            <a:endParaRPr dirty="0"/>
          </a:p>
          <a:p>
            <a:pPr marL="44450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ApoB-3'VNTR (2р24-</a:t>
            </a:r>
            <a:endParaRPr dirty="0"/>
          </a:p>
          <a:p>
            <a:pPr marL="4711700" indent="165100">
              <a:lnSpc>
                <a:spcPct val="9708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р23) восьми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неродственных</a:t>
            </a:r>
            <a:endParaRPr dirty="0"/>
          </a:p>
          <a:p>
            <a:pPr marL="4724400"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индивидуумов.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C7559-022B-B35E-6B47-1044310A1D4B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амплифицированных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10732" y="1191572"/>
            <a:ext cx="10666868" cy="5666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1600"/>
              </a:spcAft>
            </a:pP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Чаще всего полосы на электрофореграмме визуализируют с помощью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красителя этидиумбромида в ультрафиолетовом излучении или путем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окрашивания нитратом серебра.</a:t>
            </a:r>
            <a:endParaRPr dirty="0"/>
          </a:p>
          <a:p>
            <a:pPr indent="457200" algn="just">
              <a:lnSpc>
                <a:spcPct val="97917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последнее время все более активно внедряется регистрация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амплифицированных фрагментов ДНК с использованием более чувствительных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методов детекции, например, с помощью флуоресцентных меток, возбуждаемых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лазерным излучением. Подобные методы требуют специального аппаратного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обеспечения и относительно дороги, но они анализируют картину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электрофоретического разделения с очень высокой точностью в режиме реального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времени.</a:t>
            </a:r>
            <a:endParaRPr dirty="0"/>
          </a:p>
          <a:p>
            <a:pPr indent="457200" algn="just">
              <a:lnSpc>
                <a:spcPct val="98333"/>
              </a:lnSpc>
              <a:spcBef>
                <a:spcPts val="3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Кроме того, открывается возможность разработки мультиплексных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амплификационных систем, которые позволяют одновременно анализировать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ПДАФ сразу нескольких локусов (их может быть больше десятка). Создаваемый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уже суммой локусов амплификационный профиль ДНК оказывается чрезвычайно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полиморфным, ведь он является комбинацией нескольких независимых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полиморфных элементов, что и обусловливает его очень высокую индивидуальную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специфичность.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AB8AE-7561-8296-DEDC-E180528769CF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cs typeface="Times New Roman"/>
              </a:rPr>
              <a:t>амплифицированных</a:t>
            </a:r>
            <a:r>
              <a:rPr lang="ru-RU" sz="3600" b="1" dirty="0">
                <a:latin typeface="Times New Roman"/>
                <a:cs typeface="Times New Roman"/>
              </a:rPr>
              <a:t> фрагментов ДНК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6300"/>
            <a:ext cx="4561332" cy="58140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54470" y="76200"/>
            <a:ext cx="8104129" cy="6331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660400" algn="ctr">
              <a:lnSpc>
                <a:spcPct val="97500"/>
              </a:lnSpc>
            </a:pPr>
            <a:r>
              <a:rPr sz="2400" b="1" dirty="0">
                <a:latin typeface="Times New Roman"/>
                <a:cs typeface="Times New Roman"/>
              </a:rPr>
              <a:t>Анализ полиморфизма длины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амплифицированных фрагментов ДНК</a:t>
            </a:r>
            <a:endParaRPr sz="2400" dirty="0"/>
          </a:p>
          <a:p>
            <a:pPr>
              <a:spcAft>
                <a:spcPts val="1800"/>
              </a:spcAft>
            </a:pPr>
            <a:endParaRPr sz="1600" dirty="0"/>
          </a:p>
          <a:p>
            <a:pPr marL="3187700"/>
            <a:r>
              <a:rPr sz="1600" b="1" dirty="0">
                <a:latin typeface="Times New Roman"/>
                <a:cs typeface="Times New Roman"/>
              </a:rPr>
              <a:t>Типирование хромосомной ДНК шести</a:t>
            </a:r>
            <a:endParaRPr sz="1600" dirty="0"/>
          </a:p>
          <a:p>
            <a:pPr marL="2730500"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неродственных индивидов с помощью</a:t>
            </a:r>
            <a:endParaRPr sz="1600" dirty="0"/>
          </a:p>
          <a:p>
            <a:pPr algn="r"/>
            <a:r>
              <a:rPr sz="1600" b="1" dirty="0">
                <a:latin typeface="Times New Roman"/>
                <a:cs typeface="Times New Roman"/>
              </a:rPr>
              <a:t>мультиплексной амплификационной системы</a:t>
            </a:r>
            <a:endParaRPr sz="1600" dirty="0"/>
          </a:p>
          <a:p>
            <a:pPr marL="2743200"/>
            <a:r>
              <a:rPr sz="1600" b="1" dirty="0">
                <a:latin typeface="Times New Roman"/>
                <a:cs typeface="Times New Roman"/>
              </a:rPr>
              <a:t>PowerPlex2.1 System (Promega Corp., США)</a:t>
            </a:r>
            <a:endParaRPr sz="1600" dirty="0"/>
          </a:p>
          <a:p>
            <a:pPr marL="32004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Эта система позволяет одновременно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анализировать ПДАФ девяти хромосомных</a:t>
            </a:r>
            <a:endParaRPr sz="1600" dirty="0"/>
          </a:p>
          <a:p>
            <a:pPr marL="2730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локусов: Penta E, D18S51, D21SII, THOI,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D3S1358, FGA, ТРОХ, D8S1179 и vWA</a:t>
            </a:r>
            <a:endParaRPr sz="1600" dirty="0"/>
          </a:p>
          <a:p>
            <a:pPr marL="2730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(компьютерный интерпретационный образ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трехцветной картины, полученной на</a:t>
            </a:r>
            <a:endParaRPr sz="1600" dirty="0"/>
          </a:p>
          <a:p>
            <a:pPr marL="2730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аппаратно-программном комплексе Hitachi</a:t>
            </a:r>
            <a:endParaRPr sz="1600" dirty="0"/>
          </a:p>
          <a:p>
            <a:pPr marL="2730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FMBIO II Fluorescence Imaging System): М -</a:t>
            </a:r>
            <a:endParaRPr sz="1600" dirty="0"/>
          </a:p>
          <a:p>
            <a:pPr marL="2730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комбинированный аллельный стандарт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(представлены все аллельные варианты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анализируемых локусов). Суммарный</a:t>
            </a:r>
            <a:endParaRPr sz="1600" dirty="0"/>
          </a:p>
          <a:p>
            <a:pPr marL="27432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амплификационный профиль ДНК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ru-RU" sz="1600" dirty="0"/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каждого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индивидуума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создается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комбинацией</a:t>
            </a:r>
            <a:r>
              <a:rPr lang="ru-RU" sz="1600" dirty="0"/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девяти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пар полос, которые у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</a:t>
            </a:r>
            <a:r>
              <a:rPr lang="ru-RU" sz="1600" dirty="0"/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ведут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себя как независимые полиморфные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элементы, что обусловливает очень высокую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индивидуальную специфичность.</a:t>
            </a:r>
            <a:endParaRPr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1886" y="1110871"/>
            <a:ext cx="11408228" cy="6307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6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Существенная часть вариаций в полинуклеотидных цепях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геномной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обусловлена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точечными нуклеотидными заменами: очень многие локусы,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том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числе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 высокополиморфные, имеют варианты (аллели), которые на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молекулярном уровне одинаковы по длине, но в той или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степени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различаются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последовательностью нуклеотидов. Это так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называемый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сайт-полиморфизм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(от англ. site - участок), который условно можно обозначить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ППАФ -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полиморфизм последовательности амплифицированных фрагментов ДНК.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Понятно, что амплификация локусов ДНК, обладающих свойством сайт-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полиморфизма, приведет к образованию неразличимых по длине фрагментов.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Дифференцировать такие фрагменты с помощью обычных методов электрофореза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невозможно, поэтому в индивидуализирующих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системах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ППАФ-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типа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используются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иные принципы дифференциации аллельных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вариантов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dirty="0"/>
              <a:t> </a:t>
            </a:r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Наиболее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радикальный путь -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секвенирование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амплифицированных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фрагментов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есть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определение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первичной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структуры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полинуклеотидной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цепи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 Теоретически это самый точный и доказательный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метод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анализа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генетических вариаций, поскольку по своей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сути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секвенирование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означает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расшифровку генетического кода, который в принципе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уникален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каждого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организма.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5EFB0-7862-4E38-66E2-92CED8257EED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1886" y="1046488"/>
            <a:ext cx="11190514" cy="5961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 indent="457200" algn="just">
              <a:lnSpc>
                <a:spcPct val="9833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настоящее время единственной молекулярно-генетической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индивидуализирующей системой, основанной на секвенировании сайт-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полиморфных амплифицированных фрагментов ДНК, являются полиморфные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локусы митохондриальной ДНК (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мтДНК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lang="ru-RU" dirty="0">
              <a:solidFill>
                <a:srgbClr val="000000"/>
              </a:solidFill>
            </a:endParaRPr>
          </a:p>
          <a:p>
            <a:pPr indent="457200" algn="just">
              <a:lnSpc>
                <a:spcPct val="98333"/>
              </a:lnSpc>
            </a:pPr>
            <a:r>
              <a:rPr b="1" dirty="0" err="1">
                <a:latin typeface="Times New Roman"/>
                <a:cs typeface="Times New Roman"/>
              </a:rPr>
              <a:t>Митохондриальная</a:t>
            </a:r>
            <a:r>
              <a:rPr b="1" dirty="0">
                <a:latin typeface="Times New Roman"/>
                <a:cs typeface="Times New Roman"/>
              </a:rPr>
              <a:t> ДНК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человека представляет собой кольцевую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молекулу,которая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имеет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размер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16 569 пар нуклеотидов. Предполагается,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что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мтДНК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эволюционировала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из хромосомы свободноживущей бактерии,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значительная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часть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исходной бактериальной хромосомы была утрачена или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переместилась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ядро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Сейчас мтДНК человека насчитывает всего 37 генов. Она характеризуется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рядом уникальных биологических свойств: быстрым темпом мутирования и, как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следствие, высоким уровнем изменчивости, большим числом копий в каждой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клетке, материнским характером наследования и отсутствием рекомбинации. Эти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свойства, ставшие причиной широкого использования мтДНК в популяционных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эволюционных исследованиях, делают ее высокоинформативным, а в некоторых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случаях единственно применимым инструментом и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судебно-медицинской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практике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339C0-5731-B886-9352-61558DBB3C8E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1130806"/>
            <a:ext cx="6541008" cy="5611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05493-8495-26D9-FBBA-F68B29D0572E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74915" y="1158831"/>
            <a:ext cx="10776856" cy="56447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12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Можно использовать мтДНК как генетический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маркер </a:t>
            </a:r>
            <a:r>
              <a:rPr b="1" dirty="0" err="1">
                <a:latin typeface="Times New Roman"/>
                <a:cs typeface="Times New Roman"/>
              </a:rPr>
              <a:t>материнской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линии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наследования</a:t>
            </a:r>
            <a:r>
              <a:rPr b="1" dirty="0">
                <a:latin typeface="Times New Roman"/>
                <a:cs typeface="Times New Roman"/>
              </a:rPr>
              <a:t>,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 особенно успешно при установлении родства в тех случаях,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когда генетическая дистанция, разделяющая родственников, больше, чем одно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поколение. Здесь аутосомные маркеры не дают доказательного результата,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поскольку практически невозможно проанализировать очень большое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количество вариантов их наследования в ряду поколений. Нуклеотидная же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последовательность мтДНК идентична у всех родственников, связанных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материнской линией родства (за исключением редких мутационных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событий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lang="ru-RU" dirty="0"/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этой причине для установления принадлежности индивида 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конкретной генетической линии, а следовательно, для его косвенной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идентификации, можно использовать сравнительный анализ мтДНК любых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 индивида по материнской линии (сестра, бабка, дядя,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племянник и т.д.).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850BD-3DE2-0F55-4806-F43608020489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1191"/>
            <a:ext cx="4643628" cy="3416808"/>
          </a:xfrm>
          <a:prstGeom prst="rect">
            <a:avLst/>
          </a:prstGeom>
        </p:spPr>
      </p:pic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35" y="1016536"/>
            <a:ext cx="7217664" cy="25344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90035" y="173111"/>
            <a:ext cx="5382541" cy="728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02626-8BF3-9686-518A-E0C237832A71}"/>
              </a:ext>
            </a:extLst>
          </p:cNvPr>
          <p:cNvSpPr txBox="1"/>
          <p:nvPr/>
        </p:nvSpPr>
        <p:spPr>
          <a:xfrm>
            <a:off x="-371222" y="-51851"/>
            <a:ext cx="11936689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39097" y="1256614"/>
            <a:ext cx="10589341" cy="5888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457200" algn="just">
              <a:spcAft>
                <a:spcPts val="1700"/>
              </a:spcAft>
            </a:pPr>
            <a:endParaRPr dirty="0"/>
          </a:p>
          <a:p>
            <a:pPr indent="457200" algn="just">
              <a:lnSpc>
                <a:spcPct val="9750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 мтДНК возможен, если для экспертного исследования доступны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крайне малые количества биологического материала или ДНК, содержащаяся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образце, сильно деградирована и хромосомная ДНК не может быть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амплифицирована.</a:t>
            </a:r>
            <a:endParaRPr dirty="0"/>
          </a:p>
          <a:p>
            <a:pPr indent="457200" algn="just">
              <a:lnSpc>
                <a:spcPct val="98333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Митохондриальная ДНК многократно использовалась для анализа костных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останков, возраст которых исчисляется десятками, сотнями и даже десятками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тысяч лет. Такие результаты недостижимы для индивидуализирующих систем,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основанных на анализе однокопийных генов хромосомной ДНК.</a:t>
            </a:r>
            <a:endParaRPr lang="ru-RU" dirty="0"/>
          </a:p>
          <a:p>
            <a:pPr indent="457200" algn="just">
              <a:lnSpc>
                <a:spcPct val="98333"/>
              </a:lnSpc>
              <a:spcBef>
                <a:spcPts val="200"/>
              </a:spcBef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Высокий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уровень изменчивости мтДНК обеспечивает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широкий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спектр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индивидуализирующих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характеристик, а значит, 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высокий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дискриминирующий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потенциал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данного метода.</a:t>
            </a:r>
            <a:endParaRPr dirty="0"/>
          </a:p>
          <a:p>
            <a:pPr indent="457200" algn="just">
              <a:lnSpc>
                <a:spcPct val="97917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Поскольку мтДНК не подвержена рекомбинации, она должна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рассматриваться как единый локус. Количество вариантов последовательности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контрольного региона мтДНК существенно превышает количество аллелей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любого, даже самого полиморфного хромосомного маркера. Полиморфизм мтДНК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столь высок, что иногда один лишь его анализ может обеспечить достаточно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надежное подтверждение родства.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1D235-0371-2DAE-32D8-47B9EE38145D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6" y="3860292"/>
            <a:ext cx="4431792" cy="28590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93929" y="1038864"/>
            <a:ext cx="9004142" cy="5819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100"/>
              </a:spcAft>
            </a:pPr>
            <a:endParaRPr dirty="0"/>
          </a:p>
          <a:p>
            <a:pPr indent="469900" algn="just">
              <a:lnSpc>
                <a:spcPct val="9625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Вариации в полинуклеотидных цепях мтДНК обусловлены в основном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точечными нуклеотидными заменами -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типичный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полиморфизм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последовательности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ДНК. При типировании мтДНК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судебно-экспертных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идентификационных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исследованиях используются анализ полиморфизма длины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рестрикционных и амплифицированных фрагментов (ПДРФ, ПДАФ), анализ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полиморфизма нуклеотидных последовательностей (ППАФ, SSO, гибридизационные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микроматрицы) и анализ конформационного полиморфизма (SSCP, DGGE).</a:t>
            </a:r>
            <a:endParaRPr dirty="0"/>
          </a:p>
          <a:p>
            <a:pPr algn="r"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Следует отметить,  практическое значение имеет только индивидуализирующая</a:t>
            </a:r>
            <a:endParaRPr dirty="0"/>
          </a:p>
          <a:p>
            <a:pPr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система ППАФ-типа, в основе которой лежит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секвенирование амплифицированных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ДНК, синтезированных на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матрице мтДНК. Такой анализ,</a:t>
            </a:r>
            <a:endParaRPr dirty="0"/>
          </a:p>
          <a:p>
            <a:pPr marL="4318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предусматривающий прямое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секвенирование амплифицированного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продукта, дает полную информацию о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первичной структуре исследуемого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фрагмента.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C9099-8A03-A500-CC4A-E29A7D96178E}"/>
              </a:ext>
            </a:extLst>
          </p:cNvPr>
          <p:cNvSpPr txBox="1"/>
          <p:nvPr/>
        </p:nvSpPr>
        <p:spPr>
          <a:xfrm>
            <a:off x="-354289" y="78471"/>
            <a:ext cx="11283045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5800" indent="330200" algn="ctr">
              <a:lnSpc>
                <a:spcPct val="97500"/>
              </a:lnSpc>
            </a:pPr>
            <a:r>
              <a:rPr lang="ru-RU" sz="3600" b="1" dirty="0">
                <a:latin typeface="Times New Roman"/>
                <a:cs typeface="Times New Roman"/>
              </a:rPr>
              <a:t>Анализ полиморфизма нуклеотидных последовательностей ДНК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94893"/>
            <a:ext cx="10058400" cy="54017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7600" y="202969"/>
            <a:ext cx="3898095" cy="447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3600" b="1" dirty="0">
                <a:latin typeface="Times New Roman"/>
                <a:cs typeface="Times New Roman"/>
              </a:rPr>
              <a:t>Общие положения</a:t>
            </a:r>
            <a:endParaRPr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4642" y="861237"/>
            <a:ext cx="10324214" cy="5477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1200"/>
              </a:spcAft>
            </a:pPr>
            <a:endParaRPr dirty="0"/>
          </a:p>
          <a:p>
            <a:pPr indent="444500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Термин «филогеография» (phylogeography) был введен Авайсом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соавторами в 1987 г. В начале изучения мтДНК сложные и громоздкие фразы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термины использовались для объяснения очень простого наблюдения: кластеры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 внутривидовых деревьях (построенных по сходству нуклеотидного состава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отдельных мт генов) довольно часто демонстрируют четкую географическую</a:t>
            </a:r>
            <a:endParaRPr dirty="0"/>
          </a:p>
          <a:p>
            <a:pPr>
              <a:spcBef>
                <a:spcPts val="3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ориентацию.</a:t>
            </a:r>
            <a:endParaRPr dirty="0"/>
          </a:p>
          <a:p>
            <a:pPr indent="457200">
              <a:lnSpc>
                <a:spcPct val="96250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Таким образом,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филогеография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объединяет генные генеалогии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(филогенетические деревья) и пространственные паттерны.</a:t>
            </a:r>
            <a:endParaRPr dirty="0"/>
          </a:p>
          <a:p>
            <a:pPr indent="457200">
              <a:lnSpc>
                <a:spcPct val="97083"/>
              </a:lnSpc>
              <a:spcBef>
                <a:spcPts val="200"/>
              </a:spcBef>
            </a:pPr>
            <a:r>
              <a:rPr b="1" dirty="0">
                <a:latin typeface="Times New Roman"/>
                <a:cs typeface="Times New Roman"/>
              </a:rPr>
              <a:t>Филогеография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изучает пространственное распределение генеалогических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групп. Различные взаимоотношения между генеалогией генов и географией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стали обозначаться как филогеографический паттерн.</a:t>
            </a:r>
            <a:endParaRPr dirty="0"/>
          </a:p>
          <a:p>
            <a:pPr marL="444500"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Данные по внутривидовой изменчивости мтДНК подвергаются анализу с</a:t>
            </a:r>
            <a:endParaRPr dirty="0"/>
          </a:p>
          <a:p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двух позиций: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а) генеалогических взаимоотношений между молекулами мтДНК;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б) географического распределения  филогенетических групп.</a:t>
            </a:r>
            <a:endParaRPr dirty="0"/>
          </a:p>
          <a:p>
            <a:pPr marL="444500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Взятые вместе эти два элемента составляют, по определению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Авайса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 </a:t>
            </a:r>
            <a:r>
              <a:rPr b="1" dirty="0" err="1">
                <a:latin typeface="Times New Roman"/>
                <a:cs typeface="Times New Roman"/>
              </a:rPr>
              <a:t>внутривидовую</a:t>
            </a:r>
            <a:r>
              <a:rPr b="1" dirty="0">
                <a:latin typeface="Times New Roman"/>
                <a:cs typeface="Times New Roman"/>
              </a:rPr>
              <a:t> филогеографию.</a:t>
            </a:r>
            <a:endParaRPr dirty="0"/>
          </a:p>
          <a:p>
            <a:pPr marL="444500"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Такие же исследования проводятся по </a:t>
            </a:r>
            <a:r>
              <a:rPr b="1" dirty="0">
                <a:latin typeface="Times New Roman"/>
                <a:cs typeface="Times New Roman"/>
              </a:rPr>
              <a:t>Y-хромосоме.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9CF62-EAD7-D560-A82A-B01E8C97F74A}"/>
              </a:ext>
            </a:extLst>
          </p:cNvPr>
          <p:cNvSpPr txBox="1"/>
          <p:nvPr/>
        </p:nvSpPr>
        <p:spPr>
          <a:xfrm>
            <a:off x="967562" y="276462"/>
            <a:ext cx="931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</a:t>
            </a:r>
            <a:r>
              <a:rPr lang="ru-RU" sz="3200" b="1" dirty="0" err="1">
                <a:latin typeface="Times New Roman"/>
                <a:cs typeface="Times New Roman"/>
              </a:rPr>
              <a:t>филогеография</a:t>
            </a:r>
            <a:endParaRPr lang="ru-RU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14670" y="820855"/>
            <a:ext cx="11075582" cy="5839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sz="1600" dirty="0"/>
          </a:p>
          <a:p>
            <a:pPr>
              <a:spcAft>
                <a:spcPts val="800"/>
              </a:spcAft>
            </a:pPr>
            <a:endParaRPr sz="1600" dirty="0"/>
          </a:p>
          <a:p>
            <a:pPr indent="444500" algn="just">
              <a:lnSpc>
                <a:spcPct val="95417"/>
              </a:lnSpc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Существует около 20 основных типов</a:t>
            </a:r>
            <a:r>
              <a:rPr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мтДНК</a:t>
            </a:r>
            <a:r>
              <a:rPr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,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которые называются гаплогруппы. Они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возникли в процессе эволюции человека в результате накопления изменений – мутаций – при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передаче мтДНК по наследству. Гаплогруппы делятся на подгруппы, которые делятся на под-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подгруппы. Имея представление о скорости накопления мутаций в мтДНК можно с высокой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точностью установить время происхождения конкретной гаплогруппы, а сравнивая степень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родства гаплогрупп между собой – географическое место происхождения.</a:t>
            </a:r>
            <a:endParaRPr sz="1600" dirty="0"/>
          </a:p>
          <a:p>
            <a:pPr marL="444500" algn="just">
              <a:spcBef>
                <a:spcPts val="50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Разные этнические группы различаются как по наличию у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представителей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определенных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гаплогрупп мтДНК, так и по соотношению различных гаплогрупп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внутри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этих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групп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. Анализ на этническое происхождение даст информацию о гаплогруппе мтДНК и о том, к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какой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этнической группе принадлежит человек по материнской линии.</a:t>
            </a:r>
            <a:endParaRPr sz="1600" dirty="0"/>
          </a:p>
          <a:p>
            <a:pPr marL="444500" algn="just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В отличие от мтДНК,</a:t>
            </a:r>
            <a:r>
              <a:rPr sz="16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 хромосома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передается только по мужской линии - от отца к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сыну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Гены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, находящиеся на этой хромосоме, отвечают за формирования мужского пола у ребёнка,</a:t>
            </a:r>
            <a:endParaRPr sz="1600" dirty="0"/>
          </a:p>
          <a:p>
            <a:pPr algn="just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поэтому эта хромосома присутствует только у мужчин. Изменения в Y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хромосоме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происходят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исключительно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за счет накопления мутаций. Существует около 30 основных гаплогрупп по Y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хромосоме, которые подразделяются на подгруппы и под-подгруппы.</a:t>
            </a:r>
            <a:endParaRPr sz="1600" dirty="0"/>
          </a:p>
          <a:p>
            <a:pPr indent="457200" algn="just">
              <a:lnSpc>
                <a:spcPct val="96667"/>
              </a:lnSpc>
              <a:spcBef>
                <a:spcPts val="10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Разные народы и этнические группы отличаются друг от друга по гаплогруппам Y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хромосомы, а также по соотношению гаплогрупп среди представителей этих народов и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этнических групп. Результаты теста на этническое происхождение по Y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хромосоме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дадут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информацию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о гаплогруппе человека, на основании которой можно легко сделать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заключение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к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какой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этнической группе принадлежит он и его предки по мужской линии.</a:t>
            </a:r>
            <a:endParaRPr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7E979-62B6-7D0F-B1F1-4CF3DB8FFB45}"/>
              </a:ext>
            </a:extLst>
          </p:cNvPr>
          <p:cNvSpPr txBox="1"/>
          <p:nvPr/>
        </p:nvSpPr>
        <p:spPr>
          <a:xfrm>
            <a:off x="701748" y="236080"/>
            <a:ext cx="931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</a:t>
            </a:r>
            <a:r>
              <a:rPr lang="ru-RU" sz="3200" b="1" dirty="0" err="1">
                <a:latin typeface="Times New Roman"/>
                <a:cs typeface="Times New Roman"/>
              </a:rPr>
              <a:t>филогеография</a:t>
            </a:r>
            <a:endParaRPr lang="ru-RU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76" y="765047"/>
            <a:ext cx="7926324" cy="594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2804D-5568-C65E-0E21-09E509B22603}"/>
              </a:ext>
            </a:extLst>
          </p:cNvPr>
          <p:cNvSpPr txBox="1"/>
          <p:nvPr/>
        </p:nvSpPr>
        <p:spPr>
          <a:xfrm>
            <a:off x="691115" y="147829"/>
            <a:ext cx="931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</a:t>
            </a:r>
            <a:r>
              <a:rPr lang="ru-RU" sz="3200" b="1" dirty="0" err="1">
                <a:latin typeface="Times New Roman"/>
                <a:cs typeface="Times New Roman"/>
              </a:rPr>
              <a:t>филогеография</a:t>
            </a:r>
            <a:endParaRPr lang="ru-RU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32" y="1126235"/>
            <a:ext cx="7847076" cy="5539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BA875-1895-327C-8A20-E333F51DE565}"/>
              </a:ext>
            </a:extLst>
          </p:cNvPr>
          <p:cNvSpPr txBox="1"/>
          <p:nvPr/>
        </p:nvSpPr>
        <p:spPr>
          <a:xfrm>
            <a:off x="786809" y="276462"/>
            <a:ext cx="931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</a:t>
            </a:r>
            <a:r>
              <a:rPr lang="ru-RU" sz="3200" b="1" dirty="0" err="1">
                <a:latin typeface="Times New Roman"/>
                <a:cs typeface="Times New Roman"/>
              </a:rPr>
              <a:t>филогеография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12" y="981455"/>
            <a:ext cx="7712964" cy="5615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5F9251-0B35-4489-1B48-A71FB9FC6518}"/>
              </a:ext>
            </a:extLst>
          </p:cNvPr>
          <p:cNvSpPr txBox="1"/>
          <p:nvPr/>
        </p:nvSpPr>
        <p:spPr>
          <a:xfrm>
            <a:off x="742755" y="260605"/>
            <a:ext cx="9314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</a:t>
            </a:r>
            <a:r>
              <a:rPr lang="ru-RU" sz="3200" b="1" dirty="0" err="1">
                <a:latin typeface="Times New Roman"/>
                <a:cs typeface="Times New Roman"/>
              </a:rPr>
              <a:t>филогеография</a:t>
            </a:r>
            <a:endParaRPr lang="ru-RU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50604" y="817580"/>
            <a:ext cx="10653823" cy="46106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>
              <a:spcAft>
                <a:spcPts val="2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Одним из важных применений метода исследования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полиморфных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локусов</a:t>
            </a:r>
            <a:r>
              <a:rPr lang="ru-RU" dirty="0"/>
              <a:t> 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ДНК является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отслеживание приживления </a:t>
            </a:r>
            <a:r>
              <a:rPr b="1" dirty="0" err="1">
                <a:latin typeface="Times New Roman"/>
                <a:cs typeface="Times New Roman"/>
              </a:rPr>
              <a:t>стволовых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кроветворных</a:t>
            </a:r>
            <a:r>
              <a:rPr lang="ru-RU" dirty="0"/>
              <a:t> </a:t>
            </a:r>
            <a:r>
              <a:rPr b="1" dirty="0" err="1">
                <a:latin typeface="Times New Roman"/>
                <a:cs typeface="Times New Roman"/>
              </a:rPr>
              <a:t>клеток</a:t>
            </a:r>
            <a:r>
              <a:rPr b="1" dirty="0">
                <a:latin typeface="Times New Roman"/>
                <a:cs typeface="Times New Roman"/>
              </a:rPr>
              <a:t>  донора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у больного (реципиента) при трансплантации костного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мозга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/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Явление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сосуществования в организме реципиента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собственных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кроветворных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клеток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 кроветворных клеток донора носит называется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химеризм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Перед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трансплантацией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у реципиента и донора проводится исследование 10-12 локусов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ДНК и определяются такие локусы, по которым ДНК реципиента и донора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различается, так называемые «метки». После трансплантации по таким геномным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меткам можно отследить приживление костного мозга донора, при полном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успешном приживлении костного мозга у реципиента исчезают его собственные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характерные маркеры ДНК и остаются только характерные маркеры донора.</a:t>
            </a:r>
            <a:endParaRPr dirty="0"/>
          </a:p>
          <a:p>
            <a:pPr indent="457200" algn="just">
              <a:lnSpc>
                <a:spcPct val="97500"/>
              </a:lnSpc>
              <a:spcBef>
                <a:spcPts val="3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Исследование химеризма проводится в течение 5 лет после трансплантации.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Появление у реципиента через какой-то промежуток времени его собственных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маркеров ДНК свидетельствует о возникновении рецидива заболевания. Таким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молекулярно-генетическим методом рецидив можно выявить на ранней стадии, что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позволит принять своевременные врачебные меры для предотвращения развития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болезни.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94E19-2417-6813-E4DD-248FC1E3589A}"/>
              </a:ext>
            </a:extLst>
          </p:cNvPr>
          <p:cNvSpPr txBox="1"/>
          <p:nvPr/>
        </p:nvSpPr>
        <p:spPr>
          <a:xfrm>
            <a:off x="0" y="171249"/>
            <a:ext cx="1077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0" algn="ctr"/>
            <a:r>
              <a:rPr lang="ru-RU" sz="3600" b="1" dirty="0">
                <a:latin typeface="Times New Roman"/>
                <a:cs typeface="Times New Roman"/>
              </a:rPr>
              <a:t>Области применения: контроль лечения</a:t>
            </a:r>
            <a:endParaRPr lang="ru-RU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72" y="836682"/>
            <a:ext cx="6664100" cy="59405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36507" y="158207"/>
            <a:ext cx="7293122" cy="6022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sz="2400" b="1" dirty="0">
                <a:latin typeface="Times New Roman"/>
                <a:cs typeface="Times New Roman"/>
              </a:rPr>
              <a:t>Области применения: контроль лечения</a:t>
            </a:r>
            <a:endParaRPr sz="24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pPr>
              <a:spcAft>
                <a:spcPts val="300"/>
              </a:spcAft>
            </a:pP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Количественный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 химеризма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 помощью STR-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фрагментов ДНК,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выполненный на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генетическом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анализаторе ABI</a:t>
            </a:r>
            <a:endParaRPr sz="1600" dirty="0"/>
          </a:p>
          <a:p>
            <a:pPr marL="49657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310:</a:t>
            </a:r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А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—пациент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до трансплантации;</a:t>
            </a:r>
            <a:endParaRPr sz="1600" dirty="0"/>
          </a:p>
          <a:p>
            <a:pPr marL="4953000"/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— донор;</a:t>
            </a:r>
            <a:endParaRPr sz="1600" dirty="0"/>
          </a:p>
          <a:p>
            <a:pPr marL="4953000"/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— пациент после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трансплантации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имеет только</a:t>
            </a:r>
            <a:endParaRPr sz="1600" dirty="0"/>
          </a:p>
          <a:p>
            <a:pPr marL="49657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донорский тип;</a:t>
            </a:r>
            <a:endParaRPr sz="1600" dirty="0"/>
          </a:p>
          <a:p>
            <a:pPr marL="4953000"/>
            <a:r>
              <a:rPr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— пациент после</a:t>
            </a:r>
            <a:endParaRPr sz="1600" dirty="0"/>
          </a:p>
          <a:p>
            <a:pPr marL="49657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трансплантации: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смешанный химеризм с</a:t>
            </a:r>
            <a:endParaRPr sz="1600" dirty="0"/>
          </a:p>
          <a:p>
            <a:pPr algn="r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содержанием донорских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клеток 50 %</a:t>
            </a:r>
            <a:endParaRPr sz="1600" dirty="0"/>
          </a:p>
          <a:p>
            <a:pPr marL="49530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свидетельствует о</a:t>
            </a:r>
            <a:endParaRPr sz="1600" dirty="0"/>
          </a:p>
          <a:p>
            <a:pPr marL="49657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рецидиве заболевания.</a:t>
            </a:r>
            <a:endParaRPr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71870" y="999459"/>
            <a:ext cx="10714073" cy="5329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pPr>
              <a:spcAft>
                <a:spcPts val="1200"/>
              </a:spcAft>
            </a:pP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Использование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метода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генотипоскопии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может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позволить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решить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многие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проблемы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возникающие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раскрытии и расследовании преступлений. По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данным лаборатории генотипоскопии Экспертно-криминалистического центра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МВД России с его помощью возможно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следующее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ru-RU"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1. Устанавливать происхождение крови, спермы и некоторых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других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объектов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конкретного лица.</a:t>
            </a:r>
            <a:endParaRPr dirty="0"/>
          </a:p>
          <a:p>
            <a:pPr indent="457200" algn="just">
              <a:lnSpc>
                <a:spcPct val="975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2. Объединять преступления, если их совершило одно и то же лицо и оставило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следы биологического происхождения, например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сперму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lnSpc>
                <a:spcPct val="975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3. Определять, не наступила ли беременность от лица,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подозреваемого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совершении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изнасилования.</a:t>
            </a: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4. Устанавливать конкретных участников событий 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случаях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обнаружения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смешанных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следов биологического происхождения (эксперт при необходимости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может сказать, что данное конкретное пятно крови образовано кровью нескольких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лиц и указать каких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конкретно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lang="ru-RU"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5. Определять, относятся ли части трупа, обнаруженные отчлененными, к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одному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или разным телам.</a:t>
            </a: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6. Устанавливать, могут ли конкретные мужчина и женщина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быть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родителями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ребенка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1ECE9-0173-DD87-E16E-12A5EC2CAEFB}"/>
              </a:ext>
            </a:extLst>
          </p:cNvPr>
          <p:cNvSpPr txBox="1"/>
          <p:nvPr/>
        </p:nvSpPr>
        <p:spPr>
          <a:xfrm>
            <a:off x="606057" y="273701"/>
            <a:ext cx="10281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lang="ru-RU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24557" y="1137927"/>
            <a:ext cx="10844681" cy="4582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>
              <a:spcAft>
                <a:spcPts val="800"/>
              </a:spcAft>
            </a:pPr>
            <a:endParaRPr dirty="0"/>
          </a:p>
          <a:p>
            <a:pPr indent="4572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 результатам исследования «отпечатков» ДНК возможны следующие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варианты выводов эксперта:</a:t>
            </a:r>
            <a:endParaRPr dirty="0"/>
          </a:p>
          <a:p>
            <a:pPr marL="444500" indent="457200" algn="just">
              <a:lnSpc>
                <a:spcPct val="9625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1. Происхождение исследованного объекта от конкретного лица исключается.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44500" indent="457200" algn="just">
              <a:lnSpc>
                <a:spcPct val="9625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2. Установлена идентичность молекул ДНК в исследуемом объекте 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образце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взятом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от лица А. Следовательно, исследованный объект Х произошел от лица А.</a:t>
            </a:r>
            <a:endParaRPr dirty="0"/>
          </a:p>
          <a:p>
            <a:pPr indent="457200" algn="just">
              <a:spcBef>
                <a:spcPts val="2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При установлении родителей ребенка возможны несколько вариантов ответа:</a:t>
            </a:r>
            <a:endParaRPr dirty="0"/>
          </a:p>
          <a:p>
            <a:pPr marL="444500"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1. Исключается происхождение ребенка от одного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предполагаемых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  <a:p>
            <a:pPr marL="444500"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2. Исключается происхождение ребенка от обоих предполагаемых родителей.</a:t>
            </a:r>
            <a:endParaRPr dirty="0"/>
          </a:p>
          <a:p>
            <a:pPr marL="444500"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3. Биологическими родителями ребенка являются конкретные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мужчина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женщина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B74D8-1A7D-8B0B-F9ED-20A767EAF2CB}"/>
              </a:ext>
            </a:extLst>
          </p:cNvPr>
          <p:cNvSpPr txBox="1"/>
          <p:nvPr/>
        </p:nvSpPr>
        <p:spPr>
          <a:xfrm>
            <a:off x="606057" y="273701"/>
            <a:ext cx="10281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lang="ru-RU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19" y="4344322"/>
            <a:ext cx="5065776" cy="2214371"/>
          </a:xfrm>
          <a:prstGeom prst="rect">
            <a:avLst/>
          </a:prstGeom>
        </p:spPr>
      </p:pic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05" y="3732276"/>
            <a:ext cx="3547871" cy="310286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31558" y="573085"/>
            <a:ext cx="8849856" cy="3102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sz="2000" dirty="0"/>
          </a:p>
          <a:p>
            <a:pPr>
              <a:spcAft>
                <a:spcPts val="1900"/>
              </a:spcAft>
            </a:pPr>
            <a:endParaRPr sz="2000" dirty="0"/>
          </a:p>
          <a:p>
            <a:pPr indent="457200" algn="just"/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Для подтверждения  отцовства (материнства, родства)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необходимо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исследование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как минимум 10-15 независимых локусов ДНК,  с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возрастанием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числа исследуемых локусов ДНК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увеличивается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вероятность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подтверждения отцовства. Максимальная вероятность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подтверждения отцовства составляет 99, 99 %.</a:t>
            </a:r>
            <a:endParaRPr lang="ru-RU" sz="2000" dirty="0"/>
          </a:p>
          <a:p>
            <a:pPr indent="457200" algn="just"/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исключения отцовства достаточно провести 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исследование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4-6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локусов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ДНК, вероятность исключения составляет 100 %.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2EA35-CC01-C054-3E8A-06C891E9E1AC}"/>
              </a:ext>
            </a:extLst>
          </p:cNvPr>
          <p:cNvSpPr txBox="1"/>
          <p:nvPr/>
        </p:nvSpPr>
        <p:spPr>
          <a:xfrm>
            <a:off x="1632205" y="211400"/>
            <a:ext cx="8325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установление родства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3143" y="393705"/>
            <a:ext cx="11005457" cy="5347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162300"/>
            <a:r>
              <a:rPr sz="3600" b="1" dirty="0">
                <a:latin typeface="Times New Roman"/>
                <a:cs typeface="Times New Roman"/>
              </a:rPr>
              <a:t>Общие положения</a:t>
            </a:r>
            <a:endParaRPr sz="3600" dirty="0"/>
          </a:p>
          <a:p>
            <a:endParaRPr sz="2000" dirty="0"/>
          </a:p>
          <a:p>
            <a:pPr>
              <a:spcAft>
                <a:spcPts val="800"/>
              </a:spcAft>
            </a:pPr>
            <a:endParaRPr sz="2000" dirty="0"/>
          </a:p>
          <a:p>
            <a:pPr indent="457200" algn="just">
              <a:lnSpc>
                <a:spcPct val="97500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Использование достижений молекулярной генетики привело к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значительному повышению уровня идентификационных возможностей.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Расшифровка ДНК в 1953 году стала поворотным событием в истории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человечества, когда ученые получили сильное орудие для установления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родства и идентификации человека по следам биологического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происхождения.</a:t>
            </a:r>
            <a:endParaRPr sz="2000" dirty="0"/>
          </a:p>
          <a:p>
            <a:pPr indent="457200" algn="just">
              <a:lnSpc>
                <a:spcPct val="97083"/>
              </a:lnSpc>
              <a:spcBef>
                <a:spcPts val="4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С того времени ДНК-диагностика прочно укрепила свои позиции в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медицинской и судебной практике и открывает перед человеком новые и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перспективные возможности. Так, при идентификации жертв взрыва в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Московском метрополитене 6 февраля 2004 года и цунами,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произошедшего</a:t>
            </a:r>
            <a:r>
              <a:rPr lang="ru-RU" sz="2000" dirty="0"/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Тайланде в декабре того же года, центральное место в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системе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экспертных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действий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по идентификации большого количества погибших заняли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молекулярно-генетические методы исследования, обеспечившие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выполнение высокодоказательной экспертизы.</a:t>
            </a:r>
            <a:endParaRPr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853" y="914552"/>
            <a:ext cx="10664454" cy="5943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457200"/>
            <a:endParaRPr dirty="0"/>
          </a:p>
          <a:p>
            <a:pPr indent="457200"/>
            <a:endParaRPr dirty="0"/>
          </a:p>
          <a:p>
            <a:pPr indent="457200">
              <a:spcAft>
                <a:spcPts val="700"/>
              </a:spcAft>
            </a:pPr>
            <a:endParaRPr dirty="0"/>
          </a:p>
          <a:p>
            <a:pPr indent="457200" algn="just">
              <a:lnSpc>
                <a:spcPct val="9708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Наследование аллельных вариантов каждого полиморфного локуса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происходит по ядерному типу, то есть примерно половина всех маркерных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элементов, составляющих локальный геномный профиль каждого человека,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ведет начало от его отца, а другая половина - от матери. Такой характер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наследования обусловлен аутосомной локализацией гипервариабельных локусов: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каждый аллельный вариант наследуется как простой менделевский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кодоминантный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признак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lnSpc>
                <a:spcPct val="97083"/>
              </a:lnSpc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Идентификационный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тест, направленный на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разрешение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случаев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оспариваемого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отцовства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предполагает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сравнительный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анализ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геномных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профилей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ребенка, матери и предполагаемого отца. При этом сначала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регистрируют те полосы в геномном отпечатке ребенка, позиции которых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совпадают с материнскими полосами, а оставшиеся полосы у ребенка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сопоставляют с геномным профилем мужчины. Если исследуемое трио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представляет собой истинную биологическую семью, все нематеринские полосы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ребенка обнаружатся в геномном профиле отца. В противном же случае часть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полос в локальных геномных профилях ребенка окажется «лишними», то есть не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найдет соответствия в геномных профилях заявленных родителей.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252F4-191F-B4F9-B799-5727F47AF6D0}"/>
              </a:ext>
            </a:extLst>
          </p:cNvPr>
          <p:cNvSpPr txBox="1"/>
          <p:nvPr/>
        </p:nvSpPr>
        <p:spPr>
          <a:xfrm>
            <a:off x="1483349" y="164373"/>
            <a:ext cx="8325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установление родства</a:t>
            </a:r>
            <a:endParaRPr lang="ru-RU" sz="3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4412" y="577595"/>
            <a:ext cx="7412736" cy="34396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90011" y="668377"/>
            <a:ext cx="8611977" cy="61896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sz="2200" dirty="0"/>
          </a:p>
          <a:p>
            <a:endParaRPr sz="2200" dirty="0"/>
          </a:p>
          <a:p>
            <a:endParaRPr sz="2200" dirty="0"/>
          </a:p>
          <a:p>
            <a:endParaRPr sz="2200" dirty="0"/>
          </a:p>
          <a:p>
            <a:endParaRPr sz="2200" dirty="0"/>
          </a:p>
          <a:p>
            <a:endParaRPr sz="2200" dirty="0"/>
          </a:p>
          <a:p>
            <a:endParaRPr sz="2200" dirty="0"/>
          </a:p>
          <a:p>
            <a:endParaRPr sz="2200" dirty="0"/>
          </a:p>
          <a:p>
            <a:pPr>
              <a:spcAft>
                <a:spcPts val="2400"/>
              </a:spcAft>
            </a:pPr>
            <a:endParaRPr sz="2200" dirty="0"/>
          </a:p>
          <a:p>
            <a:pPr marL="558800"/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а                                                           б</a:t>
            </a:r>
            <a:endParaRPr sz="2200" dirty="0"/>
          </a:p>
          <a:p>
            <a:pPr marL="1054100">
              <a:spcBef>
                <a:spcPts val="100"/>
              </a:spcBef>
            </a:pP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1        2      3        М                          М       1       2       3</a:t>
            </a:r>
            <a:endParaRPr sz="2200" dirty="0"/>
          </a:p>
          <a:p>
            <a:pPr algn="r">
              <a:spcBef>
                <a:spcPts val="80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Электрофореграмма (окрашивание серебром) амплифицированных фрагментов ДНК -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аллелей хромосомного VNTR-локуса DIS80 (1р36-р35) трех индивидуумов:</a:t>
            </a:r>
            <a:endParaRPr sz="1600" dirty="0"/>
          </a:p>
          <a:p>
            <a:pPr marL="444500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 - истинная семейная группа - мать, ребенок и отец (1, 2 и 3, соответственно);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б - ложная семейная группа - мать, ребенок и лжеотец; стрелкой отмечен отцовский аллель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ребенка, который отсутствует в ДНК неродственного мужчины; М - стандарт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молекулярных масс Alul-гидролизат ДНК плазмиды pBR322, приведены размеры в парах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нуклеотидов</a:t>
            </a:r>
            <a:endParaRPr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9977F-AA2A-671C-2E00-072666D6210F}"/>
              </a:ext>
            </a:extLst>
          </p:cNvPr>
          <p:cNvSpPr txBox="1"/>
          <p:nvPr/>
        </p:nvSpPr>
        <p:spPr>
          <a:xfrm>
            <a:off x="297712" y="-7181"/>
            <a:ext cx="10189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установление родства</a:t>
            </a:r>
            <a:endParaRPr lang="ru-RU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91116" y="755492"/>
            <a:ext cx="10547498" cy="5347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dirty="0"/>
          </a:p>
          <a:p>
            <a:endParaRPr dirty="0"/>
          </a:p>
          <a:p>
            <a:pPr>
              <a:spcAft>
                <a:spcPts val="200"/>
              </a:spcAft>
            </a:pPr>
            <a:endParaRPr dirty="0"/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Когда генетическая дистанция, разделяющая родственников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вертикали</a:t>
            </a:r>
            <a:r>
              <a:rPr lang="ru-RU" dirty="0"/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(«родители-дети», «дед/бабка-внук» или «дядя/тетка-племянник»),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превышает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одно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поколение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или анализируются горизонтальные схемы родства («брат-сестра»),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верификация родственных связей с помощью анализа одной лишь хромосомной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ДНК оказывается проблематичной.</a:t>
            </a:r>
            <a:endParaRPr dirty="0"/>
          </a:p>
          <a:p>
            <a:pPr indent="457200" algn="just">
              <a:lnSpc>
                <a:spcPct val="97917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Кроме того, если для экспертизы недоступны идентифицирующие объекты,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которые позволили бы прямо установить индивидуализирующие признаки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погибших на уровне их хромосомной ДНК, остается только возможность косвенной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идентификации путем использования в качестве идентифицирующих объектов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биологических образцов, полученных от родственников погибших.</a:t>
            </a:r>
            <a:endParaRPr dirty="0"/>
          </a:p>
          <a:p>
            <a:pPr indent="457200" algn="just">
              <a:lnSpc>
                <a:spcPct val="97500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этих случаях типирование митохондриальной ДНК позволяет выявлять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родственные связи с помощью не близкородственных, а так сказать,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трассирующих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родословных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маркеров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lnSpc>
                <a:spcPct val="97500"/>
              </a:lnSpc>
              <a:spcBef>
                <a:spcPts val="200"/>
              </a:spcBef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Одним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из первых и наиболее ярких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примеров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использования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митохондриальной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ДНК в экспертном исследовании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стала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идентификация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останков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членов российской императорской семьи.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1B25E-8629-10FD-0B49-07C8377A4265}"/>
              </a:ext>
            </a:extLst>
          </p:cNvPr>
          <p:cNvSpPr txBox="1"/>
          <p:nvPr/>
        </p:nvSpPr>
        <p:spPr>
          <a:xfrm>
            <a:off x="1387656" y="115707"/>
            <a:ext cx="8325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0" algn="ctr"/>
            <a:r>
              <a:rPr lang="ru-RU" sz="3200" b="1" dirty="0">
                <a:latin typeface="Times New Roman"/>
                <a:cs typeface="Times New Roman"/>
              </a:rPr>
              <a:t>Области применения: установление родства</a:t>
            </a:r>
            <a:endParaRPr lang="ru-RU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08" y="1126235"/>
            <a:ext cx="4757928" cy="2674620"/>
          </a:xfrm>
          <a:prstGeom prst="rect">
            <a:avLst/>
          </a:prstGeom>
        </p:spPr>
      </p:pic>
      <p:pic>
        <p:nvPicPr>
          <p:cNvPr id="1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45" y="2133600"/>
            <a:ext cx="2592323" cy="1726692"/>
          </a:xfrm>
          <a:prstGeom prst="rect">
            <a:avLst/>
          </a:prstGeom>
        </p:spPr>
      </p:pic>
      <p:pic>
        <p:nvPicPr>
          <p:cNvPr id="11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76" y="609599"/>
            <a:ext cx="2359152" cy="18227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92065" y="220383"/>
            <a:ext cx="8508182" cy="6135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46100"/>
            <a:r>
              <a:rPr sz="2400" b="1" dirty="0">
                <a:latin typeface="Times New Roman"/>
                <a:cs typeface="Times New Roman"/>
              </a:rPr>
              <a:t>Области применения: установление родства</a:t>
            </a:r>
            <a:endParaRPr sz="24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endParaRPr sz="1600" dirty="0"/>
          </a:p>
          <a:p>
            <a:pPr>
              <a:spcAft>
                <a:spcPts val="700"/>
              </a:spcAft>
            </a:pPr>
            <a:endParaRPr sz="1600" dirty="0"/>
          </a:p>
          <a:p>
            <a:pPr indent="469900">
              <a:lnSpc>
                <a:spcPct val="97917"/>
              </a:lnSpc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Императрица Александра Федоровна была внучкой королевы Виктории. От неё она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унаследовала свою мтДНК. Потомки принцессы Виктории Гессен-Дармштадской, родной</a:t>
            </a:r>
            <a:endParaRPr sz="1600" dirty="0"/>
          </a:p>
          <a:p>
            <a:pPr algn="ctr">
              <a:spcBef>
                <a:spcPts val="10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сестры императрицы Александры, и их тёти принцессы Беатрисы, предоставили образцы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для анализа. Все особенности мтДНК и по линии сестры, и по линии тёти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полностью</a:t>
            </a:r>
            <a:endParaRPr sz="1600" dirty="0"/>
          </a:p>
          <a:p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совпали с выявленными у матери и детей екатеринбургских останков.</a:t>
            </a:r>
            <a:endParaRPr dirty="0"/>
          </a:p>
          <a:p>
            <a:pPr algn="r"/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Родственные связи были исследованы и по мужской линии. Для этого провели анализ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Y-хромосомы, которая наследуется от отца к сыну и определяет мужской пол. Мальчик из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второго захоронения (Алексей) соответствовал отцу семьи из первого (Николаю II). Их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родство с линией Романовых установили при сравнении с потомками по мужской линии</a:t>
            </a:r>
            <a:endParaRPr sz="1600" dirty="0"/>
          </a:p>
          <a:p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Николая I, прадеда Николая II.</a:t>
            </a:r>
            <a:endParaRPr sz="1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70964" y="633660"/>
            <a:ext cx="8702149" cy="41099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24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sz="2400" dirty="0"/>
          </a:p>
          <a:p>
            <a:endParaRPr dirty="0"/>
          </a:p>
          <a:p>
            <a:endParaRPr dirty="0"/>
          </a:p>
          <a:p>
            <a:pPr>
              <a:spcAft>
                <a:spcPts val="900"/>
              </a:spcAft>
            </a:pPr>
            <a:endParaRPr dirty="0"/>
          </a:p>
          <a:p>
            <a:pPr algn="ctr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Молекулярно-генетический метод также применяется при установлении</a:t>
            </a:r>
            <a:endParaRPr dirty="0"/>
          </a:p>
          <a:p>
            <a:pPr>
              <a:lnSpc>
                <a:spcPct val="115417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принадлежности крови, спермы одному и тому же лицу, частей трупа одному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человеку.</a:t>
            </a:r>
            <a:endParaRPr dirty="0"/>
          </a:p>
          <a:p>
            <a:pPr indent="469900">
              <a:lnSpc>
                <a:spcPct val="11208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Важно отметить, что основной проблемой при молекулярно-генетическом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исследовании считается отсутствие в большинстве случаев образцов ДНК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родственников умершего или пропавшего без вести, то есть отсутствие материала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для проведения исследования.</a:t>
            </a:r>
            <a:endParaRPr dirty="0"/>
          </a:p>
          <a:p>
            <a:pPr indent="469900">
              <a:lnSpc>
                <a:spcPct val="113750"/>
              </a:lnSpc>
              <a:spcBef>
                <a:spcPts val="3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данных случаях, генетическим методом можно установить только лишь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расовую и половую принадлежность лица.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76" y="1126235"/>
            <a:ext cx="8622792" cy="52669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28778" y="314684"/>
            <a:ext cx="7816003" cy="369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4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12" y="1126235"/>
            <a:ext cx="7267956" cy="53035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19096" y="352149"/>
            <a:ext cx="7822387" cy="368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sz="24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08074" y="314683"/>
            <a:ext cx="10887740" cy="594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98500" algn="ctr"/>
            <a:r>
              <a:rPr sz="2400" b="1" dirty="0">
                <a:latin typeface="Times New Roman"/>
                <a:cs typeface="Times New Roman"/>
              </a:rPr>
              <a:t>Области применения: судебно-медицинская экспертиза</a:t>
            </a:r>
            <a:endParaRPr sz="2400" dirty="0"/>
          </a:p>
          <a:p>
            <a:endParaRPr dirty="0"/>
          </a:p>
          <a:p>
            <a:pPr>
              <a:spcAft>
                <a:spcPts val="600"/>
              </a:spcAft>
            </a:pPr>
            <a:endParaRPr dirty="0"/>
          </a:p>
          <a:p>
            <a:pPr indent="457200" algn="just">
              <a:lnSpc>
                <a:spcPct val="98333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 течением времени молекулярно-генетическая экспертиза становится все более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распространенным и все менее дорогим методом криминалистики. При этом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эффективность ее крайне высока.</a:t>
            </a:r>
            <a:endParaRPr dirty="0"/>
          </a:p>
          <a:p>
            <a:pPr indent="457200" algn="just"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 1990-х годов в США, Германии, Великобритании действуют законы 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геномной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регистрации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 Согласно этим нормативным актам исследуется и заносится в базу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данных биологический материал, оставленный на месте преступления не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установленными лицами. В эту же базу заносится генный «паспорт» людей,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отбывающих наказание за особо тяжкие преступления. Такая база оказалась весьма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эффективным средством раскрытия преступлений, в которых нет ни подозреваемых,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ни свидетелей, так как в большом количестве случаев неопознанный генетический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 рано или поздно находил посредством базы своего хозяина или показывал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связь с другими совершенными преступлениями.  Такой закон принят в 2009 году и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России, однако финансирование его началось лишь недавно, и говорить о серьезном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эффекте для нашей страны пока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преждевременно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  <a:p>
            <a:pPr indent="457200" algn="just">
              <a:spcBef>
                <a:spcPts val="200"/>
              </a:spcBef>
            </a:pP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Экспертный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идентификационный анализ продолжает свое развитие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уже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не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только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как область молекулярно-генетических исследований, но 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элементкомплексного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криминалистического знания, направленного на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расследование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раскрытие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преступлений.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AA2A2-BCCB-919B-9E1A-51900A768A3D}"/>
              </a:ext>
            </a:extLst>
          </p:cNvPr>
          <p:cNvSpPr txBox="1"/>
          <p:nvPr/>
        </p:nvSpPr>
        <p:spPr>
          <a:xfrm>
            <a:off x="2639568" y="2258568"/>
            <a:ext cx="7699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1923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63" y="349758"/>
            <a:ext cx="2654808" cy="21960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9047" y="784918"/>
            <a:ext cx="7834079" cy="57149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6300"/>
            <a:r>
              <a:rPr lang="ru-RU" sz="3600" b="1" dirty="0">
                <a:latin typeface="Times New Roman"/>
                <a:cs typeface="Times New Roman"/>
              </a:rPr>
              <a:t>       </a:t>
            </a:r>
            <a:r>
              <a:rPr sz="3600" b="1" dirty="0" err="1">
                <a:latin typeface="Times New Roman"/>
                <a:cs typeface="Times New Roman"/>
              </a:rPr>
              <a:t>История</a:t>
            </a:r>
            <a:endParaRPr sz="3600" dirty="0"/>
          </a:p>
          <a:p>
            <a:pPr algn="just">
              <a:lnSpc>
                <a:spcPct val="95833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1985 г. в июльском номере журнала «Nature»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появилась статья профессора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Лестерского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университета</a:t>
            </a:r>
            <a:r>
              <a:rPr lang="ru-RU" sz="2000" dirty="0"/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Англии А. Джеффриса «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Индивидуально-специфичные</a:t>
            </a:r>
            <a:r>
              <a:rPr lang="ru-RU" sz="2000" dirty="0"/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«отпечатки пальцев» ДНК человека». В декабре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того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же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А. Джеффрис и П. Гилл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Алдермастонского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экспертно-криминалистического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центра МВД</a:t>
            </a:r>
            <a:endParaRPr sz="2000" dirty="0"/>
          </a:p>
          <a:p>
            <a:pPr algn="just"/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Великобритании опубликовали еще одну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статью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под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названием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«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Судебно-экспертное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использование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отпечатков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пальцев» ДНК».</a:t>
            </a:r>
            <a:endParaRPr sz="2000" dirty="0"/>
          </a:p>
          <a:p>
            <a:pPr algn="just">
              <a:lnSpc>
                <a:spcPct val="97500"/>
              </a:lnSpc>
              <a:spcBef>
                <a:spcPts val="1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этих ключевых работах впервые была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продемонстрирована возможность использования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анализа хромосомной ДНК человека для судебно-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экспертной идентификации личности.</a:t>
            </a:r>
            <a:endParaRPr sz="2000" dirty="0"/>
          </a:p>
          <a:p>
            <a:pPr algn="just">
              <a:spcBef>
                <a:spcPts val="2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Так родилась </a:t>
            </a:r>
            <a:r>
              <a:rPr sz="2000" b="1" i="1" dirty="0">
                <a:latin typeface="Times New Roman"/>
                <a:cs typeface="Times New Roman"/>
              </a:rPr>
              <a:t>геномная «дактилоскопия»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метод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который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признан одним из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самых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выдающихся</a:t>
            </a:r>
            <a:r>
              <a:rPr lang="ru-RU" sz="2000" dirty="0"/>
              <a:t> </a:t>
            </a:r>
            <a:r>
              <a:rPr sz="20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достижений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XX столетия в области судебных наук.</a:t>
            </a:r>
            <a:endParaRPr sz="2000" dirty="0"/>
          </a:p>
        </p:txBody>
      </p:sp>
      <p:pic>
        <p:nvPicPr>
          <p:cNvPr id="1026" name="Picture 2" descr="Джеффрис, Алек — Википедия">
            <a:extLst>
              <a:ext uri="{FF2B5EF4-FFF2-40B4-BE49-F238E27FC236}">
                <a16:creationId xmlns:a16="http://schemas.microsoft.com/office/drawing/2014/main" id="{04176B12-619F-A040-252D-69BAADE0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495" y="2856592"/>
            <a:ext cx="2347458" cy="31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38201" y="481933"/>
            <a:ext cx="10842170" cy="5856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нашей стране исследования по геномной дактилоскопии были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начаты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</a:t>
            </a:r>
            <a:r>
              <a:rPr lang="ru-RU" dirty="0"/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1987 г. в Институте молекулярной биологии им. В.А. Энгельгардта АН СССР, в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лаборатории академика Г.П. Георгиева. Здесь в группе, руководимой доктором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биологических наук А.П. Рысковым, был получен целый ряд приоритетных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результатов и разработан первый отечественный метод мультилокусного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типирования ДНК.</a:t>
            </a:r>
            <a:endParaRPr dirty="0"/>
          </a:p>
          <a:p>
            <a:pPr indent="457200" algn="just">
              <a:lnSpc>
                <a:spcPct val="97500"/>
              </a:lnSpc>
              <a:spcBef>
                <a:spcPts val="2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В декабре 1988 г. на базе Института молекулярной биологии  и Бюро Главной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судебно-медицинской экспертизы Минздрава России Ивановым П.Л. была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проведена первая в нашей стране молекулярно-генетическая идентификационная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экспертиза, позволившая изобличить особо опасного убийцу-маньяка. Тогда же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была организована первая в СССР экспертная лаборатория молекулярно-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генетической идентификации (ныне Отдел молекулярно-генетических научных 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экспертных исследований Российского центра судебно-медицинской экспертизы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Минздрава России), которая  освоила методы анализа биологических следов как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объектов судебно-медицинской экспертизы с использованием технологии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молекулярно-генетической индивидуализации человека. Ее успешная деятельность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подтвердила необходимость активного внедрения молекулярно-генетических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методов в практику судебно-медицинской службы России.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66057" y="318263"/>
            <a:ext cx="11059886" cy="6221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5900" algn="ctr"/>
            <a:r>
              <a:rPr sz="3600" b="1" dirty="0">
                <a:latin typeface="Times New Roman"/>
                <a:cs typeface="Times New Roman"/>
              </a:rPr>
              <a:t>Генотипирование как вид судебно-медицинской экспертизы</a:t>
            </a:r>
            <a:endParaRPr sz="3600" dirty="0"/>
          </a:p>
          <a:p>
            <a:endParaRPr dirty="0"/>
          </a:p>
          <a:p>
            <a:pPr>
              <a:spcAft>
                <a:spcPts val="1600"/>
              </a:spcAft>
            </a:pPr>
            <a:endParaRPr dirty="0"/>
          </a:p>
          <a:p>
            <a:pPr indent="444500" algn="just">
              <a:lnSpc>
                <a:spcPct val="97917"/>
              </a:lnSpc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Молекулярно-генетический идентификационный анализ, традиционно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называемый</a:t>
            </a:r>
            <a:r>
              <a:rPr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геномной (генетической) «дактилоскопией» или генотипированием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(DNA profiling, DNA fingerprinting, DNA typing), направлен на выявление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индивидуальных особенностей генетической конституции конкретного человека.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Этот подход не имеет аналогов среди использовавшихся ранее методов судебно-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экспертной идентификации личности.</a:t>
            </a:r>
            <a:endParaRPr dirty="0"/>
          </a:p>
          <a:p>
            <a:pPr algn="just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Геномная или генетическая дактилоскопия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- технология установления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личности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основанная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на анализе клеточной ДНК - универсального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носителя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наследственной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информации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dirty="0"/>
          </a:p>
          <a:p>
            <a:pPr indent="457200" algn="just">
              <a:lnSpc>
                <a:spcPct val="96667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Каждый человек, как и любой живой организм, имеет свой характеристический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фенотип (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есть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набор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внешних и внутренних признаков и свойств),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отличающий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его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от других ему подобных организмов. Отличия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обусловлены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уникальностью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любого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индивидуального генотипа - всего набора генов данного организма.</a:t>
            </a:r>
            <a:endParaRPr dirty="0"/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Генетический же материал, заключенный в разных клетках и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тканях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одного</a:t>
            </a:r>
            <a:r>
              <a:rPr lang="ru-RU" dirty="0"/>
              <a:t> </a:t>
            </a:r>
            <a:r>
              <a:rPr b="1" dirty="0" err="1">
                <a:solidFill>
                  <a:srgbClr val="000000"/>
                </a:solidFill>
                <a:latin typeface="Times New Roman"/>
                <a:cs typeface="Times New Roman"/>
              </a:rPr>
              <a:t>индивидуума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, в норме одинаков.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7830" y="406113"/>
            <a:ext cx="10689770" cy="57338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sz="3600" b="1" dirty="0">
                <a:latin typeface="Times New Roman"/>
                <a:cs typeface="Times New Roman"/>
              </a:rPr>
              <a:t>Генотипирование как вид судебно-медицинской экспертизы</a:t>
            </a:r>
            <a:endParaRPr sz="3600" dirty="0"/>
          </a:p>
          <a:p>
            <a:endParaRPr sz="2000" dirty="0"/>
          </a:p>
          <a:p>
            <a:pPr>
              <a:spcAft>
                <a:spcPts val="1700"/>
              </a:spcAft>
            </a:pPr>
            <a:endParaRPr sz="2000" dirty="0"/>
          </a:p>
          <a:p>
            <a:pPr indent="457200" algn="just">
              <a:lnSpc>
                <a:spcPct val="113333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В основе</a:t>
            </a:r>
            <a:r>
              <a:rPr sz="20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молекулярно-генетического метода идентификации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личности и установления кровного родства лежат следующие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основополагающие принципы:</a:t>
            </a:r>
            <a:endParaRPr sz="2000" dirty="0"/>
          </a:p>
          <a:p>
            <a:pPr algn="just">
              <a:spcAft>
                <a:spcPts val="500"/>
              </a:spcAft>
            </a:pPr>
            <a:endParaRPr sz="2000" dirty="0"/>
          </a:p>
          <a:p>
            <a:pPr indent="457200" algn="just">
              <a:lnSpc>
                <a:spcPct val="112917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1) принцип индивидуальной генетической уникальности любого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организма;</a:t>
            </a:r>
            <a:endParaRPr sz="2000" dirty="0"/>
          </a:p>
          <a:p>
            <a:pPr indent="457200" algn="just">
              <a:lnSpc>
                <a:spcPct val="112500"/>
              </a:lnSpc>
              <a:spcBef>
                <a:spcPts val="1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2) принцип генетической идентичности абсолютно всех его клеток и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тканей;</a:t>
            </a:r>
            <a:endParaRPr sz="2000" dirty="0"/>
          </a:p>
          <a:p>
            <a:pPr marL="444500" algn="just">
              <a:lnSpc>
                <a:spcPct val="114583"/>
              </a:lnSpc>
              <a:spcBef>
                <a:spcPts val="100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3) принцип неизменности индивидуализирующих признаков в теле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человека в течение всей его жизни.</a:t>
            </a:r>
            <a:endParaRPr sz="2000" dirty="0"/>
          </a:p>
          <a:p>
            <a:pPr algn="just">
              <a:spcAft>
                <a:spcPts val="400"/>
              </a:spcAft>
            </a:pPr>
            <a:endParaRPr sz="2000" dirty="0"/>
          </a:p>
          <a:p>
            <a:pPr indent="457200" algn="just">
              <a:lnSpc>
                <a:spcPct val="112083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К числу объектов генетического анализа относятся ткани и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биологические жидкости.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5795</Words>
  <Application>Microsoft Office PowerPoint</Application>
  <PresentationFormat>Широкоэкранный</PresentationFormat>
  <Paragraphs>402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Calibri</vt:lpstr>
      <vt:lpstr>Palatino Linotype</vt:lpstr>
      <vt:lpstr>Times New Roman</vt:lpstr>
      <vt:lpstr>Wingdings 2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Юлия Казьмина</cp:lastModifiedBy>
  <cp:revision>718</cp:revision>
  <dcterms:created xsi:type="dcterms:W3CDTF">2020-06-19T12:20:54Z</dcterms:created>
  <dcterms:modified xsi:type="dcterms:W3CDTF">2025-08-17T23:46:35Z</dcterms:modified>
</cp:coreProperties>
</file>