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1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25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0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28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5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5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5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5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5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1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60648"/>
            <a:ext cx="8215064" cy="6048672"/>
          </a:xfrm>
        </p:spPr>
        <p:txBody>
          <a:bodyPr/>
          <a:lstStyle/>
          <a:p>
            <a:r>
              <a:rPr lang="ru-RU" b="1" dirty="0" smtClean="0"/>
              <a:t> </a:t>
            </a:r>
          </a:p>
          <a:p>
            <a:endParaRPr lang="ru-RU" b="1" dirty="0" smtClean="0">
              <a:solidFill>
                <a:srgbClr val="FD1149"/>
              </a:solidFill>
            </a:endParaRPr>
          </a:p>
          <a:p>
            <a:endParaRPr lang="ru-RU" b="1" dirty="0" smtClean="0">
              <a:solidFill>
                <a:srgbClr val="FD1149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СИНТАКСИЧЕСКИЕ НОРМЫ 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РУССКОГО ЯЗЫКА</a:t>
            </a:r>
            <a:r>
              <a:rPr lang="ru-RU" sz="60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ru-RU"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0"/>
            <a:ext cx="4554107" cy="15424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Обратите внимание на управление при словах, близких по значению: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457200" indent="-457200" algn="l"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Беспокоиться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чём?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тревожиться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что?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Доволен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рад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Дорожить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ценить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Предостеречь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чего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предупредить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Коснуться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говорить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описывать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Платить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оплачивать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Отчитываться в чём? – делать отчёт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Упрекать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чём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?- попрекать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–порицать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отличать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от чего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Отзыв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рецензия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Обращать внимание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– уделять внимание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 fontScale="25000" lnSpcReduction="20000"/>
          </a:bodyPr>
          <a:lstStyle/>
          <a:p>
            <a:pPr algn="l">
              <a:defRPr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 управление глаголов, существительных, прилагательных, употребление предлогов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чему?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что? о чём?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благо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кому? кого?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Наблюдать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что? за чем?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Напомнить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что? о чём?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кого? чем?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Обязан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кому? Чем?                                                                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Опираться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что?</a:t>
            </a:r>
          </a:p>
          <a:p>
            <a:pPr algn="l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Отзыв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чём? на что?                                                  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Отличить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что? от чего?                                            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Скучать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ком? по чему?                                                  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Соскучиться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чему?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Тенденция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чего? к чему?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что? чего?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Уделять внимание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чему?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Уверенность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чём?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Удивляться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чему?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Удостоить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чего?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Указать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что? на что?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Упрекать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чём? за что?</a:t>
            </a:r>
          </a:p>
          <a:p>
            <a:pPr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Цена </a:t>
            </a:r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чего? чему?</a:t>
            </a:r>
          </a:p>
          <a:p>
            <a:pPr>
              <a:defRPr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</a:pP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/>
          </a:bodyPr>
          <a:lstStyle/>
          <a:p>
            <a:pPr marL="609600" indent="-609600" algn="ctr"/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Нормы управления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marL="609600" indent="-609600" algn="l"/>
            <a:r>
              <a:rPr lang="ru-RU" sz="2200" b="1" dirty="0" smtClean="0">
                <a:solidFill>
                  <a:schemeClr val="accent2"/>
                </a:solidFill>
              </a:rPr>
              <a:t>1.      Различай конструкции, близкие по значению:</a:t>
            </a:r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беспокоиться о ком-либо, тревожиться за кого-либо; возмутиться чем-то, обидеться на кого-то; восхищаться чем-либо, дивиться чему-либо; оплатить проезд, заплатить за билет и т.п.</a:t>
            </a:r>
          </a:p>
          <a:p>
            <a:pPr marL="609600" indent="-609600" algn="l"/>
            <a:r>
              <a:rPr lang="ru-RU" sz="2200" b="1" i="1" dirty="0" smtClean="0">
                <a:solidFill>
                  <a:schemeClr val="accent2"/>
                </a:solidFill>
              </a:rPr>
              <a:t> 2.     Благодаря</a:t>
            </a:r>
          </a:p>
          <a:p>
            <a:pPr marL="609600" indent="-609600" algn="l"/>
            <a:r>
              <a:rPr lang="ru-RU" sz="2200" b="1" i="1" dirty="0" smtClean="0"/>
              <a:t>         </a:t>
            </a:r>
            <a:r>
              <a:rPr lang="ru-RU" sz="2200" b="1" i="1" dirty="0" smtClean="0">
                <a:solidFill>
                  <a:schemeClr val="accent2"/>
                </a:solidFill>
              </a:rPr>
              <a:t>Согласно	   </a:t>
            </a:r>
            <a:r>
              <a:rPr lang="ru-RU" sz="2200" b="1" i="1" dirty="0" smtClean="0">
                <a:solidFill>
                  <a:srgbClr val="CC0000"/>
                </a:solidFill>
              </a:rPr>
              <a:t>ЧЕМУ?</a:t>
            </a:r>
          </a:p>
          <a:p>
            <a:pPr marL="609600" indent="-609600" algn="l"/>
            <a:r>
              <a:rPr lang="ru-RU" sz="2200" b="1" i="1" dirty="0" smtClean="0"/>
              <a:t>	</a:t>
            </a:r>
            <a:r>
              <a:rPr lang="ru-RU" sz="2200" b="1" i="1" dirty="0" smtClean="0">
                <a:solidFill>
                  <a:schemeClr val="accent2"/>
                </a:solidFill>
              </a:rPr>
              <a:t>Вопреки</a:t>
            </a:r>
          </a:p>
          <a:p>
            <a:pPr algn="l"/>
            <a:r>
              <a:rPr lang="ru-RU" sz="2000" b="1" dirty="0" smtClean="0">
                <a:solidFill>
                  <a:srgbClr val="CC0000"/>
                </a:solidFill>
              </a:rPr>
              <a:t>3. Родительный падеж используется</a:t>
            </a:r>
          </a:p>
          <a:p>
            <a:pPr algn="l"/>
            <a:r>
              <a:rPr lang="ru-RU" sz="2000" b="1" dirty="0" smtClean="0">
                <a:solidFill>
                  <a:schemeClr val="accent2"/>
                </a:solidFill>
              </a:rPr>
              <a:t>При усилении отрицания</a:t>
            </a:r>
            <a:r>
              <a:rPr lang="ru-RU" sz="2000" b="1" dirty="0" smtClean="0"/>
              <a:t>: </a:t>
            </a:r>
            <a:r>
              <a:rPr lang="ru-RU" sz="2000" b="1" i="1" dirty="0" smtClean="0"/>
              <a:t>не люблю ни жар</a:t>
            </a:r>
            <a:r>
              <a:rPr lang="ru-RU" sz="2000" b="1" i="1" dirty="0" smtClean="0">
                <a:solidFill>
                  <a:srgbClr val="CC0000"/>
                </a:solidFill>
              </a:rPr>
              <a:t>ы</a:t>
            </a:r>
            <a:r>
              <a:rPr lang="ru-RU" sz="2000" b="1" i="1" dirty="0" smtClean="0"/>
              <a:t>, ни холод</a:t>
            </a:r>
            <a:r>
              <a:rPr lang="ru-RU" sz="2000" b="1" i="1" dirty="0" smtClean="0">
                <a:solidFill>
                  <a:srgbClr val="CC0000"/>
                </a:solidFill>
              </a:rPr>
              <a:t>а;</a:t>
            </a:r>
          </a:p>
          <a:p>
            <a:pPr algn="l"/>
            <a:r>
              <a:rPr lang="ru-RU" sz="2000" b="1" dirty="0" smtClean="0">
                <a:solidFill>
                  <a:schemeClr val="accent2"/>
                </a:solidFill>
              </a:rPr>
              <a:t>После глаголов восприятия, желания, ожидания</a:t>
            </a:r>
            <a:r>
              <a:rPr lang="ru-RU" sz="2000" b="1" i="1" dirty="0" smtClean="0">
                <a:solidFill>
                  <a:schemeClr val="accent2"/>
                </a:solidFill>
              </a:rPr>
              <a:t>:</a:t>
            </a:r>
            <a:r>
              <a:rPr lang="ru-RU" sz="2000" b="1" i="1" dirty="0" smtClean="0"/>
              <a:t> не слышал крик</a:t>
            </a:r>
            <a:r>
              <a:rPr lang="ru-RU" sz="2000" b="1" i="1" dirty="0" smtClean="0">
                <a:solidFill>
                  <a:srgbClr val="CC0000"/>
                </a:solidFill>
              </a:rPr>
              <a:t>а</a:t>
            </a:r>
            <a:r>
              <a:rPr lang="ru-RU" sz="2000" b="1" i="1" dirty="0" smtClean="0"/>
              <a:t>, не ждала приход</a:t>
            </a:r>
            <a:r>
              <a:rPr lang="ru-RU" sz="2000" b="1" i="1" dirty="0" smtClean="0">
                <a:solidFill>
                  <a:srgbClr val="CC0000"/>
                </a:solidFill>
              </a:rPr>
              <a:t>а;</a:t>
            </a:r>
          </a:p>
          <a:p>
            <a:pPr algn="l"/>
            <a:r>
              <a:rPr lang="ru-RU" sz="2000" b="1" dirty="0" smtClean="0">
                <a:solidFill>
                  <a:schemeClr val="accent2"/>
                </a:solidFill>
              </a:rPr>
              <a:t>При отвлечённых понятиях: </a:t>
            </a:r>
            <a:r>
              <a:rPr lang="ru-RU" sz="2000" b="1" i="1" dirty="0" smtClean="0"/>
              <a:t>не теряет времен</a:t>
            </a:r>
            <a:r>
              <a:rPr lang="ru-RU" sz="2000" b="1" i="1" dirty="0" smtClean="0">
                <a:solidFill>
                  <a:srgbClr val="CC0000"/>
                </a:solidFill>
              </a:rPr>
              <a:t>и</a:t>
            </a:r>
            <a:r>
              <a:rPr lang="ru-RU" sz="2000" b="1" i="1" dirty="0" smtClean="0"/>
              <a:t>, не осуществляет контрол</a:t>
            </a:r>
            <a:r>
              <a:rPr lang="ru-RU" sz="2000" b="1" i="1" dirty="0" smtClean="0">
                <a:solidFill>
                  <a:srgbClr val="CC0000"/>
                </a:solidFill>
              </a:rPr>
              <a:t>я</a:t>
            </a:r>
            <a:r>
              <a:rPr lang="ru-RU" sz="2000" b="1" i="1" dirty="0" smtClean="0"/>
              <a:t>, не уяснил всей важност</a:t>
            </a:r>
            <a:r>
              <a:rPr lang="ru-RU" sz="2000" b="1" i="1" dirty="0" smtClean="0">
                <a:solidFill>
                  <a:srgbClr val="CC0000"/>
                </a:solidFill>
              </a:rPr>
              <a:t>и</a:t>
            </a:r>
          </a:p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</a:pP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2714625" y="2420889"/>
            <a:ext cx="296863" cy="1080119"/>
          </a:xfrm>
          <a:prstGeom prst="rightBrace">
            <a:avLst>
              <a:gd name="adj1" fmla="val 44474"/>
              <a:gd name="adj2" fmla="val 50000"/>
            </a:avLst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/>
          </a:bodyPr>
          <a:lstStyle/>
          <a:p>
            <a:pPr marL="609600" indent="-609600" algn="l">
              <a:buFontTx/>
              <a:buAutoNum type="arabicPeriod"/>
            </a:pPr>
            <a:endParaRPr lang="ru-RU" sz="2200" b="1" dirty="0" smtClean="0">
              <a:solidFill>
                <a:schemeClr val="accent2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C0000"/>
                </a:solidFill>
              </a:rPr>
              <a:t>4.Винительный падеж используется</a:t>
            </a:r>
          </a:p>
          <a:p>
            <a:pPr>
              <a:defRPr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</a:pP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Для подчёркивания конкретности значения</a:t>
            </a:r>
            <a:r>
              <a:rPr lang="ru-RU" sz="2000" dirty="0" smtClean="0"/>
              <a:t>: </a:t>
            </a:r>
            <a:r>
              <a:rPr lang="ru-RU" sz="2000" b="1" i="1" dirty="0" smtClean="0"/>
              <a:t>не прочитал книгу, рекомендованную ему.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При одушевлённых и собственных существительных:</a:t>
            </a:r>
            <a:r>
              <a:rPr lang="ru-RU" sz="2000" dirty="0" smtClean="0"/>
              <a:t> </a:t>
            </a:r>
            <a:r>
              <a:rPr lang="ru-RU" sz="2000" b="1" i="1" dirty="0" smtClean="0"/>
              <a:t>не видел </a:t>
            </a:r>
            <a:r>
              <a:rPr lang="ru-RU" sz="2000" b="1" i="1" dirty="0" smtClean="0">
                <a:solidFill>
                  <a:srgbClr val="CC0000"/>
                </a:solidFill>
              </a:rPr>
              <a:t>дочь</a:t>
            </a:r>
            <a:r>
              <a:rPr lang="ru-RU" sz="2000" b="1" i="1" dirty="0" smtClean="0"/>
              <a:t>, не наказывал </a:t>
            </a:r>
            <a:r>
              <a:rPr lang="ru-RU" sz="2000" b="1" i="1" dirty="0" smtClean="0">
                <a:solidFill>
                  <a:srgbClr val="CC0000"/>
                </a:solidFill>
              </a:rPr>
              <a:t>Илью</a:t>
            </a:r>
            <a:r>
              <a:rPr lang="ru-RU" sz="2000" b="1" i="1" dirty="0" smtClean="0"/>
              <a:t>;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Если дополнение предшествует сказуемому</a:t>
            </a:r>
            <a:r>
              <a:rPr lang="ru-RU" sz="2000" dirty="0" smtClean="0"/>
              <a:t>: </a:t>
            </a:r>
            <a:r>
              <a:rPr lang="ru-RU" sz="2000" b="1" i="1" dirty="0" smtClean="0"/>
              <a:t>стекло не разбивал, книгу не взял;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При наличии наречий со значением ограничения</a:t>
            </a:r>
            <a:r>
              <a:rPr lang="ru-RU" sz="2000" dirty="0" smtClean="0"/>
              <a:t>: </a:t>
            </a:r>
            <a:r>
              <a:rPr lang="ru-RU" sz="2000" b="1" i="1" dirty="0" smtClean="0">
                <a:solidFill>
                  <a:srgbClr val="CC0000"/>
                </a:solidFill>
              </a:rPr>
              <a:t>чуть</a:t>
            </a:r>
            <a:r>
              <a:rPr lang="ru-RU" sz="2000" b="1" i="1" dirty="0" smtClean="0"/>
              <a:t> не забыл тетрадку;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При инфинитиве</a:t>
            </a:r>
            <a:r>
              <a:rPr lang="ru-RU" sz="2000" dirty="0" smtClean="0"/>
              <a:t>: </a:t>
            </a:r>
            <a:r>
              <a:rPr lang="ru-RU" sz="2000" b="1" i="1" dirty="0" smtClean="0">
                <a:solidFill>
                  <a:srgbClr val="CC0000"/>
                </a:solidFill>
              </a:rPr>
              <a:t>не буду петь</a:t>
            </a:r>
            <a:r>
              <a:rPr lang="ru-RU" sz="2000" b="1" i="1" dirty="0" smtClean="0"/>
              <a:t> эту песню.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 fontScale="25000" lnSpcReduction="20000"/>
          </a:bodyPr>
          <a:lstStyle/>
          <a:p>
            <a:pPr marL="609600" indent="-609600" algn="l">
              <a:buFontTx/>
              <a:buAutoNum type="arabicPeriod"/>
            </a:pPr>
            <a:endParaRPr lang="ru-RU" sz="2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1200" b="1" dirty="0" smtClean="0">
                <a:solidFill>
                  <a:srgbClr val="C00000"/>
                </a:solidFill>
              </a:rPr>
              <a:t>Основные нормы употребления </a:t>
            </a:r>
          </a:p>
          <a:p>
            <a:pPr algn="ctr"/>
            <a:r>
              <a:rPr lang="ru-RU" sz="11200" b="1" dirty="0" smtClean="0">
                <a:solidFill>
                  <a:srgbClr val="C00000"/>
                </a:solidFill>
              </a:rPr>
              <a:t>деепричастных оборотов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1. Деепричастный оборот должен СООТНОСИТЬСЯ по смыслу и со сказуемым, и с подлежащим, т. е. и основное, и добавочное действия должно совершать одно и то же лицо (предмет): </a:t>
            </a:r>
            <a:r>
              <a:rPr lang="ru-RU" sz="8000" i="1" dirty="0" smtClean="0">
                <a:solidFill>
                  <a:srgbClr val="7030A0"/>
                </a:solidFill>
              </a:rPr>
              <a:t>Я </a:t>
            </a:r>
            <a:r>
              <a:rPr lang="ru-RU" sz="8000" i="1" u="sng" dirty="0" smtClean="0">
                <a:solidFill>
                  <a:srgbClr val="7030A0"/>
                </a:solidFill>
              </a:rPr>
              <a:t>иду </a:t>
            </a:r>
            <a:r>
              <a:rPr lang="ru-RU" sz="8000" i="1" dirty="0" smtClean="0">
                <a:solidFill>
                  <a:srgbClr val="7030A0"/>
                </a:solidFill>
              </a:rPr>
              <a:t>по аллее, слушая птиц, на все лады заливающихся в солнечном саду (И. </a:t>
            </a:r>
            <a:r>
              <a:rPr lang="ru-RU" sz="8000" dirty="0" smtClean="0">
                <a:solidFill>
                  <a:srgbClr val="7030A0"/>
                </a:solidFill>
              </a:rPr>
              <a:t>Бунин). </a:t>
            </a:r>
            <a:r>
              <a:rPr lang="ru-RU" sz="8000" i="1" dirty="0" smtClean="0">
                <a:solidFill>
                  <a:srgbClr val="7030A0"/>
                </a:solidFill>
              </a:rPr>
              <a:t>(Я иду и я слушаю.)</a:t>
            </a:r>
            <a:endParaRPr lang="ru-RU" sz="8000" dirty="0" smtClean="0">
              <a:solidFill>
                <a:srgbClr val="7030A0"/>
              </a:solidFill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2. Деепричастный оборот можно употреблять в безличном предложении в том случае, если в составе сказуемого есть инфинитив: </a:t>
            </a:r>
            <a:r>
              <a:rPr lang="ru-RU" sz="8000" i="1" dirty="0" smtClean="0">
                <a:solidFill>
                  <a:srgbClr val="7030A0"/>
                </a:solidFill>
              </a:rPr>
              <a:t>Думая о будущем</a:t>
            </a:r>
            <a:r>
              <a:rPr lang="ru-RU" sz="8000" dirty="0" smtClean="0">
                <a:solidFill>
                  <a:srgbClr val="7030A0"/>
                </a:solidFill>
              </a:rPr>
              <a:t>, </a:t>
            </a:r>
            <a:r>
              <a:rPr lang="ru-RU" sz="8000" i="1" u="sng" dirty="0" smtClean="0">
                <a:solidFill>
                  <a:srgbClr val="7030A0"/>
                </a:solidFill>
              </a:rPr>
              <a:t>нельзя забывать </a:t>
            </a:r>
            <a:r>
              <a:rPr lang="ru-RU" sz="8000" i="1" dirty="0" smtClean="0">
                <a:solidFill>
                  <a:srgbClr val="7030A0"/>
                </a:solidFill>
              </a:rPr>
              <a:t>о прошлом.</a:t>
            </a:r>
            <a:endParaRPr lang="ru-RU" sz="8000" dirty="0" smtClean="0">
              <a:solidFill>
                <a:srgbClr val="7030A0"/>
              </a:solidFill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3. При описании добавочного действия, предшествующего основному, употребляются деепричастия совершенного вида: </a:t>
            </a:r>
            <a:r>
              <a:rPr lang="ru-RU" sz="8000" i="1" dirty="0" smtClean="0">
                <a:solidFill>
                  <a:srgbClr val="7030A0"/>
                </a:solidFill>
              </a:rPr>
              <a:t>Прочитав рукопись рассказа М.Булгакова, Зайцев </a:t>
            </a:r>
            <a:r>
              <a:rPr lang="ru-RU" sz="8000" i="1" u="sng" dirty="0" smtClean="0">
                <a:solidFill>
                  <a:srgbClr val="7030A0"/>
                </a:solidFill>
              </a:rPr>
              <a:t>передал </a:t>
            </a:r>
            <a:r>
              <a:rPr lang="ru-RU" sz="8000" i="1" dirty="0" smtClean="0">
                <a:solidFill>
                  <a:srgbClr val="7030A0"/>
                </a:solidFill>
              </a:rPr>
              <a:t>её Вересаеву </a:t>
            </a:r>
            <a:r>
              <a:rPr lang="ru-RU" sz="8000" dirty="0" smtClean="0">
                <a:solidFill>
                  <a:srgbClr val="7030A0"/>
                </a:solidFill>
              </a:rPr>
              <a:t>(М. </a:t>
            </a:r>
            <a:r>
              <a:rPr lang="ru-RU" sz="8000" dirty="0" err="1" smtClean="0">
                <a:solidFill>
                  <a:srgbClr val="7030A0"/>
                </a:solidFill>
              </a:rPr>
              <a:t>Чудакова</a:t>
            </a:r>
            <a:r>
              <a:rPr lang="ru-RU" sz="8000" dirty="0" smtClean="0">
                <a:solidFill>
                  <a:srgbClr val="7030A0"/>
                </a:solidFill>
              </a:rPr>
              <a:t>). (Сначала прочитал, затем передал.)</a:t>
            </a:r>
          </a:p>
          <a:p>
            <a:pPr algn="l"/>
            <a:r>
              <a:rPr lang="ru-RU" sz="8000" b="1" dirty="0" smtClean="0">
                <a:solidFill>
                  <a:srgbClr val="7030A0"/>
                </a:solidFill>
              </a:rPr>
              <a:t>При описании добавочного действия, сопутствующего основному, употребляются деепричастия несовершенного вида: </a:t>
            </a:r>
            <a:r>
              <a:rPr lang="ru-RU" sz="8000" i="1" dirty="0" smtClean="0">
                <a:solidFill>
                  <a:srgbClr val="7030A0"/>
                </a:solidFill>
              </a:rPr>
              <a:t>Сонно </a:t>
            </a:r>
            <a:r>
              <a:rPr lang="ru-RU" sz="8000" i="1" u="sng" dirty="0" smtClean="0">
                <a:solidFill>
                  <a:srgbClr val="7030A0"/>
                </a:solidFill>
              </a:rPr>
              <a:t>ползали </a:t>
            </a:r>
            <a:r>
              <a:rPr lang="ru-RU" sz="8000" i="1" dirty="0" smtClean="0">
                <a:solidFill>
                  <a:srgbClr val="7030A0"/>
                </a:solidFill>
              </a:rPr>
              <a:t>пчёлы по цветам у балкона, совершая свою неспешную работу.</a:t>
            </a:r>
            <a:endParaRPr lang="ru-RU" sz="8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</a:pP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 нормы употребления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причастных оборотов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Причастный оборот должен находиться либо перед словом, к которому относится, либо после него: </a:t>
            </a:r>
            <a:r>
              <a:rPr lang="ru-RU" sz="2400" i="1" dirty="0" smtClean="0">
                <a:solidFill>
                  <a:srgbClr val="7030A0"/>
                </a:solidFill>
              </a:rPr>
              <a:t>Снимки фотоохотника – это бескровные трофеи, запечатлевшие птиц и зверей.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Определение, выраженное причастным оборотом, нужно правильно согласовывать со словом, к которому данный оборот относится: </a:t>
            </a:r>
            <a:r>
              <a:rPr lang="ru-RU" sz="2400" i="1" dirty="0" smtClean="0">
                <a:solidFill>
                  <a:srgbClr val="7030A0"/>
                </a:solidFill>
              </a:rPr>
              <a:t>Сергей Андреевич присел на высокую межу (какую?), заросшую икотником и полевою рябинкою.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Нормы употребления причастного оборота действуют и по отношению к адъективному обороту, т. е. сочетанию прилагательного с зависимыми от него словами: </a:t>
            </a:r>
            <a:r>
              <a:rPr lang="ru-RU" sz="2000" i="1" dirty="0" smtClean="0">
                <a:solidFill>
                  <a:srgbClr val="7030A0"/>
                </a:solidFill>
              </a:rPr>
              <a:t>А как красива моя река в утреннем тумане </a:t>
            </a:r>
            <a:r>
              <a:rPr lang="ru-RU" sz="2000" dirty="0" smtClean="0">
                <a:solidFill>
                  <a:srgbClr val="7030A0"/>
                </a:solidFill>
              </a:rPr>
              <a:t>(каком?), </a:t>
            </a:r>
            <a:r>
              <a:rPr lang="ru-RU" sz="2000" i="1" dirty="0" smtClean="0">
                <a:solidFill>
                  <a:srgbClr val="7030A0"/>
                </a:solidFill>
              </a:rPr>
              <a:t>слегка розовом от первых лучей солнца</a:t>
            </a:r>
            <a:r>
              <a:rPr lang="ru-RU" sz="2000" dirty="0" smtClean="0">
                <a:solidFill>
                  <a:srgbClr val="7030A0"/>
                </a:solidFill>
              </a:rPr>
              <a:t>! </a:t>
            </a:r>
          </a:p>
          <a:p>
            <a:pPr algn="l"/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 нормы употребления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однородных членов предложения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 algn="l" hangingPunct="0"/>
            <a:r>
              <a:rPr lang="ru-RU" sz="2000" b="1" dirty="0" smtClean="0">
                <a:solidFill>
                  <a:srgbClr val="002060"/>
                </a:solidFill>
              </a:rPr>
              <a:t>1)Недопустимо соединение в качестве однородных членов предложения несопоставимых понятий.</a:t>
            </a:r>
          </a:p>
          <a:p>
            <a:pPr algn="l" hangingPunct="0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ПРИМЕРЫ: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Люблю красный цвет, жареную картошку и свою жену.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– Невозможное по смыслу сочетание, не исправляемо.</a:t>
            </a:r>
          </a:p>
          <a:p>
            <a:pPr lvl="0" algn="l" hangingPunct="0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Татьяна не любит бегать и играть, скромна, грустна и никогда рано не встаёт.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– Предлагаемый	 вариант исправление: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Татьяна не любит бегать и играть, часто грустит.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 hangingPunct="0"/>
            <a:r>
              <a:rPr lang="ru-RU" sz="2000" b="1" dirty="0" smtClean="0">
                <a:solidFill>
                  <a:srgbClr val="002060"/>
                </a:solidFill>
              </a:rPr>
              <a:t>2) Ошибкой является лексическая несочетаемость одного из однородных членов предложения с общим для них словом в предложении.</a:t>
            </a:r>
          </a:p>
          <a:p>
            <a:pPr algn="l" hangingPunct="0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ПРИМЕР: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Внесли предложения и замечания.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Замечания не «вносят», а делают.</a:t>
            </a:r>
          </a:p>
          <a:p>
            <a:pPr algn="l" hangingPunct="0"/>
            <a:r>
              <a:rPr lang="ru-RU" sz="2000" b="1" dirty="0" smtClean="0">
                <a:solidFill>
                  <a:srgbClr val="002060"/>
                </a:solidFill>
              </a:rPr>
              <a:t>3)Не сочетаются в качестве однородных членов предложения родовые и видовые понятия.</a:t>
            </a:r>
          </a:p>
          <a:p>
            <a:pPr algn="l" hangingPunct="0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ПРИМЕР: 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В магазине большой выбор тортов, кондитерских из­делий, фруктов, овощей.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Торт — это тоже кондитерское изделие. Предлагаемый вариант исправления: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В магазине большой выбор тортов и других кондитерских изделий, а также фруктов и овощей.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 hangingPunct="0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 нормы употребления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однородных членов предложения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l" hangingPunct="0"/>
            <a:r>
              <a:rPr lang="ru-RU" sz="2000" b="1" dirty="0" smtClean="0">
                <a:solidFill>
                  <a:srgbClr val="002060"/>
                </a:solidFill>
              </a:rPr>
              <a:t>4)При  попарном сочетании однородных членов предложения их отбор должен быть упорядоченным.</a:t>
            </a:r>
          </a:p>
          <a:p>
            <a:pPr algn="l" hangingPunct="0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ПРИМЕР: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Требуются на работу порядочные люди и офицеры (реклама).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Такое объявление, разумеется, оскорбит любого офицера, поскольку текст предполагает, что офицеры не могут быть порядочными людьми, как и порядочные люди не могут быть офицерами.</a:t>
            </a:r>
          </a:p>
          <a:p>
            <a:pPr algn="l" hangingPunct="0"/>
            <a:r>
              <a:rPr lang="ru-RU" sz="2000" b="1" dirty="0" smtClean="0">
                <a:solidFill>
                  <a:srgbClr val="002060"/>
                </a:solidFill>
              </a:rPr>
              <a:t>5)У однородных членов предложения с обобщающим словом должна быть не только грамматическая связь, но и смысловая соотнесенность.</a:t>
            </a:r>
          </a:p>
          <a:p>
            <a:pPr algn="l" hangingPunct="0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ПРИМЕР: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Герой рассуждает о главных чертах человеческого характера: говорит о правде, о лжи, о деятельности человека, о его слабости и силе.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Очевидно, что правда, ложь, деятельность — не черты характера. Предлагаемый вариант исправления: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Герой рассуждает о правде и</a:t>
            </a:r>
            <a:r>
              <a:rPr lang="ru-RU" sz="2000" i="1" dirty="0" smtClean="0"/>
              <a:t>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лжи, о деятельности человека, о его слабости и силе.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 hangingPunct="0"/>
            <a:r>
              <a:rPr lang="ru-RU" sz="2000" b="1" dirty="0" smtClean="0">
                <a:solidFill>
                  <a:srgbClr val="002060"/>
                </a:solidFill>
              </a:rPr>
              <a:t>6)Не следует соединять в качестве однородных элементов члены предложения и придаточные предложения, в частности, это относится к оборотам.</a:t>
            </a:r>
          </a:p>
          <a:p>
            <a:pPr algn="l" hangingPunct="0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Материал для анализа:</a:t>
            </a:r>
          </a:p>
          <a:p>
            <a:pPr lvl="0" algn="l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Очень популярны игры, оснащенные музыкальным сопровождением и которые созданы на базе мультфильмов.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 hangingPunct="0"/>
            <a:r>
              <a:rPr lang="ru-RU" sz="2000" i="1" dirty="0" smtClean="0"/>
              <a:t> </a:t>
            </a:r>
            <a:endParaRPr lang="ru-RU" sz="2000" dirty="0" smtClean="0"/>
          </a:p>
          <a:p>
            <a:pPr algn="l" hangingPunct="0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712968" cy="5832648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D1149"/>
                </a:solidFill>
              </a:rPr>
              <a:t>СИНТАКСИЧЕСКИЕ НОРМЫ</a:t>
            </a:r>
            <a:r>
              <a:rPr lang="ru-RU" dirty="0" smtClean="0">
                <a:solidFill>
                  <a:srgbClr val="FD1149"/>
                </a:solidFill>
              </a:rPr>
              <a:t>  - </a:t>
            </a:r>
          </a:p>
          <a:p>
            <a:pPr algn="ctr"/>
            <a:endParaRPr lang="ru-RU" dirty="0" smtClean="0">
              <a:solidFill>
                <a:srgbClr val="FD1149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это нормы правильного построения словосочетаний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предложений. Они включают правила согласования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слов и синтаксического управления, соотнесения частей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предложения друг с другом с помощью грамматических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форм слов с той целью, чтобы </a:t>
            </a:r>
            <a:r>
              <a:rPr lang="ru-RU" sz="2400" b="1" dirty="0" smtClean="0">
                <a:solidFill>
                  <a:srgbClr val="002060"/>
                </a:solidFill>
              </a:rPr>
              <a:t>предложение было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грамотным и осмысленным высказыванием.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712968" cy="5832648"/>
          </a:xfrm>
        </p:spPr>
        <p:txBody>
          <a:bodyPr/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ТИПЫ СИНТКСИЧЕСКИХ ОШИБОК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Ошибки в употреблении падежных форм. 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Ошибки в построении предложений.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3. Ошибки в  употреблении однородных членов.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Построение  предложений с причастными оборотами.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 Построение сложноподчинённых предложений.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Замена прямой речи косвенной.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7. Ошибки в согласовании между подлежащим и сказуемым.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712968" cy="6048672"/>
          </a:xfrm>
        </p:spPr>
        <p:txBody>
          <a:bodyPr>
            <a:normAutofit lnSpcReduction="10000"/>
          </a:bodyPr>
          <a:lstStyle/>
          <a:p>
            <a:pPr marL="533400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ПОРЯДОК СЛОВ В ПРЕДЛОЖЕНИИ</a:t>
            </a:r>
          </a:p>
          <a:p>
            <a:pPr marL="533400" indent="-533400" algn="ctr">
              <a:lnSpc>
                <a:spcPct val="80000"/>
              </a:lnSpc>
            </a:pPr>
            <a:endParaRPr lang="ru-RU" sz="2400" b="1" dirty="0" smtClean="0"/>
          </a:p>
          <a:p>
            <a:pPr marL="533400" indent="-533400"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ПРЯМОЙ ПОРЯДОК</a:t>
            </a:r>
          </a:p>
          <a:p>
            <a:pPr marL="533400" indent="-533400" algn="l">
              <a:lnSpc>
                <a:spcPct val="8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1) подлежащее обычно предшествует сказуемому:</a:t>
            </a:r>
          </a:p>
          <a:p>
            <a:pPr marL="533400" indent="-533400" algn="l">
              <a:lnSpc>
                <a:spcPct val="80000"/>
              </a:lnSpc>
            </a:pPr>
            <a:r>
              <a:rPr lang="ru-RU" sz="2000" b="1" i="1" dirty="0" smtClean="0">
                <a:solidFill>
                  <a:srgbClr val="FD1149"/>
                </a:solidFill>
              </a:rPr>
              <a:t>Ветер ворвался</a:t>
            </a:r>
            <a:r>
              <a:rPr lang="ru-RU" sz="2000" i="1" dirty="0" smtClean="0">
                <a:solidFill>
                  <a:srgbClr val="FD1149"/>
                </a:solidFill>
              </a:rPr>
              <a:t> через открытое окно;</a:t>
            </a:r>
          </a:p>
          <a:p>
            <a:pPr marL="533400" indent="-533400" algn="l">
              <a:lnSpc>
                <a:spcPct val="8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2) дополнение обычно стоит после управляющего слова: </a:t>
            </a:r>
            <a:r>
              <a:rPr lang="ru-RU" sz="2000" i="1" dirty="0" smtClean="0">
                <a:solidFill>
                  <a:srgbClr val="FD1149"/>
                </a:solidFill>
              </a:rPr>
              <a:t>Ветер </a:t>
            </a:r>
            <a:r>
              <a:rPr lang="ru-RU" sz="2000" b="1" i="1" dirty="0" smtClean="0">
                <a:solidFill>
                  <a:srgbClr val="FD1149"/>
                </a:solidFill>
              </a:rPr>
              <a:t>гнал </a:t>
            </a:r>
            <a:r>
              <a:rPr lang="ru-RU" sz="2000" i="1" dirty="0" smtClean="0">
                <a:solidFill>
                  <a:srgbClr val="FD1149"/>
                </a:solidFill>
              </a:rPr>
              <a:t>по небу лёгкие </a:t>
            </a:r>
            <a:r>
              <a:rPr lang="ru-RU" sz="2000" b="1" i="1" dirty="0" smtClean="0">
                <a:solidFill>
                  <a:srgbClr val="FD1149"/>
                </a:solidFill>
              </a:rPr>
              <a:t>облака</a:t>
            </a:r>
            <a:r>
              <a:rPr lang="ru-RU" sz="2000" b="1" i="1" u="sng" dirty="0" smtClean="0">
                <a:solidFill>
                  <a:srgbClr val="FD1149"/>
                </a:solidFill>
              </a:rPr>
              <a:t>;</a:t>
            </a:r>
            <a:endParaRPr lang="ru-RU" sz="2000" i="1" dirty="0" smtClean="0">
              <a:solidFill>
                <a:srgbClr val="FD1149"/>
              </a:solidFill>
            </a:endParaRPr>
          </a:p>
          <a:p>
            <a:pPr marL="533400" indent="-533400" algn="l">
              <a:lnSpc>
                <a:spcPct val="8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3) согласованное определение обычно предшествует определяемому слову: </a:t>
            </a:r>
            <a:r>
              <a:rPr lang="ru-RU" sz="2000" i="1" dirty="0" smtClean="0">
                <a:solidFill>
                  <a:srgbClr val="FD1149"/>
                </a:solidFill>
              </a:rPr>
              <a:t>Воздух пропитан </a:t>
            </a:r>
            <a:r>
              <a:rPr lang="ru-RU" sz="2000" b="1" i="1" dirty="0" smtClean="0">
                <a:solidFill>
                  <a:srgbClr val="FD1149"/>
                </a:solidFill>
              </a:rPr>
              <a:t>солёным запахом</a:t>
            </a:r>
            <a:r>
              <a:rPr lang="ru-RU" sz="2000" i="1" dirty="0" smtClean="0">
                <a:solidFill>
                  <a:srgbClr val="FD1149"/>
                </a:solidFill>
              </a:rPr>
              <a:t> моря;</a:t>
            </a:r>
          </a:p>
          <a:p>
            <a:pPr marL="533400" indent="-533400" algn="l">
              <a:lnSpc>
                <a:spcPct val="8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4) несогласованное определение обычно ставится после определяемого слова: </a:t>
            </a:r>
            <a:r>
              <a:rPr lang="ru-RU" sz="2000" i="1" dirty="0" smtClean="0">
                <a:solidFill>
                  <a:srgbClr val="FD1149"/>
                </a:solidFill>
              </a:rPr>
              <a:t>Повозка поднимала </a:t>
            </a:r>
            <a:r>
              <a:rPr lang="ru-RU" sz="2000" i="1" dirty="0" smtClean="0">
                <a:solidFill>
                  <a:srgbClr val="FD1149"/>
                </a:solidFill>
                <a:latin typeface="Arial" charset="0"/>
              </a:rPr>
              <a:t>в</a:t>
            </a:r>
            <a:r>
              <a:rPr lang="ru-RU" sz="2000" i="1" dirty="0" smtClean="0">
                <a:solidFill>
                  <a:srgbClr val="FD1149"/>
                </a:solidFill>
              </a:rPr>
              <a:t>округ</a:t>
            </a:r>
            <a:r>
              <a:rPr lang="ru-RU" sz="2000" i="1" dirty="0" smtClean="0">
                <a:solidFill>
                  <a:srgbClr val="FD1149"/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rgbClr val="FD1149"/>
                </a:solidFill>
              </a:rPr>
              <a:t>себя </a:t>
            </a:r>
            <a:r>
              <a:rPr lang="ru-RU" sz="2000" b="1" i="1" dirty="0" smtClean="0">
                <a:solidFill>
                  <a:srgbClr val="FD1149"/>
                </a:solidFill>
              </a:rPr>
              <a:t>клубы пыли</a:t>
            </a:r>
            <a:r>
              <a:rPr lang="ru-RU" sz="2000" dirty="0" smtClean="0">
                <a:solidFill>
                  <a:srgbClr val="FD1149"/>
                </a:solidFill>
              </a:rPr>
              <a:t>;</a:t>
            </a:r>
          </a:p>
          <a:p>
            <a:pPr algn="l"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5) обстоятельства образа действия, меры и степени, времени, места обычно предшествуют глаголу сказуемому: </a:t>
            </a:r>
            <a:r>
              <a:rPr lang="ru-RU" sz="2000" b="1" dirty="0" smtClean="0">
                <a:solidFill>
                  <a:srgbClr val="FD1149"/>
                </a:solidFill>
              </a:rPr>
              <a:t>Однажды</a:t>
            </a:r>
            <a:r>
              <a:rPr lang="ru-RU" sz="2000" dirty="0" smtClean="0">
                <a:solidFill>
                  <a:srgbClr val="FD1149"/>
                </a:solidFill>
              </a:rPr>
              <a:t> гроза </a:t>
            </a:r>
            <a:r>
              <a:rPr lang="ru-RU" sz="2000" b="1" dirty="0" smtClean="0">
                <a:solidFill>
                  <a:srgbClr val="FD1149"/>
                </a:solidFill>
              </a:rPr>
              <a:t>грянула</a:t>
            </a:r>
            <a:r>
              <a:rPr lang="ru-RU" sz="2000" dirty="0" smtClean="0">
                <a:solidFill>
                  <a:srgbClr val="FD1149"/>
                </a:solidFill>
              </a:rPr>
              <a:t> над лесом; </a:t>
            </a:r>
            <a:r>
              <a:rPr lang="ru-RU" sz="2000" b="1" dirty="0" smtClean="0">
                <a:solidFill>
                  <a:srgbClr val="FD1149"/>
                </a:solidFill>
              </a:rPr>
              <a:t>По степи, влево от нас, поплыли</a:t>
            </a:r>
            <a:r>
              <a:rPr lang="ru-RU" sz="2000" dirty="0" smtClean="0">
                <a:solidFill>
                  <a:srgbClr val="FD1149"/>
                </a:solidFill>
              </a:rPr>
              <a:t> тени облаков, пропитанные голубым сиянием луны;</a:t>
            </a:r>
          </a:p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6) обстоятельства причины, цели, условия и уступки</a:t>
            </a:r>
          </a:p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достаточно свободно размещаются в предложении:</a:t>
            </a:r>
            <a:endParaRPr lang="ru-RU" sz="2000" dirty="0" smtClean="0">
              <a:solidFill>
                <a:srgbClr val="00B050"/>
              </a:solidFill>
              <a:latin typeface="Arial" charset="0"/>
            </a:endParaRPr>
          </a:p>
          <a:p>
            <a:pPr algn="l">
              <a:lnSpc>
                <a:spcPct val="80000"/>
              </a:lnSpc>
            </a:pPr>
            <a:r>
              <a:rPr lang="ru-RU" sz="2000" i="1" dirty="0" smtClean="0">
                <a:solidFill>
                  <a:srgbClr val="FD1149"/>
                </a:solidFill>
              </a:rPr>
              <a:t>Он</a:t>
            </a:r>
            <a:r>
              <a:rPr lang="ru-RU" sz="2000" i="1" dirty="0" smtClean="0">
                <a:solidFill>
                  <a:srgbClr val="FD1149"/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rgbClr val="FD1149"/>
                </a:solidFill>
              </a:rPr>
              <a:t>был </a:t>
            </a:r>
            <a:r>
              <a:rPr lang="ru-RU" sz="2000" b="1" i="1" dirty="0" smtClean="0">
                <a:solidFill>
                  <a:srgbClr val="FD1149"/>
                </a:solidFill>
              </a:rPr>
              <a:t>рождён для славы. </a:t>
            </a:r>
            <a:endParaRPr lang="ru-RU" sz="2000" dirty="0" smtClean="0">
              <a:solidFill>
                <a:srgbClr val="FD1149"/>
              </a:solidFill>
            </a:endParaRPr>
          </a:p>
          <a:p>
            <a:pPr algn="l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712968" cy="6048672"/>
          </a:xfrm>
        </p:spPr>
        <p:txBody>
          <a:bodyPr>
            <a:normAutofit/>
          </a:bodyPr>
          <a:lstStyle/>
          <a:p>
            <a:pPr marL="533400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ОБРАТНЫЙ  ПОРЯДОК (ИНВЕРСИЯ) –</a:t>
            </a:r>
          </a:p>
          <a:p>
            <a:pPr marL="609600" indent="-609600" algn="ctr">
              <a:lnSpc>
                <a:spcPct val="75000"/>
              </a:lnSpc>
            </a:pPr>
            <a:r>
              <a:rPr lang="ru-RU" b="1" dirty="0" smtClean="0"/>
              <a:t>это расположение членов предложения с </a:t>
            </a:r>
          </a:p>
          <a:p>
            <a:pPr marL="609600" indent="-609600" algn="ctr">
              <a:lnSpc>
                <a:spcPct val="75000"/>
              </a:lnSpc>
            </a:pPr>
            <a:r>
              <a:rPr lang="ru-RU" b="1" dirty="0" smtClean="0"/>
              <a:t>нарушением обычного их порядка:</a:t>
            </a:r>
          </a:p>
          <a:p>
            <a:pPr marL="609600" indent="-609600" algn="l">
              <a:lnSpc>
                <a:spcPct val="75000"/>
              </a:lnSpc>
            </a:pPr>
            <a:endParaRPr lang="ru-RU" dirty="0" smtClean="0"/>
          </a:p>
          <a:p>
            <a:pPr marL="609600" indent="-609600" algn="l">
              <a:lnSpc>
                <a:spcPct val="75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1. Сказуемое перед подлежащим (подчеркивается</a:t>
            </a:r>
          </a:p>
          <a:p>
            <a:pPr marL="609600" indent="-609600" algn="l">
              <a:lnSpc>
                <a:spcPct val="75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действие или признак, обозначаемый сказуемым.</a:t>
            </a:r>
          </a:p>
          <a:p>
            <a:pPr marL="609600" indent="-609600" algn="l">
              <a:lnSpc>
                <a:spcPct val="75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2. Дополнение перед сказуемым.</a:t>
            </a:r>
          </a:p>
          <a:p>
            <a:pPr marL="609600" indent="-609600" algn="l">
              <a:lnSpc>
                <a:spcPct val="75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3. Определение после определяемого слова.</a:t>
            </a:r>
          </a:p>
          <a:p>
            <a:pPr marL="609600" indent="-609600" algn="l">
              <a:lnSpc>
                <a:spcPct val="75000"/>
              </a:lnSpc>
            </a:pPr>
            <a:endParaRPr lang="ru-RU" sz="2400" b="1" dirty="0" smtClean="0">
              <a:solidFill>
                <a:srgbClr val="00B050"/>
              </a:solidFill>
              <a:latin typeface="Arial" charset="0"/>
            </a:endParaRPr>
          </a:p>
          <a:p>
            <a:pPr marL="609600" indent="-609600" algn="ctr">
              <a:lnSpc>
                <a:spcPct val="7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Arial" charset="0"/>
              </a:rPr>
              <a:t>Запомните:</a:t>
            </a:r>
          </a:p>
          <a:p>
            <a:pPr marL="609600" indent="-609600" algn="l">
              <a:lnSpc>
                <a:spcPct val="75000"/>
              </a:lnSpc>
            </a:pPr>
            <a:r>
              <a:rPr lang="ru-RU" sz="2400" dirty="0" smtClean="0">
                <a:solidFill>
                  <a:srgbClr val="FD1149"/>
                </a:solidFill>
              </a:rPr>
              <a:t>Умелое использование порядка слов в предложении</a:t>
            </a:r>
          </a:p>
          <a:p>
            <a:pPr marL="609600" indent="-609600" algn="l">
              <a:lnSpc>
                <a:spcPct val="75000"/>
              </a:lnSpc>
            </a:pPr>
            <a:r>
              <a:rPr lang="ru-RU" sz="2400" dirty="0" smtClean="0">
                <a:solidFill>
                  <a:srgbClr val="FD1149"/>
                </a:solidFill>
              </a:rPr>
              <a:t>является важным средством усиления выразительности</a:t>
            </a:r>
            <a:r>
              <a:rPr lang="ru-RU" sz="2400" dirty="0" smtClean="0">
                <a:solidFill>
                  <a:srgbClr val="FD1149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rgbClr val="FD1149"/>
                </a:solidFill>
              </a:rPr>
              <a:t>речи.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800" b="1" dirty="0" smtClean="0">
                <a:solidFill>
                  <a:srgbClr val="FD1149"/>
                </a:solidFill>
                <a:latin typeface="Times New Roman" pitchFamily="18" charset="0"/>
              </a:rPr>
              <a:t>СОГЛАСОВАНИЕ ПОДЛЕЖАЩЕГО И СКАЗУЕМОГО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457200" indent="-457200" algn="ctr"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Правила согласования подлежащего и сказуемого:</a:t>
            </a:r>
          </a:p>
          <a:p>
            <a:pPr marL="457200" indent="-457200" algn="l">
              <a:lnSpc>
                <a:spcPct val="9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Если подлежащее выражено сочетанием нарицательного существительного с именем собственным, сказуемое согласуется с именем собственным: </a:t>
            </a:r>
            <a:r>
              <a:rPr lang="ru-RU" sz="2200" i="1" dirty="0" smtClean="0">
                <a:solidFill>
                  <a:schemeClr val="tx1">
                    <a:lumMod val="50000"/>
                  </a:schemeClr>
                </a:solidFill>
              </a:rPr>
              <a:t>Программу </a:t>
            </a:r>
            <a:r>
              <a:rPr lang="ru-RU" sz="2200" b="1" i="1" dirty="0" smtClean="0">
                <a:solidFill>
                  <a:schemeClr val="tx1">
                    <a:lumMod val="50000"/>
                  </a:schemeClr>
                </a:solidFill>
              </a:rPr>
              <a:t>подготовила </a:t>
            </a:r>
            <a:r>
              <a:rPr lang="ru-RU" sz="2200" i="1" dirty="0" smtClean="0">
                <a:solidFill>
                  <a:schemeClr val="tx1">
                    <a:lumMod val="50000"/>
                  </a:schemeClr>
                </a:solidFill>
              </a:rPr>
              <a:t>корреспондент </a:t>
            </a:r>
            <a:r>
              <a:rPr lang="ru-RU" sz="2200" b="1" i="1" dirty="0" smtClean="0">
                <a:solidFill>
                  <a:schemeClr val="tx1">
                    <a:lumMod val="50000"/>
                  </a:schemeClr>
                </a:solidFill>
              </a:rPr>
              <a:t>Ольга Петрова</a:t>
            </a:r>
            <a:r>
              <a:rPr lang="ru-RU" sz="2200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2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При местоимениях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кто, некто, кто-то, никто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сказуемое ставится в форме единственного числа мужского рода: </a:t>
            </a:r>
            <a:r>
              <a:rPr lang="ru-RU" sz="2200" b="1" i="1" dirty="0" smtClean="0">
                <a:solidFill>
                  <a:schemeClr val="tx1">
                    <a:lumMod val="50000"/>
                  </a:schemeClr>
                </a:solidFill>
              </a:rPr>
              <a:t>Никто</a:t>
            </a:r>
            <a:r>
              <a:rPr lang="ru-RU" sz="2200" i="1" dirty="0" smtClean="0">
                <a:solidFill>
                  <a:schemeClr val="tx1">
                    <a:lumMod val="50000"/>
                  </a:schemeClr>
                </a:solidFill>
              </a:rPr>
              <a:t> из участниц соревнования </a:t>
            </a:r>
            <a:r>
              <a:rPr lang="ru-RU" sz="2200" b="1" i="1" dirty="0" smtClean="0">
                <a:solidFill>
                  <a:schemeClr val="tx1">
                    <a:lumMod val="50000"/>
                  </a:schemeClr>
                </a:solidFill>
              </a:rPr>
              <a:t>не получил</a:t>
            </a:r>
            <a:r>
              <a:rPr lang="ru-RU" sz="2200" i="1" dirty="0" smtClean="0">
                <a:solidFill>
                  <a:schemeClr val="tx1">
                    <a:lumMod val="50000"/>
                  </a:schemeClr>
                </a:solidFill>
              </a:rPr>
              <a:t> первое место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2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При составных числительных, оканчивающихся на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один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, сказуемое ставится в единственном числе: </a:t>
            </a:r>
            <a:r>
              <a:rPr lang="ru-RU" sz="2200" b="1" i="1" dirty="0" smtClean="0">
                <a:solidFill>
                  <a:schemeClr val="tx1">
                    <a:lumMod val="50000"/>
                  </a:schemeClr>
                </a:solidFill>
              </a:rPr>
              <a:t>Двадцать один день пролетел</a:t>
            </a:r>
            <a:r>
              <a:rPr lang="ru-RU" sz="2200" i="1" dirty="0" smtClean="0">
                <a:solidFill>
                  <a:schemeClr val="tx1">
                    <a:lumMod val="50000"/>
                  </a:schemeClr>
                </a:solidFill>
              </a:rPr>
              <a:t> незаметно.</a:t>
            </a:r>
          </a:p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Если подлежащее выражено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собирательным существительным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сказуемое ставится в ед. ч.: </a:t>
            </a: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</a:rPr>
              <a:t>На протяжении веков 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</a:rPr>
              <a:t>крестьянство терпело </a:t>
            </a: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</a:rPr>
              <a:t>помещичий гнёт.</a:t>
            </a:r>
            <a:endParaRPr lang="ru-RU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Если в состав подлежащего входит собирательное существительное (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множество, большинство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), возможно </a:t>
            </a:r>
            <a:r>
              <a:rPr lang="ru-RU" sz="2400" b="1" i="1" dirty="0" smtClean="0">
                <a:solidFill>
                  <a:srgbClr val="800000"/>
                </a:solidFill>
              </a:rPr>
              <a:t>два типа согласования</a:t>
            </a:r>
            <a:r>
              <a:rPr lang="ru-RU" sz="2400" dirty="0" smtClean="0"/>
              <a:t>:</a:t>
            </a:r>
            <a:endParaRPr lang="ru-RU" sz="2400" b="1" u="sng" dirty="0" smtClean="0"/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1)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грамматическое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 сказуемое ставится в ед. ч.</a:t>
            </a:r>
          </a:p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</a:rPr>
              <a:t>Большинство</a:t>
            </a: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</a:rPr>
              <a:t> граждан России 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</a:rPr>
              <a:t>пришло </a:t>
            </a: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</a:rPr>
              <a:t>на выборы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);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2)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согласование по смыслу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</a:rPr>
              <a:t>Большинство</a:t>
            </a: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</a:rPr>
              <a:t> граждан</a:t>
            </a:r>
          </a:p>
          <a:p>
            <a:pPr algn="l">
              <a:lnSpc>
                <a:spcPct val="90000"/>
              </a:lnSpc>
            </a:pP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</a:rPr>
              <a:t>России 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</a:rPr>
              <a:t>пришли</a:t>
            </a: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</a:rPr>
              <a:t> на выборы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457200" indent="-457200" algn="l">
              <a:lnSpc>
                <a:spcPct val="90000"/>
              </a:lnSpc>
            </a:pPr>
            <a:endParaRPr lang="ru-RU" sz="2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33400" indent="-533400" algn="l">
              <a:lnSpc>
                <a:spcPct val="80000"/>
              </a:lnSpc>
            </a:pP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 lnSpcReduction="10000"/>
          </a:bodyPr>
          <a:lstStyle/>
          <a:p>
            <a:pPr marL="533400" indent="-533400" algn="ctr">
              <a:lnSpc>
                <a:spcPct val="90000"/>
              </a:lnSpc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Форма множественного числа предпочтительна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3400" indent="-533400" algn="l">
              <a:lnSpc>
                <a:spcPct val="90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1) если между главными членами находятся другие члены предложения, причастный и деепричастный обороты или определительное придаточное (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Большинство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российских актёров, получивших </a:t>
            </a:r>
          </a:p>
          <a:p>
            <a:pPr marL="533400" indent="-533400" algn="l">
              <a:lnSpc>
                <a:spcPct val="90000"/>
              </a:lnSpc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национальную премию «Кумир»,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приняли участие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в торжестве);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3400" indent="-533400"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если в подлежащем имеется перечисление (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Множество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художников, декораторов, стилистов театра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создавали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неповторимый облик спектакля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3400" indent="-533400"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при наличии однородных сказуемых (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Большинство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режиссёров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стремятся сохранить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традиции русского театра 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ставят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классику).</a:t>
            </a: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4)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при числительных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два, три, четыре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При депутате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числятся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два помощника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5)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при наличии в подлежащем собирательных числительных (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Трое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членов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жюри опоздали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на церемонию вручения призов);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6)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если подлежащее выражено словосочетаниями со словами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мало,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много, столько, несколько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 др. (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Несколько песен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, созданных этим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композитором,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смогли занять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первые места в хит-парадах)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/>
              <a:t>     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 lnSpcReduction="10000"/>
          </a:bodyPr>
          <a:lstStyle/>
          <a:p>
            <a:pPr marL="533400" indent="-533400" algn="ctr">
              <a:lnSpc>
                <a:spcPct val="90000"/>
              </a:lnSpc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Форма  единственного числа предпочтительна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1)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при подлежащем, выраженном вопросительным, относительным или неопределенным местоимением, сказуемое-глагол ставится только в ед. ч. (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Кто из девушек забыл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 в холле сумку? Все,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кто прочитал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проект закона, были против.)</a:t>
            </a:r>
          </a:p>
          <a:p>
            <a:pPr marL="533400" indent="-533400" algn="l"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2)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если подлежащее выражено сложным существительным с первой частью «ПОЛ»: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Прошло погода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533400" indent="-533400" algn="l"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3)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если подлежащее выражено сочетанием составного числительного, оканчивающегося на «ОДИН», и существительного: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Двадцать один день пролетел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быстро.</a:t>
            </a:r>
          </a:p>
          <a:p>
            <a:pPr marL="533400" indent="-533400" algn="l">
              <a:lnSpc>
                <a:spcPct val="90000"/>
              </a:lnSpc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4)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если подлежащее выражено сочетанием существительного со значением определенного количества (пара, двойка, сотня и т.п.) и существительного в родительном падеже: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 За один день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была продана сотня книг.</a:t>
            </a:r>
          </a:p>
          <a:p>
            <a:pPr marL="533400" indent="-533400" algn="l">
              <a:lnSpc>
                <a:spcPct val="90000"/>
              </a:lnSpc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5)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если подлежащее выражено словом или сочетанием слов с предшествующими ограничительными частицами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только, лишь, всего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 др.: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На лекции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присутствовало только двадцать восемь студентов.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Если подлежащее имеет при себе приложение, то сказуемое согласуется в роде и числе с самим подлежащим (</a:t>
            </a:r>
            <a:r>
              <a:rPr lang="ru-RU" sz="2000" b="1" i="1" dirty="0" smtClean="0">
                <a:solidFill>
                  <a:srgbClr val="002060"/>
                </a:solidFill>
              </a:rPr>
              <a:t>Музей</a:t>
            </a:r>
            <a:r>
              <a:rPr lang="ru-RU" sz="2000" i="1" dirty="0" smtClean="0">
                <a:solidFill>
                  <a:srgbClr val="002060"/>
                </a:solidFill>
              </a:rPr>
              <a:t>-</a:t>
            </a:r>
            <a:r>
              <a:rPr lang="ru-RU" sz="2000" i="1" u="sng" dirty="0" smtClean="0">
                <a:solidFill>
                  <a:srgbClr val="002060"/>
                </a:solidFill>
              </a:rPr>
              <a:t>квартира </a:t>
            </a:r>
            <a:r>
              <a:rPr lang="ru-RU" sz="2000" i="1" dirty="0" smtClean="0">
                <a:solidFill>
                  <a:srgbClr val="002060"/>
                </a:solidFill>
              </a:rPr>
              <a:t>В. Высоцкого </a:t>
            </a:r>
            <a:r>
              <a:rPr lang="ru-RU" sz="2000" b="1" i="1" dirty="0" smtClean="0">
                <a:solidFill>
                  <a:srgbClr val="002060"/>
                </a:solidFill>
              </a:rPr>
              <a:t>интересен</a:t>
            </a:r>
            <a:r>
              <a:rPr lang="ru-RU" sz="2000" i="1" dirty="0" smtClean="0">
                <a:solidFill>
                  <a:srgbClr val="002060"/>
                </a:solidFill>
              </a:rPr>
              <a:t> всем)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533400" indent="-533400" algn="l">
              <a:lnSpc>
                <a:spcPct val="90000"/>
              </a:lnSpc>
            </a:pP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СОГЛАСОВАНИЕ ОПРЕДЕЛЕНИЙ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457200" indent="-457200" algn="l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1. При существительных </a:t>
            </a:r>
            <a:r>
              <a:rPr lang="ru-RU" sz="2000" b="1" dirty="0" smtClean="0">
                <a:solidFill>
                  <a:srgbClr val="002060"/>
                </a:solidFill>
              </a:rPr>
              <a:t>мужского</a:t>
            </a:r>
            <a:r>
              <a:rPr lang="ru-RU" sz="2000" dirty="0" smtClean="0">
                <a:solidFill>
                  <a:srgbClr val="002060"/>
                </a:solidFill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</a:rPr>
              <a:t>среднего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рода </a:t>
            </a:r>
            <a:r>
              <a:rPr lang="ru-RU" sz="2000" dirty="0" smtClean="0">
                <a:solidFill>
                  <a:srgbClr val="002060"/>
                </a:solidFill>
              </a:rPr>
              <a:t>определения после числительных </a:t>
            </a:r>
            <a:r>
              <a:rPr lang="ru-RU" sz="2000" b="1" i="1" dirty="0" smtClean="0">
                <a:solidFill>
                  <a:srgbClr val="002060"/>
                </a:solidFill>
              </a:rPr>
              <a:t>два, три, четыре</a:t>
            </a:r>
            <a:r>
              <a:rPr lang="ru-RU" sz="2000" dirty="0" smtClean="0">
                <a:solidFill>
                  <a:srgbClr val="002060"/>
                </a:solidFill>
              </a:rPr>
              <a:t> обычно употребляются в форме </a:t>
            </a:r>
            <a:r>
              <a:rPr lang="ru-RU" sz="2000" b="1" dirty="0" smtClean="0">
                <a:solidFill>
                  <a:srgbClr val="002060"/>
                </a:solidFill>
              </a:rPr>
              <a:t>Р.п. мн. ч</a:t>
            </a:r>
            <a:r>
              <a:rPr lang="ru-RU" sz="2000" dirty="0" smtClean="0">
                <a:solidFill>
                  <a:srgbClr val="002060"/>
                </a:solidFill>
              </a:rPr>
              <a:t>.: </a:t>
            </a:r>
            <a:r>
              <a:rPr lang="ru-RU" sz="2000" b="1" i="1" dirty="0" smtClean="0">
                <a:solidFill>
                  <a:srgbClr val="002060"/>
                </a:solidFill>
              </a:rPr>
              <a:t>три весёлых друга, четыре рыболовецких судна</a:t>
            </a:r>
            <a:r>
              <a:rPr lang="ru-RU" sz="2000" dirty="0" smtClean="0">
                <a:solidFill>
                  <a:srgbClr val="002060"/>
                </a:solidFill>
              </a:rPr>
              <a:t>, а при существительных женского рода — в </a:t>
            </a:r>
            <a:r>
              <a:rPr lang="ru-RU" sz="2000" b="1" dirty="0" smtClean="0">
                <a:solidFill>
                  <a:srgbClr val="002060"/>
                </a:solidFill>
              </a:rPr>
              <a:t>И.п. мн. ч.: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две лучшие ученицы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 marL="457200" indent="-457200" algn="l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Если определение находится перед числительным, то ставится в И.п.: </a:t>
            </a:r>
            <a:r>
              <a:rPr lang="ru-RU" sz="2000" b="1" i="1" dirty="0" smtClean="0">
                <a:solidFill>
                  <a:srgbClr val="002060"/>
                </a:solidFill>
              </a:rPr>
              <a:t>за последние два дня — за два последних дня.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2. </a:t>
            </a:r>
            <a:r>
              <a:rPr lang="ru-RU" sz="2000" dirty="0" smtClean="0">
                <a:solidFill>
                  <a:srgbClr val="002060"/>
                </a:solidFill>
              </a:rPr>
              <a:t>Согласование определения с существительным </a:t>
            </a:r>
            <a:r>
              <a:rPr lang="ru-RU" sz="2000" b="1" dirty="0" smtClean="0">
                <a:solidFill>
                  <a:srgbClr val="002060"/>
                </a:solidFill>
              </a:rPr>
              <a:t>общего рода </a:t>
            </a:r>
            <a:r>
              <a:rPr lang="ru-RU" sz="2000" dirty="0" smtClean="0">
                <a:solidFill>
                  <a:srgbClr val="002060"/>
                </a:solidFill>
              </a:rPr>
              <a:t>зависит от того,  какого пола лицо обозначается этим именем существительным: </a:t>
            </a:r>
          </a:p>
          <a:p>
            <a:pPr marL="457200" indent="-457200" algn="l">
              <a:lnSpc>
                <a:spcPct val="90000"/>
              </a:lnSpc>
            </a:pPr>
            <a:r>
              <a:rPr lang="ru-RU" sz="2000" b="1" i="1" dirty="0" smtClean="0">
                <a:solidFill>
                  <a:srgbClr val="002060"/>
                </a:solidFill>
              </a:rPr>
              <a:t>Маша — большая забияка, Петя — неисправимый задира.</a:t>
            </a:r>
          </a:p>
          <a:p>
            <a:pPr marL="533400" indent="-533400" algn="l"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1682</Words>
  <Application>Microsoft Office PowerPoint</Application>
  <PresentationFormat>Экран (4:3)</PresentationFormat>
  <Paragraphs>160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HP</cp:lastModifiedBy>
  <cp:revision>19</cp:revision>
  <dcterms:created xsi:type="dcterms:W3CDTF">2014-08-30T20:32:48Z</dcterms:created>
  <dcterms:modified xsi:type="dcterms:W3CDTF">2025-05-06T14:46:51Z</dcterms:modified>
</cp:coreProperties>
</file>