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97"/>
  </p:notesMasterIdLst>
  <p:sldIdLst>
    <p:sldId id="285" r:id="rId2"/>
    <p:sldId id="286" r:id="rId3"/>
    <p:sldId id="287" r:id="rId4"/>
    <p:sldId id="361" r:id="rId5"/>
    <p:sldId id="288" r:id="rId6"/>
    <p:sldId id="365" r:id="rId7"/>
    <p:sldId id="289" r:id="rId8"/>
    <p:sldId id="368" r:id="rId9"/>
    <p:sldId id="294" r:id="rId10"/>
    <p:sldId id="295" r:id="rId11"/>
    <p:sldId id="308" r:id="rId12"/>
    <p:sldId id="296" r:id="rId13"/>
    <p:sldId id="297" r:id="rId14"/>
    <p:sldId id="298" r:id="rId15"/>
    <p:sldId id="299" r:id="rId16"/>
    <p:sldId id="359" r:id="rId17"/>
    <p:sldId id="300" r:id="rId18"/>
    <p:sldId id="301" r:id="rId19"/>
    <p:sldId id="302" r:id="rId20"/>
    <p:sldId id="303" r:id="rId21"/>
    <p:sldId id="363" r:id="rId22"/>
    <p:sldId id="304" r:id="rId23"/>
    <p:sldId id="364" r:id="rId24"/>
    <p:sldId id="290" r:id="rId25"/>
    <p:sldId id="309" r:id="rId26"/>
    <p:sldId id="362" r:id="rId27"/>
    <p:sldId id="310" r:id="rId28"/>
    <p:sldId id="311" r:id="rId29"/>
    <p:sldId id="312" r:id="rId30"/>
    <p:sldId id="324" r:id="rId31"/>
    <p:sldId id="313" r:id="rId32"/>
    <p:sldId id="314" r:id="rId33"/>
    <p:sldId id="315" r:id="rId34"/>
    <p:sldId id="316" r:id="rId35"/>
    <p:sldId id="317" r:id="rId36"/>
    <p:sldId id="318" r:id="rId37"/>
    <p:sldId id="320" r:id="rId38"/>
    <p:sldId id="366" r:id="rId39"/>
    <p:sldId id="321" r:id="rId40"/>
    <p:sldId id="322" r:id="rId41"/>
    <p:sldId id="323" r:id="rId42"/>
    <p:sldId id="291" r:id="rId43"/>
    <p:sldId id="369" r:id="rId44"/>
    <p:sldId id="325" r:id="rId45"/>
    <p:sldId id="367" r:id="rId46"/>
    <p:sldId id="327" r:id="rId47"/>
    <p:sldId id="326" r:id="rId48"/>
    <p:sldId id="328" r:id="rId49"/>
    <p:sldId id="329" r:id="rId50"/>
    <p:sldId id="371" r:id="rId51"/>
    <p:sldId id="330" r:id="rId52"/>
    <p:sldId id="331" r:id="rId53"/>
    <p:sldId id="370" r:id="rId54"/>
    <p:sldId id="333" r:id="rId55"/>
    <p:sldId id="335" r:id="rId56"/>
    <p:sldId id="336" r:id="rId57"/>
    <p:sldId id="337" r:id="rId58"/>
    <p:sldId id="338" r:id="rId59"/>
    <p:sldId id="339" r:id="rId60"/>
    <p:sldId id="340" r:id="rId61"/>
    <p:sldId id="341" r:id="rId62"/>
    <p:sldId id="342" r:id="rId63"/>
    <p:sldId id="360" r:id="rId64"/>
    <p:sldId id="343" r:id="rId65"/>
    <p:sldId id="345" r:id="rId66"/>
    <p:sldId id="346" r:id="rId67"/>
    <p:sldId id="256" r:id="rId68"/>
    <p:sldId id="270" r:id="rId69"/>
    <p:sldId id="271" r:id="rId70"/>
    <p:sldId id="273" r:id="rId71"/>
    <p:sldId id="274" r:id="rId72"/>
    <p:sldId id="275" r:id="rId73"/>
    <p:sldId id="272" r:id="rId74"/>
    <p:sldId id="347" r:id="rId75"/>
    <p:sldId id="348" r:id="rId76"/>
    <p:sldId id="276" r:id="rId77"/>
    <p:sldId id="277" r:id="rId78"/>
    <p:sldId id="278" r:id="rId79"/>
    <p:sldId id="279" r:id="rId80"/>
    <p:sldId id="257" r:id="rId81"/>
    <p:sldId id="258" r:id="rId82"/>
    <p:sldId id="281" r:id="rId83"/>
    <p:sldId id="259" r:id="rId84"/>
    <p:sldId id="284" r:id="rId85"/>
    <p:sldId id="349" r:id="rId86"/>
    <p:sldId id="350" r:id="rId87"/>
    <p:sldId id="280" r:id="rId88"/>
    <p:sldId id="351" r:id="rId89"/>
    <p:sldId id="352" r:id="rId90"/>
    <p:sldId id="353" r:id="rId91"/>
    <p:sldId id="354" r:id="rId92"/>
    <p:sldId id="355" r:id="rId93"/>
    <p:sldId id="356" r:id="rId94"/>
    <p:sldId id="357" r:id="rId95"/>
    <p:sldId id="358" r:id="rId96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82" autoAdjust="0"/>
    <p:restoredTop sz="94671" autoAdjust="0"/>
  </p:normalViewPr>
  <p:slideViewPr>
    <p:cSldViewPr>
      <p:cViewPr varScale="1">
        <p:scale>
          <a:sx n="65" d="100"/>
          <a:sy n="65" d="100"/>
        </p:scale>
        <p:origin x="180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26" y="8219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viewProps" Target="viewProps.xml"/><Relationship Id="rId10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presProps" Target="presProps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BCA00C7-2217-401D-84A9-20AD84FE9418}" type="datetimeFigureOut">
              <a:rPr lang="ru-RU"/>
              <a:pPr>
                <a:defRPr/>
              </a:pPr>
              <a:t>27.03.2023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BAED6DA-F644-4AFD-AF20-971507D7402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359863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3FC185-B8A2-447E-AC84-ADE5A1675F9F}" type="datetimeFigureOut">
              <a:rPr lang="ru-RU"/>
              <a:pPr>
                <a:defRPr/>
              </a:pPr>
              <a:t>27.03.2023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A2A58A-2AE3-487F-9CE8-81517EB9B07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56147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3974F5-8982-4409-AA5F-DFD6E51C7844}" type="datetimeFigureOut">
              <a:rPr lang="ru-RU"/>
              <a:pPr>
                <a:defRPr/>
              </a:pPr>
              <a:t>27.03.2023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685E8D-CED2-4D28-88B6-7153C6F8EB6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1284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998FFC-81D9-4358-BA1C-FF58EDA20085}" type="datetimeFigureOut">
              <a:rPr lang="ru-RU"/>
              <a:pPr>
                <a:defRPr/>
              </a:pPr>
              <a:t>27.03.2023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9A551C-DE32-4891-9A30-0FD55454FB8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77237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8CA09E-4698-4165-A443-BDCE563EDB78}" type="datetimeFigureOut">
              <a:rPr lang="ru-RU"/>
              <a:pPr>
                <a:defRPr/>
              </a:pPr>
              <a:t>27.03.2023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F927D-578D-4789-8D9C-DE2204E3464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7208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5F53C5-2E1F-46BC-B09A-1918A4BC9345}" type="datetimeFigureOut">
              <a:rPr lang="ru-RU"/>
              <a:pPr>
                <a:defRPr/>
              </a:pPr>
              <a:t>27.03.2023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9F92C-E6B4-407C-B755-3913CAACFFE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81892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1D16FF-6559-4382-87AE-A41062C85371}" type="datetimeFigureOut">
              <a:rPr lang="ru-RU"/>
              <a:pPr>
                <a:defRPr/>
              </a:pPr>
              <a:t>27.03.2023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C606C-3625-4E0A-8560-175A2B97A6B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3693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01A93-59A8-473D-9235-C76FD85436C7}" type="datetimeFigureOut">
              <a:rPr lang="ru-RU"/>
              <a:pPr>
                <a:defRPr/>
              </a:pPr>
              <a:t>27.03.2023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EB6891-D67F-44DB-997E-7259C2C5BA8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67747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5DAA68-E420-45AA-A770-914DF66C70ED}" type="datetimeFigureOut">
              <a:rPr lang="ru-RU"/>
              <a:pPr>
                <a:defRPr/>
              </a:pPr>
              <a:t>27.03.2023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4A5C0A-2397-4FB4-874D-D5D5E522012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12671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D9A20-3C61-44F8-B510-830198C4331C}" type="datetimeFigureOut">
              <a:rPr lang="ru-RU"/>
              <a:pPr>
                <a:defRPr/>
              </a:pPr>
              <a:t>27.03.2023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1FBDAF-67F1-4E31-A9EE-151DDB7E0AA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61767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8D699E-55BA-4011-AF8E-BCA096304887}" type="datetimeFigureOut">
              <a:rPr lang="ru-RU"/>
              <a:pPr>
                <a:defRPr/>
              </a:pPr>
              <a:t>27.03.2023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E68899-9075-4842-A1E4-1711157BF0F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78859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A5B62-91DB-44D1-B98B-4197750AC7A1}" type="datetimeFigureOut">
              <a:rPr lang="ru-RU"/>
              <a:pPr>
                <a:defRPr/>
              </a:pPr>
              <a:t>27.03.2023</a:t>
            </a:fld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D39CB-EDF9-4868-BDCA-EB42CAA5CA1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41956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3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81AB62E-214A-41F8-A8A0-18D9B1E1DE15}" type="datetimeFigureOut">
              <a:rPr lang="ru-RU"/>
              <a:pPr>
                <a:defRPr/>
              </a:pPr>
              <a:t>27.03.2023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 b="1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7E774F0F-A8D0-4910-B977-C0B61A3D415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1" r:id="rId1"/>
    <p:sldLayoutId id="2147483973" r:id="rId2"/>
    <p:sldLayoutId id="2147483982" r:id="rId3"/>
    <p:sldLayoutId id="2147483974" r:id="rId4"/>
    <p:sldLayoutId id="2147483975" r:id="rId5"/>
    <p:sldLayoutId id="2147483976" r:id="rId6"/>
    <p:sldLayoutId id="2147483977" r:id="rId7"/>
    <p:sldLayoutId id="2147483978" r:id="rId8"/>
    <p:sldLayoutId id="2147483983" r:id="rId9"/>
    <p:sldLayoutId id="2147483979" r:id="rId10"/>
    <p:sldLayoutId id="2147483980" r:id="rId11"/>
  </p:sldLayoutIdLst>
  <p:timing>
    <p:tnLst>
      <p:par>
        <p:cTn id="1" dur="indefinite" restart="never" nodeType="tmRoot"/>
      </p:par>
    </p:tnLst>
  </p:timing>
  <p:txStyles>
    <p:titleStyle>
      <a:lvl1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hyperlink" Target="&#1051;&#1080;&#1095;&#1085;&#1086;&#1089;&#1090;&#1100;/&#1044;&#1083;&#1103;%20&#1089;&#1090;&#1091;&#1076;&#1077;&#1085;&#1090;&#1086;&#1074;%20&#1087;&#1086;%20&#1090;&#1077;&#1084;&#1077;%20&#1051;&#1080;&#1095;&#1085;&#1086;&#1089;&#1090;&#1100;/&#1056;&#1091;&#1082;&#1086;&#1074;&#1086;&#1076;&#1089;&#1090;&#1074;&#1072;%20&#1082;%20&#1090;&#1077;&#1089;&#1090;&#1072;&#1084;%20&#1076;&#1083;&#1103;%20&#1089;&#1090;&#1091;&#1076;&#1077;&#1085;&#1090;&#1086;&#1074;/&#1056;&#1086;&#1079;&#1077;&#1085;&#1094;&#1074;&#1077;&#1081;&#1075;%20&#1083;&#1080;&#1089;&#1090;%20&#1088;&#1077;&#1075;&#1080;&#1089;&#1090;&#1088;&#1072;&#1094;&#1080;&#1080;.xlsx" TargetMode="Externa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9.wmf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jpeg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hyperlink" Target="http://ru.wikipedia.org/wiki/%D0%A2%D0%B8%D0%BF%D0%BE%D0%BB%D0%BE%D0%B3%D0%B8%D1%8F_%D0%AE%D0%BD%D0%B3%D0%B0#.D0.9A.D0.BB.D0.B0.D1.81.D1.81.D0.B8.D1.84.D0.B8.D0.BA.D0.B0.D1.86.D0.B8.D1.8F_.D0.BF.D0.BE_.D0.BF.D1.80.D0.B5.D0.BE.D0.B1.D0.BB.D0.B0.D0.B4.D0.B0.D1.8E.D1.89.D0.B5.D0.B9_.D1.84.D1.83.D0.BD.D0.BA.D1.86.D0.B8.D0.B8" TargetMode="Externa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hyperlink" Target="http://ru.wikipedia.org/wiki/%D0%98%D0%BD%D1%82%D1%80%D0%BE%D0%B2%D0%B5%D1%80%D1%81%D0%B8%D1%8F_%E2%80%94_%D1%8D%D0%BA%D1%81%D1%82%D1%80%D0%B0%D0%B2%D0%B5%D1%80%D1%81%D0%B8%D1%8F" TargetMode="External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Word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6.wmf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hyperlink" Target="http://ru.wikipedia.org/wiki/%D0%A1%D0%B0%D0%BC%D0%BE%D0%B0%D0%BA%D1%82%D1%83%D0%B0%D0%BB%D0%B8%D0%B7%D0%B0%D1%86%D0%B8%D1%8F" TargetMode="External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0%D0%B7%D0%B1%D1%83%D0%BA%D0%B0_(%D0%B8%D0%B7%D0%B4%D0%B0%D1%82%D0%B5%D0%BB%D1%8C%D1%81%D1%82%D0%B2%D0%BE)" TargetMode="External"/><Relationship Id="rId2" Type="http://schemas.openxmlformats.org/officeDocument/2006/relationships/hyperlink" Target="http://lib.ru/PSIHO/JUNG/psytypes.tx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Содержимое 2"/>
          <p:cNvSpPr>
            <a:spLocks noGrp="1"/>
          </p:cNvSpPr>
          <p:nvPr>
            <p:ph sz="quarter" idx="13"/>
          </p:nvPr>
        </p:nvSpPr>
        <p:spPr>
          <a:xfrm>
            <a:off x="30416" y="188640"/>
            <a:ext cx="9036496" cy="6552728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extLst/>
        </p:spPr>
        <p:txBody>
          <a:bodyPr rtlCol="0">
            <a:normAutofit/>
          </a:bodyPr>
          <a:lstStyle/>
          <a:p>
            <a:pPr indent="-182880"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8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Тема</a:t>
            </a:r>
            <a:r>
              <a:rPr lang="ru-RU" altLang="ru-RU" sz="96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10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sz="5400" dirty="0"/>
              <a:t>Исследование личности с применением многопрофильных опросников </a:t>
            </a:r>
            <a:endParaRPr lang="ru-RU" sz="5400" dirty="0" smtClean="0"/>
          </a:p>
          <a:p>
            <a:pPr indent="-182880" algn="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©Куликов В.С. 202</a:t>
            </a:r>
            <a:r>
              <a:rPr lang="en-US" altLang="ru-RU" sz="1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altLang="ru-RU" sz="1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82880" algn="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altLang="ru-RU" sz="1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82880" algn="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altLang="ru-RU" sz="1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260350"/>
            <a:ext cx="9144000" cy="6553026"/>
          </a:xfrm>
        </p:spPr>
        <p:txBody>
          <a:bodyPr rtlCol="0">
            <a:normAutofit lnSpcReduction="10000"/>
          </a:bodyPr>
          <a:lstStyle/>
          <a:p>
            <a:pPr marL="0" indent="0" algn="just" eaLnBrk="1" fontAlgn="auto" hangingPunct="1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4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</a:rPr>
              <a:t>Очень трудоемок (в плане работы испытуемого).</a:t>
            </a:r>
          </a:p>
          <a:p>
            <a:pPr marL="0" indent="0" algn="just" eaLnBrk="1" fontAlgn="auto" hangingPunct="1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4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</a:rPr>
              <a:t>Не позволяет определить, имеет ли место акцентуация либо  психопатия </a:t>
            </a:r>
            <a:r>
              <a:rPr lang="ru-RU" sz="44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</a:rPr>
              <a:t>(при превышении тестовых норм). </a:t>
            </a:r>
          </a:p>
          <a:p>
            <a:pPr marL="0" indent="0" algn="just" eaLnBrk="1" fontAlgn="auto" hangingPunct="1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4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</a:rPr>
              <a:t>Лишь описывает, но не объясняет поведение человека и содержание его переживаний, </a:t>
            </a:r>
            <a:r>
              <a:rPr lang="ru-RU" sz="4400" b="1" dirty="0" smtClean="0">
                <a:solidFill>
                  <a:srgbClr val="FF0000"/>
                </a:solidFill>
                <a:latin typeface="Times New Roman"/>
              </a:rPr>
              <a:t>(нет теоретической концепции). </a:t>
            </a:r>
          </a:p>
          <a:p>
            <a:pPr marL="0" indent="0" algn="just" eaLnBrk="1" fontAlgn="auto" hangingPunct="1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endParaRPr lang="ru-RU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ъект 2"/>
          <p:cNvSpPr>
            <a:spLocks noGrp="1"/>
          </p:cNvSpPr>
          <p:nvPr>
            <p:ph sz="quarter" idx="13"/>
          </p:nvPr>
        </p:nvSpPr>
        <p:spPr>
          <a:xfrm>
            <a:off x="250825" y="0"/>
            <a:ext cx="8785225" cy="7173913"/>
          </a:xfrm>
        </p:spPr>
        <p:txBody>
          <a:bodyPr/>
          <a:lstStyle/>
          <a:p>
            <a:pPr marL="44450" indent="0" eaLnBrk="1" hangingPunct="1">
              <a:buFont typeface="Georgia" panose="02040502050405020303" pitchFamily="18" charset="0"/>
              <a:buNone/>
            </a:pPr>
            <a:endParaRPr lang="ru-RU" altLang="ru-RU" smtClean="0"/>
          </a:p>
          <a:p>
            <a:pPr marL="44450" indent="0" eaLnBrk="1" hangingPunct="1">
              <a:buFont typeface="Georgia" panose="02040502050405020303" pitchFamily="18" charset="0"/>
              <a:buNone/>
            </a:pPr>
            <a:endParaRPr lang="ru-RU" altLang="ru-RU" smtClean="0"/>
          </a:p>
        </p:txBody>
      </p:sp>
      <p:pic>
        <p:nvPicPr>
          <p:cNvPr id="1433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25" y="1196975"/>
            <a:ext cx="10056813" cy="566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340" name="TextBox 3"/>
          <p:cNvSpPr txBox="1">
            <a:spLocks noChangeArrowheads="1"/>
          </p:cNvSpPr>
          <p:nvPr/>
        </p:nvSpPr>
        <p:spPr bwMode="auto">
          <a:xfrm>
            <a:off x="395288" y="404813"/>
            <a:ext cx="474503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200"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0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3600" b="1">
                <a:solidFill>
                  <a:schemeClr val="tx1"/>
                </a:solidFill>
                <a:latin typeface="Arial" panose="020B0604020202020204" pitchFamily="34" charset="0"/>
              </a:rPr>
              <a:t>Шкалы опросника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07950" y="1844675"/>
            <a:ext cx="8640763" cy="2376488"/>
          </a:xfrm>
          <a:prstGeom prst="rect">
            <a:avLst/>
          </a:prstGeom>
          <a:solidFill>
            <a:srgbClr val="FFFF00">
              <a:alpha val="3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4342" name="TextBox 2"/>
          <p:cNvSpPr txBox="1">
            <a:spLocks noChangeArrowheads="1"/>
          </p:cNvSpPr>
          <p:nvPr/>
        </p:nvSpPr>
        <p:spPr bwMode="auto">
          <a:xfrm>
            <a:off x="1187450" y="3125788"/>
            <a:ext cx="11525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400"/>
              <a:t>Аггравация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7950" y="188913"/>
            <a:ext cx="10080625" cy="5400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363" name="TextBox 3"/>
          <p:cNvSpPr txBox="1">
            <a:spLocks noChangeArrowheads="1"/>
          </p:cNvSpPr>
          <p:nvPr/>
        </p:nvSpPr>
        <p:spPr bwMode="auto">
          <a:xfrm>
            <a:off x="323850" y="5589588"/>
            <a:ext cx="8208963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200"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0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2400" dirty="0">
                <a:solidFill>
                  <a:schemeClr val="tx1"/>
                </a:solidFill>
                <a:latin typeface="Arial" panose="020B0604020202020204" pitchFamily="34" charset="0"/>
              </a:rPr>
              <a:t>Разработаны более 50 дополнительных шкал (</a:t>
            </a:r>
            <a:r>
              <a:rPr lang="ru-RU" altLang="ru-RU" sz="2400" dirty="0" err="1">
                <a:solidFill>
                  <a:srgbClr val="FF0000"/>
                </a:solidFill>
                <a:latin typeface="Arial" panose="020B0604020202020204" pitchFamily="34" charset="0"/>
              </a:rPr>
              <a:t>валидность</a:t>
            </a:r>
            <a:r>
              <a:rPr lang="ru-RU" altLang="ru-RU" sz="2400" dirty="0">
                <a:solidFill>
                  <a:srgbClr val="FF0000"/>
                </a:solidFill>
                <a:latin typeface="Arial" panose="020B0604020202020204" pitchFamily="34" charset="0"/>
              </a:rPr>
              <a:t>???)</a:t>
            </a:r>
            <a:r>
              <a:rPr lang="ru-RU" altLang="ru-RU" sz="1800" dirty="0">
                <a:solidFill>
                  <a:srgbClr val="FF0000"/>
                </a:solidFill>
                <a:latin typeface="Arial" panose="020B0604020202020204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0825" y="188913"/>
            <a:ext cx="8642350" cy="6480175"/>
          </a:xfrm>
        </p:spPr>
        <p:txBody>
          <a:bodyPr rtlCol="0">
            <a:normAutofit fontScale="92500" lnSpcReduction="20000"/>
          </a:bodyPr>
          <a:lstStyle/>
          <a:p>
            <a:pPr marL="0" indent="0" algn="just" eaLnBrk="1" fontAlgn="auto" hangingPunct="1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3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</a:rPr>
              <a:t>2. Процедура проведения и обработки </a:t>
            </a:r>
            <a:r>
              <a:rPr lang="en-US" sz="3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</a:rPr>
              <a:t>MMPI</a:t>
            </a:r>
            <a:endParaRPr lang="ru-RU" sz="3500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</a:endParaRPr>
          </a:p>
          <a:p>
            <a:pPr marL="0" indent="0" eaLnBrk="1" fontAlgn="auto" hangingPunct="1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4000" dirty="0" smtClean="0">
                <a:solidFill>
                  <a:schemeClr val="tx1"/>
                </a:solidFill>
                <a:latin typeface="Times New Roman"/>
              </a:rPr>
              <a:t>Ограничения: старше 16 лет, образование не менее 7 классов, вербальный интеллект не ниже 70 </a:t>
            </a:r>
            <a:r>
              <a:rPr lang="en-US" sz="4000" dirty="0" smtClean="0">
                <a:solidFill>
                  <a:schemeClr val="tx1"/>
                </a:solidFill>
                <a:latin typeface="Times New Roman"/>
              </a:rPr>
              <a:t>IQ</a:t>
            </a:r>
            <a:r>
              <a:rPr lang="ru-RU" sz="4000" dirty="0" smtClean="0">
                <a:solidFill>
                  <a:schemeClr val="tx1"/>
                </a:solidFill>
                <a:latin typeface="Times New Roman"/>
              </a:rPr>
              <a:t> и русский язык - родной.</a:t>
            </a:r>
          </a:p>
          <a:p>
            <a:pPr marL="0" indent="0" eaLnBrk="1" fontAlgn="auto" hangingPunct="1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4000" dirty="0" smtClean="0">
                <a:solidFill>
                  <a:schemeClr val="tx1"/>
                </a:solidFill>
                <a:latin typeface="Times New Roman"/>
              </a:rPr>
              <a:t>Время не ограничивается и может варьировать от 50 до 90 минут.</a:t>
            </a:r>
          </a:p>
          <a:p>
            <a:pPr marL="0" indent="0" eaLnBrk="1" fontAlgn="auto" hangingPunct="1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4000" dirty="0" smtClean="0">
                <a:solidFill>
                  <a:schemeClr val="tx1"/>
                </a:solidFill>
                <a:latin typeface="Times New Roman"/>
              </a:rPr>
              <a:t>Компьютерный и бланковый варианты.</a:t>
            </a:r>
          </a:p>
          <a:p>
            <a:pPr marL="0" indent="0" algn="just" eaLnBrk="1" fontAlgn="auto" hangingPunct="1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4000" dirty="0" smtClean="0">
                <a:solidFill>
                  <a:schemeClr val="tx1"/>
                </a:solidFill>
                <a:latin typeface="Times New Roman"/>
              </a:rPr>
              <a:t>Сырые значения переводятся в стандартные </a:t>
            </a:r>
            <a:r>
              <a:rPr lang="en-US" sz="4000" dirty="0" smtClean="0">
                <a:solidFill>
                  <a:schemeClr val="tx1"/>
                </a:solidFill>
                <a:latin typeface="Times New Roman"/>
              </a:rPr>
              <a:t>T</a:t>
            </a:r>
            <a:r>
              <a:rPr lang="ru-RU" sz="4000" dirty="0" smtClean="0">
                <a:solidFill>
                  <a:schemeClr val="tx1"/>
                </a:solidFill>
                <a:latin typeface="Times New Roman"/>
              </a:rPr>
              <a:t>-баллы с помощью специальных таблиц или </a:t>
            </a:r>
            <a:r>
              <a:rPr lang="ru-RU" sz="4000" dirty="0" smtClean="0">
                <a:solidFill>
                  <a:srgbClr val="FF0000"/>
                </a:solidFill>
                <a:latin typeface="Times New Roman"/>
              </a:rPr>
              <a:t>пересчетом при наличии нормативной выборки.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ъект 2"/>
          <p:cNvSpPr>
            <a:spLocks noGrp="1"/>
          </p:cNvSpPr>
          <p:nvPr>
            <p:ph sz="quarter" idx="13"/>
          </p:nvPr>
        </p:nvSpPr>
        <p:spPr>
          <a:xfrm>
            <a:off x="179388" y="115888"/>
            <a:ext cx="8713787" cy="6553200"/>
          </a:xfrm>
        </p:spPr>
        <p:txBody>
          <a:bodyPr/>
          <a:lstStyle/>
          <a:p>
            <a:pPr marL="0" lvl="3" indent="0" algn="just" eaLnBrk="1" hangingPunct="1">
              <a:buFont typeface="Georgia" panose="02040502050405020303" pitchFamily="18" charset="0"/>
              <a:buNone/>
            </a:pPr>
            <a:r>
              <a:rPr lang="ru-RU" altLang="ru-RU" sz="2800" smtClean="0">
                <a:solidFill>
                  <a:schemeClr val="tx1"/>
                </a:solidFill>
                <a:latin typeface="Times New Roman" panose="02020603050405020304" pitchFamily="18" charset="0"/>
              </a:rPr>
              <a:t>Перевод в шкалу </a:t>
            </a:r>
            <a:r>
              <a:rPr lang="en-US" altLang="ru-RU" sz="2800" smtClean="0">
                <a:solidFill>
                  <a:schemeClr val="tx1"/>
                </a:solidFill>
                <a:latin typeface="Times New Roman" panose="02020603050405020304" pitchFamily="18" charset="0"/>
              </a:rPr>
              <a:t>T</a:t>
            </a:r>
            <a:r>
              <a:rPr lang="ru-RU" altLang="ru-RU" sz="2800" smtClean="0">
                <a:solidFill>
                  <a:schemeClr val="tx1"/>
                </a:solidFill>
                <a:latin typeface="Times New Roman" panose="02020603050405020304" pitchFamily="18" charset="0"/>
              </a:rPr>
              <a:t>-баллов может быть осуществлен также с помощью формулы:</a:t>
            </a:r>
          </a:p>
          <a:p>
            <a:pPr marL="0" lvl="3" indent="0" algn="just" eaLnBrk="1" hangingPunct="1">
              <a:buFont typeface="Georgia" panose="02040502050405020303" pitchFamily="18" charset="0"/>
              <a:buNone/>
            </a:pPr>
            <a:endParaRPr lang="ru-RU" altLang="ru-RU" sz="2800" smtClean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marL="0" lvl="3" indent="0" algn="just" eaLnBrk="1" hangingPunct="1">
              <a:buFont typeface="Georgia" panose="02040502050405020303" pitchFamily="18" charset="0"/>
              <a:buNone/>
            </a:pPr>
            <a:endParaRPr lang="ru-RU" altLang="ru-RU" sz="2800" smtClean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marL="0" lvl="3" indent="0" algn="just" eaLnBrk="1" hangingPunct="1">
              <a:buFont typeface="Georgia" panose="02040502050405020303" pitchFamily="18" charset="0"/>
              <a:buNone/>
            </a:pPr>
            <a:endParaRPr lang="ru-RU" altLang="ru-RU" sz="2800" smtClean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marL="0" lvl="3" indent="0" algn="just" eaLnBrk="1" hangingPunct="1">
              <a:buFont typeface="Georgia" panose="02040502050405020303" pitchFamily="18" charset="0"/>
              <a:buNone/>
            </a:pPr>
            <a:r>
              <a:rPr lang="ru-RU" altLang="ru-RU" sz="2800" smtClean="0">
                <a:solidFill>
                  <a:schemeClr val="tx1"/>
                </a:solidFill>
                <a:latin typeface="Times New Roman" panose="02020603050405020304" pitchFamily="18" charset="0"/>
              </a:rPr>
              <a:t>где </a:t>
            </a:r>
            <a:r>
              <a:rPr lang="en-US" altLang="ru-RU" sz="2800" i="1" smtClean="0">
                <a:solidFill>
                  <a:schemeClr val="tx1"/>
                </a:solidFill>
                <a:latin typeface="Times New Roman" panose="02020603050405020304" pitchFamily="18" charset="0"/>
              </a:rPr>
              <a:t>R</a:t>
            </a:r>
            <a:r>
              <a:rPr lang="ru-RU" altLang="ru-RU" sz="2800" smtClean="0">
                <a:solidFill>
                  <a:schemeClr val="tx1"/>
                </a:solidFill>
                <a:latin typeface="Times New Roman" panose="02020603050405020304" pitchFamily="18" charset="0"/>
              </a:rPr>
              <a:t> - сырое (откорректированное) значение, полученное испытуемым по соответствующей шкале, </a:t>
            </a:r>
          </a:p>
          <a:p>
            <a:pPr marL="0" lvl="3" indent="0" algn="just" eaLnBrk="1" hangingPunct="1">
              <a:buFont typeface="Georgia" panose="02040502050405020303" pitchFamily="18" charset="0"/>
              <a:buNone/>
            </a:pPr>
            <a:r>
              <a:rPr lang="en-US" altLang="ru-RU" sz="2800" i="1" smtClean="0">
                <a:solidFill>
                  <a:schemeClr val="tx1"/>
                </a:solidFill>
                <a:latin typeface="Times New Roman" panose="02020603050405020304" pitchFamily="18" charset="0"/>
              </a:rPr>
              <a:t>M</a:t>
            </a:r>
            <a:r>
              <a:rPr lang="ru-RU" altLang="ru-RU" sz="2800" smtClean="0">
                <a:solidFill>
                  <a:schemeClr val="tx1"/>
                </a:solidFill>
                <a:latin typeface="Times New Roman" panose="02020603050405020304" pitchFamily="18" charset="0"/>
              </a:rPr>
              <a:t> - среднее арифметическое по нормативной выборке,</a:t>
            </a:r>
          </a:p>
          <a:p>
            <a:pPr marL="0" lvl="3" indent="0" algn="just" eaLnBrk="1" hangingPunct="1">
              <a:buFont typeface="Georgia" panose="02040502050405020303" pitchFamily="18" charset="0"/>
              <a:buNone/>
            </a:pPr>
            <a:r>
              <a:rPr lang="el-GR" altLang="ru-RU" sz="2800" i="1" smtClean="0">
                <a:solidFill>
                  <a:schemeClr val="tx1"/>
                </a:solidFill>
              </a:rPr>
              <a:t>σ</a:t>
            </a:r>
            <a:r>
              <a:rPr lang="en-US" altLang="ru-RU" sz="2800" smtClean="0">
                <a:solidFill>
                  <a:schemeClr val="tx1"/>
                </a:solidFill>
                <a:latin typeface="Times New Roman" panose="02020603050405020304" pitchFamily="18" charset="0"/>
              </a:rPr>
              <a:t> - </a:t>
            </a:r>
            <a:r>
              <a:rPr lang="ru-RU" altLang="ru-RU" sz="2800" smtClean="0">
                <a:solidFill>
                  <a:schemeClr val="tx1"/>
                </a:solidFill>
                <a:latin typeface="Times New Roman" panose="02020603050405020304" pitchFamily="18" charset="0"/>
              </a:rPr>
              <a:t>стандартное отклонение по нормативной выборке,</a:t>
            </a:r>
          </a:p>
          <a:p>
            <a:pPr marL="0" lvl="3" indent="0" algn="just" eaLnBrk="1" hangingPunct="1">
              <a:buFont typeface="Georgia" panose="02040502050405020303" pitchFamily="18" charset="0"/>
              <a:buNone/>
            </a:pPr>
            <a:r>
              <a:rPr lang="ru-RU" altLang="ru-RU" sz="2800" smtClean="0">
                <a:solidFill>
                  <a:schemeClr val="tx1"/>
                </a:solidFill>
                <a:latin typeface="Times New Roman" panose="02020603050405020304" pitchFamily="18" charset="0"/>
              </a:rPr>
              <a:t>10 - коэффициент масштабирования (</a:t>
            </a:r>
            <a:r>
              <a:rPr lang="el-GR" altLang="ru-RU" sz="2800" i="1" smtClean="0">
                <a:solidFill>
                  <a:schemeClr val="tx1"/>
                </a:solidFill>
              </a:rPr>
              <a:t>σ</a:t>
            </a:r>
            <a:r>
              <a:rPr lang="ru-RU" altLang="ru-RU" sz="2800" i="1" smtClean="0">
                <a:solidFill>
                  <a:schemeClr val="tx1"/>
                </a:solidFill>
              </a:rPr>
              <a:t> Т-шкалы)</a:t>
            </a:r>
            <a:r>
              <a:rPr lang="ru-RU" altLang="ru-RU" sz="2800" smtClean="0">
                <a:solidFill>
                  <a:schemeClr val="tx1"/>
                </a:solidFill>
                <a:latin typeface="Times New Roman" panose="02020603050405020304" pitchFamily="18" charset="0"/>
              </a:rPr>
              <a:t>,</a:t>
            </a:r>
          </a:p>
          <a:p>
            <a:pPr marL="0" lvl="3" indent="0" algn="just" eaLnBrk="1" hangingPunct="1">
              <a:buFont typeface="Georgia" panose="02040502050405020303" pitchFamily="18" charset="0"/>
              <a:buNone/>
            </a:pPr>
            <a:r>
              <a:rPr lang="ru-RU" altLang="ru-RU" sz="2800" smtClean="0">
                <a:solidFill>
                  <a:schemeClr val="tx1"/>
                </a:solidFill>
                <a:latin typeface="Times New Roman" panose="02020603050405020304" pitchFamily="18" charset="0"/>
              </a:rPr>
              <a:t>50 - коэффициент центрирования (</a:t>
            </a:r>
            <a:r>
              <a:rPr lang="ru-RU" altLang="ru-RU" sz="2800" i="1" smtClean="0">
                <a:solidFill>
                  <a:schemeClr val="tx1"/>
                </a:solidFill>
              </a:rPr>
              <a:t>М Т-шкалы)</a:t>
            </a:r>
            <a:r>
              <a:rPr lang="ru-RU" altLang="ru-RU" sz="2800" smtClean="0">
                <a:solidFill>
                  <a:schemeClr val="tx1"/>
                </a:solidFill>
                <a:latin typeface="Times New Roman" panose="02020603050405020304" pitchFamily="18" charset="0"/>
              </a:rPr>
              <a:t>.</a:t>
            </a:r>
          </a:p>
          <a:p>
            <a:pPr marL="0" lvl="3" indent="0" algn="just" eaLnBrk="1" hangingPunct="1">
              <a:buFont typeface="Georgia" panose="02040502050405020303" pitchFamily="18" charset="0"/>
              <a:buNone/>
            </a:pPr>
            <a:r>
              <a:rPr lang="ru-RU" altLang="ru-RU" sz="2800" smtClean="0">
                <a:solidFill>
                  <a:schemeClr val="tx1"/>
                </a:solidFill>
                <a:latin typeface="Times New Roman" panose="02020603050405020304" pitchFamily="18" charset="0"/>
              </a:rPr>
              <a:t>.</a:t>
            </a:r>
          </a:p>
        </p:txBody>
      </p:sp>
      <p:pic>
        <p:nvPicPr>
          <p:cNvPr id="174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163" y="981075"/>
            <a:ext cx="6323012" cy="184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ъект 2"/>
          <p:cNvSpPr>
            <a:spLocks noGrp="1"/>
          </p:cNvSpPr>
          <p:nvPr>
            <p:ph sz="quarter" idx="13"/>
          </p:nvPr>
        </p:nvSpPr>
        <p:spPr>
          <a:xfrm>
            <a:off x="107950" y="188913"/>
            <a:ext cx="8713788" cy="6553200"/>
          </a:xfrm>
        </p:spPr>
        <p:txBody>
          <a:bodyPr/>
          <a:lstStyle/>
          <a:p>
            <a:pPr marL="0" lvl="3" indent="0" algn="just" eaLnBrk="1" hangingPunct="1">
              <a:buNone/>
            </a:pPr>
            <a:r>
              <a:rPr lang="ru-RU" altLang="ru-RU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Статистический диапазон нормы, включающий 95% всех значений, находится в интервале от 30 до 70 </a:t>
            </a:r>
            <a:r>
              <a:rPr lang="en-US" altLang="ru-RU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T</a:t>
            </a:r>
            <a:r>
              <a:rPr lang="ru-RU" altLang="ru-RU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-баллов (±2</a:t>
            </a:r>
            <a:r>
              <a:rPr lang="el-GR" altLang="ru-RU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σ).</a:t>
            </a:r>
          </a:p>
          <a:p>
            <a:pPr marL="0" lvl="3" indent="0" algn="just" eaLnBrk="1" hangingPunct="1">
              <a:buFont typeface="Georgia" panose="02040502050405020303" pitchFamily="18" charset="0"/>
              <a:buNone/>
            </a:pPr>
            <a:endParaRPr lang="ru-RU" altLang="ru-RU" sz="3200" dirty="0" smtClean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marL="0" lvl="3" indent="0" algn="just" eaLnBrk="1" hangingPunct="1">
              <a:buFont typeface="Georgia" panose="02040502050405020303" pitchFamily="18" charset="0"/>
              <a:buNone/>
            </a:pPr>
            <a:r>
              <a:rPr lang="ru-RU" altLang="ru-RU" sz="32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Перевод сырых баллов в </a:t>
            </a:r>
            <a:r>
              <a:rPr lang="en-US" altLang="ru-RU" sz="32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T</a:t>
            </a:r>
            <a:r>
              <a:rPr lang="ru-RU" altLang="ru-RU" sz="32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-баллы по 5 шкале для женщин осуществляется в обратную сторону. Для этого следует произвести дополнительное преобразование: от полученного значения Т-баллов по 5 шкале для женщин следует вычесть 50, полученную разность нужно умножить на минус 1, чтобы поменять ее знак, и, снова к полученному результату прибавить 50.</a:t>
            </a:r>
          </a:p>
          <a:p>
            <a:pPr marL="0" indent="0" algn="just" eaLnBrk="1" hangingPunct="1">
              <a:buFont typeface="Georgia" panose="02040502050405020303" pitchFamily="18" charset="0"/>
              <a:buNone/>
            </a:pPr>
            <a:endParaRPr lang="ru-RU" altLang="ru-RU" dirty="0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ъект 2"/>
          <p:cNvSpPr>
            <a:spLocks noGrp="1"/>
          </p:cNvSpPr>
          <p:nvPr>
            <p:ph sz="quarter" idx="13"/>
          </p:nvPr>
        </p:nvSpPr>
        <p:spPr>
          <a:xfrm>
            <a:off x="107505" y="188640"/>
            <a:ext cx="8928546" cy="6553473"/>
          </a:xfrm>
        </p:spPr>
        <p:txBody>
          <a:bodyPr/>
          <a:lstStyle/>
          <a:p>
            <a:pPr marL="914400" lvl="2" indent="0" algn="ctr" eaLnBrk="1" hangingPunct="1">
              <a:buFont typeface="Georgia" panose="02040502050405020303" pitchFamily="18" charset="0"/>
              <a:buNone/>
            </a:pPr>
            <a:r>
              <a:rPr lang="ru-RU" altLang="ru-RU" sz="32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Анализ контрольных шкал</a:t>
            </a:r>
          </a:p>
          <a:p>
            <a:pPr marL="0" indent="0" algn="just" eaLnBrk="1" hangingPunct="1">
              <a:buFont typeface="Georgia" panose="02040502050405020303" pitchFamily="18" charset="0"/>
              <a:buNone/>
            </a:pPr>
            <a:r>
              <a:rPr lang="ru-RU" altLang="ru-RU" sz="2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Если </a:t>
            </a:r>
            <a:r>
              <a:rPr lang="en-US" altLang="ru-RU" sz="2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L&gt;70, </a:t>
            </a:r>
            <a:r>
              <a:rPr lang="ru-RU" altLang="ru-RU" sz="2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или </a:t>
            </a:r>
            <a:r>
              <a:rPr lang="en-US" altLang="ru-RU" sz="2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F&gt;80, </a:t>
            </a:r>
            <a:r>
              <a:rPr lang="ru-RU" altLang="ru-RU" sz="2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или</a:t>
            </a:r>
            <a:r>
              <a:rPr lang="en-US" altLang="ru-RU" sz="2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ru-RU" altLang="ru-RU" sz="2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K </a:t>
            </a:r>
            <a:r>
              <a:rPr lang="en-US" altLang="ru-RU" sz="2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&gt;</a:t>
            </a:r>
            <a:r>
              <a:rPr lang="ru-RU" altLang="ru-RU" sz="2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70 Т-баллов, результат считать недостоверным </a:t>
            </a:r>
          </a:p>
          <a:p>
            <a:pPr marL="0" indent="0" algn="just" eaLnBrk="1" hangingPunct="1">
              <a:buFont typeface="Georgia" panose="02040502050405020303" pitchFamily="18" charset="0"/>
              <a:buNone/>
            </a:pPr>
            <a:r>
              <a:rPr lang="ru-RU" altLang="ru-RU" sz="2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Результат, полученный по шкале K, добавляется с целью коррекции к пяти из десяти базовых шкал в пропорции (</a:t>
            </a:r>
            <a:r>
              <a:rPr lang="ru-RU" altLang="ru-RU" sz="2800" i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след. слайд</a:t>
            </a:r>
            <a:r>
              <a:rPr lang="ru-RU" altLang="ru-RU" sz="2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). </a:t>
            </a:r>
          </a:p>
          <a:p>
            <a:pPr marL="0" indent="0" algn="just" eaLnBrk="1" hangingPunct="1">
              <a:buFont typeface="Georgia" panose="02040502050405020303" pitchFamily="18" charset="0"/>
              <a:buNone/>
            </a:pPr>
            <a:r>
              <a:rPr lang="ru-RU" alt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Индекс </a:t>
            </a:r>
            <a:r>
              <a:rPr lang="en-US" alt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F</a:t>
            </a:r>
            <a:r>
              <a:rPr lang="ru-RU" alt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-</a:t>
            </a:r>
            <a:r>
              <a:rPr lang="ru-RU" alt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K. </a:t>
            </a:r>
          </a:p>
          <a:p>
            <a:pPr marL="0" indent="0" algn="just" eaLnBrk="1" hangingPunct="1">
              <a:buFont typeface="Georgia" panose="02040502050405020303" pitchFamily="18" charset="0"/>
              <a:buNone/>
            </a:pPr>
            <a:r>
              <a:rPr lang="ru-RU" altLang="ru-RU" sz="3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При высоком значении испытуемый преувеличивает свои проблемы. Низкое значение - испытуемый чрезмерно скрытен (защищается).</a:t>
            </a:r>
          </a:p>
          <a:p>
            <a:pPr marL="0" indent="0" algn="just" eaLnBrk="1" hangingPunct="1">
              <a:buNone/>
            </a:pPr>
            <a:r>
              <a:rPr lang="ru-RU" altLang="ru-RU" sz="30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Диапазон (</a:t>
            </a:r>
            <a:r>
              <a:rPr lang="en-US" alt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F</a:t>
            </a:r>
            <a:r>
              <a:rPr lang="ru-RU" alt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–</a:t>
            </a:r>
            <a:r>
              <a:rPr lang="ru-RU" alt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K</a:t>
            </a:r>
            <a:r>
              <a:rPr lang="ru-RU" alt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)</a:t>
            </a:r>
            <a:r>
              <a:rPr lang="ru-RU" altLang="ru-RU" sz="30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, свидетельствующий о достоверности - от +20 до -20 T-баллов.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ъект 2"/>
          <p:cNvSpPr>
            <a:spLocks noGrp="1"/>
          </p:cNvSpPr>
          <p:nvPr>
            <p:ph sz="quarter" idx="13"/>
          </p:nvPr>
        </p:nvSpPr>
        <p:spPr>
          <a:xfrm>
            <a:off x="107950" y="115888"/>
            <a:ext cx="8856663" cy="6553200"/>
          </a:xfrm>
        </p:spPr>
        <p:txBody>
          <a:bodyPr/>
          <a:lstStyle/>
          <a:p>
            <a:pPr marL="0" indent="0" algn="just" eaLnBrk="1" hangingPunct="1">
              <a:buFont typeface="Georgia" panose="02040502050405020303" pitchFamily="18" charset="0"/>
              <a:buNone/>
            </a:pPr>
            <a:r>
              <a:rPr lang="ru-RU" altLang="ru-RU" sz="2800" b="1" smtClean="0">
                <a:solidFill>
                  <a:schemeClr val="tx1"/>
                </a:solidFill>
                <a:latin typeface="Times New Roman" panose="02020603050405020304" pitchFamily="18" charset="0"/>
              </a:rPr>
              <a:t>Форма представления результатов методики </a:t>
            </a:r>
            <a:r>
              <a:rPr lang="en-US" altLang="ru-RU" sz="2800" b="1" smtClean="0">
                <a:solidFill>
                  <a:schemeClr val="tx1"/>
                </a:solidFill>
                <a:latin typeface="Times New Roman" panose="02020603050405020304" pitchFamily="18" charset="0"/>
              </a:rPr>
              <a:t>MMPI</a:t>
            </a:r>
            <a:endParaRPr lang="ru-RU" altLang="ru-RU" sz="2800" b="1" smtClean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buFont typeface="Georgia" panose="02040502050405020303" pitchFamily="18" charset="0"/>
              <a:buNone/>
            </a:pPr>
            <a:r>
              <a:rPr lang="ru-RU" altLang="ru-RU" smtClean="0">
                <a:latin typeface="Times New Roman" panose="02020603050405020304" pitchFamily="18" charset="0"/>
              </a:rPr>
              <a:t>											</a:t>
            </a:r>
            <a:endParaRPr lang="en-US" altLang="ru-RU" smtClean="0">
              <a:latin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23850" y="836613"/>
          <a:ext cx="8712200" cy="3455988"/>
        </p:xfrm>
        <a:graphic>
          <a:graphicData uri="http://schemas.openxmlformats.org/drawingml/2006/table">
            <a:tbl>
              <a:tblPr/>
              <a:tblGrid>
                <a:gridCol w="1247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95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60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60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78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603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391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6673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3341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9688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238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7786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402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37614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Шкала</a:t>
                      </a: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Hs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D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Hy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Pd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Mf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Pa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Pt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Sc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</a:t>
                      </a:r>
                      <a:r>
                        <a:rPr kumimoji="0" lang="en-US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</a:t>
                      </a:r>
                      <a:r>
                        <a:rPr kumimoji="0" lang="en-US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229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Сырые значения</a:t>
                      </a: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Коэффициенты коррекции</a:t>
                      </a: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+0.5</a:t>
                      </a:r>
                      <a:r>
                        <a:rPr kumimoji="0" lang="en-US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+0.4K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+K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+K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+0.2</a:t>
                      </a:r>
                      <a:r>
                        <a:rPr kumimoji="0" lang="en-US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2844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Откорректированные значения</a:t>
                      </a: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614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-баллы</a:t>
                      </a: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0575" name="TextBox 1"/>
          <p:cNvSpPr txBox="1">
            <a:spLocks noChangeArrowheads="1"/>
          </p:cNvSpPr>
          <p:nvPr/>
        </p:nvSpPr>
        <p:spPr bwMode="auto">
          <a:xfrm>
            <a:off x="120650" y="4524375"/>
            <a:ext cx="8928100" cy="224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000" dirty="0"/>
              <a:t>Незнакомый компьютерный вариант </a:t>
            </a:r>
            <a:r>
              <a:rPr lang="en-US" altLang="ru-RU" sz="2000" dirty="0"/>
              <a:t>MMPI </a:t>
            </a:r>
            <a:r>
              <a:rPr lang="ru-RU" altLang="ru-RU" sz="2000" dirty="0"/>
              <a:t>перед применением желательно проверить вручную </a:t>
            </a:r>
            <a:r>
              <a:rPr lang="ru-RU" altLang="ru-RU" sz="2000" b="1" dirty="0">
                <a:solidFill>
                  <a:srgbClr val="FF0000"/>
                </a:solidFill>
              </a:rPr>
              <a:t>на предмет автоматического внесения поправок по шкале К -коррекции.</a:t>
            </a:r>
            <a:r>
              <a:rPr lang="ru-RU" altLang="ru-RU" sz="2000" dirty="0"/>
              <a:t> Удобнее всего по шкалам 7 или 8 </a:t>
            </a:r>
            <a:r>
              <a:rPr lang="ru-RU" altLang="ru-RU" sz="2000" dirty="0" smtClean="0"/>
              <a:t>: </a:t>
            </a:r>
            <a:r>
              <a:rPr lang="ru-RU" altLang="ru-RU" sz="2000" dirty="0"/>
              <a:t>сравнить соотношение сырых и Т баллов с любой подходящей нормативной таблицей. Если компьютерный результат в Т-баллах окажется заметно больше табличного, - значит поправка вносится автоматически.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ъект 2"/>
          <p:cNvSpPr>
            <a:spLocks noGrp="1"/>
          </p:cNvSpPr>
          <p:nvPr>
            <p:ph sz="quarter" idx="13"/>
          </p:nvPr>
        </p:nvSpPr>
        <p:spPr>
          <a:xfrm>
            <a:off x="179388" y="115888"/>
            <a:ext cx="8856662" cy="6626225"/>
          </a:xfrm>
        </p:spPr>
        <p:txBody>
          <a:bodyPr/>
          <a:lstStyle/>
          <a:p>
            <a:pPr marL="0" indent="0" algn="ctr" eaLnBrk="1" hangingPunct="1">
              <a:buFont typeface="Georgia" panose="02040502050405020303" pitchFamily="18" charset="0"/>
              <a:buNone/>
            </a:pPr>
            <a:r>
              <a:rPr lang="ru-RU" altLang="ru-RU" sz="2800" b="1" smtClean="0">
                <a:solidFill>
                  <a:schemeClr val="tx1"/>
                </a:solidFill>
                <a:latin typeface="Times New Roman" panose="02020603050405020304" pitchFamily="18" charset="0"/>
              </a:rPr>
              <a:t>Для наглядного представления информации результаты </a:t>
            </a:r>
            <a:r>
              <a:rPr lang="en-US" altLang="ru-RU" sz="2800" b="1" smtClean="0">
                <a:solidFill>
                  <a:schemeClr val="tx1"/>
                </a:solidFill>
                <a:latin typeface="Times New Roman" panose="02020603050405020304" pitchFamily="18" charset="0"/>
              </a:rPr>
              <a:t>MMPI</a:t>
            </a:r>
            <a:r>
              <a:rPr lang="ru-RU" altLang="ru-RU" sz="2800" b="1" smtClean="0">
                <a:solidFill>
                  <a:schemeClr val="tx1"/>
                </a:solidFill>
                <a:latin typeface="Times New Roman" panose="02020603050405020304" pitchFamily="18" charset="0"/>
              </a:rPr>
              <a:t> отображаются в виде профиля</a:t>
            </a:r>
          </a:p>
          <a:p>
            <a:pPr marL="0" indent="0" algn="just" eaLnBrk="1" hangingPunct="1">
              <a:buFont typeface="Georgia" panose="02040502050405020303" pitchFamily="18" charset="0"/>
              <a:buNone/>
            </a:pPr>
            <a:endParaRPr lang="ru-RU" altLang="ru-RU" smtClean="0">
              <a:latin typeface="Times New Roman" panose="02020603050405020304" pitchFamily="18" charset="0"/>
            </a:endParaRPr>
          </a:p>
          <a:p>
            <a:pPr marL="0" indent="0" eaLnBrk="1" hangingPunct="1">
              <a:buFont typeface="Georgia" panose="02040502050405020303" pitchFamily="18" charset="0"/>
              <a:buNone/>
            </a:pPr>
            <a:endParaRPr lang="ru-RU" altLang="ru-RU" smtClean="0">
              <a:latin typeface="Times New Roman" panose="02020603050405020304" pitchFamily="18" charset="0"/>
            </a:endParaRPr>
          </a:p>
          <a:p>
            <a:pPr marL="0" indent="0" eaLnBrk="1" hangingPunct="1">
              <a:buFont typeface="Georgia" panose="02040502050405020303" pitchFamily="18" charset="0"/>
              <a:buNone/>
            </a:pPr>
            <a:endParaRPr lang="ru-RU" altLang="ru-RU" smtClean="0">
              <a:latin typeface="Times New Roman" panose="02020603050405020304" pitchFamily="18" charset="0"/>
            </a:endParaRPr>
          </a:p>
          <a:p>
            <a:pPr marL="0" indent="0" algn="just" eaLnBrk="1" hangingPunct="1">
              <a:buFont typeface="Georgia" panose="02040502050405020303" pitchFamily="18" charset="0"/>
              <a:buNone/>
            </a:pPr>
            <a:endParaRPr lang="en-US" altLang="ru-RU" b="1" smtClean="0">
              <a:latin typeface="Arial" panose="020B0604020202020204" pitchFamily="34" charset="0"/>
            </a:endParaRPr>
          </a:p>
          <a:p>
            <a:pPr marL="0" indent="0" algn="just" eaLnBrk="1" hangingPunct="1">
              <a:buFont typeface="Georgia" panose="02040502050405020303" pitchFamily="18" charset="0"/>
              <a:buNone/>
            </a:pPr>
            <a:endParaRPr lang="en-US" altLang="ru-RU" b="1" smtClean="0">
              <a:latin typeface="Arial" panose="020B0604020202020204" pitchFamily="34" charset="0"/>
            </a:endParaRPr>
          </a:p>
          <a:p>
            <a:pPr marL="0" indent="0" algn="just" eaLnBrk="1" hangingPunct="1">
              <a:buFont typeface="Georgia" panose="02040502050405020303" pitchFamily="18" charset="0"/>
              <a:buNone/>
            </a:pPr>
            <a:endParaRPr lang="en-US" altLang="ru-RU" b="1" smtClean="0">
              <a:latin typeface="Arial" panose="020B0604020202020204" pitchFamily="34" charset="0"/>
            </a:endParaRPr>
          </a:p>
          <a:p>
            <a:pPr marL="0" indent="0" algn="just" eaLnBrk="1" hangingPunct="1">
              <a:buFont typeface="Georgia" panose="02040502050405020303" pitchFamily="18" charset="0"/>
              <a:buNone/>
            </a:pPr>
            <a:endParaRPr lang="en-US" altLang="ru-RU" b="1" smtClean="0">
              <a:latin typeface="Arial" panose="020B0604020202020204" pitchFamily="34" charset="0"/>
            </a:endParaRPr>
          </a:p>
          <a:p>
            <a:pPr marL="0" indent="0" algn="just" eaLnBrk="1" hangingPunct="1">
              <a:buFont typeface="Georgia" panose="02040502050405020303" pitchFamily="18" charset="0"/>
              <a:buNone/>
            </a:pPr>
            <a:endParaRPr lang="en-US" altLang="ru-RU" b="1" smtClean="0">
              <a:latin typeface="Arial" panose="020B0604020202020204" pitchFamily="34" charset="0"/>
            </a:endParaRPr>
          </a:p>
          <a:p>
            <a:pPr marL="0" indent="0" algn="just" eaLnBrk="1" hangingPunct="1">
              <a:buFont typeface="Georgia" panose="02040502050405020303" pitchFamily="18" charset="0"/>
              <a:buNone/>
            </a:pPr>
            <a:endParaRPr lang="en-US" altLang="ru-RU" b="1" smtClean="0">
              <a:latin typeface="Arial" panose="020B0604020202020204" pitchFamily="34" charset="0"/>
            </a:endParaRPr>
          </a:p>
          <a:p>
            <a:pPr marL="0" indent="0" algn="just" eaLnBrk="1" hangingPunct="1">
              <a:buFont typeface="Georgia" panose="02040502050405020303" pitchFamily="18" charset="0"/>
              <a:buNone/>
            </a:pPr>
            <a:endParaRPr lang="en-US" altLang="ru-RU" b="1" smtClean="0">
              <a:latin typeface="Arial" panose="020B0604020202020204" pitchFamily="34" charset="0"/>
            </a:endParaRPr>
          </a:p>
          <a:p>
            <a:pPr marL="0" indent="0" algn="just" eaLnBrk="1" hangingPunct="1">
              <a:buFont typeface="Georgia" panose="02040502050405020303" pitchFamily="18" charset="0"/>
              <a:buNone/>
            </a:pPr>
            <a:endParaRPr lang="en-US" altLang="ru-RU" b="1" smtClean="0">
              <a:latin typeface="Arial" panose="020B0604020202020204" pitchFamily="34" charset="0"/>
            </a:endParaRPr>
          </a:p>
          <a:p>
            <a:pPr marL="0" indent="0" algn="just" eaLnBrk="1" hangingPunct="1">
              <a:buFont typeface="Georgia" panose="02040502050405020303" pitchFamily="18" charset="0"/>
              <a:buNone/>
            </a:pPr>
            <a:endParaRPr lang="en-US" altLang="ru-RU" b="1" smtClean="0">
              <a:latin typeface="Arial" panose="020B0604020202020204" pitchFamily="34" charset="0"/>
            </a:endParaRPr>
          </a:p>
          <a:p>
            <a:pPr marL="0" indent="0" algn="just" eaLnBrk="1" hangingPunct="1">
              <a:buFont typeface="Georgia" panose="02040502050405020303" pitchFamily="18" charset="0"/>
              <a:buNone/>
            </a:pPr>
            <a:endParaRPr lang="en-US" altLang="ru-RU" b="1" smtClean="0">
              <a:latin typeface="Arial" panose="020B0604020202020204" pitchFamily="34" charset="0"/>
            </a:endParaRPr>
          </a:p>
        </p:txBody>
      </p:sp>
      <p:pic>
        <p:nvPicPr>
          <p:cNvPr id="2150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004888"/>
            <a:ext cx="8443913" cy="573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ъект 2"/>
          <p:cNvSpPr>
            <a:spLocks noGrp="1"/>
          </p:cNvSpPr>
          <p:nvPr>
            <p:ph sz="quarter" idx="13"/>
          </p:nvPr>
        </p:nvSpPr>
        <p:spPr>
          <a:xfrm>
            <a:off x="179388" y="115888"/>
            <a:ext cx="8856662" cy="6626225"/>
          </a:xfrm>
        </p:spPr>
        <p:txBody>
          <a:bodyPr/>
          <a:lstStyle/>
          <a:p>
            <a:pPr marL="457200" lvl="1" indent="0" algn="just" eaLnBrk="1" hangingPunct="1">
              <a:buFont typeface="Georgia" panose="02040502050405020303" pitchFamily="18" charset="0"/>
              <a:buNone/>
            </a:pPr>
            <a:r>
              <a:rPr lang="ru-RU" altLang="ru-RU" sz="4400" b="1" dirty="0" smtClean="0">
                <a:solidFill>
                  <a:schemeClr val="tx1"/>
                </a:solidFill>
                <a:latin typeface="Arial" panose="020B0604020202020204" pitchFamily="34" charset="0"/>
              </a:rPr>
              <a:t>3. Анализ профиля </a:t>
            </a:r>
            <a:r>
              <a:rPr lang="en-US" altLang="ru-RU" sz="4400" b="1" dirty="0" smtClean="0">
                <a:solidFill>
                  <a:schemeClr val="tx1"/>
                </a:solidFill>
                <a:latin typeface="Arial" panose="020B0604020202020204" pitchFamily="34" charset="0"/>
              </a:rPr>
              <a:t>MMPI</a:t>
            </a:r>
            <a:endParaRPr lang="ru-RU" altLang="ru-RU" sz="4400" b="1" i="1" dirty="0" smtClean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457200" lvl="1" indent="0" algn="just" eaLnBrk="1" hangingPunct="1">
              <a:buFont typeface="Georgia" panose="02040502050405020303" pitchFamily="18" charset="0"/>
              <a:buNone/>
            </a:pPr>
            <a:r>
              <a:rPr lang="ru-RU" altLang="ru-RU" sz="4000" b="1" i="1" dirty="0" smtClean="0">
                <a:solidFill>
                  <a:schemeClr val="tx1"/>
                </a:solidFill>
                <a:latin typeface="Arial" panose="020B0604020202020204" pitchFamily="34" charset="0"/>
              </a:rPr>
              <a:t>Уровень профиля</a:t>
            </a:r>
          </a:p>
          <a:p>
            <a:pPr marL="0" indent="0" eaLnBrk="1" hangingPunct="1">
              <a:buFont typeface="Georgia" panose="02040502050405020303" pitchFamily="18" charset="0"/>
              <a:buNone/>
            </a:pPr>
            <a:r>
              <a:rPr lang="ru-RU" altLang="ru-RU" sz="4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Характеризует текущее эмоциональное состояние испытуемого и степень выраженности стресса. Выделяют нормальные (30-70), утопленные (</a:t>
            </a:r>
            <a:r>
              <a:rPr lang="en-US" altLang="ru-RU" sz="4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&lt;50) </a:t>
            </a:r>
            <a:r>
              <a:rPr lang="ru-RU" altLang="ru-RU" sz="4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и пограничные</a:t>
            </a:r>
            <a:r>
              <a:rPr lang="en-US" altLang="ru-RU" sz="4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(&gt;50)</a:t>
            </a:r>
            <a:r>
              <a:rPr lang="ru-RU" altLang="ru-RU" sz="4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профили.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Содержимое 2"/>
          <p:cNvSpPr>
            <a:spLocks noGrp="1"/>
          </p:cNvSpPr>
          <p:nvPr>
            <p:ph sz="quarter" idx="13"/>
          </p:nvPr>
        </p:nvSpPr>
        <p:spPr>
          <a:xfrm>
            <a:off x="107504" y="188640"/>
            <a:ext cx="9036496" cy="6552728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extLst/>
        </p:spPr>
        <p:txBody>
          <a:bodyPr rtlCol="0">
            <a:normAutofit fontScale="92500" lnSpcReduction="10000"/>
          </a:bodyPr>
          <a:lstStyle/>
          <a:p>
            <a:pPr marL="45720" indent="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ru-RU" altLang="ru-RU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методам исследования личности:</a:t>
            </a:r>
            <a:endParaRPr lang="en-US" altLang="ru-RU" sz="4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ru-RU" altLang="ru-RU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Тысячи методик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ru-RU" altLang="ru-RU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Сотни подходов и теоретических оснований.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ru-RU" altLang="ru-RU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Интерпретации </a:t>
            </a:r>
            <a:r>
              <a:rPr lang="ru-RU" altLang="ru-RU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 внешней простоте измерительных </a:t>
            </a:r>
            <a:r>
              <a:rPr lang="ru-RU" altLang="ru-RU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процедур</a:t>
            </a:r>
            <a:r>
              <a:rPr lang="en-US" altLang="ru-RU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порядки сложнее, чем в психофизике и когнитивной  психометрике </a:t>
            </a:r>
            <a:r>
              <a:rPr lang="ru-RU" altLang="ru-RU" sz="36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(многостраничные руководства, невозможность обойтись только процедурой тестирования)</a:t>
            </a:r>
            <a:r>
              <a:rPr lang="ru-RU" altLang="ru-RU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ru-RU" altLang="ru-RU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Остро стоит проблема </a:t>
            </a:r>
            <a:r>
              <a:rPr lang="ru-RU" altLang="ru-RU" sz="3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валидности</a:t>
            </a:r>
            <a:r>
              <a:rPr lang="ru-RU" altLang="ru-RU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. Подавляющее большинство опубликованного не содержит данных о процедурах </a:t>
            </a:r>
            <a:r>
              <a:rPr lang="ru-RU" altLang="ru-RU" sz="3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валидизации</a:t>
            </a:r>
            <a:r>
              <a:rPr lang="ru-RU" altLang="ru-RU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ъект 2"/>
          <p:cNvSpPr>
            <a:spLocks noGrp="1"/>
          </p:cNvSpPr>
          <p:nvPr>
            <p:ph sz="quarter" idx="13"/>
          </p:nvPr>
        </p:nvSpPr>
        <p:spPr>
          <a:xfrm>
            <a:off x="107950" y="115888"/>
            <a:ext cx="8856663" cy="6553200"/>
          </a:xfrm>
        </p:spPr>
        <p:txBody>
          <a:bodyPr/>
          <a:lstStyle/>
          <a:p>
            <a:pPr marL="457200" lvl="1" indent="0" algn="just" eaLnBrk="1" hangingPunct="1">
              <a:buFont typeface="Georgia" panose="02040502050405020303" pitchFamily="18" charset="0"/>
              <a:buNone/>
            </a:pPr>
            <a:r>
              <a:rPr lang="ru-RU" altLang="ru-RU" sz="3600" b="1" i="1" dirty="0" smtClean="0">
                <a:latin typeface="Arial" panose="020B0604020202020204" pitchFamily="34" charset="0"/>
              </a:rPr>
              <a:t>3.1. Наклон профиля</a:t>
            </a:r>
          </a:p>
          <a:p>
            <a:pPr marL="0" indent="0" eaLnBrk="1" hangingPunct="1">
              <a:buFont typeface="Georgia" panose="02040502050405020303" pitchFamily="18" charset="0"/>
              <a:buNone/>
            </a:pPr>
            <a:r>
              <a:rPr lang="ru-RU" altLang="ru-RU" sz="3600" dirty="0" smtClean="0">
                <a:latin typeface="Times New Roman" panose="02020603050405020304" pitchFamily="18" charset="0"/>
              </a:rPr>
              <a:t>О повышенной вероятности невротических расстройств свидетельствует профиль с </a:t>
            </a:r>
            <a:r>
              <a:rPr lang="ru-RU" alt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отрицательным наклоном </a:t>
            </a:r>
            <a:r>
              <a:rPr lang="ru-RU" altLang="ru-RU" sz="3600" b="1" dirty="0" smtClean="0">
                <a:latin typeface="Times New Roman" panose="02020603050405020304" pitchFamily="18" charset="0"/>
              </a:rPr>
              <a:t>(повышение 1-4) </a:t>
            </a:r>
            <a:r>
              <a:rPr lang="ru-RU" altLang="ru-RU" sz="3600" dirty="0" smtClean="0">
                <a:latin typeface="Times New Roman" panose="02020603050405020304" pitchFamily="18" charset="0"/>
              </a:rPr>
              <a:t>. </a:t>
            </a:r>
            <a:r>
              <a:rPr lang="ru-RU" altLang="ru-RU" sz="3600" i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«Проблемы у меня».</a:t>
            </a:r>
          </a:p>
          <a:p>
            <a:pPr marL="0" indent="0" eaLnBrk="1" hangingPunct="1">
              <a:buFont typeface="Georgia" panose="02040502050405020303" pitchFamily="18" charset="0"/>
              <a:buNone/>
            </a:pPr>
            <a:r>
              <a:rPr lang="ru-RU" altLang="ru-RU" sz="3600" dirty="0" smtClean="0">
                <a:latin typeface="Times New Roman" panose="02020603050405020304" pitchFamily="18" charset="0"/>
              </a:rPr>
              <a:t>О повышенной вероятности возникновения психотических расстройств свидетельствует профиль </a:t>
            </a:r>
            <a:r>
              <a:rPr lang="ru-RU" alt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с положительным наклоном</a:t>
            </a:r>
            <a:r>
              <a:rPr lang="ru-RU" altLang="ru-RU" sz="3600" dirty="0" smtClean="0">
                <a:latin typeface="Times New Roman" panose="02020603050405020304" pitchFamily="18" charset="0"/>
              </a:rPr>
              <a:t> </a:t>
            </a:r>
            <a:r>
              <a:rPr lang="ru-RU" altLang="ru-RU" sz="3600" b="1" dirty="0" smtClean="0">
                <a:latin typeface="Times New Roman" panose="02020603050405020304" pitchFamily="18" charset="0"/>
              </a:rPr>
              <a:t>(повышение 6-9) </a:t>
            </a:r>
            <a:r>
              <a:rPr lang="ru-RU" altLang="ru-RU" sz="3600" dirty="0" smtClean="0">
                <a:latin typeface="Times New Roman" panose="02020603050405020304" pitchFamily="18" charset="0"/>
              </a:rPr>
              <a:t>. «</a:t>
            </a:r>
            <a:r>
              <a:rPr lang="ru-RU" altLang="ru-RU" sz="3600" i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Проблемы у других».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7504" y="188640"/>
            <a:ext cx="8928992" cy="6669360"/>
          </a:xfrm>
        </p:spPr>
        <p:txBody>
          <a:bodyPr/>
          <a:lstStyle/>
          <a:p>
            <a:pPr marL="457200" lvl="1" indent="0" algn="just" eaLnBrk="1" hangingPunct="1">
              <a:buNone/>
            </a:pPr>
            <a:r>
              <a:rPr lang="en-US" altLang="ru-RU" sz="4000" b="1" i="1" dirty="0" smtClean="0">
                <a:solidFill>
                  <a:schemeClr val="tx1"/>
                </a:solidFill>
                <a:latin typeface="Arial" panose="020B0604020202020204" pitchFamily="34" charset="0"/>
              </a:rPr>
              <a:t>3</a:t>
            </a:r>
            <a:r>
              <a:rPr lang="ru-RU" altLang="ru-RU" sz="4000" b="1" i="1" dirty="0" smtClean="0">
                <a:solidFill>
                  <a:schemeClr val="tx1"/>
                </a:solidFill>
                <a:latin typeface="Arial" panose="020B0604020202020204" pitchFamily="34" charset="0"/>
              </a:rPr>
              <a:t>.2. Рельеф </a:t>
            </a:r>
            <a:r>
              <a:rPr lang="ru-RU" altLang="ru-RU" sz="4000" b="1" i="1" dirty="0">
                <a:solidFill>
                  <a:schemeClr val="tx1"/>
                </a:solidFill>
                <a:latin typeface="Arial" panose="020B0604020202020204" pitchFamily="34" charset="0"/>
              </a:rPr>
              <a:t>профиля</a:t>
            </a:r>
          </a:p>
          <a:p>
            <a:pPr marL="0" indent="0" eaLnBrk="1" hangingPunct="1">
              <a:buNone/>
            </a:pPr>
            <a:r>
              <a:rPr lang="ru-RU" altLang="ru-RU" sz="4000" dirty="0">
                <a:solidFill>
                  <a:schemeClr val="tx1"/>
                </a:solidFill>
                <a:latin typeface="Times New Roman" panose="02020603050405020304" pitchFamily="18" charset="0"/>
              </a:rPr>
              <a:t>Характеризует индивидуальные особенности личности. При наличии </a:t>
            </a:r>
            <a:r>
              <a:rPr lang="ru-RU" altLang="ru-RU" sz="4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подъемов и спадов </a:t>
            </a:r>
            <a:r>
              <a:rPr lang="ru-RU" altLang="ru-RU" sz="4000" dirty="0">
                <a:solidFill>
                  <a:schemeClr val="tx1"/>
                </a:solidFill>
                <a:latin typeface="Times New Roman" panose="02020603050405020304" pitchFamily="18" charset="0"/>
              </a:rPr>
              <a:t>профиля </a:t>
            </a:r>
            <a:r>
              <a:rPr lang="ru-RU" altLang="ru-RU" sz="4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(от +_ 10 Т) по </a:t>
            </a:r>
            <a:r>
              <a:rPr lang="ru-RU" altLang="ru-RU" sz="4000" dirty="0">
                <a:solidFill>
                  <a:schemeClr val="tx1"/>
                </a:solidFill>
                <a:latin typeface="Times New Roman" panose="02020603050405020304" pitchFamily="18" charset="0"/>
              </a:rPr>
              <a:t>отдельным шкалам, можно сделать предположение о  том, что те или иные черты личности являются более выраженными</a:t>
            </a:r>
            <a:r>
              <a:rPr lang="ru-RU" altLang="ru-RU" sz="4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.</a:t>
            </a:r>
            <a:r>
              <a:rPr lang="ru-RU" altLang="ru-RU" sz="4000" dirty="0">
                <a:solidFill>
                  <a:schemeClr val="tx1"/>
                </a:solidFill>
                <a:latin typeface="Times New Roman" panose="02020603050405020304" pitchFamily="18" charset="0"/>
              </a:rPr>
              <a:t> Рельеф интерпретировать в соответствии с руководством.</a:t>
            </a:r>
          </a:p>
          <a:p>
            <a:pPr marL="0" indent="0" eaLnBrk="1" hangingPunct="1">
              <a:buNone/>
            </a:pPr>
            <a:endParaRPr lang="ru-RU" altLang="ru-RU" sz="4000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6968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Объект 2"/>
          <p:cNvSpPr>
            <a:spLocks noGrp="1"/>
          </p:cNvSpPr>
          <p:nvPr>
            <p:ph sz="quarter" idx="13"/>
          </p:nvPr>
        </p:nvSpPr>
        <p:spPr>
          <a:xfrm>
            <a:off x="179512" y="476672"/>
            <a:ext cx="8713787" cy="6048672"/>
          </a:xfrm>
        </p:spPr>
        <p:txBody>
          <a:bodyPr/>
          <a:lstStyle/>
          <a:p>
            <a:pPr marL="0" indent="0" algn="just" eaLnBrk="1" hangingPunct="1">
              <a:buFont typeface="Georgia" panose="02040502050405020303" pitchFamily="18" charset="0"/>
              <a:buNone/>
            </a:pPr>
            <a:endParaRPr lang="ru-RU" altLang="ru-RU" sz="3600" dirty="0" smtClean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marL="457200" lvl="1" indent="0" eaLnBrk="1" hangingPunct="1">
              <a:buFont typeface="Georgia" panose="02040502050405020303" pitchFamily="18" charset="0"/>
              <a:buNone/>
            </a:pPr>
            <a:r>
              <a:rPr lang="ru-RU" altLang="ru-RU" sz="3600" b="1" i="1" dirty="0" smtClean="0">
                <a:solidFill>
                  <a:schemeClr val="tx1"/>
                </a:solidFill>
                <a:latin typeface="Arial" panose="020B0604020202020204" pitchFamily="34" charset="0"/>
              </a:rPr>
              <a:t>3.3. Сочетания пиков клинических шкал</a:t>
            </a:r>
          </a:p>
          <a:p>
            <a:pPr marL="0" indent="0" eaLnBrk="1" hangingPunct="1">
              <a:buFont typeface="Georgia" panose="02040502050405020303" pitchFamily="18" charset="0"/>
              <a:buNone/>
            </a:pPr>
            <a:r>
              <a:rPr lang="ru-RU" altLang="ru-RU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Пиком считать превышение более 10Т над средним уровнем.</a:t>
            </a:r>
          </a:p>
          <a:p>
            <a:pPr marL="0" indent="0" algn="just" eaLnBrk="1" hangingPunct="1">
              <a:buFont typeface="Georgia" panose="02040502050405020303" pitchFamily="18" charset="0"/>
              <a:buNone/>
            </a:pPr>
            <a:r>
              <a:rPr lang="ru-RU" altLang="ru-RU" sz="36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Интерпретировать в соответствии с руководством.</a:t>
            </a:r>
          </a:p>
          <a:p>
            <a:pPr marL="914400" lvl="2" indent="0" eaLnBrk="1" hangingPunct="1">
              <a:buFont typeface="Georgia" panose="02040502050405020303" pitchFamily="18" charset="0"/>
              <a:buNone/>
            </a:pPr>
            <a:endParaRPr lang="ru-RU" altLang="ru-RU" sz="3200" b="1" dirty="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7504" y="0"/>
            <a:ext cx="8856984" cy="6741368"/>
          </a:xfrm>
        </p:spPr>
        <p:txBody>
          <a:bodyPr/>
          <a:lstStyle/>
          <a:p>
            <a:pPr marL="46037" indent="0">
              <a:buNone/>
            </a:pPr>
            <a:r>
              <a:rPr lang="ru-RU" sz="4400" dirty="0" smtClean="0"/>
              <a:t>Архив программы Теста </a:t>
            </a:r>
            <a:r>
              <a:rPr lang="en-US" sz="4400" dirty="0" smtClean="0"/>
              <a:t>MMPI </a:t>
            </a:r>
            <a:r>
              <a:rPr lang="ru-RU" sz="4400" dirty="0" smtClean="0"/>
              <a:t>прикреплен на портале. Разархивировать на жесткий диск компьютера. </a:t>
            </a:r>
          </a:p>
          <a:p>
            <a:pPr marL="46037" indent="0">
              <a:buNone/>
            </a:pPr>
            <a:r>
              <a:rPr lang="ru-RU" sz="4400" dirty="0" smtClean="0"/>
              <a:t>Сделать скриншот диаграммы. </a:t>
            </a:r>
          </a:p>
          <a:p>
            <a:pPr marL="46037" indent="0">
              <a:buNone/>
            </a:pPr>
            <a:r>
              <a:rPr lang="ru-RU" sz="4400" dirty="0" smtClean="0"/>
              <a:t>Текст интерпретации – по руководству самостоятельно.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981650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Содержимое 2"/>
          <p:cNvSpPr>
            <a:spLocks noGrp="1"/>
          </p:cNvSpPr>
          <p:nvPr>
            <p:ph sz="quarter" idx="13"/>
          </p:nvPr>
        </p:nvSpPr>
        <p:spPr>
          <a:xfrm>
            <a:off x="107504" y="188640"/>
            <a:ext cx="9036496" cy="6552728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extLst/>
        </p:spPr>
        <p:txBody>
          <a:bodyPr rtlCol="0">
            <a:normAutofit/>
          </a:bodyPr>
          <a:lstStyle/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altLang="ru-RU" sz="6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Multivariate</a:t>
            </a:r>
            <a:r>
              <a:rPr lang="ru-RU" altLang="ru-RU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6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Personality</a:t>
            </a:r>
            <a:r>
              <a:rPr lang="ru-RU" altLang="ru-RU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6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Inventory</a:t>
            </a:r>
            <a:r>
              <a:rPr lang="ru-RU" altLang="ru-RU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R.R. </a:t>
            </a:r>
            <a:r>
              <a:rPr lang="ru-RU" altLang="ru-RU" sz="6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Cattell</a:t>
            </a:r>
            <a:endParaRPr lang="ru-RU" altLang="ru-RU" sz="6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altLang="ru-RU" sz="6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Многофакторный </a:t>
            </a:r>
            <a:r>
              <a:rPr lang="ru-RU" altLang="ru-RU" sz="6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личностный опросник Р. </a:t>
            </a:r>
            <a:r>
              <a:rPr lang="ru-RU" altLang="ru-RU" sz="6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Кеттелла</a:t>
            </a:r>
            <a:endParaRPr lang="ru-RU" altLang="ru-RU" sz="6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7504" y="260350"/>
            <a:ext cx="9036496" cy="6597650"/>
          </a:xfrm>
        </p:spPr>
        <p:txBody>
          <a:bodyPr rtlCol="0">
            <a:normAutofit/>
          </a:bodyPr>
          <a:lstStyle/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Методика имеет три варианта – 16PF (для взрослых людей от 16 лет и старше), HSQ (для подростков 12-16 лет) и CPQ  (для детей 8-12 лет). 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Вариант 16PF представлен в двух параллельных формах А и В (187 вопросов) и форме С (105 вопросов). (</a:t>
            </a:r>
            <a:r>
              <a:rPr lang="en-US" altLang="ru-RU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EffectonStudio</a:t>
            </a:r>
            <a:r>
              <a:rPr lang="en-US" alt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altLang="ru-RU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Особо "17ЛФ</a:t>
            </a:r>
            <a:r>
              <a:rPr lang="ru-RU" altLang="ru-RU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"   </a:t>
            </a:r>
            <a:r>
              <a:rPr lang="en-US" altLang="ru-RU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Version 4.0 </a:t>
            </a:r>
            <a:r>
              <a:rPr lang="ru-RU" altLang="ru-RU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alt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Шмелев А.Г.). В папке </a:t>
            </a:r>
            <a:r>
              <a:rPr lang="en-US" alt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TST / CTL. </a:t>
            </a:r>
            <a:r>
              <a:rPr lang="ru-RU" alt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Пароль</a:t>
            </a:r>
            <a:r>
              <a:rPr lang="en-US" alt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alt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n-US" alt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expert</a:t>
            </a:r>
            <a:r>
              <a:rPr lang="ru-RU" alt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altLang="ru-RU" sz="4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116632"/>
            <a:ext cx="9144000" cy="6741368"/>
          </a:xfrm>
        </p:spPr>
        <p:txBody>
          <a:bodyPr/>
          <a:lstStyle/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Общая характеристика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основе - концепция личностных черт.  - Л</a:t>
            </a:r>
            <a:r>
              <a:rPr lang="ru-RU" sz="2800" b="0" i="0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юди предрасположены вести себя определенным образом в различных ситуациях. Такого рода предрасположенность, сформировавшуюся в процессе развития конкретной </a:t>
            </a:r>
            <a:r>
              <a:rPr lang="ru-RU" sz="2800" b="1" i="0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личности</a:t>
            </a:r>
            <a:r>
              <a:rPr lang="ru-RU" sz="2800" b="0" i="0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, в рамках данного направления обычно и называют </a:t>
            </a:r>
            <a:r>
              <a:rPr lang="ru-RU" sz="2800" b="1" i="0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чертой</a:t>
            </a:r>
            <a:r>
              <a:rPr lang="ru-RU" sz="2800" b="0" i="0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lvl="0" eaLnBrk="1" hangingPunct="1">
              <a:spcAft>
                <a:spcPct val="0"/>
              </a:spcAft>
              <a:buNone/>
            </a:pPr>
            <a:r>
              <a:rPr lang="ru-RU" altLang="ru-RU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Методология создания </a:t>
            </a:r>
            <a:r>
              <a:rPr lang="ru-RU" alt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выделение черт личности с помощью факторного </a:t>
            </a:r>
            <a:r>
              <a:rPr lang="ru-RU" alt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анализа лексического состава английского языка.  </a:t>
            </a:r>
            <a:r>
              <a:rPr lang="ru-RU" altLang="ru-RU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18000→16. </a:t>
            </a:r>
            <a:r>
              <a:rPr lang="ru-RU" alt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Личность </a:t>
            </a:r>
            <a:r>
              <a:rPr lang="ru-RU" alt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описывается независимыми факторами. </a:t>
            </a:r>
            <a:endParaRPr lang="ru-RU" altLang="ru-RU" sz="28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1" hangingPunct="1">
              <a:spcAft>
                <a:spcPct val="0"/>
              </a:spcAft>
              <a:buNone/>
            </a:pPr>
            <a:r>
              <a:rPr lang="ru-RU" alt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Каждый </a:t>
            </a:r>
            <a:r>
              <a:rPr lang="ru-RU" alt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фактор имеет условное название и предполагает вероятностную связь с </a:t>
            </a:r>
            <a:r>
              <a:rPr lang="ru-RU" alt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отдельными </a:t>
            </a:r>
            <a:r>
              <a:rPr lang="ru-RU" altLang="ru-RU" sz="28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(дочерними) </a:t>
            </a:r>
            <a:r>
              <a:rPr lang="ru-RU" alt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характеристиками личности </a:t>
            </a:r>
            <a:r>
              <a:rPr lang="ru-RU" alt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позволяет с прогнозировать поведение в определенных ситуациях.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2323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ъект 2"/>
          <p:cNvSpPr>
            <a:spLocks noGrp="1"/>
          </p:cNvSpPr>
          <p:nvPr>
            <p:ph sz="quarter" idx="13"/>
          </p:nvPr>
        </p:nvSpPr>
        <p:spPr>
          <a:xfrm>
            <a:off x="333993" y="188640"/>
            <a:ext cx="8785225" cy="6553200"/>
          </a:xfrm>
        </p:spPr>
        <p:txBody>
          <a:bodyPr/>
          <a:lstStyle/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endParaRPr lang="ru-RU" alt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Факторы являются результатом смешения: </a:t>
            </a:r>
            <a:r>
              <a:rPr lang="ru-RU" alt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1)конституционально обусловленных эмоционально-динамических (темпераментных) характеристик и 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привитых воспитанием осознанных форм поведения</a:t>
            </a:r>
            <a:r>
              <a:rPr lang="ru-RU" alt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indent="-182880" eaLnBrk="1" fontAlgn="auto" hangingPunct="1">
              <a:spcAft>
                <a:spcPts val="0"/>
              </a:spcAft>
              <a:buClr>
                <a:srgbClr val="F14124">
                  <a:lumMod val="75000"/>
                </a:srgbClr>
              </a:buClr>
              <a:buNone/>
              <a:defRPr/>
            </a:pPr>
            <a:endParaRPr lang="ru-RU" altLang="ru-RU" sz="26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-182880" eaLnBrk="1" fontAlgn="auto" hangingPunct="1">
              <a:spcAft>
                <a:spcPts val="0"/>
              </a:spcAft>
              <a:buClr>
                <a:srgbClr val="F14124">
                  <a:lumMod val="75000"/>
                </a:srgbClr>
              </a:buClr>
              <a:buNone/>
              <a:defRPr/>
            </a:pPr>
            <a:r>
              <a:rPr lang="ru-RU" altLang="ru-RU" sz="2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16 </a:t>
            </a:r>
            <a:r>
              <a:rPr lang="ru-RU" altLang="ru-RU" sz="2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черт </a:t>
            </a:r>
            <a:r>
              <a:rPr lang="ru-RU" altLang="ru-RU" sz="2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(факторы первого порядка) представляют собой устойчивые особенности, обусловливающие до 2/3 индивидуальных различий. </a:t>
            </a:r>
          </a:p>
          <a:p>
            <a:pPr lvl="0" indent="-182880" eaLnBrk="1" fontAlgn="auto" hangingPunct="1">
              <a:spcAft>
                <a:spcPts val="0"/>
              </a:spcAft>
              <a:buClr>
                <a:srgbClr val="F14124">
                  <a:lumMod val="75000"/>
                </a:srgbClr>
              </a:buClr>
              <a:buNone/>
              <a:defRPr/>
            </a:pPr>
            <a:r>
              <a:rPr lang="ru-RU" altLang="ru-RU" sz="2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Преимущества перед другими личностными методиками: </a:t>
            </a:r>
          </a:p>
          <a:p>
            <a:pPr marL="560070" lvl="0" indent="-514350" eaLnBrk="1" fontAlgn="auto" hangingPunct="1">
              <a:spcAft>
                <a:spcPts val="0"/>
              </a:spcAft>
              <a:buClr>
                <a:srgbClr val="F14124">
                  <a:lumMod val="75000"/>
                </a:srgbClr>
              </a:buClr>
              <a:buFont typeface="Wingdings 2" pitchFamily="18" charset="2"/>
              <a:buAutoNum type="arabicParenR"/>
              <a:defRPr/>
            </a:pPr>
            <a:r>
              <a:rPr lang="ru-RU" altLang="ru-RU" sz="2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можно достаточно хорошо хватить личностную сферу. </a:t>
            </a:r>
          </a:p>
          <a:p>
            <a:pPr marL="560070" lvl="0" indent="-514350" eaLnBrk="1" fontAlgn="auto" hangingPunct="1">
              <a:spcAft>
                <a:spcPts val="0"/>
              </a:spcAft>
              <a:buClr>
                <a:srgbClr val="F14124">
                  <a:lumMod val="75000"/>
                </a:srgbClr>
              </a:buClr>
              <a:buFont typeface="Wingdings 2" pitchFamily="18" charset="2"/>
              <a:buAutoNum type="arabicParenR"/>
              <a:defRPr/>
            </a:pPr>
            <a:r>
              <a:rPr lang="ru-RU" altLang="ru-RU" sz="2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в факторах, полученных Р. </a:t>
            </a:r>
            <a:r>
              <a:rPr lang="ru-RU" altLang="ru-RU" sz="2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Кеттеллом</a:t>
            </a:r>
            <a:r>
              <a:rPr lang="ru-RU" altLang="ru-RU" sz="2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отсутствует</a:t>
            </a:r>
            <a:r>
              <a:rPr lang="ru-RU" altLang="ru-RU" sz="2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априорная </a:t>
            </a:r>
            <a:r>
              <a:rPr lang="ru-RU" altLang="ru-RU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предвзятость</a:t>
            </a:r>
            <a:r>
              <a:rPr lang="ru-RU" altLang="ru-RU" sz="2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свойственная факторам, выделенным на базе других теоретических концепций. 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endParaRPr lang="ru-RU" alt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388" y="188913"/>
            <a:ext cx="8856662" cy="6480175"/>
          </a:xfrm>
        </p:spPr>
        <p:txBody>
          <a:bodyPr rtlCol="0">
            <a:normAutofit/>
          </a:bodyPr>
          <a:lstStyle/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altLang="ru-RU" sz="3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Опросник </a:t>
            </a:r>
            <a:r>
              <a:rPr lang="ru-RU" altLang="ru-RU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Р.Кеттелла</a:t>
            </a:r>
            <a:r>
              <a:rPr lang="ru-RU" alt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предназначен </a:t>
            </a:r>
            <a:r>
              <a:rPr lang="ru-RU" alt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первую очередь для исследования «нормальной» личности</a:t>
            </a:r>
            <a:r>
              <a:rPr lang="ru-RU" alt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Наиболее адекватными сферами применения опросника являются психолого-педагогическое, семейно-брачное консультирование, профессиональное консультирование и профессиональный отбор 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0825" y="115888"/>
            <a:ext cx="8713788" cy="6553200"/>
          </a:xfrm>
        </p:spPr>
        <p:txBody>
          <a:bodyPr rtlCol="0">
            <a:normAutofit lnSpcReduction="10000"/>
          </a:bodyPr>
          <a:lstStyle/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Шкалы опросника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1."L"-данные ("</a:t>
            </a:r>
            <a:r>
              <a:rPr lang="ru-RU" alt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Lift</a:t>
            </a: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record</a:t>
            </a: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data</a:t>
            </a: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"), </a:t>
            </a:r>
            <a:r>
              <a:rPr lang="ru-RU" alt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alt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аблюдаемые </a:t>
            </a: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путем регистрации реального поведения человека в повседневной жизни.  11 -факторов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"Q"-данные ("</a:t>
            </a:r>
            <a:r>
              <a:rPr lang="ru-RU" alt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Questionnaire</a:t>
            </a: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data</a:t>
            </a: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"), получаемые с помощью </a:t>
            </a:r>
            <a:r>
              <a:rPr lang="ru-RU" alt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самоотчета о чувствах и состояниях</a:t>
            </a: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4 фактора.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целом получилось 16 общих черт личности, а методика, которая используется для их диагностики, получила название «16PF» 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sz="2800" dirty="0" smtClean="0">
                <a:solidFill>
                  <a:srgbClr val="FF0000"/>
                </a:solidFill>
              </a:rPr>
              <a:t>В процессе дальнейшей факторизации Р. </a:t>
            </a:r>
            <a:r>
              <a:rPr lang="ru-RU" sz="2800" dirty="0" err="1" smtClean="0">
                <a:solidFill>
                  <a:srgbClr val="FF0000"/>
                </a:solidFill>
              </a:rPr>
              <a:t>Кеттелл</a:t>
            </a:r>
            <a:r>
              <a:rPr lang="ru-RU" sz="2800" dirty="0" smtClean="0">
                <a:solidFill>
                  <a:srgbClr val="FF0000"/>
                </a:solidFill>
              </a:rPr>
              <a:t> выделил 8 черт (факторы второго порядка), которые являются более общими по отношению к исходным 16-ти 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alt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Содержимое 2"/>
          <p:cNvSpPr>
            <a:spLocks noGrp="1"/>
          </p:cNvSpPr>
          <p:nvPr>
            <p:ph sz="quarter" idx="13"/>
          </p:nvPr>
        </p:nvSpPr>
        <p:spPr>
          <a:xfrm>
            <a:off x="107504" y="188640"/>
            <a:ext cx="9036496" cy="6552728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solidFill>
              <a:schemeClr val="tx1"/>
            </a:solidFill>
          </a:ln>
        </p:spPr>
        <p:txBody>
          <a:bodyPr rtlCol="0">
            <a:normAutofit fontScale="77500" lnSpcReduction="20000"/>
          </a:bodyPr>
          <a:lstStyle/>
          <a:p>
            <a:pPr marL="0" indent="0"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r>
              <a:rPr lang="ru-RU" altLang="ru-RU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Основные виды</a:t>
            </a:r>
            <a:endParaRPr lang="en-US" altLang="ru-RU" sz="6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ru-RU" altLang="ru-RU" sz="6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1. Личностные опросники</a:t>
            </a:r>
            <a:r>
              <a:rPr lang="en-US" altLang="ru-RU" sz="6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ru-RU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altLang="ru-RU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черт, качеств, свойств, - большинство)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ru-RU" altLang="ru-RU" sz="6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altLang="ru-RU" sz="6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Личностные опросники</a:t>
            </a:r>
            <a:r>
              <a:rPr lang="en-US" altLang="ru-RU" sz="6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(типологические) </a:t>
            </a:r>
            <a:r>
              <a:rPr lang="ru-RU" altLang="ru-RU" sz="3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altLang="ru-RU" sz="3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Айзенк</a:t>
            </a:r>
            <a:r>
              <a:rPr lang="ru-RU" altLang="ru-RU" sz="3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Юнг (</a:t>
            </a:r>
            <a:r>
              <a:rPr lang="ru-RU" altLang="ru-RU" sz="3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Аугустинавичюте</a:t>
            </a:r>
            <a:r>
              <a:rPr lang="ru-RU" altLang="ru-RU" sz="3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Майерс-</a:t>
            </a:r>
            <a:r>
              <a:rPr lang="ru-RU" altLang="ru-RU" sz="3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Бриггс</a:t>
            </a:r>
            <a:r>
              <a:rPr lang="ru-RU" altLang="ru-RU" sz="3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sz="3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altLang="ru-RU" sz="3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altLang="ru-RU" sz="3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йрси</a:t>
            </a:r>
            <a:r>
              <a:rPr lang="ru-RU" altLang="ru-RU" sz="3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…), </a:t>
            </a:r>
            <a:r>
              <a:rPr lang="ru-RU" altLang="ru-RU" sz="3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Келлерман</a:t>
            </a:r>
            <a:r>
              <a:rPr lang="ru-RU" altLang="ru-RU" sz="3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sz="3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Шмишек</a:t>
            </a:r>
            <a:r>
              <a:rPr lang="ru-RU" altLang="ru-RU" sz="3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sz="3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Лири</a:t>
            </a:r>
            <a:r>
              <a:rPr lang="ru-RU" altLang="ru-RU" sz="3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…; </a:t>
            </a:r>
            <a:r>
              <a:rPr lang="ru-RU" altLang="ru-RU" sz="3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часто </a:t>
            </a:r>
            <a:r>
              <a:rPr lang="ru-RU" altLang="ru-RU" sz="34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 придается значения выраженности признаков типа, </a:t>
            </a:r>
            <a:r>
              <a:rPr lang="ru-RU" altLang="ru-RU" sz="3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констатируется лишь </a:t>
            </a:r>
            <a:r>
              <a:rPr lang="ru-RU" altLang="ru-RU" sz="34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принадлежность к </a:t>
            </a:r>
            <a:r>
              <a:rPr lang="ru-RU" altLang="ru-RU" sz="3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типу (Юнг))</a:t>
            </a:r>
            <a:endParaRPr lang="ru-RU" altLang="ru-RU" sz="3400" i="1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ru-RU" altLang="ru-RU" sz="6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3. Проективные методики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r>
              <a:rPr lang="ru-RU" altLang="ru-RU" sz="6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4. Репертуарные решетки </a:t>
            </a:r>
            <a:endParaRPr lang="ru-RU" altLang="ru-RU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Объект 2"/>
          <p:cNvSpPr>
            <a:spLocks noGrp="1"/>
          </p:cNvSpPr>
          <p:nvPr>
            <p:ph sz="quarter" idx="13"/>
          </p:nvPr>
        </p:nvSpPr>
        <p:spPr>
          <a:xfrm>
            <a:off x="179388" y="115888"/>
            <a:ext cx="8713787" cy="6553200"/>
          </a:xfrm>
        </p:spPr>
        <p:txBody>
          <a:bodyPr/>
          <a:lstStyle/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 описания факторов 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Факторы имеют "бытовые" и "технические" названия. Технические названия используются редко. Как бытовые, так и технические названия факторов даются в биполярной форме. 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Обозначение полюсов оси фактора, как положительных и отрицательных ("+" и "–"), условно. В психологическом смысле эти полюса одинаково ценны. 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Итоговая размерность факторов - в стенах.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ъект 2"/>
          <p:cNvSpPr>
            <a:spLocks noGrp="1"/>
          </p:cNvSpPr>
          <p:nvPr>
            <p:ph sz="quarter" idx="13"/>
          </p:nvPr>
        </p:nvSpPr>
        <p:spPr>
          <a:xfrm>
            <a:off x="179388" y="115888"/>
            <a:ext cx="8785225" cy="6553200"/>
          </a:xfrm>
        </p:spPr>
        <p:txBody>
          <a:bodyPr/>
          <a:lstStyle/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	 Ф	ПОЛЮС "+" 	    ПОЛЮС " – " 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	A	Открытый, легкий, общительный - 	Необщительный,  отстраненный, критичный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	B	С развитым логическим мышлением, сообразительный - Невнимательный, слабо развито логическое мышление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	C	Эмоционально  устойчивый, зрелый, спокойный -	Эмоционально неустойчивый, поддающийся чувствам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	E	Самоуверенный, склонный к лидерству, неуступчивый - Мягкий, послушный, уступчивый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	F	Жизнерадостный, беспечный, веселый -	Трезвый, молчаливый,  серьезный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ъект 2"/>
          <p:cNvSpPr>
            <a:spLocks noGrp="1"/>
          </p:cNvSpPr>
          <p:nvPr>
            <p:ph sz="quarter" idx="13"/>
          </p:nvPr>
        </p:nvSpPr>
        <p:spPr>
          <a:xfrm>
            <a:off x="179388" y="115888"/>
            <a:ext cx="8785225" cy="6553200"/>
          </a:xfrm>
        </p:spPr>
        <p:txBody>
          <a:bodyPr/>
          <a:lstStyle/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	G	Совестливый, </a:t>
            </a:r>
            <a:r>
              <a:rPr lang="ru-RU" alt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моралистичный</a:t>
            </a:r>
            <a:r>
              <a:rPr lang="ru-RU" alt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 степенный, аккуратный - Практичный, стремящийся к выгоде,  свободно трактующий правила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	H	Смелый или даже дерзкий	- Несмелый, застенчивый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	I	Чувствительный,  тянущийся к другим, с  художественным мышлением	- Полагающийся на себя, реалистичный, рациональный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	L	Подозрительный, не дает себя провести -	Доверчивый, принимающий  условия от других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	M	С развитым  воображением, мечтательный,  немного рассеянный       	- Прагматичный, занятый текущими заботами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388" y="188913"/>
            <a:ext cx="8713787" cy="6480175"/>
          </a:xfrm>
        </p:spPr>
        <p:txBody>
          <a:bodyPr rtlCol="0">
            <a:normAutofit lnSpcReduction="10000"/>
          </a:bodyPr>
          <a:lstStyle/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	O	Обвиняющий себя, неуверенный, возможно,  обидчивый	- Уверенный в себе,  спокойный, без-мятежный     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13	Q1	Экспериментирующий, радикально настроенный	- Консервативный, уважающий традиции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14	Q2	Предпочитающий собственные    решения, самодостаточный	- Зависимый от группы, несамостоятельный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	Q3	Контролирующий   себя, умеющий подчинять себя правилам	- Импульсивный, неорганизованный                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16	Q4	Напряженный,  озабоченный планами, усталый	- Расслабленный, невозмутимый, возможно  инертный               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alt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Объект 2"/>
          <p:cNvSpPr>
            <a:spLocks noGrp="1"/>
          </p:cNvSpPr>
          <p:nvPr>
            <p:ph sz="quarter" idx="13"/>
          </p:nvPr>
        </p:nvSpPr>
        <p:spPr>
          <a:xfrm>
            <a:off x="250825" y="188913"/>
            <a:ext cx="8713788" cy="6669087"/>
          </a:xfrm>
        </p:spPr>
        <p:txBody>
          <a:bodyPr/>
          <a:lstStyle/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Факторы второго порядка</a:t>
            </a:r>
          </a:p>
          <a:p>
            <a:pPr algn="r" eaLnBrk="1" hangingPunct="1">
              <a:spcAft>
                <a:spcPct val="0"/>
              </a:spcAft>
              <a:buFont typeface="Georgia" panose="02040502050405020303" pitchFamily="18" charset="0"/>
              <a:buNone/>
            </a:pPr>
            <a:r>
              <a:rPr lang="ru-RU" alt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(Соответствующие факторы первого порядка)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endParaRPr lang="ru-RU" alt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	Экстраверсия/Интроверсия	A+, E+, F+, H+, Q2–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	Тревожность/Приспособленность	C–, H–, L+, O+, Q3–, Q4+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	Утонченная эмоциональность/ Динамическая стабильность	A–, I–, M–, (E+, L+)*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	Независимость/Покорность	E+, L+, M+, Q1+, Q2+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	Собранность/Спокойная естественность	N+, I–, (A+, M–, O–)*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	Субъективизм/Реализм	E+, L+, M+, Q1+, Q2+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VII	Уровень интеллекта	B+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VIII	Высокое/Низкое "</a:t>
            </a:r>
            <a:r>
              <a:rPr lang="ru-RU" alt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сверх-Я</a:t>
            </a:r>
            <a:r>
              <a:rPr lang="ru-RU" alt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	G+, Q3+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endParaRPr lang="ru-RU" alt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* Факторы, помещенные в скобки, обнаруживаются обычно у женщин.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87337" y="1593851"/>
            <a:ext cx="8640763" cy="935037"/>
          </a:xfrm>
          <a:prstGeom prst="rect">
            <a:avLst/>
          </a:prstGeom>
          <a:solidFill>
            <a:srgbClr val="FFFF00">
              <a:alpha val="3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22225" y="5157192"/>
            <a:ext cx="8640763" cy="647700"/>
          </a:xfrm>
          <a:prstGeom prst="rect">
            <a:avLst/>
          </a:prstGeom>
          <a:solidFill>
            <a:srgbClr val="FFFF00">
              <a:alpha val="3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Объект 2"/>
          <p:cNvSpPr>
            <a:spLocks noGrp="1"/>
          </p:cNvSpPr>
          <p:nvPr>
            <p:ph sz="quarter" idx="13"/>
          </p:nvPr>
        </p:nvSpPr>
        <p:spPr>
          <a:xfrm>
            <a:off x="250825" y="188913"/>
            <a:ext cx="8569325" cy="6408737"/>
          </a:xfrm>
        </p:spPr>
        <p:txBody>
          <a:bodyPr/>
          <a:lstStyle/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Различные варианты опросника для взрослых содержат дополнительные шкалы</a:t>
            </a:r>
            <a:r>
              <a:rPr lang="ru-RU" altLang="ru-RU" sz="3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(Статистически получаемые без специальных вопросов, </a:t>
            </a:r>
            <a:r>
              <a:rPr lang="ru-RU" altLang="ru-RU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ключи не опубликованы!!!!</a:t>
            </a:r>
            <a:r>
              <a:rPr lang="ru-RU" altLang="ru-RU" sz="3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Шкала MD - стремление выглядеть в более благоприятном свете,  (</a:t>
            </a:r>
            <a:r>
              <a:rPr lang="ru-RU" alt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социальная желательность</a:t>
            </a:r>
            <a:r>
              <a:rPr lang="ru-RU" alt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Шкала FB - стремление обследуемого выглядеть хуже, чем он есть. 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endParaRPr lang="ru-RU" altLang="ru-RU" sz="3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endParaRPr lang="ru-RU" alt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Объект 2"/>
          <p:cNvSpPr>
            <a:spLocks noGrp="1"/>
          </p:cNvSpPr>
          <p:nvPr>
            <p:ph sz="quarter" idx="13"/>
          </p:nvPr>
        </p:nvSpPr>
        <p:spPr>
          <a:xfrm>
            <a:off x="107950" y="115888"/>
            <a:ext cx="8785225" cy="6553200"/>
          </a:xfrm>
        </p:spPr>
        <p:txBody>
          <a:bodyPr/>
          <a:lstStyle/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Валидность и надежность методики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Коэффициент надежности, определенный методом расщепления, находится в пределах  0,71–0,91. Коэффициент </a:t>
            </a:r>
            <a:r>
              <a:rPr lang="ru-RU" altLang="ru-RU" sz="2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ретестовой</a:t>
            </a:r>
            <a:r>
              <a:rPr lang="ru-RU" altLang="ru-RU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надежности (через две недели) – в пределах 0,56-0,91. 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Данные по эмпирической </a:t>
            </a:r>
            <a:r>
              <a:rPr lang="ru-RU" altLang="ru-RU" sz="2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валидности</a:t>
            </a:r>
            <a:r>
              <a:rPr lang="ru-RU" altLang="ru-RU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включают усредненные профили показателей для более чем 50 профессий и для стольких же психических заболеваний. 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варианты методики  </a:t>
            </a:r>
            <a:r>
              <a:rPr lang="ru-RU" altLang="ru-RU" sz="2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Р.Кеттелла</a:t>
            </a:r>
            <a:r>
              <a:rPr lang="ru-RU" altLang="ru-RU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являются стандартизированными. Характеристики выборок, на которых проводилась стандартизация, а также таблицы перевода «сырых» значений в стены - в руководствах. </a:t>
            </a:r>
            <a:r>
              <a:rPr lang="ru-RU" altLang="ru-RU" sz="2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Компьют</a:t>
            </a:r>
            <a:r>
              <a:rPr lang="ru-RU" altLang="ru-RU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варианты переводят в стены автоматически.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388" y="115888"/>
            <a:ext cx="8785225" cy="6553200"/>
          </a:xfrm>
        </p:spPr>
        <p:txBody>
          <a:bodyPr rtlCol="0">
            <a:normAutofit/>
          </a:bodyPr>
          <a:lstStyle/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Процедура обработки результатов  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всех факторов, кроме "В", за совпадение с ключом ответов «а» и «в» начисляется 2 балла. За ответ «б» начисляется 1 балл. Для фактора "В", совпадение с ключом начисляется 1 балл.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Перевод баллов в стены - по таблицам руководств.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Подсчет факторов экстраверсии "QI" и тревожности "QII" второго порядка (для опросника 16PF) с помощью формул, разработанных Р. </a:t>
            </a:r>
            <a:r>
              <a:rPr lang="ru-RU" alt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Кеттеллом</a:t>
            </a: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alt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F1экстр = 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alt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F2нейр =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1313" y="4659451"/>
            <a:ext cx="3295650" cy="92392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1313" y="5589240"/>
            <a:ext cx="3456384" cy="940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16632"/>
            <a:ext cx="8856984" cy="6624736"/>
          </a:xfrm>
        </p:spPr>
        <p:txBody>
          <a:bodyPr/>
          <a:lstStyle/>
          <a:p>
            <a:pPr marL="46037" indent="0">
              <a:buNone/>
            </a:pPr>
            <a:r>
              <a:rPr lang="ru-RU" altLang="ru-RU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Интерпретация – в соответствии с руководством!</a:t>
            </a:r>
          </a:p>
          <a:p>
            <a:pPr marL="46037" indent="0">
              <a:buNone/>
            </a:pPr>
            <a:r>
              <a:rPr lang="ru-RU" sz="4400" dirty="0" smtClean="0"/>
              <a:t>Краткая интерпретация включает только шкалы,  получившие стены 4 и менее, 7 и более. </a:t>
            </a:r>
          </a:p>
          <a:p>
            <a:pPr marL="46037" indent="0">
              <a:buNone/>
            </a:pPr>
            <a:r>
              <a:rPr lang="ru-RU" sz="4400" dirty="0" smtClean="0"/>
              <a:t>Письменно, самостоятельно.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673220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ъект 2"/>
          <p:cNvSpPr>
            <a:spLocks noGrp="1"/>
          </p:cNvSpPr>
          <p:nvPr>
            <p:ph sz="quarter" idx="13"/>
          </p:nvPr>
        </p:nvSpPr>
        <p:spPr>
          <a:xfrm>
            <a:off x="107950" y="115888"/>
            <a:ext cx="9036050" cy="6742112"/>
          </a:xfrm>
        </p:spPr>
        <p:txBody>
          <a:bodyPr/>
          <a:lstStyle/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z="28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Интерпретатор для факторов первого порядка (по руководству)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z="24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по каждому фактору в этом интерпретаторе предлагается по следующей схеме: 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z="24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	название фактора и его общая интерпретация; 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z="24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	наиболее значимые характеристики фактора в "L"-данных; 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z="24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	особенности проявления фактора у детей и подростков; 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z="24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	связь с полом и другими показателями; 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z="24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5)	связь фактора со здоровьем (психическим и соматическим); 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z="24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6)	проявление фактора в групповой динамике; 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z="24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7)	связь с профессиональной деятельностью;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z="24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8)	сочетание с  другими факторами методики.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z="24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Фактор "В" не претендует на комплексную оценку интеллекта. Он больше характеризует степень внимательности и вербальных способностей.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endParaRPr lang="ru-RU" altLang="ru-RU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Объект 2"/>
          <p:cNvSpPr>
            <a:spLocks noGrp="1"/>
          </p:cNvSpPr>
          <p:nvPr>
            <p:ph sz="quarter" idx="13"/>
          </p:nvPr>
        </p:nvSpPr>
        <p:spPr>
          <a:xfrm>
            <a:off x="250825" y="188913"/>
            <a:ext cx="8785671" cy="6552455"/>
          </a:xfrm>
        </p:spPr>
        <p:txBody>
          <a:bodyPr/>
          <a:lstStyle/>
          <a:p>
            <a:pPr marL="44450" indent="0">
              <a:buFont typeface="Georgia" panose="02040502050405020303" pitchFamily="18" charset="0"/>
              <a:buNone/>
            </a:pPr>
            <a:r>
              <a:rPr lang="ru-RU" altLang="ru-RU" sz="3600" dirty="0" smtClean="0"/>
              <a:t> </a:t>
            </a:r>
            <a:r>
              <a:rPr lang="ru-RU" altLang="ru-RU" sz="3600" dirty="0" smtClean="0">
                <a:solidFill>
                  <a:srgbClr val="FF0000"/>
                </a:solidFill>
              </a:rPr>
              <a:t>В 202</a:t>
            </a:r>
            <a:r>
              <a:rPr lang="en-US" altLang="ru-RU" sz="3600" dirty="0" smtClean="0">
                <a:solidFill>
                  <a:srgbClr val="FF0000"/>
                </a:solidFill>
              </a:rPr>
              <a:t>3</a:t>
            </a:r>
            <a:r>
              <a:rPr lang="ru-RU" altLang="ru-RU" sz="3600" dirty="0" smtClean="0">
                <a:solidFill>
                  <a:srgbClr val="FF0000"/>
                </a:solidFill>
              </a:rPr>
              <a:t> году рассматриваем:</a:t>
            </a:r>
          </a:p>
          <a:p>
            <a:pPr marL="44450" indent="0">
              <a:buFont typeface="Georgia" panose="02040502050405020303" pitchFamily="18" charset="0"/>
              <a:buNone/>
            </a:pPr>
            <a:r>
              <a:rPr lang="ru-RU" altLang="ru-RU" sz="3600" dirty="0" smtClean="0"/>
              <a:t>Опросник ММ</a:t>
            </a:r>
            <a:r>
              <a:rPr lang="en-US" altLang="ru-RU" sz="3600" dirty="0" smtClean="0"/>
              <a:t>PI</a:t>
            </a:r>
          </a:p>
          <a:p>
            <a:pPr marL="44450" indent="0">
              <a:buFont typeface="Georgia" panose="02040502050405020303" pitchFamily="18" charset="0"/>
              <a:buNone/>
            </a:pPr>
            <a:r>
              <a:rPr lang="ru-RU" altLang="ru-RU" sz="3600" dirty="0" smtClean="0"/>
              <a:t>Опросник </a:t>
            </a:r>
            <a:r>
              <a:rPr lang="ru-RU" altLang="ru-RU" sz="3600" dirty="0" err="1" smtClean="0"/>
              <a:t>Кеттелла</a:t>
            </a:r>
            <a:r>
              <a:rPr lang="ru-RU" altLang="ru-RU" sz="3600" dirty="0" smtClean="0"/>
              <a:t> 16 </a:t>
            </a:r>
            <a:r>
              <a:rPr lang="en-US" altLang="ru-RU" sz="3600" dirty="0" smtClean="0"/>
              <a:t>PF</a:t>
            </a:r>
            <a:endParaRPr lang="ru-RU" altLang="ru-RU" sz="3600" dirty="0" smtClean="0"/>
          </a:p>
          <a:p>
            <a:pPr marL="44450" indent="0">
              <a:buFont typeface="Georgia" panose="02040502050405020303" pitchFamily="18" charset="0"/>
              <a:buNone/>
            </a:pPr>
            <a:r>
              <a:rPr lang="ru-RU" altLang="ru-RU" sz="3600" dirty="0" smtClean="0"/>
              <a:t>Тест Розенцвейга</a:t>
            </a:r>
            <a:r>
              <a:rPr lang="en-US" altLang="ru-RU" sz="3600" dirty="0" smtClean="0"/>
              <a:t> </a:t>
            </a:r>
            <a:r>
              <a:rPr lang="en-US" altLang="ru-RU" sz="3200" i="1" dirty="0" smtClean="0">
                <a:solidFill>
                  <a:srgbClr val="92D050"/>
                </a:solidFill>
              </a:rPr>
              <a:t>(</a:t>
            </a:r>
            <a:r>
              <a:rPr lang="ru-RU" altLang="ru-RU" sz="3200" i="1" dirty="0" smtClean="0">
                <a:solidFill>
                  <a:srgbClr val="92D050"/>
                </a:solidFill>
              </a:rPr>
              <a:t>в качестве примера проективных методик)</a:t>
            </a:r>
          </a:p>
          <a:p>
            <a:pPr marL="44450" indent="0">
              <a:buFont typeface="Georgia" panose="02040502050405020303" pitchFamily="18" charset="0"/>
              <a:buNone/>
            </a:pPr>
            <a:r>
              <a:rPr lang="ru-RU" altLang="ru-RU" dirty="0" smtClean="0"/>
              <a:t>Справочная литература по этим методикам выложена к теме 10 на Портале.</a:t>
            </a:r>
          </a:p>
          <a:p>
            <a:pPr marL="44450" indent="0">
              <a:buFont typeface="Georgia" panose="02040502050405020303" pitchFamily="18" charset="0"/>
              <a:buNone/>
            </a:pPr>
            <a:endParaRPr lang="ru-RU" altLang="ru-RU" dirty="0" smtClean="0"/>
          </a:p>
          <a:p>
            <a:pPr marL="44450" indent="0">
              <a:buFont typeface="Georgia" panose="02040502050405020303" pitchFamily="18" charset="0"/>
              <a:buNone/>
            </a:pPr>
            <a:r>
              <a:rPr lang="ru-RU" altLang="ru-RU" dirty="0" smtClean="0"/>
              <a:t>Не рассматриваем:</a:t>
            </a:r>
          </a:p>
          <a:p>
            <a:pPr marL="44450" indent="0">
              <a:buFont typeface="Georgia" panose="02040502050405020303" pitchFamily="18" charset="0"/>
              <a:buNone/>
            </a:pPr>
            <a:r>
              <a:rPr lang="ru-RU" altLang="ru-RU" dirty="0" smtClean="0"/>
              <a:t>Репертуарные решетки</a:t>
            </a:r>
          </a:p>
          <a:p>
            <a:pPr marL="44450" indent="0">
              <a:buFont typeface="Georgia" panose="02040502050405020303" pitchFamily="18" charset="0"/>
              <a:buNone/>
            </a:pPr>
            <a:r>
              <a:rPr lang="ru-RU" altLang="ru-RU" dirty="0" smtClean="0"/>
              <a:t>Типологию Юнга</a:t>
            </a:r>
          </a:p>
          <a:p>
            <a:pPr marL="44450" indent="0">
              <a:buFont typeface="Georgia" panose="02040502050405020303" pitchFamily="18" charset="0"/>
              <a:buNone/>
            </a:pPr>
            <a:r>
              <a:rPr lang="ru-RU" altLang="ru-RU" dirty="0" smtClean="0"/>
              <a:t>(можете просто ознакомиться</a:t>
            </a:r>
            <a:r>
              <a:rPr lang="en-US" altLang="ru-RU" dirty="0" smtClean="0"/>
              <a:t>)</a:t>
            </a:r>
            <a:endParaRPr lang="ru-RU" altLang="ru-RU" dirty="0" smtClean="0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333767" y="4509120"/>
            <a:ext cx="4176464" cy="2016224"/>
          </a:xfrm>
          <a:prstGeom prst="roundRect">
            <a:avLst/>
          </a:prstGeom>
          <a:solidFill>
            <a:schemeClr val="accent1">
              <a:alpha val="4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Объект 2"/>
          <p:cNvSpPr>
            <a:spLocks noGrp="1"/>
          </p:cNvSpPr>
          <p:nvPr>
            <p:ph sz="quarter" idx="13"/>
          </p:nvPr>
        </p:nvSpPr>
        <p:spPr>
          <a:xfrm>
            <a:off x="107950" y="115888"/>
            <a:ext cx="8856663" cy="6553200"/>
          </a:xfrm>
        </p:spPr>
        <p:txBody>
          <a:bodyPr/>
          <a:lstStyle/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z="32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Интерпретатор для факторов второго порядка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z="32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Исходя из факторной теории личности, эти факторы можно рассматривать как генера-лизованные черты личности.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z="32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Несмотря на то, что Р. Кеттелл выделил 8 вторичных факторов, Факторы экстраверсии и тревожности дают наибольшее количество информации о личности испытуемого. </a:t>
            </a:r>
            <a:r>
              <a:rPr lang="ru-RU" altLang="ru-RU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(модель личности сводится к 2-мерной модели Айзенка!)</a:t>
            </a:r>
            <a:r>
              <a:rPr lang="ru-RU" altLang="ru-RU" sz="32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Сущность других факторов исследована намного меньше. 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z="32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Далее – по руководству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endParaRPr lang="ru-RU" altLang="ru-RU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endParaRPr lang="ru-RU" altLang="ru-RU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ъект 2"/>
          <p:cNvSpPr>
            <a:spLocks noGrp="1"/>
          </p:cNvSpPr>
          <p:nvPr>
            <p:ph sz="quarter" idx="13"/>
          </p:nvPr>
        </p:nvSpPr>
        <p:spPr>
          <a:xfrm>
            <a:off x="107950" y="115888"/>
            <a:ext cx="8928100" cy="6626225"/>
          </a:xfrm>
        </p:spPr>
        <p:txBody>
          <a:bodyPr/>
          <a:lstStyle/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Признаки </a:t>
            </a:r>
            <a:r>
              <a:rPr lang="ru-RU" altLang="ru-RU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невалидности</a:t>
            </a:r>
            <a:r>
              <a:rPr lang="ru-RU" alt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значения "1" и "10" </a:t>
            </a:r>
            <a:r>
              <a:rPr lang="ru-RU" alt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стенов</a:t>
            </a:r>
            <a:r>
              <a:rPr lang="ru-RU" alt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отдельным шкалам указывают на возможное преувеличение в выраженности соответствующих качеств; 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большое количество средних значений (5–6 </a:t>
            </a:r>
            <a:r>
              <a:rPr lang="ru-RU" alt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стенов</a:t>
            </a:r>
            <a:r>
              <a:rPr lang="ru-RU" alt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по восьми и более шкалам говорит о том, что испытуемый отвечал на вопросы, исходя из социальной желательности, или давал противоречивые ответы, т.к. вообще не склонен к самоанализу, не привык задумываться о мотивах собственного поведения; 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высокие значения (7 и выше </a:t>
            </a:r>
            <a:r>
              <a:rPr lang="ru-RU" alt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стенов</a:t>
            </a:r>
            <a:r>
              <a:rPr lang="ru-RU" alt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по шкале "MD";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все первичные факторы, связанные с экстраверсией, имеют повышенные значения, а все первичные факторы, связанные с тревожностью – пониженные значения. 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Из-за сильной связи с социальной желательностью минимальной устойчивостью к сознательным искажениям  отличаются факторы "L", "N", "Q4". 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endParaRPr lang="ru-RU" alt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endParaRPr lang="ru-RU" altLang="ru-RU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Содержимое 2"/>
          <p:cNvSpPr>
            <a:spLocks noGrp="1"/>
          </p:cNvSpPr>
          <p:nvPr>
            <p:ph sz="quarter" idx="13"/>
          </p:nvPr>
        </p:nvSpPr>
        <p:spPr>
          <a:xfrm>
            <a:off x="107504" y="188640"/>
            <a:ext cx="9036496" cy="6552728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extLst/>
        </p:spPr>
        <p:txBody>
          <a:bodyPr rtlCol="0">
            <a:normAutofit/>
          </a:bodyPr>
          <a:lstStyle/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altLang="ru-RU" sz="5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Тест Рисуночный </a:t>
            </a:r>
            <a:r>
              <a:rPr lang="ru-RU" altLang="ru-RU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фрустрации Розенцвейга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altLang="ru-RU" sz="5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alt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Rosenzweig</a:t>
            </a:r>
            <a:r>
              <a:rPr lang="ru-RU" altLang="ru-RU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Picture-Frustration</a:t>
            </a:r>
            <a:r>
              <a:rPr lang="ru-RU" altLang="ru-RU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Study</a:t>
            </a:r>
            <a:r>
              <a:rPr lang="ru-RU" altLang="ru-RU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(P-F </a:t>
            </a:r>
            <a:r>
              <a:rPr lang="ru-RU" altLang="ru-RU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study</a:t>
            </a:r>
            <a:r>
              <a:rPr lang="ru-RU" alt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altLang="ru-RU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036496" cy="6858000"/>
          </a:xfrm>
        </p:spPr>
        <p:txBody>
          <a:bodyPr/>
          <a:lstStyle/>
          <a:p>
            <a:pPr marL="46037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Тесты Проективные</a:t>
            </a:r>
            <a:r>
              <a:rPr lang="ru-RU" dirty="0" smtClean="0"/>
              <a:t> – от психоаналитического конструкта </a:t>
            </a:r>
            <a:r>
              <a:rPr lang="ru-RU" b="1" dirty="0" smtClean="0">
                <a:solidFill>
                  <a:srgbClr val="FF0000"/>
                </a:solidFill>
              </a:rPr>
              <a:t>«ПРОЕКЦИЯ»</a:t>
            </a:r>
          </a:p>
          <a:p>
            <a:pPr marL="46037" indent="0">
              <a:buNone/>
            </a:pPr>
            <a:r>
              <a:rPr lang="ru-RU" dirty="0" smtClean="0"/>
              <a:t>В основе – предположение о проявлении бессознательных значимых реакций в ходе </a:t>
            </a:r>
            <a:r>
              <a:rPr lang="ru-RU" dirty="0" err="1" smtClean="0"/>
              <a:t>малоструктурированной</a:t>
            </a:r>
            <a:r>
              <a:rPr lang="ru-RU" dirty="0" smtClean="0"/>
              <a:t>, «творческой» деятельности.</a:t>
            </a:r>
          </a:p>
          <a:p>
            <a:pPr marL="46037" indent="0">
              <a:buNone/>
            </a:pPr>
            <a:r>
              <a:rPr lang="ru-RU" b="1" u="sng" dirty="0" smtClean="0">
                <a:solidFill>
                  <a:srgbClr val="FF0000"/>
                </a:solidFill>
              </a:rPr>
              <a:t>Виды:</a:t>
            </a:r>
          </a:p>
          <a:p>
            <a:pPr marL="46037" indent="0">
              <a:buNone/>
            </a:pPr>
            <a:r>
              <a:rPr lang="ru-RU" dirty="0" smtClean="0"/>
              <a:t>Рисуночные («креативные» – и </a:t>
            </a:r>
            <a:r>
              <a:rPr lang="ru-RU" dirty="0" err="1" smtClean="0"/>
              <a:t>интерпретативные</a:t>
            </a:r>
            <a:r>
              <a:rPr lang="ru-RU" dirty="0" smtClean="0"/>
              <a:t>).</a:t>
            </a:r>
          </a:p>
          <a:p>
            <a:pPr marL="46037" indent="0">
              <a:buNone/>
            </a:pPr>
            <a:r>
              <a:rPr lang="ru-RU" dirty="0" smtClean="0"/>
              <a:t>Вербальные </a:t>
            </a:r>
            <a:r>
              <a:rPr lang="ru-RU" dirty="0"/>
              <a:t>(«креативные» – и </a:t>
            </a:r>
            <a:r>
              <a:rPr lang="ru-RU" dirty="0" err="1"/>
              <a:t>интерпретативные</a:t>
            </a:r>
            <a:r>
              <a:rPr lang="ru-RU" dirty="0" smtClean="0"/>
              <a:t>).</a:t>
            </a:r>
          </a:p>
          <a:p>
            <a:pPr marL="46037" indent="0">
              <a:buNone/>
            </a:pPr>
            <a:r>
              <a:rPr lang="ru-RU" dirty="0" smtClean="0"/>
              <a:t>Предметно-поведенческие, в том числе игры (для детей и взрослых) и различные ситуативные задания для взрослых.</a:t>
            </a:r>
          </a:p>
          <a:p>
            <a:pPr marL="46037" indent="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sz="2400" b="1" dirty="0">
                <a:solidFill>
                  <a:srgbClr val="002060"/>
                </a:solidFill>
              </a:rPr>
              <a:t>Узкий вход (стимул) широкий выход (реакция</a:t>
            </a:r>
            <a:r>
              <a:rPr lang="ru-RU" sz="2400" b="1" dirty="0" smtClean="0">
                <a:solidFill>
                  <a:srgbClr val="002060"/>
                </a:solidFill>
              </a:rPr>
              <a:t>).</a:t>
            </a:r>
          </a:p>
          <a:p>
            <a:pPr marL="46037" indent="0">
              <a:buNone/>
            </a:pPr>
            <a:r>
              <a:rPr lang="ru-RU" sz="2400" dirty="0" smtClean="0"/>
              <a:t>Отсюда - </a:t>
            </a:r>
            <a:r>
              <a:rPr lang="ru-RU" sz="2400" dirty="0" err="1" smtClean="0"/>
              <a:t>Проблемность</a:t>
            </a:r>
            <a:r>
              <a:rPr lang="ru-RU" sz="2400" dirty="0" smtClean="0"/>
              <a:t>: А) вопрос </a:t>
            </a:r>
            <a:r>
              <a:rPr lang="ru-RU" sz="2400" dirty="0" err="1" smtClean="0"/>
              <a:t>валидности</a:t>
            </a:r>
            <a:r>
              <a:rPr lang="ru-RU" sz="2400" dirty="0" smtClean="0"/>
              <a:t> и надёжности;</a:t>
            </a:r>
          </a:p>
          <a:p>
            <a:pPr marL="46037" indent="0">
              <a:buNone/>
            </a:pPr>
            <a:r>
              <a:rPr lang="ru-RU" sz="2400" dirty="0" smtClean="0"/>
              <a:t>Б) высокий уровень субъективности интерпретатора (интуиция и личный опыт).</a:t>
            </a:r>
          </a:p>
          <a:p>
            <a:pPr marL="46037" indent="0">
              <a:buNone/>
            </a:pPr>
            <a:r>
              <a:rPr lang="ru-RU" dirty="0" smtClean="0">
                <a:solidFill>
                  <a:srgbClr val="00B050"/>
                </a:solidFill>
              </a:rPr>
              <a:t>С маленькими детьми и при низком </a:t>
            </a:r>
            <a:r>
              <a:rPr lang="en-US" dirty="0" smtClean="0">
                <a:solidFill>
                  <a:srgbClr val="00B050"/>
                </a:solidFill>
              </a:rPr>
              <a:t>IQ – </a:t>
            </a:r>
            <a:r>
              <a:rPr lang="ru-RU" dirty="0" smtClean="0">
                <a:solidFill>
                  <a:srgbClr val="00B050"/>
                </a:solidFill>
              </a:rPr>
              <a:t>применение неизбежно. </a:t>
            </a:r>
            <a:endParaRPr lang="ru-RU" dirty="0">
              <a:solidFill>
                <a:srgbClr val="00B050"/>
              </a:solidFill>
            </a:endParaRPr>
          </a:p>
          <a:p>
            <a:pPr marL="46037" indent="0">
              <a:buNone/>
            </a:pPr>
            <a:endParaRPr lang="ru-RU" dirty="0"/>
          </a:p>
          <a:p>
            <a:pPr marL="46037" indent="0">
              <a:buNone/>
            </a:pPr>
            <a:endParaRPr lang="ru-RU" dirty="0" smtClean="0"/>
          </a:p>
          <a:p>
            <a:pPr marL="46037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5765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" y="0"/>
            <a:ext cx="9144000" cy="6597650"/>
          </a:xfrm>
        </p:spPr>
        <p:txBody>
          <a:bodyPr/>
          <a:lstStyle/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Тест Розенцвейга </a:t>
            </a:r>
            <a:r>
              <a:rPr lang="ru-RU" alt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Относится к проективным </a:t>
            </a:r>
            <a:r>
              <a:rPr lang="ru-RU" altLang="ru-RU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интерпретативным</a:t>
            </a:r>
            <a:r>
              <a:rPr lang="ru-RU" alt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методикам, где в инструкции испытуемому предлагается </a:t>
            </a:r>
            <a:r>
              <a:rPr lang="ru-RU" altLang="ru-RU" sz="36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истолковать отображенные на стимульных картах события. 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Среди проективных методов являет</a:t>
            </a:r>
            <a:r>
              <a:rPr lang="en-US" alt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пример варианта, пригодного для статистического анализа.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Является достаточно надежным и валидным инструментом </a:t>
            </a:r>
            <a:r>
              <a:rPr lang="ru-RU" altLang="ru-RU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(если ограничиться заявленными конструктами и не пускаться в область психоаналитических фантазий).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88640"/>
            <a:ext cx="8856984" cy="6480720"/>
          </a:xfrm>
        </p:spPr>
        <p:txBody>
          <a:bodyPr/>
          <a:lstStyle/>
          <a:p>
            <a:pPr marL="46037" indent="0">
              <a:buNone/>
            </a:pPr>
            <a:r>
              <a:rPr lang="ru-RU" sz="4800" dirty="0">
                <a:solidFill>
                  <a:srgbClr val="FF0000"/>
                </a:solidFill>
                <a:latin typeface="YS Text"/>
              </a:rPr>
              <a:t>Фрустрация</a:t>
            </a:r>
            <a:r>
              <a:rPr lang="ru-RU" sz="4000" dirty="0">
                <a:solidFill>
                  <a:srgbClr val="333333"/>
                </a:solidFill>
                <a:latin typeface="YS Text"/>
              </a:rPr>
              <a:t> (от лат. </a:t>
            </a:r>
            <a:r>
              <a:rPr lang="ru-RU" sz="4000" dirty="0" err="1">
                <a:solidFill>
                  <a:srgbClr val="333333"/>
                </a:solidFill>
                <a:latin typeface="YS Text"/>
              </a:rPr>
              <a:t>frustratio</a:t>
            </a:r>
            <a:r>
              <a:rPr lang="ru-RU" sz="4000" dirty="0">
                <a:solidFill>
                  <a:srgbClr val="333333"/>
                </a:solidFill>
                <a:latin typeface="YS Text"/>
              </a:rPr>
              <a:t> — обман, тщетное ожидание) </a:t>
            </a:r>
            <a:r>
              <a:rPr lang="ru-RU" sz="4000" b="1" dirty="0">
                <a:solidFill>
                  <a:srgbClr val="333333"/>
                </a:solidFill>
                <a:latin typeface="YS Text"/>
              </a:rPr>
              <a:t>—</a:t>
            </a:r>
            <a:r>
              <a:rPr lang="ru-RU" sz="4000" dirty="0">
                <a:solidFill>
                  <a:srgbClr val="333333"/>
                </a:solidFill>
                <a:latin typeface="YS Text"/>
              </a:rPr>
              <a:t> </a:t>
            </a:r>
            <a:r>
              <a:rPr lang="ru-RU" sz="4000" b="1" dirty="0">
                <a:solidFill>
                  <a:srgbClr val="FF0000"/>
                </a:solidFill>
                <a:latin typeface="YS Text"/>
              </a:rPr>
              <a:t>психическое</a:t>
            </a:r>
            <a:r>
              <a:rPr lang="ru-RU" sz="4000" dirty="0">
                <a:solidFill>
                  <a:srgbClr val="FF0000"/>
                </a:solidFill>
                <a:latin typeface="YS Text"/>
              </a:rPr>
              <a:t> </a:t>
            </a:r>
            <a:r>
              <a:rPr lang="ru-RU" sz="4000" b="1" dirty="0">
                <a:solidFill>
                  <a:srgbClr val="FF0000"/>
                </a:solidFill>
                <a:latin typeface="YS Text"/>
              </a:rPr>
              <a:t>состояние, вызванное</a:t>
            </a:r>
            <a:r>
              <a:rPr lang="ru-RU" sz="4000" dirty="0">
                <a:solidFill>
                  <a:srgbClr val="FF0000"/>
                </a:solidFill>
                <a:latin typeface="YS Text"/>
              </a:rPr>
              <a:t> </a:t>
            </a:r>
            <a:r>
              <a:rPr lang="ru-RU" sz="4000" b="1" dirty="0">
                <a:solidFill>
                  <a:srgbClr val="FF0000"/>
                </a:solidFill>
                <a:latin typeface="YS Text"/>
              </a:rPr>
              <a:t>неуспехом</a:t>
            </a:r>
            <a:r>
              <a:rPr lang="ru-RU" sz="4000" dirty="0">
                <a:solidFill>
                  <a:srgbClr val="FF0000"/>
                </a:solidFill>
                <a:latin typeface="YS Text"/>
              </a:rPr>
              <a:t> </a:t>
            </a:r>
            <a:r>
              <a:rPr lang="ru-RU" sz="4000" b="1" dirty="0">
                <a:solidFill>
                  <a:srgbClr val="FF0000"/>
                </a:solidFill>
                <a:latin typeface="YS Text"/>
              </a:rPr>
              <a:t>в</a:t>
            </a:r>
            <a:r>
              <a:rPr lang="ru-RU" sz="4000" dirty="0">
                <a:solidFill>
                  <a:srgbClr val="FF0000"/>
                </a:solidFill>
                <a:latin typeface="YS Text"/>
              </a:rPr>
              <a:t> </a:t>
            </a:r>
            <a:r>
              <a:rPr lang="ru-RU" sz="4000" b="1" dirty="0">
                <a:solidFill>
                  <a:srgbClr val="FF0000"/>
                </a:solidFill>
                <a:latin typeface="YS Text"/>
              </a:rPr>
              <a:t>удовлетворении</a:t>
            </a:r>
            <a:r>
              <a:rPr lang="ru-RU" sz="4000" dirty="0">
                <a:solidFill>
                  <a:srgbClr val="FF0000"/>
                </a:solidFill>
                <a:latin typeface="YS Text"/>
              </a:rPr>
              <a:t> </a:t>
            </a:r>
            <a:r>
              <a:rPr lang="ru-RU" sz="4000" b="1" dirty="0">
                <a:solidFill>
                  <a:srgbClr val="FF0000"/>
                </a:solidFill>
                <a:latin typeface="YS Text"/>
              </a:rPr>
              <a:t>потребности, желания</a:t>
            </a:r>
            <a:r>
              <a:rPr lang="ru-RU" sz="4000" dirty="0">
                <a:solidFill>
                  <a:srgbClr val="FF0000"/>
                </a:solidFill>
                <a:latin typeface="YS Text"/>
              </a:rPr>
              <a:t>. </a:t>
            </a:r>
            <a:r>
              <a:rPr lang="ru-RU" sz="4000" dirty="0">
                <a:solidFill>
                  <a:srgbClr val="333333"/>
                </a:solidFill>
                <a:latin typeface="YS Text"/>
              </a:rPr>
              <a:t>Это состояние возникает в ситуациях, когда удовлетворение потребности наталкивается на непреодолимые или трудно преодолимые препятствия.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77699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0825" y="260350"/>
            <a:ext cx="8713788" cy="6481763"/>
          </a:xfrm>
        </p:spPr>
        <p:txBody>
          <a:bodyPr/>
          <a:lstStyle/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Методика используется для прогнозирования наиболее вероятного поведения в реальной </a:t>
            </a:r>
            <a:r>
              <a:rPr lang="ru-RU" alt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фрустрирующей</a:t>
            </a: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ситуации. Наибольшее применение - в клинике пограничных психических расстройств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Методика не дает материала для заключений о структуре личности. </a:t>
            </a:r>
            <a:r>
              <a:rPr lang="ru-RU" alt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Можно с большой долей вероятности прогнозировать эмоциональные реакции испытуемого на различные трудности или помехи. 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sz="3200" b="1" dirty="0" smtClean="0">
                <a:solidFill>
                  <a:schemeClr val="tx1"/>
                </a:solidFill>
              </a:rPr>
              <a:t>В основе теории - представление о том, что: </a:t>
            </a:r>
            <a:r>
              <a:rPr lang="ru-RU" sz="3600" b="1" dirty="0" smtClean="0">
                <a:solidFill>
                  <a:srgbClr val="FF0000"/>
                </a:solidFill>
              </a:rPr>
              <a:t>реакции людей разделяются по типу и направленности агрессии в ответ на фрустрацию</a:t>
            </a:r>
            <a:r>
              <a:rPr lang="ru-RU" sz="2800" dirty="0" smtClean="0">
                <a:solidFill>
                  <a:schemeClr val="tx1"/>
                </a:solidFill>
              </a:rPr>
              <a:t>. 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388" y="188913"/>
            <a:ext cx="8713787" cy="6480175"/>
          </a:xfrm>
        </p:spPr>
        <p:txBody>
          <a:bodyPr/>
          <a:lstStyle/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 типу агрессии: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	 OD «</a:t>
            </a:r>
            <a:r>
              <a:rPr lang="ru-RU" alt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 фиксацией на препятствии</a:t>
            </a:r>
            <a:r>
              <a:rPr lang="ru-RU" alt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 (препятствие всячески подчеркивается </a:t>
            </a:r>
            <a:r>
              <a:rPr lang="ru-RU" altLang="ru-RU" sz="32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или </a:t>
            </a:r>
            <a:r>
              <a:rPr lang="ru-RU" alt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описывается как не имеющее значения).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	 ED «</a:t>
            </a:r>
            <a:r>
              <a:rPr lang="ru-RU" alt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 фиксацией на самозащите</a:t>
            </a:r>
            <a:r>
              <a:rPr lang="ru-RU" alt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 (на КТО ВИНОВАТ) (испытуемый порицает кого-то, или признает свою вину, или же подчеркивает, что никто не виноват).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	 NP «</a:t>
            </a:r>
            <a:r>
              <a:rPr lang="ru-RU" alt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 фиксацией на удовлетворении потребности, на разрешении ситуации</a:t>
            </a:r>
            <a:r>
              <a:rPr lang="ru-RU" alt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 (сам разрешает ситуацию, требует помощи или же считает, что само разрешится).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7950" y="115888"/>
            <a:ext cx="8856663" cy="6553200"/>
          </a:xfrm>
        </p:spPr>
        <p:txBody>
          <a:bodyPr/>
          <a:lstStyle/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 направлению агрессии 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	Е - </a:t>
            </a:r>
            <a:r>
              <a:rPr lang="ru-RU" altLang="ru-RU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Экстрапунитивные</a:t>
            </a:r>
            <a:r>
              <a:rPr lang="ru-RU" alt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реакции (реакция на окружение).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	I - </a:t>
            </a:r>
            <a:r>
              <a:rPr lang="ru-RU" altLang="ru-RU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Интропунитивные</a:t>
            </a:r>
            <a:r>
              <a:rPr lang="ru-RU" alt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реакции (реакция на самого себя).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	M - </a:t>
            </a:r>
            <a:r>
              <a:rPr lang="ru-RU" altLang="ru-RU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Импунитивные</a:t>
            </a:r>
            <a:r>
              <a:rPr lang="ru-RU" alt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реакции (ни объекта, ни субъекта).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7504" y="188640"/>
            <a:ext cx="8785225" cy="6480175"/>
          </a:xfrm>
        </p:spPr>
        <p:txBody>
          <a:bodyPr/>
          <a:lstStyle/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Методика состоит из 24 рисунков, где 2 персонажа: один говорит, а </a:t>
            </a:r>
            <a:r>
              <a:rPr lang="ru-RU" alt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второй - находится во </a:t>
            </a:r>
            <a:r>
              <a:rPr lang="ru-RU" altLang="ru-RU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фрустрационной</a:t>
            </a:r>
            <a:r>
              <a:rPr lang="ru-RU" alt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ситуации.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Задача испытуемого – оценить ситуацию и </a:t>
            </a:r>
            <a:r>
              <a:rPr lang="ru-RU" alt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написать ответ за второго персонажа. 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Проводить обследование можно индивидуально и в группе, требуемое время 20-30 мин (</a:t>
            </a:r>
            <a:r>
              <a:rPr lang="ru-RU" alt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без ограничения</a:t>
            </a:r>
            <a:r>
              <a:rPr lang="ru-RU" alt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Содержимое 2"/>
          <p:cNvSpPr>
            <a:spLocks noGrp="1"/>
          </p:cNvSpPr>
          <p:nvPr>
            <p:ph sz="quarter" idx="13"/>
          </p:nvPr>
        </p:nvSpPr>
        <p:spPr>
          <a:xfrm>
            <a:off x="107504" y="188640"/>
            <a:ext cx="9036496" cy="6552728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extLst/>
        </p:spPr>
        <p:txBody>
          <a:bodyPr rtlCol="0">
            <a:normAutofit/>
          </a:bodyPr>
          <a:lstStyle/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r>
              <a:rPr lang="ru-RU" alt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4800" b="1" dirty="0" smtClean="0">
                <a:solidFill>
                  <a:srgbClr val="FF0000"/>
                </a:solidFill>
              </a:rPr>
              <a:t>Личностный опросник </a:t>
            </a:r>
            <a:r>
              <a:rPr lang="en-US" sz="4800" b="1" dirty="0" smtClean="0">
                <a:solidFill>
                  <a:srgbClr val="FF0000"/>
                </a:solidFill>
              </a:rPr>
              <a:t>MMPI</a:t>
            </a:r>
            <a:endParaRPr lang="ru-RU" sz="4800" b="1" dirty="0" smtClean="0">
              <a:solidFill>
                <a:srgbClr val="FF0000"/>
              </a:solidFill>
            </a:endParaRP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r>
              <a:rPr lang="ru-RU" sz="4800" b="1" dirty="0" smtClean="0">
                <a:solidFill>
                  <a:srgbClr val="FF0000"/>
                </a:solidFill>
              </a:rPr>
              <a:t>Миннесотский </a:t>
            </a:r>
            <a:r>
              <a:rPr lang="ru-RU" sz="4800" b="1" dirty="0" err="1" smtClean="0">
                <a:solidFill>
                  <a:srgbClr val="FF0000"/>
                </a:solidFill>
              </a:rPr>
              <a:t>многошкальный</a:t>
            </a:r>
            <a:r>
              <a:rPr lang="ru-RU" sz="4800" b="1" dirty="0" smtClean="0">
                <a:solidFill>
                  <a:srgbClr val="FF0000"/>
                </a:solidFill>
              </a:rPr>
              <a:t> личностный опросник (</a:t>
            </a:r>
            <a:r>
              <a:rPr lang="en-US" sz="4800" b="1" dirty="0" smtClean="0">
                <a:solidFill>
                  <a:srgbClr val="FF0000"/>
                </a:solidFill>
              </a:rPr>
              <a:t>The Minnesota Multiphasic Personality Inventory</a:t>
            </a:r>
            <a:r>
              <a:rPr lang="ru-RU" sz="4800" b="1" dirty="0" smtClean="0">
                <a:solidFill>
                  <a:srgbClr val="FF0000"/>
                </a:solidFill>
              </a:rPr>
              <a:t>) </a:t>
            </a:r>
            <a:endParaRPr lang="ru-RU" altLang="ru-RU" sz="4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395536" y="84883"/>
            <a:ext cx="8028302" cy="6512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264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388" y="115888"/>
            <a:ext cx="8964612" cy="6625480"/>
          </a:xfrm>
        </p:spPr>
        <p:txBody>
          <a:bodyPr/>
          <a:lstStyle/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Каждый ответ затем оценивается с точки зрения двух критериев: направления реакции и типа реакции (</a:t>
            </a:r>
            <a:r>
              <a:rPr lang="ru-RU" alt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итого – 9 сочетаний – (</a:t>
            </a:r>
            <a:r>
              <a:rPr lang="ru-RU" alt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факторов</a:t>
            </a:r>
            <a:r>
              <a:rPr lang="ru-RU" alt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Факторы </a:t>
            </a:r>
            <a:r>
              <a:rPr lang="ru-RU" alt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«с фиксацией на самозащите» обозначается прописными буквами </a:t>
            </a:r>
            <a:r>
              <a:rPr lang="ru-RU" alt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(Е, I, М).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Факторы </a:t>
            </a:r>
            <a:r>
              <a:rPr lang="ru-RU" alt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препятствия, - добавляется штрих </a:t>
            </a:r>
            <a:r>
              <a:rPr lang="ru-RU" alt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(Е`, I`, М`). 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Факторы </a:t>
            </a:r>
            <a:r>
              <a:rPr lang="ru-RU" alt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«с фиксацией на удовлетворении потребности» обозначается строчными буквами </a:t>
            </a:r>
            <a:r>
              <a:rPr lang="ru-RU" alt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e, i, m</a:t>
            </a:r>
            <a:r>
              <a:rPr lang="ru-RU" alt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              </a:t>
            </a:r>
            <a:r>
              <a:rPr lang="ru-RU" alt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2" action="ppaction://hlinkfile"/>
              </a:rPr>
              <a:t>Бланки</a:t>
            </a:r>
            <a:endParaRPr lang="ru-RU" altLang="ru-RU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Оценки </a:t>
            </a:r>
            <a:r>
              <a:rPr lang="ru-RU" alt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(галочки или плюсики) по каждому ответу заносятся в регистрационный лист </a:t>
            </a:r>
            <a:r>
              <a:rPr lang="ru-RU" alt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alt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дальнейшей обработки.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0825" y="188913"/>
            <a:ext cx="8497888" cy="6408737"/>
          </a:xfrm>
        </p:spPr>
        <p:txBody>
          <a:bodyPr/>
          <a:lstStyle/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Итак: Из сочетаний этих шести категорий получают:</a:t>
            </a:r>
          </a:p>
          <a:p>
            <a:pPr marL="502920" indent="-45720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Tx/>
              <a:buChar char="-"/>
              <a:defRPr/>
            </a:pPr>
            <a:r>
              <a:rPr lang="ru-RU" alt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девять</a:t>
            </a:r>
            <a:r>
              <a:rPr lang="ru-RU" alt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возможных факторов и </a:t>
            </a:r>
          </a:p>
          <a:p>
            <a:pPr marL="502920" indent="-45720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Tx/>
              <a:buChar char="-"/>
              <a:defRPr/>
            </a:pPr>
            <a:r>
              <a:rPr lang="ru-RU" alt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два</a:t>
            </a:r>
            <a:r>
              <a:rPr lang="ru-RU" alt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дополнительных варианта.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Дополнительные варианты </a:t>
            </a:r>
            <a:r>
              <a:rPr lang="ru-RU" alt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возможны, поскольку ситуации, представленные в тесте (24), разделены на </a:t>
            </a:r>
            <a:r>
              <a:rPr lang="ru-RU" alt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две группы</a:t>
            </a:r>
            <a:r>
              <a:rPr lang="ru-RU" alt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Ситуации «препятствия» (</a:t>
            </a:r>
            <a:r>
              <a:rPr lang="ru-RU" alt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16 ситуаций</a:t>
            </a:r>
            <a:r>
              <a:rPr lang="ru-RU" alt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 В этих случаях какое-либо препятствие обескураживает. 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Ситуация «обвинения» (</a:t>
            </a:r>
            <a:r>
              <a:rPr lang="ru-RU" alt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их 8</a:t>
            </a:r>
            <a:r>
              <a:rPr lang="ru-RU" alt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 Персонаж - объект обвинения</a:t>
            </a:r>
            <a:r>
              <a:rPr lang="ru-RU" alt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88640"/>
            <a:ext cx="8784976" cy="6480720"/>
          </a:xfrm>
        </p:spPr>
        <p:txBody>
          <a:bodyPr/>
          <a:lstStyle/>
          <a:p>
            <a:pPr marL="46037" indent="0">
              <a:buNone/>
            </a:pPr>
            <a:r>
              <a:rPr lang="ru-RU" sz="3200" dirty="0">
                <a:solidFill>
                  <a:srgbClr val="444444"/>
                </a:solidFill>
                <a:latin typeface="Arial" panose="020B0604020202020204" pitchFamily="34" charset="0"/>
              </a:rPr>
              <a:t>Ситуации "препятствия" (эго-</a:t>
            </a:r>
            <a:r>
              <a:rPr lang="ru-RU" sz="3200" dirty="0" err="1">
                <a:solidFill>
                  <a:srgbClr val="444444"/>
                </a:solidFill>
                <a:latin typeface="Arial" panose="020B0604020202020204" pitchFamily="34" charset="0"/>
              </a:rPr>
              <a:t>блокинговые</a:t>
            </a:r>
            <a:r>
              <a:rPr lang="ru-RU" sz="3200" dirty="0">
                <a:solidFill>
                  <a:srgbClr val="444444"/>
                </a:solidFill>
                <a:latin typeface="Arial" panose="020B0604020202020204" pitchFamily="34" charset="0"/>
              </a:rPr>
              <a:t>). В этих случаях какое-либо препятствие, персонаж или предмет обескураживает, сбивает с толку словом или еще каким-либо способом. Сюда относятся 16 ситуаций.  </a:t>
            </a:r>
            <a:r>
              <a:rPr lang="ru-RU" sz="3200" b="1" dirty="0">
                <a:solidFill>
                  <a:srgbClr val="FF0000"/>
                </a:solidFill>
                <a:latin typeface="Arial" panose="020B0604020202020204" pitchFamily="34" charset="0"/>
              </a:rPr>
              <a:t>Изображения: 1, 3, 4, 6, 8, 9, 11, 12, 13, 14, 15, 18, 20, 22, 23, 24. </a:t>
            </a:r>
            <a:endParaRPr lang="ru-RU" sz="3200" b="1" dirty="0" smtClean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46037" indent="0">
              <a:buNone/>
            </a:pPr>
            <a:r>
              <a:rPr lang="ru-RU" sz="3200" dirty="0" smtClean="0">
                <a:solidFill>
                  <a:srgbClr val="444444"/>
                </a:solidFill>
                <a:latin typeface="Arial" panose="020B0604020202020204" pitchFamily="34" charset="0"/>
              </a:rPr>
              <a:t>Ситуации </a:t>
            </a:r>
            <a:r>
              <a:rPr lang="ru-RU" sz="3200" dirty="0">
                <a:solidFill>
                  <a:srgbClr val="444444"/>
                </a:solidFill>
                <a:latin typeface="Arial" panose="020B0604020202020204" pitchFamily="34" charset="0"/>
              </a:rPr>
              <a:t>"обвинения" (</a:t>
            </a:r>
            <a:r>
              <a:rPr lang="ru-RU" sz="3200" dirty="0" err="1">
                <a:solidFill>
                  <a:srgbClr val="444444"/>
                </a:solidFill>
                <a:latin typeface="Arial" panose="020B0604020202020204" pitchFamily="34" charset="0"/>
              </a:rPr>
              <a:t>суперэгоблокинговые</a:t>
            </a:r>
            <a:r>
              <a:rPr lang="ru-RU" sz="3200" dirty="0">
                <a:solidFill>
                  <a:srgbClr val="444444"/>
                </a:solidFill>
                <a:latin typeface="Arial" panose="020B0604020202020204" pitchFamily="34" charset="0"/>
              </a:rPr>
              <a:t>). Субъект при этом служит объектом обвинения. Таких ситуаций 8.  </a:t>
            </a:r>
            <a:r>
              <a:rPr lang="ru-RU" sz="3200" b="1" dirty="0">
                <a:solidFill>
                  <a:srgbClr val="FF0000"/>
                </a:solidFill>
                <a:latin typeface="Arial" panose="020B0604020202020204" pitchFamily="34" charset="0"/>
              </a:rPr>
              <a:t>Изображения: 2, 5, 7, 10, 16, 17, 19, 21.</a:t>
            </a:r>
            <a:r>
              <a:rPr lang="ru-RU" b="1" dirty="0">
                <a:solidFill>
                  <a:srgbClr val="FF0000"/>
                </a:solidFill>
              </a:rPr>
              <a:t/>
            </a:r>
            <a:br>
              <a:rPr lang="ru-RU" b="1" dirty="0">
                <a:solidFill>
                  <a:srgbClr val="FF0000"/>
                </a:solidFill>
              </a:rPr>
            </a:b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5843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7950" y="115888"/>
            <a:ext cx="8928100" cy="6742112"/>
          </a:xfrm>
        </p:spPr>
        <p:txBody>
          <a:bodyPr/>
          <a:lstStyle/>
          <a:p>
            <a:pPr indent="-182880"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Расчет основных показателей.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Вычисление показателя GCR (</a:t>
            </a:r>
            <a:r>
              <a:rPr lang="ru-RU" alt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group</a:t>
            </a: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confoumity</a:t>
            </a: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rating</a:t>
            </a: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), который может быть обозначен как </a:t>
            </a:r>
            <a:r>
              <a:rPr lang="ru-RU" alt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«степень </a:t>
            </a:r>
            <a:r>
              <a:rPr lang="en-US" alt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alt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индекс</a:t>
            </a:r>
            <a:r>
              <a:rPr lang="en-US" alt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alt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социальной адаптации».</a:t>
            </a: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Данный показатель вычисляется </a:t>
            </a:r>
            <a:r>
              <a:rPr lang="ru-RU" altLang="ru-RU" sz="2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путем сопоставления ответов конкретного испытуемого со «стандартными», </a:t>
            </a:r>
            <a:r>
              <a:rPr lang="ru-RU" alt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среднестатистическими</a:t>
            </a: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по формуле </a:t>
            </a:r>
            <a:r>
              <a:rPr lang="ru-RU" alt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GCR = 100%*сумма числа совпадений/14. </a:t>
            </a: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«Стандартные» ответы представлены в таблице (их – 14)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Когда в качестве стандартного даются два типа ответов, то достаточно, чтобы хотя бы один из ответов испытуемого совпадал со стандартным.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Если ответ субъекта позволяет дать двойную интерпретацию, и одна из них соответствует стандартному, он оценивается в 0,5 балла.</a:t>
            </a:r>
          </a:p>
        </p:txBody>
      </p:sp>
      <p:graphicFrame>
        <p:nvGraphicFramePr>
          <p:cNvPr id="50179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679219"/>
              </p:ext>
            </p:extLst>
          </p:nvPr>
        </p:nvGraphicFramePr>
        <p:xfrm>
          <a:off x="6876256" y="3717032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42" name="Слайд" showAsIcon="1" r:id="rId3" imgW="914400" imgH="771480" progId="PowerPoint.Slide.12">
                  <p:embed/>
                </p:oleObj>
              </mc:Choice>
              <mc:Fallback>
                <p:oleObj name="Слайд" showAsIcon="1" r:id="rId3" imgW="914400" imgH="771480" progId="PowerPoint.Slide.12">
                  <p:embed/>
                  <p:pic>
                    <p:nvPicPr>
                      <p:cNvPr id="0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6256" y="3717032"/>
                        <a:ext cx="914400" cy="771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-99392"/>
            <a:ext cx="7808069" cy="1143000"/>
          </a:xfrm>
        </p:spPr>
        <p:txBody>
          <a:bodyPr/>
          <a:lstStyle/>
          <a:p>
            <a:pPr marL="0" indent="0" algn="l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Оценки факторов (</a:t>
            </a:r>
            <a:r>
              <a:rPr lang="ru-RU" alt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профили</a:t>
            </a:r>
            <a:r>
              <a:rPr lang="ru-RU" alt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-36512" y="731838"/>
            <a:ext cx="9180512" cy="6126162"/>
          </a:xfrm>
        </p:spPr>
        <p:txBody>
          <a:bodyPr/>
          <a:lstStyle/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Частоты появления каждого из 9 счетных факторов заносятся в </a:t>
            </a:r>
            <a:r>
              <a:rPr lang="ru-RU" alt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таблицу факторов. </a:t>
            </a:r>
            <a:r>
              <a:rPr lang="ru-RU" alt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этом каждый счетный фактор, которым был оценен ответ, принимается </a:t>
            </a:r>
            <a:r>
              <a:rPr lang="ru-RU" alt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 один балл. </a:t>
            </a:r>
            <a:r>
              <a:rPr lang="ru-RU" alt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Если же ответ испытуемого оценен при помощи нескольких счетных факторов, то каждому фактору придается </a:t>
            </a:r>
            <a:r>
              <a:rPr lang="ru-RU" alt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равное значение. </a:t>
            </a:r>
            <a:r>
              <a:rPr lang="ru-RU" alt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Так, если ответ был оценен</a:t>
            </a:r>
            <a:r>
              <a:rPr lang="ru-RU" alt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Е</a:t>
            </a:r>
            <a:r>
              <a:rPr lang="ru-RU" alt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altLang="ru-RU" sz="1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</a:t>
            </a:r>
            <a:r>
              <a:rPr lang="ru-RU" alt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)-</a:t>
            </a:r>
            <a:r>
              <a:rPr lang="ru-RU" alt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alt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altLang="ru-RU" sz="1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разр</a:t>
            </a:r>
            <a:r>
              <a:rPr lang="ru-RU" alt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alt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 значение </a:t>
            </a:r>
            <a:r>
              <a:rPr lang="ru-RU" alt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alt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будет равняться 0,5 и </a:t>
            </a:r>
            <a:r>
              <a:rPr lang="ru-RU" alt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alt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соответственно тоже 0,5 балла</a:t>
            </a:r>
            <a:r>
              <a:rPr lang="ru-RU" alt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7950" y="115888"/>
            <a:ext cx="8856663" cy="6626225"/>
          </a:xfrm>
        </p:spPr>
        <p:txBody>
          <a:bodyPr/>
          <a:lstStyle/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Таблица факторов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alt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alt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alt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alt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alt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alt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alt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Когда 9 клеток профилей заполнены, цифры суммируются в столбцы и строчки. Вычисленные таким образом суммы по E, I, М, OD, ED, NP отражают особенности </a:t>
            </a:r>
            <a:r>
              <a:rPr lang="ru-RU" alt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фрустрационных</a:t>
            </a:r>
            <a:r>
              <a:rPr lang="ru-RU" alt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реакций испытуемого. </a:t>
            </a:r>
            <a:r>
              <a:rPr lang="ru-RU" altLang="ru-RU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Исходя из того, что число ситуаций – 24, вычисляется процентное соотношение каждой полученной суммы.</a:t>
            </a:r>
          </a:p>
        </p:txBody>
      </p:sp>
      <p:pic>
        <p:nvPicPr>
          <p:cNvPr id="52227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836613"/>
            <a:ext cx="5399088" cy="252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339752" y="1268760"/>
            <a:ext cx="3600400" cy="1584176"/>
          </a:xfrm>
          <a:prstGeom prst="rect">
            <a:avLst/>
          </a:prstGeom>
          <a:solidFill>
            <a:schemeClr val="accent3">
              <a:lumMod val="40000"/>
              <a:lumOff val="60000"/>
              <a:alpha val="5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388" y="115888"/>
            <a:ext cx="8785225" cy="6553200"/>
          </a:xfrm>
        </p:spPr>
        <p:txBody>
          <a:bodyPr/>
          <a:lstStyle/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Образцы. </a:t>
            </a:r>
            <a:r>
              <a:rPr lang="ru-RU" altLang="ru-RU" sz="2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(соотношения типов и направлений реакций)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основании профиля числовых данных составляются </a:t>
            </a:r>
            <a:r>
              <a:rPr lang="ru-RU" altLang="ru-RU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три основных и один дополнительный образец.</a:t>
            </a:r>
          </a:p>
          <a:p>
            <a:pPr marL="560070" indent="-51435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AutoNum type="arabicPeriod"/>
              <a:defRPr/>
            </a:pPr>
            <a:r>
              <a:rPr lang="ru-RU" alt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Первый образец выражает относительную частоту разных направлений реакций, независимо от их типа. </a:t>
            </a:r>
            <a:r>
              <a:rPr lang="ru-RU" altLang="ru-RU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Экстрапунитивные</a:t>
            </a:r>
            <a:r>
              <a:rPr lang="ru-RU" alt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интропунитивные</a:t>
            </a:r>
            <a:r>
              <a:rPr lang="ru-RU" alt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altLang="ru-RU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импунитивные</a:t>
            </a:r>
            <a:r>
              <a:rPr lang="ru-RU" alt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реакции располагаются в порядке их убывающей частоты. Например, частоты Е - 14, I - 6, М - 4, записываются </a:t>
            </a:r>
            <a:r>
              <a:rPr lang="ru-RU" altLang="ru-RU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Е&gt; I&gt; M.</a:t>
            </a:r>
          </a:p>
          <a:p>
            <a:pPr marL="502920" indent="-45720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AutoNum type="arabicPeriod" startAt="2"/>
              <a:defRPr/>
            </a:pPr>
            <a:r>
              <a:rPr lang="ru-RU" alt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Второй образец выражает относительную частоту типов реакций независимо от их направлений. Например, мы получили OD— 10, ED— 6, NP— 8. Записывается </a:t>
            </a:r>
            <a:r>
              <a:rPr lang="ru-RU" altLang="ru-RU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OD &gt; NP &gt; 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388" y="115888"/>
            <a:ext cx="8856662" cy="6742112"/>
          </a:xfrm>
        </p:spPr>
        <p:txBody>
          <a:bodyPr/>
          <a:lstStyle/>
          <a:p>
            <a:pPr marL="502920" indent="-45720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+mj-lt"/>
              <a:buAutoNum type="arabicPeriod" startAt="3"/>
              <a:defRPr/>
            </a:pPr>
            <a:r>
              <a:rPr lang="ru-RU" alt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Третий образец выражает относительную частоту </a:t>
            </a:r>
            <a:r>
              <a:rPr lang="ru-RU" altLang="ru-RU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трех наиболее часто встречающихся факторов независимо от типа и направления </a:t>
            </a:r>
            <a:r>
              <a:rPr lang="ru-RU" alt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реакций. Записывается, например, Е &gt; Е' &gt; М.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	Четвертый дополнительный образец включает </a:t>
            </a:r>
            <a:r>
              <a:rPr lang="ru-RU" altLang="ru-RU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сравнение реакций Е в ситуациях «препятствия» и «обвинения». </a:t>
            </a:r>
            <a:r>
              <a:rPr lang="ru-RU" alt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Частоты Е и Е` рассчитывается в процентах, исходя также из 24, но поскольку только 8 (или 1/3) тестовых ситуаций позволяют подсчет Е, то максимальный процент таких ответов будет составлять 33. Для целей интерпретации полученные проценты могут быть сравнены с этим числом. </a:t>
            </a:r>
            <a:r>
              <a:rPr lang="ru-RU" altLang="ru-RU" sz="1600" i="1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(непонятно, зачем)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altLang="ru-RU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-171400"/>
            <a:ext cx="6511925" cy="1143000"/>
          </a:xfrm>
        </p:spPr>
        <p:txBody>
          <a:bodyPr/>
          <a:lstStyle/>
          <a:p>
            <a:pPr indent="-182880" algn="l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Тенденции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7950" y="549275"/>
            <a:ext cx="8928100" cy="6308725"/>
          </a:xfrm>
        </p:spPr>
        <p:txBody>
          <a:bodyPr/>
          <a:lstStyle/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 время опыта испытуемый может </a:t>
            </a:r>
            <a:r>
              <a:rPr lang="ru-RU" altLang="ru-RU" sz="3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изменить свое суждение,</a:t>
            </a:r>
            <a:r>
              <a:rPr lang="ru-RU" alt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переходя из одного типа или направления реакций к другому. Подобное изменение имеет большое значение для пониманий реакций фрустрации, так как </a:t>
            </a:r>
            <a:r>
              <a:rPr lang="ru-RU" altLang="ru-RU" sz="3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показывает отношение испытуемого к своим собственным реакциям</a:t>
            </a:r>
            <a:r>
              <a:rPr lang="ru-RU" alt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Например, испытуемый может начать опыт, давая </a:t>
            </a:r>
            <a:r>
              <a:rPr lang="ru-RU" alt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экстрапунитивные</a:t>
            </a: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реакции, затем, после девяти или десяти ситуаций, которые вызывают у него чувство вины, начинает давать ответы </a:t>
            </a:r>
            <a:r>
              <a:rPr lang="ru-RU" alt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интропунитивного</a:t>
            </a: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типа. Анализ предполагает выявить существование таких </a:t>
            </a:r>
            <a:r>
              <a:rPr lang="ru-RU" altLang="ru-RU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тенденций.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188640"/>
            <a:ext cx="8784976" cy="6408712"/>
          </a:xfrm>
        </p:spPr>
        <p:txBody>
          <a:bodyPr/>
          <a:lstStyle/>
          <a:p>
            <a:pPr marL="46037" indent="0">
              <a:buNone/>
            </a:pPr>
            <a:r>
              <a:rPr lang="ru-RU" sz="4400" dirty="0" smtClean="0"/>
              <a:t>Версии адаптированные:</a:t>
            </a:r>
          </a:p>
          <a:p>
            <a:pPr marL="46037" indent="0">
              <a:buNone/>
            </a:pPr>
            <a:r>
              <a:rPr lang="ru-RU" sz="4400" dirty="0" smtClean="0"/>
              <a:t>– Березина, полная (566) и сокращенная (ММИЛ -377)</a:t>
            </a:r>
          </a:p>
          <a:p>
            <a:pPr>
              <a:buFontTx/>
              <a:buChar char="-"/>
            </a:pPr>
            <a:r>
              <a:rPr lang="ru-RU" sz="4400" dirty="0" err="1" smtClean="0"/>
              <a:t>Собчик</a:t>
            </a:r>
            <a:r>
              <a:rPr lang="ru-RU" sz="4400" dirty="0" smtClean="0"/>
              <a:t> (СМИЛ), </a:t>
            </a:r>
            <a:r>
              <a:rPr lang="ru-RU" sz="4400" dirty="0"/>
              <a:t>полная (566) и </a:t>
            </a:r>
            <a:r>
              <a:rPr lang="ru-RU" sz="4400" dirty="0" smtClean="0"/>
              <a:t>сокращенная (388)</a:t>
            </a:r>
          </a:p>
          <a:p>
            <a:pPr>
              <a:buFontTx/>
              <a:buChar char="-"/>
            </a:pPr>
            <a:r>
              <a:rPr lang="ru-RU" sz="4400" dirty="0" err="1" smtClean="0"/>
              <a:t>Минимульт</a:t>
            </a:r>
            <a:r>
              <a:rPr lang="ru-RU" sz="4400" dirty="0" smtClean="0"/>
              <a:t> – 71 пункт, нет </a:t>
            </a:r>
            <a:r>
              <a:rPr lang="en-US" sz="4400" dirty="0" smtClean="0"/>
              <a:t>Mf</a:t>
            </a:r>
            <a:r>
              <a:rPr lang="ru-RU" sz="3600" dirty="0" smtClean="0">
                <a:solidFill>
                  <a:srgbClr val="00B050"/>
                </a:solidFill>
              </a:rPr>
              <a:t>(</a:t>
            </a:r>
            <a:r>
              <a:rPr lang="ru-RU" sz="3600" dirty="0" err="1" smtClean="0">
                <a:solidFill>
                  <a:srgbClr val="00B050"/>
                </a:solidFill>
              </a:rPr>
              <a:t>маск-фемин</a:t>
            </a:r>
            <a:r>
              <a:rPr lang="ru-RU" sz="3600" dirty="0" smtClean="0">
                <a:solidFill>
                  <a:srgbClr val="00B050"/>
                </a:solidFill>
              </a:rPr>
              <a:t>)</a:t>
            </a:r>
            <a:r>
              <a:rPr lang="en-US" sz="3600" dirty="0" smtClean="0">
                <a:solidFill>
                  <a:srgbClr val="00B050"/>
                </a:solidFill>
              </a:rPr>
              <a:t> </a:t>
            </a:r>
            <a:r>
              <a:rPr lang="ru-RU" sz="4400" dirty="0" smtClean="0"/>
              <a:t>и </a:t>
            </a:r>
            <a:r>
              <a:rPr lang="en-US" sz="4400" dirty="0" smtClean="0"/>
              <a:t>Si</a:t>
            </a:r>
            <a:r>
              <a:rPr lang="ru-RU" sz="4400" dirty="0" smtClean="0"/>
              <a:t> </a:t>
            </a:r>
            <a:r>
              <a:rPr lang="ru-RU" sz="3600" dirty="0" smtClean="0">
                <a:solidFill>
                  <a:srgbClr val="00B050"/>
                </a:solidFill>
              </a:rPr>
              <a:t>(интроверсия)</a:t>
            </a:r>
            <a:r>
              <a:rPr lang="en-US" sz="4400" dirty="0" smtClean="0"/>
              <a:t>.</a:t>
            </a:r>
            <a:r>
              <a:rPr lang="ru-RU" sz="4400" dirty="0" smtClean="0"/>
              <a:t> </a:t>
            </a:r>
          </a:p>
          <a:p>
            <a:pPr marL="46037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1462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0825" y="188913"/>
            <a:ext cx="8713788" cy="6553200"/>
          </a:xfrm>
        </p:spPr>
        <p:txBody>
          <a:bodyPr/>
          <a:lstStyle/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Формула вычисления численной оценки тенденции: (а-b)/ (</a:t>
            </a:r>
            <a:r>
              <a:rPr lang="ru-RU" altLang="ru-RU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а+b</a:t>
            </a:r>
            <a:r>
              <a:rPr lang="ru-RU" alt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), где а — количественная оценка в первой половине протокола (первые 12 рисунков), b - во второй его половине. 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того, чтобы тенденция могла быть рассмотрена как </a:t>
            </a:r>
            <a:r>
              <a:rPr lang="ru-RU" alt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значимая</a:t>
            </a:r>
            <a:r>
              <a:rPr lang="ru-RU" alt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она должна вмещаться, по крайней мере, в </a:t>
            </a:r>
            <a:r>
              <a:rPr lang="ru-RU" alt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четыре ответа </a:t>
            </a:r>
            <a:r>
              <a:rPr lang="ru-RU" alt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иметь минимальную оценку </a:t>
            </a:r>
            <a:r>
              <a:rPr lang="ru-RU" alt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0,33.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altLang="ru-RU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0832"/>
            <a:ext cx="7694240" cy="733872"/>
          </a:xfrm>
        </p:spPr>
        <p:txBody>
          <a:bodyPr/>
          <a:lstStyle/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Анализируется пять типов тенденций.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388" y="731838"/>
            <a:ext cx="8856662" cy="6010275"/>
          </a:xfrm>
        </p:spPr>
        <p:txBody>
          <a:bodyPr/>
          <a:lstStyle/>
          <a:p>
            <a:pPr indent="-182880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 типа </a:t>
            </a:r>
          </a:p>
          <a:p>
            <a:pPr indent="-182880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каждого из</a:t>
            </a:r>
          </a:p>
          <a:p>
            <a:pPr indent="-182880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 факторов в </a:t>
            </a:r>
          </a:p>
          <a:p>
            <a:pPr indent="-182880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 столбцах</a:t>
            </a:r>
            <a:endParaRPr lang="ru-RU" alt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1-й. Рассматривается направление реакции в столбце OD. </a:t>
            </a:r>
            <a:r>
              <a:rPr lang="ru-RU" altLang="ru-RU" sz="2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Например</a:t>
            </a:r>
            <a:r>
              <a:rPr lang="ru-RU" alt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фактор Е' появляется пять раз: 3 раза в первой половине протокола  и 2 раза во второй половине с оценкой. Соотношение равно </a:t>
            </a:r>
            <a:r>
              <a:rPr lang="ru-RU" alt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+1/5 (0,2). </a:t>
            </a:r>
            <a:r>
              <a:rPr lang="ru-RU" alt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Фактор I` появляется в целом только один раз, фактор М' появляется три раза </a:t>
            </a:r>
            <a:r>
              <a:rPr lang="ru-RU" alt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(незначимые частоты). </a:t>
            </a:r>
          </a:p>
          <a:p>
            <a:pPr indent="-182880" algn="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Тенденция 1-го типа отсутствует.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2-й. Аналогично рассматриваются факторы Е, I, М.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3-й. Аналогично рассматриваются факторы е, </a:t>
            </a:r>
            <a:r>
              <a:rPr lang="en-US" alt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alt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m.</a:t>
            </a:r>
          </a:p>
        </p:txBody>
      </p:sp>
      <p:pic>
        <p:nvPicPr>
          <p:cNvPr id="57348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113" y="682625"/>
            <a:ext cx="3346450" cy="156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Прямая со стрелкой 5"/>
          <p:cNvCxnSpPr/>
          <p:nvPr/>
        </p:nvCxnSpPr>
        <p:spPr>
          <a:xfrm>
            <a:off x="2555875" y="1052513"/>
            <a:ext cx="431800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4356100" y="908050"/>
            <a:ext cx="0" cy="865188"/>
          </a:xfrm>
          <a:prstGeom prst="straightConnector1">
            <a:avLst/>
          </a:prstGeom>
          <a:ln w="476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5148263" y="908050"/>
            <a:ext cx="0" cy="865188"/>
          </a:xfrm>
          <a:prstGeom prst="straightConnector1">
            <a:avLst/>
          </a:prstGeom>
          <a:ln w="476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5867400" y="908050"/>
            <a:ext cx="0" cy="865188"/>
          </a:xfrm>
          <a:prstGeom prst="straightConnector1">
            <a:avLst/>
          </a:prstGeom>
          <a:ln w="476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0825" y="115888"/>
            <a:ext cx="8785225" cy="6553200"/>
          </a:xfrm>
        </p:spPr>
        <p:txBody>
          <a:bodyPr/>
          <a:lstStyle/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4-й. Рассматриваются направления реакций </a:t>
            </a:r>
            <a:r>
              <a:rPr lang="ru-RU" alt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без учета столбцов </a:t>
            </a:r>
            <a:r>
              <a:rPr lang="ru-RU" altLang="ru-RU" sz="3600" b="1" cap="al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 строкам</a:t>
            </a:r>
            <a:r>
              <a:rPr lang="ru-RU" alt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alt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altLang="ru-RU" sz="3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alt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altLang="ru-RU" sz="3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alt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ru-RU" altLang="ru-RU" sz="28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Например</a:t>
            </a:r>
            <a:r>
              <a:rPr lang="ru-RU" alt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рассмотрение </a:t>
            </a: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строки Е </a:t>
            </a:r>
            <a:r>
              <a:rPr lang="ru-RU" alt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указывает на наличие </a:t>
            </a: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alt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факторов в первой половине и 6 - во второй </a:t>
            </a: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половине </a:t>
            </a:r>
            <a:r>
              <a:rPr lang="ru-RU" alt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(50%). </a:t>
            </a:r>
            <a:r>
              <a:rPr lang="ru-RU" alt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Аналогично рассматриваются </a:t>
            </a: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строки </a:t>
            </a:r>
            <a:r>
              <a:rPr lang="en-US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alt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altLang="ru-RU" sz="3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altLang="ru-RU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8371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6157" y="1514009"/>
            <a:ext cx="5707063" cy="267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олилиния 1"/>
          <p:cNvSpPr/>
          <p:nvPr/>
        </p:nvSpPr>
        <p:spPr>
          <a:xfrm>
            <a:off x="1817688" y="1903413"/>
            <a:ext cx="836612" cy="2505075"/>
          </a:xfrm>
          <a:custGeom>
            <a:avLst/>
            <a:gdLst>
              <a:gd name="connsiteX0" fmla="*/ 685523 w 836897"/>
              <a:gd name="connsiteY0" fmla="*/ 194189 h 2504275"/>
              <a:gd name="connsiteX1" fmla="*/ 59881 w 836897"/>
              <a:gd name="connsiteY1" fmla="*/ 319318 h 2504275"/>
              <a:gd name="connsiteX2" fmla="*/ 108008 w 836897"/>
              <a:gd name="connsiteY2" fmla="*/ 2263621 h 2504275"/>
              <a:gd name="connsiteX3" fmla="*/ 791401 w 836897"/>
              <a:gd name="connsiteY3" fmla="*/ 2244370 h 2504275"/>
              <a:gd name="connsiteX4" fmla="*/ 685523 w 836897"/>
              <a:gd name="connsiteY4" fmla="*/ 194189 h 2504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6897" h="2504275">
                <a:moveTo>
                  <a:pt x="685523" y="194189"/>
                </a:moveTo>
                <a:cubicBezTo>
                  <a:pt x="563603" y="-126653"/>
                  <a:pt x="156133" y="-25587"/>
                  <a:pt x="59881" y="319318"/>
                </a:cubicBezTo>
                <a:cubicBezTo>
                  <a:pt x="-36371" y="664223"/>
                  <a:pt x="-13912" y="1942779"/>
                  <a:pt x="108008" y="2263621"/>
                </a:cubicBezTo>
                <a:cubicBezTo>
                  <a:pt x="229928" y="2584463"/>
                  <a:pt x="688732" y="2590879"/>
                  <a:pt x="791401" y="2244370"/>
                </a:cubicBezTo>
                <a:cubicBezTo>
                  <a:pt x="894070" y="1897861"/>
                  <a:pt x="807443" y="515031"/>
                  <a:pt x="685523" y="194189"/>
                </a:cubicBezTo>
                <a:close/>
              </a:path>
            </a:pathLst>
          </a:custGeom>
          <a:solidFill>
            <a:srgbClr val="FFFF00">
              <a:alpha val="2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>
            <a:off x="2875492" y="2276872"/>
            <a:ext cx="3528392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>
            <a:off x="2888526" y="2777088"/>
            <a:ext cx="3528392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>
            <a:off x="2948326" y="3392488"/>
            <a:ext cx="3528392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388" y="115888"/>
            <a:ext cx="8785225" cy="6553200"/>
          </a:xfrm>
        </p:spPr>
        <p:txBody>
          <a:bodyPr/>
          <a:lstStyle/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5-й. Поперечная тенденция рассматривает распределение факторов в трех столбцах, </a:t>
            </a:r>
            <a:r>
              <a:rPr lang="ru-RU" alt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 ТИПАМ реакций </a:t>
            </a:r>
            <a:r>
              <a:rPr lang="ru-RU" alt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учитывая направления</a:t>
            </a:r>
            <a:r>
              <a:rPr lang="ru-RU" alt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например</a:t>
            </a:r>
            <a:r>
              <a:rPr lang="ru-RU" alt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рассмотрение столбца OD указывает на наличие 4 факторов в первой половине и 6 - во второй половине </a:t>
            </a:r>
            <a:r>
              <a:rPr lang="ru-RU" alt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(20%). </a:t>
            </a:r>
            <a:r>
              <a:rPr lang="ru-RU" alt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Аналогично рассматриваются столбцы ED и NP.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altLang="ru-RU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9395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3716338"/>
            <a:ext cx="5202237" cy="243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олилиния 3"/>
          <p:cNvSpPr/>
          <p:nvPr/>
        </p:nvSpPr>
        <p:spPr>
          <a:xfrm>
            <a:off x="3297238" y="3454400"/>
            <a:ext cx="3197225" cy="738188"/>
          </a:xfrm>
          <a:custGeom>
            <a:avLst/>
            <a:gdLst>
              <a:gd name="connsiteX0" fmla="*/ 81873 w 3198386"/>
              <a:gd name="connsiteY0" fmla="*/ 183204 h 736948"/>
              <a:gd name="connsiteX1" fmla="*/ 957772 w 3198386"/>
              <a:gd name="connsiteY1" fmla="*/ 29200 h 736948"/>
              <a:gd name="connsiteX2" fmla="*/ 2786572 w 3198386"/>
              <a:gd name="connsiteY2" fmla="*/ 48451 h 736948"/>
              <a:gd name="connsiteX3" fmla="*/ 3123457 w 3198386"/>
              <a:gd name="connsiteY3" fmla="*/ 510463 h 736948"/>
              <a:gd name="connsiteX4" fmla="*/ 1708543 w 3198386"/>
              <a:gd name="connsiteY4" fmla="*/ 702969 h 736948"/>
              <a:gd name="connsiteX5" fmla="*/ 226252 w 3198386"/>
              <a:gd name="connsiteY5" fmla="*/ 683718 h 736948"/>
              <a:gd name="connsiteX6" fmla="*/ 81873 w 3198386"/>
              <a:gd name="connsiteY6" fmla="*/ 183204 h 736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198386" h="736948">
                <a:moveTo>
                  <a:pt x="81873" y="183204"/>
                </a:moveTo>
                <a:cubicBezTo>
                  <a:pt x="203793" y="74118"/>
                  <a:pt x="506989" y="51659"/>
                  <a:pt x="957772" y="29200"/>
                </a:cubicBezTo>
                <a:cubicBezTo>
                  <a:pt x="1408555" y="6741"/>
                  <a:pt x="2425625" y="-31759"/>
                  <a:pt x="2786572" y="48451"/>
                </a:cubicBezTo>
                <a:cubicBezTo>
                  <a:pt x="3147519" y="128661"/>
                  <a:pt x="3303128" y="401377"/>
                  <a:pt x="3123457" y="510463"/>
                </a:cubicBezTo>
                <a:cubicBezTo>
                  <a:pt x="2943786" y="619549"/>
                  <a:pt x="2191411" y="674093"/>
                  <a:pt x="1708543" y="702969"/>
                </a:cubicBezTo>
                <a:cubicBezTo>
                  <a:pt x="1225676" y="731845"/>
                  <a:pt x="503780" y="770345"/>
                  <a:pt x="226252" y="683718"/>
                </a:cubicBezTo>
                <a:cubicBezTo>
                  <a:pt x="-51276" y="597091"/>
                  <a:pt x="-40047" y="292290"/>
                  <a:pt x="81873" y="183204"/>
                </a:cubicBezTo>
                <a:close/>
              </a:path>
            </a:pathLst>
          </a:custGeom>
          <a:solidFill>
            <a:srgbClr val="FFFF00">
              <a:alpha val="3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" name="Стрелка вниз 1"/>
          <p:cNvSpPr/>
          <p:nvPr/>
        </p:nvSpPr>
        <p:spPr>
          <a:xfrm>
            <a:off x="3923928" y="4005064"/>
            <a:ext cx="45719" cy="14401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5136143" y="4098826"/>
            <a:ext cx="45719" cy="14401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6302639" y="4098826"/>
            <a:ext cx="45719" cy="14401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6511925" cy="857225"/>
          </a:xfrm>
        </p:spPr>
        <p:txBody>
          <a:bodyPr/>
          <a:lstStyle/>
          <a:p>
            <a:pPr indent="-182880" algn="l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Интерпретация: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388" y="731838"/>
            <a:ext cx="8856662" cy="5937250"/>
          </a:xfrm>
        </p:spPr>
        <p:txBody>
          <a:bodyPr/>
          <a:lstStyle/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2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Техника интерпретации включает несколько этапов.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27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Первый этап </a:t>
            </a:r>
            <a:r>
              <a:rPr lang="ru-RU" altLang="ru-RU" sz="2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- изучение GCR (степень социальной адаптации). Если низкий GCR, то можно предполагать, что у испытуемого часты конфликты, и он недостаточно адаптирован к окружению. В норме &gt;50%. У больных неврозами GCR менее 35%.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27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Второй </a:t>
            </a:r>
            <a:r>
              <a:rPr lang="ru-RU" altLang="ru-RU" sz="27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этап - изучение оценок шести факторов в таблице профилей.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altLang="ru-RU" sz="2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Сравниваются оценки </a:t>
            </a:r>
            <a:r>
              <a:rPr lang="ru-RU" altLang="ru-RU" sz="27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направления реакций (E, I, M) </a:t>
            </a:r>
            <a:r>
              <a:rPr lang="ru-RU" altLang="ru-RU" sz="2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Например</a:t>
            </a:r>
            <a:r>
              <a:rPr lang="ru-RU" altLang="ru-RU" sz="27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если Е&gt; М &gt;I ,  можно сказать, что субъект во </a:t>
            </a:r>
            <a:r>
              <a:rPr lang="ru-RU" altLang="ru-RU" sz="27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фрустрационной</a:t>
            </a:r>
            <a:r>
              <a:rPr lang="ru-RU" altLang="ru-RU" sz="27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ситуации будет с повышенной частотой отвечать в </a:t>
            </a:r>
            <a:r>
              <a:rPr lang="ru-RU" altLang="ru-RU" sz="27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экстрапунитивной</a:t>
            </a:r>
            <a:r>
              <a:rPr lang="ru-RU" altLang="ru-RU" sz="27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манере и очень редко в </a:t>
            </a:r>
            <a:r>
              <a:rPr lang="ru-RU" altLang="ru-RU" sz="27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интропунитивной</a:t>
            </a:r>
            <a:r>
              <a:rPr lang="ru-RU" altLang="ru-RU" sz="27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. И это может служить признаком неадекватной самооценки. 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altLang="ru-RU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388" y="188913"/>
            <a:ext cx="8856662" cy="6553200"/>
          </a:xfrm>
        </p:spPr>
        <p:txBody>
          <a:bodyPr/>
          <a:lstStyle/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Оценки, типов реакций </a:t>
            </a:r>
            <a:r>
              <a:rPr lang="ru-RU" alt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имеют разный смысл. Если мы получили повышенную оценку OD, то это говорит о том, что во </a:t>
            </a:r>
            <a:r>
              <a:rPr lang="ru-RU" alt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фрустрационных</a:t>
            </a:r>
            <a:r>
              <a:rPr lang="ru-RU" alt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ситуациях у субъекта преобладает более чем нормально идея препятствия. 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Высокое ED означает слабую, уязвимую личность. 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Оценка NP — признак адекватного реагирования, показатель той степени, в которой субъект может разрешить </a:t>
            </a:r>
            <a:r>
              <a:rPr lang="ru-RU" alt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фрустрационные</a:t>
            </a:r>
            <a:r>
              <a:rPr lang="ru-RU" alt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ситуации.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Третий </a:t>
            </a:r>
            <a:r>
              <a:rPr lang="ru-RU" alt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этап — изучение тенденций. </a:t>
            </a:r>
            <a:r>
              <a:rPr lang="ru-RU" alt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Дает </a:t>
            </a:r>
            <a:r>
              <a:rPr lang="ru-RU" alt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понимание отношения испытуемого к своим реакциям</a:t>
            </a: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Есть ли рефлексия?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850" y="333375"/>
            <a:ext cx="7981950" cy="5181600"/>
          </a:xfrm>
        </p:spPr>
        <p:txBody>
          <a:bodyPr/>
          <a:lstStyle/>
          <a:p>
            <a:pPr indent="-182880" algn="just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Рекомендация – пройти тест в компьютерном варианте (модифицированный, один выбор из предложенных в каждой картинке)</a:t>
            </a:r>
            <a:br>
              <a:rPr lang="ru-RU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Сет. Папка\</a:t>
            </a:r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TST\</a:t>
            </a:r>
            <a:r>
              <a:rPr lang="en-US" sz="32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rosencveyg</a:t>
            </a:r>
            <a:endParaRPr lang="ru-RU" sz="3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Заголовок 1"/>
          <p:cNvSpPr>
            <a:spLocks noGrp="1"/>
          </p:cNvSpPr>
          <p:nvPr>
            <p:ph type="ctrTitle"/>
          </p:nvPr>
        </p:nvSpPr>
        <p:spPr>
          <a:xfrm>
            <a:off x="251520" y="836712"/>
            <a:ext cx="7175351" cy="179316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altLang="ru-RU" sz="8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Техника репертуарных решеток\</a:t>
            </a:r>
            <a:r>
              <a:rPr lang="ru-RU" altLang="ru-RU" sz="49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обзор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Содержимое 2"/>
          <p:cNvSpPr>
            <a:spLocks noGrp="1"/>
          </p:cNvSpPr>
          <p:nvPr>
            <p:ph sz="quarter" idx="13"/>
          </p:nvPr>
        </p:nvSpPr>
        <p:spPr>
          <a:xfrm>
            <a:off x="107950" y="188913"/>
            <a:ext cx="8928100" cy="6480175"/>
          </a:xfrm>
          <a:ln w="38100"/>
        </p:spPr>
        <p:txBody>
          <a:bodyPr/>
          <a:lstStyle/>
          <a:p>
            <a:pPr eaLnBrk="1" hangingPunct="1">
              <a:buFont typeface="Georgia" panose="02040502050405020303" pitchFamily="18" charset="0"/>
              <a:buNone/>
              <a:defRPr/>
            </a:pP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Есть «территория», но у каждого  есть уникальная ее карта для индивидуальной ориентировки в этом мире.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endParaRPr lang="ru-RU" altLang="ru-RU" sz="2800" b="1" i="1" dirty="0" smtClean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altLang="ru-RU" sz="2800" b="1" i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Значение фиксируется в языке, надындивидуально, объективно и </a:t>
            </a:r>
            <a:r>
              <a:rPr lang="ru-RU" altLang="ru-RU" sz="2800" b="1" i="1" dirty="0" err="1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непсихологично</a:t>
            </a:r>
            <a:r>
              <a:rPr lang="ru-RU" altLang="ru-RU" sz="2800" b="1" i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46037" indent="0" eaLnBrk="1" hangingPunct="1">
              <a:spcBef>
                <a:spcPts val="0"/>
              </a:spcBef>
              <a:spcAft>
                <a:spcPts val="0"/>
              </a:spcAft>
              <a:buFont typeface="Georgia" panose="02040502050405020303" pitchFamily="18" charset="0"/>
              <a:buNone/>
              <a:defRPr/>
            </a:pPr>
            <a:r>
              <a:rPr lang="ru-RU" altLang="ru-RU" sz="2800" b="1" i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Смысл – индивидуален и субъективен</a:t>
            </a:r>
          </a:p>
          <a:p>
            <a:pPr marL="46037" indent="0" eaLnBrk="1" hangingPunct="1">
              <a:buFont typeface="Georgia" panose="02040502050405020303" pitchFamily="18" charset="0"/>
              <a:buNone/>
              <a:defRPr/>
            </a:pP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Даже идеально статистически выверенный личностный опросник – это лишь набор значений (обобщенное описание территории). Он лишь частично отражает карту испытуемого, </a:t>
            </a:r>
            <a:r>
              <a:rPr lang="ru-RU" alt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 важна именно уникальная карта.</a:t>
            </a:r>
          </a:p>
          <a:p>
            <a:pPr marL="46037" indent="0" eaLnBrk="1" hangingPunct="1">
              <a:buFont typeface="Georgia" panose="02040502050405020303" pitchFamily="18" charset="0"/>
              <a:buNone/>
              <a:defRPr/>
            </a:pPr>
            <a:r>
              <a:rPr lang="ru-RU" altLang="ru-RU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Испытуемый, когда ему навязывают чужую карту чувствует себя подопытным кроликом.</a:t>
            </a:r>
          </a:p>
          <a:p>
            <a:pPr marL="46037" indent="0" eaLnBrk="1" hangingPunct="1">
              <a:buFont typeface="Georgia" panose="02040502050405020303" pitchFamily="18" charset="0"/>
              <a:buNone/>
              <a:defRPr/>
            </a:pPr>
            <a:endParaRPr lang="ru-RU" alt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10225136" cy="633412"/>
          </a:xfrm>
        </p:spPr>
        <p:txBody>
          <a:bodyPr/>
          <a:lstStyle/>
          <a:p>
            <a:pPr marL="0" indent="0" algn="l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3600" dirty="0" err="1" smtClean="0"/>
              <a:t>Дж.Келли</a:t>
            </a:r>
            <a:r>
              <a:rPr lang="ru-RU" sz="3600" dirty="0" smtClean="0"/>
              <a:t> (1955) теория конструктов</a:t>
            </a:r>
            <a:endParaRPr lang="ru-RU" sz="3600" dirty="0"/>
          </a:p>
        </p:txBody>
      </p:sp>
      <p:sp>
        <p:nvSpPr>
          <p:cNvPr id="65539" name="Содержимое 2"/>
          <p:cNvSpPr>
            <a:spLocks noGrp="1"/>
          </p:cNvSpPr>
          <p:nvPr>
            <p:ph sz="quarter" idx="13"/>
          </p:nvPr>
        </p:nvSpPr>
        <p:spPr>
          <a:xfrm>
            <a:off x="250825" y="908050"/>
            <a:ext cx="8435975" cy="5400675"/>
          </a:xfrm>
        </p:spPr>
        <p:txBody>
          <a:bodyPr/>
          <a:lstStyle/>
          <a:p>
            <a:pPr marL="273050" indent="-273050" eaLnBrk="1" hangingPunct="1">
              <a:spcBef>
                <a:spcPts val="575"/>
              </a:spcBef>
              <a:spcAft>
                <a:spcPct val="0"/>
              </a:spcAft>
              <a:buFont typeface="Wingdings 2" panose="05020102010507070707" pitchFamily="18" charset="2"/>
              <a:buChar char=""/>
            </a:pPr>
            <a:r>
              <a:rPr lang="ru-RU" altLang="ru-RU" sz="25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 судит о своем мире с помощью понятийных схем, или моделей, которые он создает САМ и затем пытается приспособить к объективной действительности. Это приспособление не всегда является удачным…</a:t>
            </a:r>
          </a:p>
          <a:p>
            <a:pPr marL="273050" indent="-273050" eaLnBrk="1" hangingPunct="1">
              <a:spcBef>
                <a:spcPts val="575"/>
              </a:spcBef>
              <a:spcAft>
                <a:spcPct val="0"/>
              </a:spcAft>
              <a:buFont typeface="Wingdings 2" panose="05020102010507070707" pitchFamily="18" charset="2"/>
              <a:buChar char=""/>
            </a:pPr>
            <a:r>
              <a:rPr lang="ru-RU" altLang="ru-RU" sz="25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Конструкты</a:t>
            </a:r>
            <a:r>
              <a:rPr lang="ru-RU" altLang="ru-RU" sz="25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 способы истолкования мира, это «классификационно-оценочный эталон, </a:t>
            </a:r>
            <a:r>
              <a:rPr lang="ru-RU" altLang="ru-RU" sz="25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сконструированный</a:t>
            </a:r>
            <a:r>
              <a:rPr lang="ru-RU" altLang="ru-RU" sz="25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человеком, проверенный (</a:t>
            </a:r>
            <a:r>
              <a:rPr lang="ru-RU" altLang="ru-RU" sz="25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валидизированный</a:t>
            </a:r>
            <a:r>
              <a:rPr lang="ru-RU" altLang="ru-RU" sz="25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им на практике, с помощью которого осуществляется восприятие и понимание окружающей действительности, </a:t>
            </a:r>
            <a:r>
              <a:rPr lang="ru-RU" altLang="ru-RU" sz="25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</a:t>
            </a:r>
            <a:r>
              <a:rPr lang="ru-RU" altLang="ru-RU" sz="25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оценка событий. В самом общем виде конструкт – это </a:t>
            </a:r>
            <a:r>
              <a:rPr lang="ru-RU" altLang="ru-RU" sz="25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биполярный</a:t>
            </a:r>
            <a:r>
              <a:rPr lang="ru-RU" altLang="ru-RU" sz="25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признак, альтернатива, противоположные отношения и способы поведения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Содержимое 2"/>
          <p:cNvSpPr>
            <a:spLocks noGrp="1"/>
          </p:cNvSpPr>
          <p:nvPr>
            <p:ph sz="quarter" idx="13"/>
          </p:nvPr>
        </p:nvSpPr>
        <p:spPr>
          <a:xfrm>
            <a:off x="107504" y="188640"/>
            <a:ext cx="9036496" cy="6552728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extLst/>
        </p:spPr>
        <p:txBody>
          <a:bodyPr rtlCol="0">
            <a:normAutofit lnSpcReduction="10000"/>
          </a:bodyPr>
          <a:lstStyle/>
          <a:p>
            <a:pPr marL="0" indent="0" algn="just" eaLnBrk="1" fontAlgn="auto" hangingPunct="1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</a:rPr>
              <a:t>1. Общая информация.</a:t>
            </a:r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Times New Roman"/>
              </a:rPr>
              <a:t>(</a:t>
            </a:r>
            <a:r>
              <a:rPr lang="ru-RU" sz="3200" b="1" dirty="0" smtClean="0">
                <a:solidFill>
                  <a:srgbClr val="FF0000"/>
                </a:solidFill>
                <a:latin typeface="Times New Roman"/>
              </a:rPr>
              <a:t>ММ</a:t>
            </a:r>
            <a:r>
              <a:rPr lang="en-US" sz="3200" b="1" dirty="0" smtClean="0">
                <a:solidFill>
                  <a:srgbClr val="FF0000"/>
                </a:solidFill>
                <a:latin typeface="Times New Roman"/>
              </a:rPr>
              <a:t>PI-1)</a:t>
            </a:r>
            <a:endParaRPr lang="ru-RU" sz="3200" b="1" dirty="0" smtClean="0">
              <a:solidFill>
                <a:srgbClr val="FF0000"/>
              </a:solidFill>
              <a:latin typeface="Times New Roman"/>
            </a:endParaRPr>
          </a:p>
          <a:p>
            <a:pPr marL="0" indent="0" algn="just" eaLnBrk="1" fontAlgn="auto" hangingPunct="1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</a:rPr>
              <a:t>Валидный и надежный метод диагностики личности. Предназначен для исследования личности взрослых людей, типичных способов их поведения, адаптивных возможностей в условиях стресса.</a:t>
            </a:r>
          </a:p>
          <a:p>
            <a:pPr marL="0" indent="0" algn="just" eaLnBrk="1" fontAlgn="auto" hangingPunct="1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</a:rPr>
              <a:t>Текст опросника включает </a:t>
            </a:r>
            <a:r>
              <a:rPr lang="ru-RU" sz="3200" b="1" dirty="0" smtClean="0">
                <a:solidFill>
                  <a:srgbClr val="FF0000"/>
                </a:solidFill>
                <a:latin typeface="Times New Roman"/>
              </a:rPr>
              <a:t>566 </a:t>
            </a:r>
            <a:r>
              <a:rPr lang="ru-RU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</a:rPr>
              <a:t>пунктов, которые касаются самочувствия, привычек, поведения, преобладающих переживаний и настроения, отношений к различным жизненным явлениям и пр. </a:t>
            </a:r>
            <a:endParaRPr lang="en-US" sz="32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/>
            </a:endParaRPr>
          </a:p>
          <a:p>
            <a:pPr marL="0" indent="0" algn="just" eaLnBrk="1" fontAlgn="auto" hangingPunct="1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</a:rPr>
              <a:t>В результате обработки - показатели по </a:t>
            </a:r>
            <a:r>
              <a:rPr lang="ru-RU" sz="3200" b="1" dirty="0">
                <a:solidFill>
                  <a:srgbClr val="FF0000"/>
                </a:solidFill>
                <a:latin typeface="Times New Roman"/>
              </a:rPr>
              <a:t>10-ти</a:t>
            </a:r>
            <a:r>
              <a:rPr lang="ru-RU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</a:rPr>
              <a:t> базовым и </a:t>
            </a:r>
            <a:r>
              <a:rPr lang="ru-RU" sz="3200" b="1" dirty="0">
                <a:solidFill>
                  <a:srgbClr val="FF0000"/>
                </a:solidFill>
                <a:latin typeface="Times New Roman"/>
              </a:rPr>
              <a:t>3-м</a:t>
            </a:r>
            <a:r>
              <a:rPr lang="ru-RU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</a:rPr>
              <a:t> контрольным шкалам.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561975"/>
          </a:xfrm>
        </p:spPr>
        <p:txBody>
          <a:bodyPr>
            <a:normAutofit fontScale="90000"/>
          </a:bodyPr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dirty="0" smtClean="0"/>
              <a:t>Конструкт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250825" y="333375"/>
            <a:ext cx="5689600" cy="6264275"/>
          </a:xfrm>
        </p:spPr>
        <p:txBody>
          <a:bodyPr rtlCol="0">
            <a:noAutofit/>
          </a:bodyPr>
          <a:lstStyle/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/>
              <a:buChar char=""/>
              <a:defRPr/>
            </a:pPr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инструмент восприятия.</a:t>
            </a:r>
            <a:b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Он имеет два полюса. Конструкты  у каждого свои.</a:t>
            </a:r>
            <a:b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Конструкт дает возможность отражать определенную сторону реальности. "</a:t>
            </a:r>
            <a:r>
              <a:rPr lang="ru-RU" sz="21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умный-глупый</a:t>
            </a:r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"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/>
              <a:buChar char=""/>
              <a:defRPr/>
            </a:pPr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Два конструкта дают возможность отражать одновременно две стороны реальности. </a:t>
            </a:r>
            <a:b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sz="21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умный-глупый</a:t>
            </a:r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", "</a:t>
            </a:r>
            <a:r>
              <a:rPr lang="ru-RU" sz="21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сильный-слабый</a:t>
            </a:r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"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/>
              <a:buChar char=""/>
              <a:defRPr/>
            </a:pPr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Три конструкта дают возможность отражать одновременно три стороны реальности.</a:t>
            </a:r>
            <a:b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sz="21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умный-глупый</a:t>
            </a:r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", "</a:t>
            </a:r>
            <a:r>
              <a:rPr lang="ru-RU" sz="21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сильный-слабый</a:t>
            </a:r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", "</a:t>
            </a:r>
            <a:r>
              <a:rPr lang="ru-RU" sz="21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добрый-злой</a:t>
            </a:r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"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/>
              <a:buChar char=""/>
              <a:defRPr/>
            </a:pPr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Чем больше конструктов, тем больше сторон реальности одновременно человек может воспринять. Кто имеет много конструктов - </a:t>
            </a:r>
            <a:r>
              <a:rPr lang="ru-RU" sz="21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когнитивно</a:t>
            </a:r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ru-RU" sz="21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cложный</a:t>
            </a:r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мало - </a:t>
            </a:r>
            <a:r>
              <a:rPr lang="ru-RU" sz="21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когнитивно</a:t>
            </a:r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простой</a:t>
            </a:r>
            <a:endParaRPr lang="ru-RU" sz="2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6564" name="Рисунок 2" descr="http://uchcom.botik.ru/educ/PSYCHOLOGY/Library/Kulikova/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88913"/>
            <a:ext cx="3003550" cy="172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6565" name="Рисунок 3" descr="http://uchcom.botik.ru/educ/PSYCHOLOGY/Library/Kulikova/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276475"/>
            <a:ext cx="3003550" cy="129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6566" name="Рисунок 4" descr="http://uchcom.botik.ru/educ/PSYCHOLOGY/Library/Kulikova/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3573463"/>
            <a:ext cx="3362325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73024" y="188640"/>
            <a:ext cx="9217024" cy="1143000"/>
          </a:xfrm>
        </p:spPr>
        <p:txBody>
          <a:bodyPr/>
          <a:lstStyle/>
          <a:p>
            <a:pPr marL="320040" indent="-320040" algn="l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Система конструктов отдельно взятой личности - это ее "Образ мира". </a:t>
            </a: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587" name="Содержимое 2"/>
          <p:cNvSpPr>
            <a:spLocks noGrp="1"/>
          </p:cNvSpPr>
          <p:nvPr>
            <p:ph sz="quarter" idx="13"/>
          </p:nvPr>
        </p:nvSpPr>
        <p:spPr>
          <a:xfrm>
            <a:off x="323850" y="1447800"/>
            <a:ext cx="8362950" cy="4572000"/>
          </a:xfrm>
        </p:spPr>
        <p:txBody>
          <a:bodyPr/>
          <a:lstStyle/>
          <a:p>
            <a:pPr eaLnBrk="1" hangingPunct="1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ru-RU" altLang="ru-RU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Сколько людей, столько и "образов мира". </a:t>
            </a:r>
            <a:r>
              <a:rPr lang="ru-RU" altLang="ru-RU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Когнитивное сходство </a:t>
            </a:r>
            <a:r>
              <a:rPr lang="ru-RU" altLang="ru-RU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похожесть образов мира у разных людей. Это значит, что некоторые конструкты у них совпадают. </a:t>
            </a:r>
          </a:p>
          <a:p>
            <a:pPr eaLnBrk="1" hangingPunct="1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ru-RU" altLang="ru-RU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Сходство интересов и сходство конструктов - не одно и то же. Интерес - это объект. (Мы любим футбол. Мы любим балет). Конструкт - это способ восприятия (как мы любим футбол или балет)</a:t>
            </a:r>
          </a:p>
          <a:p>
            <a:pPr eaLnBrk="1" hangingPunct="1"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ru-RU" altLang="ru-RU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33412"/>
          </a:xfrm>
        </p:spPr>
        <p:txBody>
          <a:bodyPr/>
          <a:lstStyle/>
          <a:p>
            <a:pPr marL="0" indent="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Конструкты берутся из жизненного опыта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611" name="Содержимое 2"/>
          <p:cNvSpPr>
            <a:spLocks noGrp="1"/>
          </p:cNvSpPr>
          <p:nvPr>
            <p:ph sz="quarter" idx="13"/>
          </p:nvPr>
        </p:nvSpPr>
        <p:spPr>
          <a:xfrm>
            <a:off x="323850" y="981075"/>
            <a:ext cx="5543550" cy="5038725"/>
          </a:xfrm>
        </p:spPr>
        <p:txBody>
          <a:bodyPr/>
          <a:lstStyle/>
          <a:p>
            <a:pPr eaLnBrk="1" hangingPunct="1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ru-RU" altLang="ru-RU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Новый конструкт не появится, пока хватает старых, чтобы воспринять этот мир. Если в этом мире мы встречаем нечто, что в рамки наших конструктов не вмещается, мы либо игнорируем эту реальность (отказываемся от нового опыта), либо обзаводимся новым конструктом, позволяющим это нечто воспринять</a:t>
            </a:r>
          </a:p>
        </p:txBody>
      </p:sp>
      <p:pic>
        <p:nvPicPr>
          <p:cNvPr id="68612" name="Рисунок 7" descr="http://uchcom.botik.ru/educ/PSYCHOLOGY/Library/Kulikova/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1390650"/>
            <a:ext cx="3146425" cy="2325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8613" name="Рисунок 10" descr="http://uchcom.botik.ru/educ/PSYCHOLOGY/Library/Kulikova/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9938" y="4148138"/>
            <a:ext cx="3021012" cy="216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Содержимое 2"/>
          <p:cNvSpPr>
            <a:spLocks noGrp="1"/>
          </p:cNvSpPr>
          <p:nvPr>
            <p:ph sz="quarter" idx="13"/>
          </p:nvPr>
        </p:nvSpPr>
        <p:spPr>
          <a:xfrm>
            <a:off x="323850" y="549275"/>
            <a:ext cx="8362950" cy="5759450"/>
          </a:xfrm>
        </p:spPr>
        <p:txBody>
          <a:bodyPr/>
          <a:lstStyle/>
          <a:p>
            <a:pPr eaLnBrk="1" hangingPunct="1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ru-RU" altLang="ru-RU" sz="28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 конструктов </a:t>
            </a:r>
            <a:r>
              <a:rPr lang="ru-RU" altLang="ru-RU" sz="28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сложноорганизованные, </a:t>
            </a:r>
            <a:r>
              <a:rPr lang="ru-RU" altLang="ru-RU" sz="2800" i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иерархические</a:t>
            </a:r>
            <a:r>
              <a:rPr lang="ru-RU" altLang="ru-RU" sz="28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образования, которые постоянно находятся в динамике, но при этом они обладают определенной структурой, что позволяет им руководить действиями индивида.</a:t>
            </a:r>
          </a:p>
          <a:p>
            <a:pPr eaLnBrk="1" hangingPunct="1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ru-RU" altLang="ru-RU" sz="28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теория или система конструктов должна иметь </a:t>
            </a:r>
            <a:r>
              <a:rPr lang="ru-RU" altLang="ru-RU" sz="28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диапазон пригодности</a:t>
            </a:r>
            <a:r>
              <a:rPr lang="ru-RU" altLang="ru-RU" sz="28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 котором она служит пользователю надежным инструментом в </a:t>
            </a:r>
            <a:r>
              <a:rPr lang="ru-RU" altLang="ru-RU" sz="28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предсказании</a:t>
            </a:r>
            <a:r>
              <a:rPr lang="ru-RU" altLang="ru-RU" sz="28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событий. Диапазон пригодности конструкта охватывает все то, к чему «владелец» счел его применение полезным.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Содержимое 2"/>
          <p:cNvSpPr>
            <a:spLocks noGrp="1"/>
          </p:cNvSpPr>
          <p:nvPr>
            <p:ph sz="quarter" idx="13"/>
          </p:nvPr>
        </p:nvSpPr>
        <p:spPr>
          <a:xfrm>
            <a:off x="107950" y="188913"/>
            <a:ext cx="8856663" cy="6480175"/>
          </a:xfrm>
        </p:spPr>
        <p:txBody>
          <a:bodyPr/>
          <a:lstStyle/>
          <a:p>
            <a:pPr marL="46037" indent="0" eaLnBrk="1" hangingPunct="1">
              <a:spcAft>
                <a:spcPct val="0"/>
              </a:spcAft>
              <a:buFont typeface="Georgia" panose="02040502050405020303" pitchFamily="18" charset="0"/>
              <a:buNone/>
              <a:defRPr/>
            </a:pPr>
            <a:r>
              <a:rPr lang="ru-RU" alt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Технология репертуарных решеток –</a:t>
            </a:r>
          </a:p>
          <a:p>
            <a:pPr marL="46037" indent="0" eaLnBrk="1" hangingPunct="1">
              <a:spcAft>
                <a:spcPct val="0"/>
              </a:spcAft>
              <a:buFont typeface="Georgia" panose="02040502050405020303" pitchFamily="18" charset="0"/>
              <a:buNone/>
              <a:defRPr/>
            </a:pP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Это способ:</a:t>
            </a:r>
          </a:p>
          <a:p>
            <a:pPr marL="46037" indent="0" eaLnBrk="1" hangingPunct="1">
              <a:spcAft>
                <a:spcPct val="0"/>
              </a:spcAft>
              <a:buFont typeface="Georgia" panose="02040502050405020303" pitchFamily="18" charset="0"/>
              <a:buNone/>
              <a:defRPr/>
            </a:pP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Выявить уникальную систему конструктов </a:t>
            </a:r>
          </a:p>
          <a:p>
            <a:pPr marL="46037" indent="0" eaLnBrk="1" hangingPunct="1">
              <a:spcAft>
                <a:spcPct val="0"/>
              </a:spcAft>
              <a:buFont typeface="Georgia" panose="02040502050405020303" pitchFamily="18" charset="0"/>
              <a:buNone/>
              <a:defRPr/>
            </a:pP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Воспроизвести с ее помощью: </a:t>
            </a:r>
            <a:r>
              <a:rPr lang="ru-RU" altLang="ru-RU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а)структуру отношений в определенной ситуации; </a:t>
            </a: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б) вероятность определенных поведенческих реакций в определенной ситуации; в) </a:t>
            </a:r>
            <a:r>
              <a:rPr lang="ru-RU" altLang="ru-RU" sz="28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«логику» принятия решений (в </a:t>
            </a:r>
            <a:r>
              <a:rPr lang="ru-RU" altLang="ru-RU" sz="2800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т.ч</a:t>
            </a:r>
            <a:r>
              <a:rPr lang="ru-RU" altLang="ru-RU" sz="28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так называемых интуитивных).</a:t>
            </a:r>
          </a:p>
          <a:p>
            <a:pPr marL="46037" indent="0" eaLnBrk="1" hangingPunct="1">
              <a:spcAft>
                <a:spcPct val="0"/>
              </a:spcAft>
              <a:buFont typeface="Georgia" panose="02040502050405020303" pitchFamily="18" charset="0"/>
              <a:buNone/>
              <a:defRPr/>
            </a:pPr>
            <a:r>
              <a:rPr lang="ru-RU" altLang="ru-RU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Это способ создания теста «под себя» с последующим его прохождением.</a:t>
            </a:r>
          </a:p>
          <a:p>
            <a:pPr marL="46037" indent="0" eaLnBrk="1" hangingPunct="1">
              <a:spcAft>
                <a:spcPct val="0"/>
              </a:spcAft>
              <a:buFont typeface="Georgia" panose="02040502050405020303" pitchFamily="18" charset="0"/>
              <a:buNone/>
              <a:defRPr/>
            </a:pPr>
            <a:r>
              <a:rPr lang="ru-RU" alt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Это способ применения строгих статистических методов не к безличной выборке испытуемых, а к уникальной личности в уникальной предметной или социальной ситуации.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Содержимое 2"/>
          <p:cNvSpPr>
            <a:spLocks noGrp="1"/>
          </p:cNvSpPr>
          <p:nvPr>
            <p:ph sz="quarter" idx="13"/>
          </p:nvPr>
        </p:nvSpPr>
        <p:spPr>
          <a:xfrm>
            <a:off x="107950" y="188913"/>
            <a:ext cx="8856663" cy="6480175"/>
          </a:xfrm>
        </p:spPr>
        <p:txBody>
          <a:bodyPr/>
          <a:lstStyle/>
          <a:p>
            <a:pPr marL="44450" indent="0" eaLnBrk="1" hangingPunct="1">
              <a:spcAft>
                <a:spcPct val="0"/>
              </a:spcAft>
              <a:buFont typeface="Georgia" panose="02040502050405020303" pitchFamily="18" charset="0"/>
              <a:buNone/>
            </a:pPr>
            <a:r>
              <a:rPr lang="ru-RU" altLang="ru-RU" sz="4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применения ТРР</a:t>
            </a:r>
          </a:p>
          <a:p>
            <a:pPr marL="44450" indent="0" eaLnBrk="1" hangingPunct="1">
              <a:spcAft>
                <a:spcPct val="0"/>
              </a:spcAft>
              <a:buFont typeface="Georgia" panose="02040502050405020303" pitchFamily="18" charset="0"/>
              <a:buNone/>
            </a:pPr>
            <a:r>
              <a:rPr lang="ru-RU" altLang="ru-RU" sz="28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Выбор предметной области и формулирование объектов</a:t>
            </a:r>
          </a:p>
          <a:p>
            <a:pPr marL="44450" indent="0" eaLnBrk="1" hangingPunct="1">
              <a:spcAft>
                <a:spcPct val="0"/>
              </a:spcAft>
              <a:buFont typeface="Georgia" panose="02040502050405020303" pitchFamily="18" charset="0"/>
              <a:buNone/>
            </a:pPr>
            <a:r>
              <a:rPr lang="ru-RU" altLang="ru-RU" sz="28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Выявление конструктов методом триад и в структурированном интервью.</a:t>
            </a:r>
          </a:p>
          <a:p>
            <a:pPr marL="44450" indent="0" eaLnBrk="1" hangingPunct="1">
              <a:spcAft>
                <a:spcPct val="0"/>
              </a:spcAft>
              <a:buFont typeface="Georgia" panose="02040502050405020303" pitchFamily="18" charset="0"/>
              <a:buNone/>
            </a:pPr>
            <a:r>
              <a:rPr lang="ru-RU" altLang="ru-RU" sz="28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Оценивание объектов в пространстве конструктов</a:t>
            </a:r>
          </a:p>
          <a:p>
            <a:pPr marL="44450" indent="0" eaLnBrk="1" hangingPunct="1">
              <a:spcAft>
                <a:spcPct val="0"/>
              </a:spcAft>
              <a:buFont typeface="Georgia" panose="02040502050405020303" pitchFamily="18" charset="0"/>
              <a:buNone/>
            </a:pPr>
            <a:r>
              <a:rPr lang="ru-RU" altLang="ru-RU" sz="28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Построение системы конструктов с применением статистических методов.</a:t>
            </a:r>
          </a:p>
          <a:p>
            <a:pPr marL="44450" indent="0" eaLnBrk="1" hangingPunct="1">
              <a:spcAft>
                <a:spcPct val="0"/>
              </a:spcAft>
              <a:buFont typeface="Georgia" panose="02040502050405020303" pitchFamily="18" charset="0"/>
              <a:buNone/>
            </a:pPr>
            <a:r>
              <a:rPr lang="ru-RU" altLang="ru-RU" sz="28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Интерпретация системы конструктов </a:t>
            </a:r>
          </a:p>
          <a:p>
            <a:pPr marL="44450" indent="0" eaLnBrk="1" hangingPunct="1">
              <a:spcAft>
                <a:spcPct val="0"/>
              </a:spcAft>
              <a:buFont typeface="Georgia" panose="02040502050405020303" pitchFamily="18" charset="0"/>
              <a:buNone/>
            </a:pPr>
            <a:r>
              <a:rPr lang="ru-RU" altLang="ru-RU" sz="28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Использование системы конструктов для диагностики отношений к любым иным объектам, близким к предметной области.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706" name="Рисунок 13" descr="http://uchcom.botik.ru/educ/PSYCHOLOGY/Library/Kulikova/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3767138"/>
            <a:ext cx="4537075" cy="286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06437"/>
          </a:xfrm>
        </p:spPr>
        <p:txBody>
          <a:bodyPr>
            <a:normAutofit fontScale="90000"/>
          </a:bodyPr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Склейка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708" name="Содержимое 2"/>
          <p:cNvSpPr>
            <a:spLocks noGrp="1"/>
          </p:cNvSpPr>
          <p:nvPr>
            <p:ph sz="quarter" idx="13"/>
          </p:nvPr>
        </p:nvSpPr>
        <p:spPr>
          <a:xfrm>
            <a:off x="250825" y="1052513"/>
            <a:ext cx="7129463" cy="4392612"/>
          </a:xfrm>
        </p:spPr>
        <p:txBody>
          <a:bodyPr/>
          <a:lstStyle/>
          <a:p>
            <a:pPr eaLnBrk="1" hangingPunct="1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ru-RU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 умный (конструкт "умный-глупый"), он сильный (конструкт"сильный-слабый")</a:t>
            </a:r>
          </a:p>
          <a:p>
            <a:pPr eaLnBrk="1" hangingPunct="1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ru-RU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склейка конструктов: "умный-глупый" "сильный слабый" -  "умный, сильный - глупый, слабый"</a:t>
            </a:r>
          </a:p>
          <a:p>
            <a:pPr eaLnBrk="1" hangingPunct="1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ru-RU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Склейки есть у всех. Какие они - зависит от субъективного опыта каждого. Сколько их - зависит от когнитивной сложности.</a:t>
            </a:r>
          </a:p>
        </p:txBody>
      </p:sp>
      <p:pic>
        <p:nvPicPr>
          <p:cNvPr id="72709" name="Рисунок 12" descr="http://uchcom.botik.ru/educ/PSYCHOLOGY/Library/Kulikova/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1412875"/>
            <a:ext cx="2589213" cy="187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22337"/>
          </a:xfrm>
        </p:spPr>
        <p:txBody>
          <a:bodyPr>
            <a:normAutofit fontScale="90000"/>
          </a:bodyPr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altLang="ru-RU" sz="3200" smtClean="0">
                <a:latin typeface="Times New Roman" pitchFamily="18" charset="0"/>
                <a:cs typeface="Times New Roman" pitchFamily="18" charset="0"/>
              </a:rPr>
              <a:t>Восприятие - это исследование мира. Конструкт - это гипотеза</a:t>
            </a:r>
          </a:p>
        </p:txBody>
      </p:sp>
      <p:sp>
        <p:nvSpPr>
          <p:cNvPr id="73731" name="Содержимое 2"/>
          <p:cNvSpPr>
            <a:spLocks noGrp="1"/>
          </p:cNvSpPr>
          <p:nvPr>
            <p:ph sz="quarter" idx="13"/>
          </p:nvPr>
        </p:nvSpPr>
        <p:spPr>
          <a:xfrm>
            <a:off x="539750" y="1268413"/>
            <a:ext cx="5400675" cy="4897437"/>
          </a:xfrm>
        </p:spPr>
        <p:txBody>
          <a:bodyPr/>
          <a:lstStyle/>
          <a:p>
            <a:pPr eaLnBrk="1" hangingPunct="1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ru-RU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Восприятие - это процесс, подтверждения гипотезы.</a:t>
            </a:r>
          </a:p>
          <a:p>
            <a:pPr eaLnBrk="1" hangingPunct="1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ru-RU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Склейка конструктов - это гипотеза причинно-следственного характера</a:t>
            </a:r>
          </a:p>
          <a:p>
            <a:pPr eaLnBrk="1" hangingPunct="1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ru-RU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Чем чаще подтверждается гипотеза, тем она крепче.</a:t>
            </a:r>
          </a:p>
          <a:p>
            <a:pPr eaLnBrk="1" hangingPunct="1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ru-RU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Расхождение ожидаемого и реальности - когнитивный диссонанс. Система конструктов требует изменений.</a:t>
            </a:r>
          </a:p>
        </p:txBody>
      </p:sp>
      <p:pic>
        <p:nvPicPr>
          <p:cNvPr id="73732" name="Рисунок 15" descr="http://uchcom.botik.ru/educ/PSYCHOLOGY/Library/Kulikova/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765175"/>
            <a:ext cx="3217863" cy="237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33" name="Рисунок 18" descr="http://uchcom.botik.ru/educ/PSYCHOLOGY/Library/Kulikova/11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3068638"/>
            <a:ext cx="3492500" cy="257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754" name="Рисунок 21" descr="http://uchcom.botik.ru/educ/PSYCHOLOGY/Library/Kulikova/13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333375"/>
            <a:ext cx="3490913" cy="2474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Заголовок 1"/>
          <p:cNvSpPr>
            <a:spLocks noGrp="1"/>
          </p:cNvSpPr>
          <p:nvPr>
            <p:ph type="title"/>
          </p:nvPr>
        </p:nvSpPr>
        <p:spPr>
          <a:xfrm>
            <a:off x="323850" y="188913"/>
            <a:ext cx="8362950" cy="936625"/>
          </a:xfrm>
        </p:spPr>
        <p:txBody>
          <a:bodyPr>
            <a:normAutofit fontScale="90000"/>
          </a:bodyPr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altLang="ru-RU" sz="3200" smtClean="0">
                <a:latin typeface="Times New Roman" pitchFamily="18" charset="0"/>
                <a:cs typeface="Times New Roman" pitchFamily="18" charset="0"/>
              </a:rPr>
              <a:t>Когнитивная система активно ищет выходы из диссонанса</a:t>
            </a:r>
          </a:p>
        </p:txBody>
      </p:sp>
      <p:sp>
        <p:nvSpPr>
          <p:cNvPr id="74756" name="Содержимое 2"/>
          <p:cNvSpPr>
            <a:spLocks noGrp="1"/>
          </p:cNvSpPr>
          <p:nvPr>
            <p:ph sz="quarter" idx="13"/>
          </p:nvPr>
        </p:nvSpPr>
        <p:spPr>
          <a:xfrm>
            <a:off x="323850" y="1196975"/>
            <a:ext cx="5976938" cy="5256213"/>
          </a:xfrm>
        </p:spPr>
        <p:txBody>
          <a:bodyPr/>
          <a:lstStyle/>
          <a:p>
            <a:pPr eaLnBrk="1" hangingPunct="1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ru-RU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Выход первый: </a:t>
            </a:r>
            <a:endParaRPr lang="en-US" altLang="ru-RU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en-US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Расклейка конструктов</a:t>
            </a:r>
          </a:p>
          <a:p>
            <a:pPr eaLnBrk="1" hangingPunct="1"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altLang="ru-RU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ru-RU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Выход второй: </a:t>
            </a:r>
            <a:endParaRPr lang="en-US" altLang="ru-RU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en-US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Переключение полюсов</a:t>
            </a:r>
            <a:endParaRPr lang="en-US" altLang="ru-RU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endParaRPr lang="ru-RU" altLang="ru-RU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ru-RU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Выход третий: 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Искажение событий: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(сказала неумное, или не баба) –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 и склейка сохраняется, и из диссонанса выход</a:t>
            </a:r>
          </a:p>
        </p:txBody>
      </p:sp>
      <p:pic>
        <p:nvPicPr>
          <p:cNvPr id="74757" name="Рисунок 22" descr="http://uchcom.botik.ru/educ/PSYCHOLOGY/Library/Kulikova/1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2349500"/>
            <a:ext cx="3362325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4758" name="Рисунок 23" descr="http://uchcom.botik.ru/educ/PSYCHOLOGY/Library/Kulikova/1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600" y="4137025"/>
            <a:ext cx="3276600" cy="272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539750" y="260350"/>
            <a:ext cx="8147050" cy="792163"/>
          </a:xfrm>
        </p:spPr>
        <p:txBody>
          <a:bodyPr>
            <a:normAutofit fontScale="90000"/>
          </a:bodyPr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altLang="ru-RU" sz="3200" smtClean="0">
                <a:latin typeface="Times New Roman" pitchFamily="18" charset="0"/>
                <a:cs typeface="Times New Roman" pitchFamily="18" charset="0"/>
              </a:rPr>
              <a:t>Основной постулат Теории личностных конструктов гласит:</a:t>
            </a:r>
          </a:p>
        </p:txBody>
      </p:sp>
      <p:sp>
        <p:nvSpPr>
          <p:cNvPr id="75779" name="Содержимое 2"/>
          <p:cNvSpPr>
            <a:spLocks noGrp="1"/>
          </p:cNvSpPr>
          <p:nvPr>
            <p:ph sz="quarter" idx="13"/>
          </p:nvPr>
        </p:nvSpPr>
        <p:spPr>
          <a:xfrm>
            <a:off x="395288" y="981075"/>
            <a:ext cx="8291512" cy="5616575"/>
          </a:xfrm>
        </p:spPr>
        <p:txBody>
          <a:bodyPr/>
          <a:lstStyle/>
          <a:p>
            <a:pPr marL="273050" indent="-273050" eaLnBrk="1" hangingPunct="1">
              <a:spcBef>
                <a:spcPts val="575"/>
              </a:spcBef>
              <a:spcAft>
                <a:spcPct val="0"/>
              </a:spcAft>
              <a:buFont typeface="Wingdings 2" panose="05020102010507070707" pitchFamily="18" charset="2"/>
              <a:buChar char=""/>
            </a:pPr>
            <a:r>
              <a:rPr lang="ru-RU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поведение определяется тем, как люди </a:t>
            </a:r>
            <a:r>
              <a:rPr lang="ru-RU" altLang="ru-RU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прогнозируют</a:t>
            </a:r>
            <a:r>
              <a:rPr lang="ru-RU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будущие события. Иначе говоря, все поведение человека (мысли и поступки) направлено на прогноз событий.</a:t>
            </a:r>
          </a:p>
          <a:p>
            <a:pPr marL="273050" indent="-273050" eaLnBrk="1" hangingPunct="1">
              <a:spcBef>
                <a:spcPts val="575"/>
              </a:spcBef>
              <a:spcAft>
                <a:spcPct val="0"/>
              </a:spcAft>
              <a:buFont typeface="Wingdings 2" panose="05020102010507070707" pitchFamily="18" charset="2"/>
              <a:buChar char=""/>
            </a:pPr>
            <a:r>
              <a:rPr lang="ru-RU" altLang="ru-RU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 об истолковании</a:t>
            </a:r>
            <a:r>
              <a:rPr lang="ru-RU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altLang="ru-RU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altLang="ru-RU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конкретный человек антиципирует события путем истолкования их повторений» </a:t>
            </a:r>
            <a:r>
              <a:rPr lang="ru-RU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(от лат. </a:t>
            </a:r>
            <a:r>
              <a:rPr lang="en-US" altLang="ru-RU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anticipatio</a:t>
            </a:r>
            <a:r>
              <a:rPr lang="en-US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предвосхищаю)</a:t>
            </a:r>
            <a:r>
              <a:rPr lang="ru-RU" altLang="ru-RU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73050" indent="-273050" eaLnBrk="1" hangingPunct="1">
              <a:spcBef>
                <a:spcPts val="575"/>
              </a:spcBef>
              <a:spcAft>
                <a:spcPct val="0"/>
              </a:spcAft>
              <a:buFont typeface="Wingdings 2" panose="05020102010507070707" pitchFamily="18" charset="2"/>
              <a:buChar char=""/>
            </a:pPr>
            <a:r>
              <a:rPr lang="ru-RU" altLang="ru-RU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 об организации</a:t>
            </a:r>
            <a:r>
              <a:rPr lang="ru-RU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altLang="ru-RU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«каждый человек по-своему, сообразно собственным интересам при антиципировании событий, развивает систему истолкования, включающую порядковые отношения между конструктами».</a:t>
            </a:r>
          </a:p>
          <a:p>
            <a:pPr marL="273050" indent="-273050" eaLnBrk="1" hangingPunct="1">
              <a:spcBef>
                <a:spcPts val="575"/>
              </a:spcBef>
              <a:spcAft>
                <a:spcPct val="0"/>
              </a:spcAft>
              <a:buFont typeface="Wingdings 2" panose="05020102010507070707" pitchFamily="18" charset="2"/>
              <a:buChar char=""/>
            </a:pPr>
            <a:r>
              <a:rPr lang="ru-RU" altLang="ru-RU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 о дихотомии</a:t>
            </a:r>
            <a:r>
              <a:rPr lang="ru-RU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altLang="ru-RU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«у каждого человека система истолкования состоит из конечного числа дихотомических конструктов».</a:t>
            </a:r>
          </a:p>
          <a:p>
            <a:pPr marL="273050" indent="-273050" eaLnBrk="1" hangingPunct="1">
              <a:spcBef>
                <a:spcPts val="575"/>
              </a:spcBef>
              <a:spcAft>
                <a:spcPct val="0"/>
              </a:spcAft>
              <a:buFont typeface="Wingdings 2" panose="05020102010507070707" pitchFamily="18" charset="2"/>
              <a:buChar char=""/>
            </a:pPr>
            <a:r>
              <a:rPr lang="ru-RU" altLang="ru-RU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 о диапазоне пригодности</a:t>
            </a:r>
            <a:r>
              <a:rPr lang="ru-RU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altLang="ru-RU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«конструкт пригоден для антиципации только ограниченного круга событий».</a:t>
            </a:r>
            <a:endParaRPr lang="ru-RU" altLang="ru-RU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just" eaLnBrk="1" hangingPunct="1">
              <a:buFont typeface="Georgia" panose="02040502050405020303" pitchFamily="18" charset="0"/>
              <a:buNone/>
            </a:pPr>
            <a:r>
              <a:rPr lang="ru-RU" altLang="ru-RU" sz="3600" dirty="0" smtClean="0">
                <a:latin typeface="Times New Roman" panose="02020603050405020304" pitchFamily="18" charset="0"/>
              </a:rPr>
              <a:t>На теорию не опирается. </a:t>
            </a:r>
          </a:p>
          <a:p>
            <a:pPr marL="0" indent="0" algn="just" eaLnBrk="1" hangingPunct="1">
              <a:buFont typeface="Georgia" panose="02040502050405020303" pitchFamily="18" charset="0"/>
              <a:buNone/>
            </a:pPr>
            <a:r>
              <a:rPr lang="ru-RU" altLang="ru-RU" sz="3600" dirty="0" smtClean="0">
                <a:latin typeface="Times New Roman" panose="02020603050405020304" pitchFamily="18" charset="0"/>
              </a:rPr>
              <a:t>Процедура создания - на сравнении ответов испытуемых различающихся по психиатрическому диагнозу в соответствии </a:t>
            </a:r>
            <a:r>
              <a:rPr lang="ru-RU" alt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с классификацией психопатологических синдромов Э. </a:t>
            </a:r>
            <a:r>
              <a:rPr lang="ru-RU" altLang="ru-RU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Крепелина</a:t>
            </a:r>
            <a:r>
              <a:rPr lang="ru-RU" alt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. </a:t>
            </a:r>
          </a:p>
          <a:p>
            <a:pPr marL="0" indent="0" algn="just" eaLnBrk="1" hangingPunct="1">
              <a:buFont typeface="Georgia" panose="02040502050405020303" pitchFamily="18" charset="0"/>
              <a:buNone/>
            </a:pPr>
            <a:r>
              <a:rPr lang="ru-RU" altLang="ru-RU" sz="3600" dirty="0" smtClean="0">
                <a:latin typeface="Times New Roman" panose="02020603050405020304" pitchFamily="18" charset="0"/>
              </a:rPr>
              <a:t>Оценка результатов основана </a:t>
            </a:r>
            <a:r>
              <a:rPr lang="ru-RU" altLang="ru-RU" sz="36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на достоверном отличии ответов репрезентативной группы лиц с определенными психопатологическими синдромами от группы здоровых лиц.</a:t>
            </a:r>
          </a:p>
          <a:p>
            <a:pPr marL="0" indent="0" algn="just" eaLnBrk="1" hangingPunct="1">
              <a:buFont typeface="Georgia" panose="02040502050405020303" pitchFamily="18" charset="0"/>
              <a:buNone/>
            </a:pPr>
            <a:endParaRPr lang="ru-RU" altLang="ru-RU" sz="2800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7841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785225" cy="1223962"/>
          </a:xfrm>
        </p:spPr>
        <p:txBody>
          <a:bodyPr>
            <a:normAutofit fontScale="90000"/>
          </a:bodyPr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altLang="ru-RU" sz="2600" smtClean="0">
                <a:latin typeface="Times New Roman" pitchFamily="18" charset="0"/>
                <a:cs typeface="Times New Roman" pitchFamily="18" charset="0"/>
              </a:rPr>
              <a:t>ПРОЦЕДУРА ВЫЯВЛЕНИЯ КОНСТРУКТОВ – </a:t>
            </a:r>
            <a:br>
              <a:rPr lang="ru-RU" altLang="ru-RU" sz="260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600" smtClean="0">
                <a:latin typeface="Times New Roman" pitchFamily="18" charset="0"/>
                <a:cs typeface="Times New Roman" pitchFamily="18" charset="0"/>
              </a:rPr>
              <a:t>Интервьюирование («метод триад» - </a:t>
            </a:r>
            <a:r>
              <a:rPr lang="ru-RU" altLang="ru-RU" sz="2600" i="1" smtClean="0">
                <a:latin typeface="Times New Roman" pitchFamily="18" charset="0"/>
                <a:cs typeface="Times New Roman" pitchFamily="18" charset="0"/>
              </a:rPr>
              <a:t>что объединяет два понятия и отличает от третьего (удобней карточки)</a:t>
            </a:r>
            <a:r>
              <a:rPr lang="ru-RU" altLang="ru-RU" sz="2600" smtClean="0">
                <a:latin typeface="Times New Roman" pitchFamily="18" charset="0"/>
                <a:cs typeface="Times New Roman" pitchFamily="18" charset="0"/>
              </a:rPr>
              <a:t>) </a:t>
            </a: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quarter" idx="13"/>
          </p:nvPr>
        </p:nvGraphicFramePr>
        <p:xfrm>
          <a:off x="395288" y="2133600"/>
          <a:ext cx="8424862" cy="4400550"/>
        </p:xfrm>
        <a:graphic>
          <a:graphicData uri="http://schemas.openxmlformats.org/drawingml/2006/table">
            <a:tbl>
              <a:tblPr/>
              <a:tblGrid>
                <a:gridCol w="39068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18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имеет колеса 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имеет </a:t>
                      </a:r>
                      <a:r>
                        <a:rPr kumimoji="0" 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ноги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твердый 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пушистый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перевозит немного </a:t>
                      </a:r>
                      <a:r>
                        <a:rPr kumimoji="0" 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пассажиров 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перевозит </a:t>
                      </a:r>
                      <a:r>
                        <a:rPr kumimoji="0" 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много пассажиров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ездит по рельсам 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ездит </a:t>
                      </a:r>
                      <a:r>
                        <a:rPr kumimoji="0" 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там</a:t>
                      </a: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где хочется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полезный конечный </a:t>
                      </a:r>
                      <a:r>
                        <a:rPr kumimoji="0" 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продукт 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конечный продукт загрязняет среду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органическое </a:t>
                      </a:r>
                      <a:r>
                        <a:rPr kumimoji="0" 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топливо 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неорганическое </a:t>
                      </a:r>
                      <a:r>
                        <a:rPr kumimoji="0" 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топливо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рожденный 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изготовленный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быстрый 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медленный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личном пользовании 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принадлежит </a:t>
                      </a:r>
                      <a:r>
                        <a:rPr kumimoji="0" 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организации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неразборный 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открыт доступ </a:t>
                      </a: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 деталям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привлекателен для детей 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не привлекает детей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" name="Овал 3"/>
          <p:cNvSpPr/>
          <p:nvPr/>
        </p:nvSpPr>
        <p:spPr>
          <a:xfrm>
            <a:off x="755650" y="1412875"/>
            <a:ext cx="3887788" cy="792163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6827" name="Прямоугольник 4"/>
          <p:cNvSpPr>
            <a:spLocks noChangeArrowheads="1"/>
          </p:cNvSpPr>
          <p:nvPr/>
        </p:nvSpPr>
        <p:spPr bwMode="auto">
          <a:xfrm>
            <a:off x="755650" y="1557338"/>
            <a:ext cx="56165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200"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0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АВТОМОБИЛЬ –   ПОЕЗД      –  ОСЕЛ :</a:t>
            </a:r>
          </a:p>
        </p:txBody>
      </p:sp>
      <p:sp>
        <p:nvSpPr>
          <p:cNvPr id="7" name="Овал 6"/>
          <p:cNvSpPr/>
          <p:nvPr/>
        </p:nvSpPr>
        <p:spPr>
          <a:xfrm>
            <a:off x="3132138" y="1412875"/>
            <a:ext cx="3889375" cy="792163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088" y="188913"/>
            <a:ext cx="7772400" cy="922337"/>
          </a:xfrm>
        </p:spPr>
        <p:txBody>
          <a:bodyPr>
            <a:normAutofit fontScale="90000"/>
          </a:bodyPr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Метод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триад (личностный конструкт):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Содержимое 10"/>
          <p:cNvGraphicFramePr>
            <a:graphicFrameLocks noGrp="1"/>
          </p:cNvGraphicFramePr>
          <p:nvPr>
            <p:ph sz="quarter" idx="13"/>
          </p:nvPr>
        </p:nvGraphicFramePr>
        <p:xfrm>
          <a:off x="684213" y="2276475"/>
          <a:ext cx="7775575" cy="3744913"/>
        </p:xfrm>
        <a:graphic>
          <a:graphicData uri="http://schemas.openxmlformats.org/drawingml/2006/table">
            <a:tbl>
              <a:tblPr/>
              <a:tblGrid>
                <a:gridCol w="3956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9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49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теплый 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холодный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49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счастливый 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несчастный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49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 еще надеющийся 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</a:t>
                      </a: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оставивший надежды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49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мужчина 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женщина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49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нравится музыка 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туг на ухо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49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голосует за Единую </a:t>
                      </a:r>
                      <a:r>
                        <a:rPr kumimoji="0" lang="ru-RU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Россию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голосует </a:t>
                      </a:r>
                      <a:r>
                        <a:rPr kumimoji="0" lang="ru-RU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 коммунистов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49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 </a:t>
                      </a: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высшим образованием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без </a:t>
                      </a:r>
                      <a:r>
                        <a:rPr kumimoji="0" lang="ru-RU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образования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Овал 3"/>
          <p:cNvSpPr/>
          <p:nvPr/>
        </p:nvSpPr>
        <p:spPr>
          <a:xfrm>
            <a:off x="179388" y="1196975"/>
            <a:ext cx="2305050" cy="792163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1692275" y="1196975"/>
            <a:ext cx="2519363" cy="792163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7844" name="Прямоугольник 5"/>
          <p:cNvSpPr>
            <a:spLocks noChangeArrowheads="1"/>
          </p:cNvSpPr>
          <p:nvPr/>
        </p:nvSpPr>
        <p:spPr bwMode="auto">
          <a:xfrm>
            <a:off x="179388" y="1341438"/>
            <a:ext cx="439261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200"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0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Мама    -      Я     - Начальник</a:t>
            </a:r>
          </a:p>
        </p:txBody>
      </p:sp>
      <p:sp>
        <p:nvSpPr>
          <p:cNvPr id="77845" name="Прямоугольник 6"/>
          <p:cNvSpPr>
            <a:spLocks noChangeArrowheads="1"/>
          </p:cNvSpPr>
          <p:nvPr/>
        </p:nvSpPr>
        <p:spPr bwMode="auto">
          <a:xfrm>
            <a:off x="4787900" y="1268413"/>
            <a:ext cx="39243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200"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0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Мама    - Начальник-     Я</a:t>
            </a:r>
          </a:p>
        </p:txBody>
      </p:sp>
      <p:sp>
        <p:nvSpPr>
          <p:cNvPr id="8" name="Овал 7"/>
          <p:cNvSpPr/>
          <p:nvPr/>
        </p:nvSpPr>
        <p:spPr>
          <a:xfrm>
            <a:off x="4572000" y="1125538"/>
            <a:ext cx="2952750" cy="790575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6011863" y="1052513"/>
            <a:ext cx="2520950" cy="792162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179388" y="274638"/>
            <a:ext cx="8507412" cy="561975"/>
          </a:xfrm>
        </p:spPr>
        <p:txBody>
          <a:bodyPr>
            <a:normAutofit fontScale="90000"/>
          </a:bodyPr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Задание 1: </a:t>
            </a:r>
          </a:p>
        </p:txBody>
      </p:sp>
      <p:sp>
        <p:nvSpPr>
          <p:cNvPr id="19459" name="Содержимое 2"/>
          <p:cNvSpPr>
            <a:spLocks noGrp="1"/>
          </p:cNvSpPr>
          <p:nvPr>
            <p:ph sz="quarter" idx="13"/>
          </p:nvPr>
        </p:nvSpPr>
        <p:spPr>
          <a:xfrm>
            <a:off x="250825" y="692150"/>
            <a:ext cx="8569325" cy="5905500"/>
          </a:xfrm>
        </p:spPr>
        <p:txBody>
          <a:bodyPr rtlCol="0">
            <a:normAutofit/>
          </a:bodyPr>
          <a:lstStyle/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ru-RU" altLang="ru-RU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Подумайте о Вашей учебе в университете, тех действиях которые Вы обычно осуществляете в процессе  обучения. 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ru-RU" altLang="ru-RU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Запишите на </a:t>
            </a:r>
            <a:r>
              <a:rPr lang="ru-RU" altLang="ru-RU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первой</a:t>
            </a:r>
            <a:r>
              <a:rPr lang="ru-RU" altLang="ru-RU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карточке краткое описание действия, которое Вы считаете наиболее </a:t>
            </a:r>
            <a:r>
              <a:rPr lang="ru-RU" altLang="ru-RU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важным</a:t>
            </a:r>
            <a:r>
              <a:rPr lang="ru-RU" altLang="ru-RU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в процессе Вашей учебы. Чем определеннее Вы сможете это сделать, тем лучше. 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ru-RU" altLang="ru-RU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 </a:t>
            </a:r>
            <a:r>
              <a:rPr lang="ru-RU" altLang="ru-RU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второй</a:t>
            </a:r>
            <a:r>
              <a:rPr lang="ru-RU" altLang="ru-RU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карточке запишите краткое описание действия, которое, как Вы находите, предъявляет наибольшие </a:t>
            </a:r>
            <a:r>
              <a:rPr lang="ru-RU" altLang="ru-RU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требования</a:t>
            </a:r>
            <a:r>
              <a:rPr lang="ru-RU" altLang="ru-RU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к Вашим способностям, навыкам. 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ru-RU" altLang="ru-RU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 </a:t>
            </a:r>
            <a:r>
              <a:rPr lang="ru-RU" altLang="ru-RU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третьей</a:t>
            </a:r>
            <a:r>
              <a:rPr lang="ru-RU" altLang="ru-RU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карточке составьте краткое описание действия, которое Вы расцениваете как достаточно </a:t>
            </a:r>
            <a:r>
              <a:rPr lang="ru-RU" altLang="ru-RU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рутинное</a:t>
            </a:r>
            <a:r>
              <a:rPr lang="ru-RU" altLang="ru-RU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в Вашей учебе.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>
          <a:xfrm>
            <a:off x="179388" y="333375"/>
            <a:ext cx="8713787" cy="1079500"/>
          </a:xfrm>
        </p:spPr>
        <p:txBody>
          <a:bodyPr/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Моя учеба/работа (очень важно / профессионализм / рутина)</a:t>
            </a:r>
            <a:r>
              <a:rPr lang="ru-RU" altLang="ru-RU" sz="2000" smtClean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altLang="ru-RU" sz="200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000" smtClean="0">
                <a:latin typeface="Times New Roman" pitchFamily="18" charset="0"/>
                <a:cs typeface="Times New Roman" pitchFamily="18" charset="0"/>
              </a:rPr>
              <a:t>(чтение литературы – подготовка к семинарам – посещение занятий)</a:t>
            </a:r>
            <a:br>
              <a:rPr lang="ru-RU" altLang="ru-RU" sz="200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000" smtClean="0">
                <a:latin typeface="Times New Roman" pitchFamily="18" charset="0"/>
                <a:cs typeface="Times New Roman" pitchFamily="18" charset="0"/>
              </a:rPr>
              <a:t> (подготовка документов – проведение занятий - еженедельные совещания)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3"/>
          </p:nvPr>
        </p:nvGraphicFramePr>
        <p:xfrm>
          <a:off x="395288" y="2349500"/>
          <a:ext cx="7993062" cy="3743325"/>
        </p:xfrm>
        <a:graphic>
          <a:graphicData uri="http://schemas.openxmlformats.org/drawingml/2006/table">
            <a:tbl>
              <a:tblPr/>
              <a:tblGrid>
                <a:gridCol w="35956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6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6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238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 </a:t>
                      </a: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получаю удовольствие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 не </a:t>
                      </a:r>
                      <a:r>
                        <a:rPr kumimoji="0" lang="ru-RU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получаю удовольствия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38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предсказуемый результат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непредсказуемый результат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38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влияет </a:t>
                      </a:r>
                      <a:r>
                        <a:rPr kumimoji="0" lang="ru-RU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</a:t>
                      </a: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мои оценки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влияет на оценки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38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расходую </a:t>
                      </a: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много времени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расходую </a:t>
                      </a: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мало времени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38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один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 </a:t>
                      </a: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моими коллегами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38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 </a:t>
                      </a: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руковожу процессом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управляют мной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971550" y="1700213"/>
            <a:ext cx="23209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200"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0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1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Элементы  (объекты) 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1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(схожесть /различие)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508625" y="1484313"/>
            <a:ext cx="22399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200"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0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1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Конструкты (шкалы)</a:t>
            </a:r>
          </a:p>
        </p:txBody>
      </p:sp>
      <p:sp>
        <p:nvSpPr>
          <p:cNvPr id="9" name="Выноска со стрелкой вниз 8"/>
          <p:cNvSpPr/>
          <p:nvPr/>
        </p:nvSpPr>
        <p:spPr>
          <a:xfrm rot="10800000">
            <a:off x="611188" y="1341438"/>
            <a:ext cx="3168650" cy="936625"/>
          </a:xfrm>
          <a:prstGeom prst="downArrowCallout">
            <a:avLst>
              <a:gd name="adj1" fmla="val 25000"/>
              <a:gd name="adj2" fmla="val 22084"/>
              <a:gd name="adj3" fmla="val 25000"/>
              <a:gd name="adj4" fmla="val 64977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Выноска со стрелкой вниз 9"/>
          <p:cNvSpPr/>
          <p:nvPr/>
        </p:nvSpPr>
        <p:spPr>
          <a:xfrm>
            <a:off x="5076825" y="1412875"/>
            <a:ext cx="3168650" cy="792163"/>
          </a:xfrm>
          <a:prstGeom prst="downArrowCallout">
            <a:avLst>
              <a:gd name="adj1" fmla="val 25000"/>
              <a:gd name="adj2" fmla="val 22084"/>
              <a:gd name="adj3" fmla="val 25000"/>
              <a:gd name="adj4" fmla="val 64977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9898" name="TextBox 10"/>
          <p:cNvSpPr txBox="1">
            <a:spLocks noChangeArrowheads="1"/>
          </p:cNvSpPr>
          <p:nvPr/>
        </p:nvSpPr>
        <p:spPr bwMode="auto">
          <a:xfrm>
            <a:off x="0" y="6092825"/>
            <a:ext cx="9144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200"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0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2400" b="1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Процедура: Структурированное интервью. Элементов 7-12-24 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 animBg="1"/>
      <p:bldP spid="10" grpId="0" animBg="1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>
          <a:xfrm>
            <a:off x="395288" y="188913"/>
            <a:ext cx="8362950" cy="561975"/>
          </a:xfrm>
        </p:spPr>
        <p:txBody>
          <a:bodyPr>
            <a:normAutofit fontScale="90000"/>
          </a:bodyPr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Задание 2: </a:t>
            </a:r>
          </a:p>
        </p:txBody>
      </p:sp>
      <p:sp>
        <p:nvSpPr>
          <p:cNvPr id="80899" name="Содержимое 2"/>
          <p:cNvSpPr>
            <a:spLocks noGrp="1"/>
          </p:cNvSpPr>
          <p:nvPr>
            <p:ph sz="quarter" idx="13"/>
          </p:nvPr>
        </p:nvSpPr>
        <p:spPr>
          <a:xfrm>
            <a:off x="323850" y="620713"/>
            <a:ext cx="8640763" cy="5976937"/>
          </a:xfrm>
        </p:spPr>
        <p:txBody>
          <a:bodyPr/>
          <a:lstStyle/>
          <a:p>
            <a:pPr eaLnBrk="1" hangingPunct="1"/>
            <a:r>
              <a:rPr lang="ru-RU" altLang="ru-RU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Получите как можно больше конструктов к следующим триадам элементов («протестируйте» сначала себя, а потом 2-3 своих друзей, посмотрите, насколько отличаются Ваши конструкты):</a:t>
            </a:r>
          </a:p>
          <a:p>
            <a:pPr eaLnBrk="1" hangingPunct="1"/>
            <a:endParaRPr lang="ru-RU" altLang="ru-RU" sz="2000" i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ru-RU" altLang="ru-RU" sz="2000" i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ru-RU" altLang="ru-RU" sz="2000" i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ru-RU" altLang="ru-RU" sz="2000" i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ru-RU" altLang="ru-RU" sz="2000" i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endParaRPr lang="ru-RU" altLang="ru-RU" sz="2000" i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ru-RU" altLang="ru-RU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ru-RU" altLang="ru-R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Выявите конструкты своего друга, используя в качестве элементов 9 программ телевидения (радио) или фильмов. Попытайтесь сделать то же самое с другим товарищем, вкусы которого отличны от вкусов первого, и сравните результаты. Лучше сравнивать их следующим образом:  123-147-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ru-RU" altLang="ru-RU" sz="18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1  2  3</a:t>
            </a:r>
            <a:endParaRPr lang="ru-RU" altLang="ru-RU" sz="18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ru-RU" altLang="ru-RU" sz="18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4  5  6</a:t>
            </a:r>
            <a:endParaRPr lang="ru-RU" altLang="ru-RU" sz="18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ru-RU" altLang="ru-RU" sz="18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7  8  9</a:t>
            </a:r>
            <a:endParaRPr lang="ru-RU" altLang="ru-RU" sz="18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84213" y="1773238"/>
          <a:ext cx="7775576" cy="11128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77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77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9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Билл Клинтон</a:t>
                      </a:r>
                    </a:p>
                  </a:txBody>
                  <a:tcPr marL="91425" marR="91425" marT="45733" marB="45733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800" b="1" i="0" kern="120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Борис Ельцин</a:t>
                      </a:r>
                      <a:endParaRPr kumimoji="0" lang="ru-RU" sz="1800" b="1" i="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25" marR="91425" marT="45733" marB="45733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Джордж Буш</a:t>
                      </a:r>
                    </a:p>
                  </a:txBody>
                  <a:tcPr marL="91425" marR="91425" marT="45733" marB="45733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Владимир Путин</a:t>
                      </a:r>
                      <a:endParaRPr lang="ru-RU" sz="18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5" marR="91425" marT="45733" marB="45733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Барак </a:t>
                      </a:r>
                      <a:r>
                        <a:rPr lang="ru-RU" sz="1800" b="1" i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Обама</a:t>
                      </a:r>
                      <a:endParaRPr lang="ru-RU" sz="18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5" marR="91425" marT="45733" marB="45733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0" smtClean="0">
                          <a:latin typeface="Times New Roman" pitchFamily="18" charset="0"/>
                          <a:cs typeface="Times New Roman" pitchFamily="18" charset="0"/>
                        </a:rPr>
                        <a:t>Дмитрий Медведев</a:t>
                      </a:r>
                      <a:endParaRPr lang="ru-RU" sz="18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5" marR="91425" marT="45733" marB="45733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684213" y="3068638"/>
          <a:ext cx="7775576" cy="11128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77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77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946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Владимир Жириновский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5" marR="91425" marT="45733" marB="45733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800" b="1" i="0" kern="120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Джонни Депп</a:t>
                      </a:r>
                      <a:endParaRPr lang="ru-RU" sz="1800" b="1" i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5" marR="91425" marT="45733" marB="45733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r>
                        <a:rPr lang="ru-RU" sz="1800" b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Геннадий 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Зюганов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5" marR="91425" marT="45733" marB="45733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800" b="1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Брэд</a:t>
                      </a:r>
                      <a:r>
                        <a:rPr kumimoji="0" lang="ru-RU" sz="1800" b="1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b="1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Питт</a:t>
                      </a:r>
                      <a:endParaRPr lang="ru-RU" sz="18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5" marR="91425" marT="45733" marB="45733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Михаил Прохоров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5" marR="91425" marT="45733" marB="45733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Киану</a:t>
                      </a:r>
                      <a:r>
                        <a:rPr lang="ru-RU" sz="18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i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Ривз</a:t>
                      </a:r>
                      <a:endParaRPr lang="ru-RU" sz="18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5" marR="91425" marT="45733" marB="45733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Содержимое 2"/>
          <p:cNvSpPr>
            <a:spLocks noGrp="1"/>
          </p:cNvSpPr>
          <p:nvPr>
            <p:ph sz="quarter" idx="13"/>
          </p:nvPr>
        </p:nvSpPr>
        <p:spPr>
          <a:xfrm>
            <a:off x="395288" y="115888"/>
            <a:ext cx="8497887" cy="6481762"/>
          </a:xfrm>
        </p:spPr>
        <p:txBody>
          <a:bodyPr rtlCol="0">
            <a:normAutofit/>
          </a:bodyPr>
          <a:lstStyle/>
          <a:p>
            <a:pPr marL="45720" indent="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После выявления конструктов строится матрица-</a:t>
            </a:r>
            <a:r>
              <a:rPr lang="ru-RU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пустографка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конструкт* объект.</a:t>
            </a:r>
          </a:p>
          <a:p>
            <a:pPr marL="45720" indent="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Испытуемый по избранной шкале оценивает объекты в поле конструктов. Полученный многомерный массив подвергается 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факторному, кластерному 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анализу, 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многомерному </a:t>
            </a:r>
            <a:r>
              <a:rPr lang="ru-RU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шкалированию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45720" indent="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Результаты </a:t>
            </a:r>
            <a:r>
              <a:rPr lang="ru-RU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визализируются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 интерпретируются.</a:t>
            </a:r>
          </a:p>
          <a:p>
            <a:pPr marL="45720" indent="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Содержимое 2"/>
          <p:cNvSpPr>
            <a:spLocks noGrp="1"/>
          </p:cNvSpPr>
          <p:nvPr>
            <p:ph sz="quarter" idx="13"/>
          </p:nvPr>
        </p:nvSpPr>
        <p:spPr>
          <a:xfrm>
            <a:off x="395288" y="115888"/>
            <a:ext cx="8497887" cy="6481762"/>
          </a:xfrm>
        </p:spPr>
        <p:txBody>
          <a:bodyPr rtlCol="0">
            <a:normAutofit lnSpcReduction="10000"/>
          </a:bodyPr>
          <a:lstStyle/>
          <a:p>
            <a:pPr marL="45720" indent="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Кроме того применяются другие виды решеток (</a:t>
            </a:r>
            <a:r>
              <a:rPr lang="ru-RU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мликативная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и резистентная)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для выявления 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иерархии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конструктов и 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диссонансов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конструктной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системе (точки психологической напряженности, места работы психологических защит, глубинные причины проблем).</a:t>
            </a:r>
          </a:p>
          <a:p>
            <a:pPr marL="45720" indent="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Возможно сравнение </a:t>
            </a:r>
            <a:r>
              <a:rPr lang="ru-RU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конструктных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систем двух людей и групп людей.</a:t>
            </a:r>
          </a:p>
          <a:p>
            <a:pPr marL="45720" indent="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endParaRPr lang="ru-RU" sz="3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 вышел за пределы психологии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633412"/>
          </a:xfrm>
        </p:spPr>
        <p:txBody>
          <a:bodyPr>
            <a:normAutofit fontScale="90000"/>
          </a:bodyPr>
          <a:lstStyle/>
          <a:p>
            <a:pPr marL="0" indent="0" algn="l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Литература по теме:</a:t>
            </a:r>
          </a:p>
        </p:txBody>
      </p:sp>
      <p:sp>
        <p:nvSpPr>
          <p:cNvPr id="35843" name="Содержимое 2"/>
          <p:cNvSpPr>
            <a:spLocks noGrp="1"/>
          </p:cNvSpPr>
          <p:nvPr>
            <p:ph sz="quarter" idx="13"/>
          </p:nvPr>
        </p:nvSpPr>
        <p:spPr>
          <a:xfrm>
            <a:off x="395288" y="908050"/>
            <a:ext cx="8291512" cy="5689600"/>
          </a:xfrm>
        </p:spPr>
        <p:txBody>
          <a:bodyPr rtlCol="0">
            <a:normAutofit/>
          </a:bodyPr>
          <a:lstStyle/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Келли Дж. Теория личности. СПб.: Речь, 2000.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ru-RU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Франселла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Ф., </a:t>
            </a:r>
            <a:r>
              <a:rPr lang="ru-RU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Баннистер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Д. Новый метод исследования личности. Руководство по репертуарным личностным методикам. М.: Прогресс, 1987. 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Валери 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Стюарт ПРАКТИЧЕСКОЕ ПРИМЕНЕНИЕ РЕПЕРТУАРНЫХ </a:t>
            </a: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РЕШЕТОК В БИЗНЕСЕ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Петренко В. Ф. Основы </a:t>
            </a:r>
            <a:r>
              <a:rPr lang="ru-RU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психосемантики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СПб, 2005.</a:t>
            </a: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Компьютерная </a:t>
            </a: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программа </a:t>
            </a:r>
            <a:r>
              <a:rPr lang="en-US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KELLI</a:t>
            </a:r>
            <a:endParaRPr lang="ru-RU" sz="2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ru-RU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Тарарухина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М.И., </a:t>
            </a:r>
            <a:r>
              <a:rPr lang="ru-RU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Ионцева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М.В. Техника репертуарных решеток Дж. Келли// Социология: методология, методы, математические модели, 1997. №8.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http</a:t>
            </a:r>
            <a:r>
              <a:rPr lang="en-US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://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www.enquirewithin.co.nz/backgrou.htm</a:t>
            </a:r>
            <a:endParaRPr lang="ru-RU" sz="2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633412"/>
          </a:xfrm>
        </p:spPr>
        <p:txBody>
          <a:bodyPr>
            <a:normAutofit fontScale="90000"/>
          </a:bodyPr>
          <a:lstStyle/>
          <a:p>
            <a:pPr marL="0" indent="0" algn="l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Литература по теме:</a:t>
            </a:r>
          </a:p>
        </p:txBody>
      </p:sp>
      <p:sp>
        <p:nvSpPr>
          <p:cNvPr id="35843" name="Содержимое 2"/>
          <p:cNvSpPr>
            <a:spLocks noGrp="1"/>
          </p:cNvSpPr>
          <p:nvPr>
            <p:ph sz="quarter" idx="13"/>
          </p:nvPr>
        </p:nvSpPr>
        <p:spPr>
          <a:xfrm>
            <a:off x="395288" y="908050"/>
            <a:ext cx="8291512" cy="5689600"/>
          </a:xfrm>
        </p:spPr>
        <p:txBody>
          <a:bodyPr rtlCol="0">
            <a:normAutofit/>
          </a:bodyPr>
          <a:lstStyle/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Келли Дж. Теория личности. СПб.: Речь, 2000.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ru-RU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Франселла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Ф., </a:t>
            </a:r>
            <a:r>
              <a:rPr lang="ru-RU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Баннистер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Д. Новый метод исследования личности. Руководство по репертуарным личностным методикам. М.: Прогресс, 1987. 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Валери 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Стюарт ПРАКТИЧЕСКОЕ ПРИМЕНЕНИЕ РЕПЕРТУАРНЫХ </a:t>
            </a: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РЕШЕТОК В БИЗНЕСЕ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Петренко В. Ф. Основы </a:t>
            </a:r>
            <a:r>
              <a:rPr lang="ru-RU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психосемантики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СПб, 2005.</a:t>
            </a: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Компьютерная </a:t>
            </a: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программа </a:t>
            </a:r>
            <a:r>
              <a:rPr lang="en-US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KELLI</a:t>
            </a:r>
            <a:endParaRPr lang="ru-RU" sz="2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ru-RU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Тарарухина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М.И., </a:t>
            </a:r>
            <a:r>
              <a:rPr lang="ru-RU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Ионцева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М.В. Техника репертуарных решеток Дж. Келли// Социология: методология, методы, математические модели, 1997. №8.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http</a:t>
            </a:r>
            <a:r>
              <a:rPr lang="en-US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://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www.enquirewithin.co.nz/backgrou.htm</a:t>
            </a:r>
            <a:endParaRPr lang="ru-RU" sz="2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Содержимое 2"/>
          <p:cNvSpPr>
            <a:spLocks noGrp="1"/>
          </p:cNvSpPr>
          <p:nvPr>
            <p:ph sz="quarter" idx="13"/>
          </p:nvPr>
        </p:nvSpPr>
        <p:spPr>
          <a:xfrm>
            <a:off x="107504" y="116632"/>
            <a:ext cx="8579296" cy="6624736"/>
          </a:xfrm>
          <a:extLst/>
        </p:spPr>
        <p:txBody>
          <a:bodyPr rtlCol="0">
            <a:normAutofit/>
          </a:bodyPr>
          <a:lstStyle/>
          <a:p>
            <a:pPr marL="2160000" lvl="8" indent="0">
              <a:lnSpc>
                <a:spcPct val="115000"/>
              </a:lnSpc>
              <a:spcAft>
                <a:spcPts val="0"/>
              </a:spcAft>
              <a:buFont typeface="Georgia" pitchFamily="18" charset="0"/>
              <a:buNone/>
              <a:defRPr/>
            </a:pPr>
            <a:r>
              <a:rPr lang="ru-RU" sz="66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Диагностика личности с использованием типологии Юнга</a:t>
            </a:r>
            <a:endParaRPr lang="ru-RU" sz="6600" dirty="0" smtClean="0">
              <a:solidFill>
                <a:srgbClr val="FF0000"/>
              </a:solidFill>
              <a:latin typeface="Times New Roman"/>
              <a:ea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eaLnBrk="1" hangingPunct="1">
              <a:buFont typeface="Georgia" panose="02040502050405020303" pitchFamily="18" charset="0"/>
              <a:buNone/>
            </a:pPr>
            <a:r>
              <a:rPr lang="ru-RU" altLang="ru-RU" sz="4000" dirty="0" smtClean="0">
                <a:latin typeface="Times New Roman" panose="02020603050405020304" pitchFamily="18" charset="0"/>
              </a:rPr>
              <a:t>Используется в психиатрии, психотерапии, наркологии, психосоматической медицине. Для отбора и оценки персонала, в  судебно-психологической экспертизе, в системе образования, занятости, в бизнесе, на транспорте, в вооруженных силах, МВД, в спорте, в семейном консультировании.</a:t>
            </a:r>
          </a:p>
          <a:p>
            <a:pPr marL="0" indent="0" algn="just" eaLnBrk="1" hangingPunct="1">
              <a:buFont typeface="Georgia" panose="02040502050405020303" pitchFamily="18" charset="0"/>
              <a:buNone/>
            </a:pPr>
            <a:r>
              <a:rPr lang="ru-RU" altLang="ru-RU" sz="40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На основе </a:t>
            </a:r>
            <a:r>
              <a:rPr lang="en-US" altLang="ru-RU" sz="40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MMPI </a:t>
            </a:r>
            <a:r>
              <a:rPr lang="ru-RU" altLang="ru-RU" sz="40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созданы десятки опросников</a:t>
            </a:r>
            <a:r>
              <a:rPr lang="en-US" altLang="ru-RU" sz="4000" dirty="0">
                <a:solidFill>
                  <a:srgbClr val="FF0000"/>
                </a:solidFill>
                <a:latin typeface="Times New Roman" panose="02020603050405020304" pitchFamily="18" charset="0"/>
              </a:rPr>
              <a:t>.</a:t>
            </a:r>
            <a:endParaRPr lang="ru-RU" altLang="ru-RU" sz="4000" dirty="0" smtClean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marL="0" indent="0" algn="just" eaLnBrk="1" hangingPunct="1">
              <a:buFont typeface="Georgia" panose="02040502050405020303" pitchFamily="18" charset="0"/>
              <a:buNone/>
            </a:pPr>
            <a:endParaRPr lang="ru-RU" altLang="ru-RU" sz="2800" dirty="0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388" y="188913"/>
            <a:ext cx="8640762" cy="6335712"/>
          </a:xfrm>
        </p:spPr>
        <p:txBody>
          <a:bodyPr/>
          <a:lstStyle/>
          <a:p>
            <a:pPr marL="44450" indent="0">
              <a:lnSpc>
                <a:spcPct val="115000"/>
              </a:lnSpc>
              <a:spcAft>
                <a:spcPct val="0"/>
              </a:spcAft>
              <a:buFont typeface="Georgia" panose="02040502050405020303" pitchFamily="18" charset="0"/>
              <a:buNone/>
              <a:defRPr/>
            </a:pPr>
            <a:r>
              <a:rPr lang="ru-RU" altLang="ru-RU" sz="4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Типология Юнга</a:t>
            </a:r>
            <a:endParaRPr lang="ru-RU" altLang="ru-RU" sz="4400" smtClean="0"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marL="44450" indent="0">
              <a:lnSpc>
                <a:spcPct val="115000"/>
              </a:lnSpc>
              <a:spcAft>
                <a:spcPct val="0"/>
              </a:spcAft>
              <a:buFont typeface="Georgia" panose="02040502050405020303" pitchFamily="18" charset="0"/>
              <a:buNone/>
              <a:defRPr/>
            </a:pPr>
            <a:r>
              <a:rPr lang="ru-RU" altLang="ru-RU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Ввёл в психологию Понятие «</a:t>
            </a:r>
            <a:r>
              <a:rPr lang="ru-RU" altLang="ru-RU" sz="3600" u="sng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 tooltip="Типология Юнга"/>
              </a:rPr>
              <a:t>психических функций</a:t>
            </a:r>
            <a:r>
              <a:rPr lang="ru-RU" altLang="ru-RU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 Опираясь на свой практический опыт, Юнг выделил и обозначил следующие характеристики: </a:t>
            </a:r>
            <a:r>
              <a:rPr lang="ru-RU" altLang="ru-RU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«мышление» - </a:t>
            </a:r>
            <a:r>
              <a:rPr lang="ru-RU" altLang="ru-RU" sz="3600" b="1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«чувство», </a:t>
            </a:r>
            <a:r>
              <a:rPr lang="ru-RU" altLang="ru-RU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«ощущение» - </a:t>
            </a:r>
            <a:r>
              <a:rPr lang="ru-RU" altLang="ru-RU" sz="3600" b="1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«интуиция». </a:t>
            </a:r>
            <a:r>
              <a:rPr lang="ru-RU" altLang="ru-RU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«Рациональные» функции </a:t>
            </a:r>
            <a:r>
              <a:rPr lang="ru-RU" altLang="ru-RU" sz="36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altLang="ru-RU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b="1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«иррациональные» функции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0825" y="188913"/>
            <a:ext cx="8642350" cy="6480175"/>
          </a:xfrm>
        </p:spPr>
        <p:txBody>
          <a:bodyPr/>
          <a:lstStyle/>
          <a:p>
            <a:pPr marL="44450" indent="0">
              <a:lnSpc>
                <a:spcPct val="115000"/>
              </a:lnSpc>
              <a:spcAft>
                <a:spcPct val="0"/>
              </a:spcAft>
              <a:buFont typeface="Georgia" panose="02040502050405020303" pitchFamily="18" charset="0"/>
              <a:buNone/>
              <a:defRPr/>
            </a:pPr>
            <a:r>
              <a:rPr lang="ru-RU" altLang="ru-RU" sz="36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мнению Юнга, одна из этих характеристик или «функций» </a:t>
            </a:r>
            <a:r>
              <a:rPr lang="ru-RU" altLang="ru-RU" sz="3600" i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может быть</a:t>
            </a:r>
            <a:r>
              <a:rPr lang="ru-RU" altLang="ru-RU" sz="36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господствующей над другими, и тогда формируется соответствующий «психологический тип». </a:t>
            </a:r>
            <a:endParaRPr lang="ru-RU" altLang="ru-RU" sz="3600" smtClean="0">
              <a:solidFill>
                <a:schemeClr val="tx1"/>
              </a:solidFill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marL="44450" indent="0">
              <a:lnSpc>
                <a:spcPct val="115000"/>
              </a:lnSpc>
              <a:spcAft>
                <a:spcPct val="0"/>
              </a:spcAft>
              <a:buFont typeface="Georgia" panose="02040502050405020303" pitchFamily="18" charset="0"/>
              <a:buNone/>
              <a:defRPr/>
            </a:pPr>
            <a:r>
              <a:rPr lang="ru-RU" altLang="ru-RU" sz="36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Другой характеристикой, выделенной Юнгом, была </a:t>
            </a:r>
            <a:r>
              <a:rPr lang="ru-RU" altLang="ru-RU" sz="3600" i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психологическая установка</a:t>
            </a:r>
            <a:r>
              <a:rPr lang="ru-RU" altLang="ru-RU" sz="36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которая может быть </a:t>
            </a:r>
            <a:r>
              <a:rPr lang="ru-RU" altLang="ru-RU" sz="3600" u="sng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hlinkClick r:id="rId2" tooltip="Интроверсия — экстраверсия"/>
              </a:rPr>
              <a:t>экстравертной либо интровертной</a:t>
            </a:r>
            <a:r>
              <a:rPr lang="ru-RU" altLang="ru-RU" sz="360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altLang="ru-RU" sz="360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marL="44450" indent="0">
              <a:lnSpc>
                <a:spcPct val="115000"/>
              </a:lnSpc>
              <a:spcAft>
                <a:spcPct val="0"/>
              </a:spcAft>
              <a:buFont typeface="Georgia" panose="02040502050405020303" pitchFamily="18" charset="0"/>
              <a:buNone/>
              <a:defRPr/>
            </a:pPr>
            <a:r>
              <a:rPr lang="ru-RU" altLang="ru-RU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altLang="ru-RU" sz="2400" smtClean="0">
              <a:latin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6037" indent="0">
              <a:lnSpc>
                <a:spcPct val="115000"/>
              </a:lnSpc>
              <a:spcAft>
                <a:spcPts val="0"/>
              </a:spcAft>
              <a:buFont typeface="Georgia" panose="02040502050405020303" pitchFamily="18" charset="0"/>
              <a:buNone/>
              <a:defRPr/>
            </a:pPr>
            <a:r>
              <a:rPr lang="ru-RU" sz="2400" dirty="0" smtClean="0">
                <a:effectLst/>
                <a:latin typeface="Times New Roman"/>
                <a:ea typeface="Times New Roman"/>
              </a:rPr>
              <a:t> 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388" y="115888"/>
            <a:ext cx="8785225" cy="6626225"/>
          </a:xfrm>
        </p:spPr>
        <p:txBody>
          <a:bodyPr/>
          <a:lstStyle/>
          <a:p>
            <a:pPr marL="44450" indent="0">
              <a:lnSpc>
                <a:spcPct val="115000"/>
              </a:lnSpc>
              <a:spcAft>
                <a:spcPct val="0"/>
              </a:spcAft>
              <a:buFont typeface="Georgia" panose="02040502050405020303" pitchFamily="18" charset="0"/>
              <a:buNone/>
              <a:defRPr/>
            </a:pPr>
            <a:r>
              <a:rPr lang="ru-RU" altLang="ru-RU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Юнг не предназначал свою типологическую систему для классификации людей. Однако она была практически развита (независимо) в США и СССР ( </a:t>
            </a:r>
            <a:r>
              <a:rPr lang="ru-RU" altLang="ru-RU" sz="2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типология  Майерс—Бриггс  </a:t>
            </a:r>
            <a:r>
              <a:rPr lang="ru-RU" altLang="ru-RU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altLang="ru-RU" sz="28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соционика Аугустинавичюте</a:t>
            </a:r>
            <a:r>
              <a:rPr lang="ru-RU" altLang="ru-RU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соответственно).</a:t>
            </a:r>
            <a:endParaRPr lang="ru-RU" altLang="ru-RU" sz="2800" smtClean="0"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marL="44450" indent="0">
              <a:lnSpc>
                <a:spcPct val="115000"/>
              </a:lnSpc>
              <a:spcAft>
                <a:spcPct val="0"/>
              </a:spcAft>
              <a:buFont typeface="Georgia" panose="02040502050405020303" pitchFamily="18" charset="0"/>
              <a:buNone/>
              <a:defRPr/>
            </a:pPr>
            <a:r>
              <a:rPr lang="ru-RU" altLang="ru-RU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Немного по разному, но оба практических направления выводят из типологии Юнга существование </a:t>
            </a:r>
            <a:r>
              <a:rPr lang="ru-RU" altLang="ru-RU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 психотипов</a:t>
            </a:r>
            <a:r>
              <a:rPr lang="ru-RU" altLang="ru-RU" sz="32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altLang="ru-RU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Даны подробные характеристики, определены сильные и слабые качества, даны примеры представителей типов среди известных людей.</a:t>
            </a:r>
          </a:p>
          <a:p>
            <a:pPr marL="44450" indent="0">
              <a:lnSpc>
                <a:spcPct val="115000"/>
              </a:lnSpc>
              <a:spcAft>
                <a:spcPct val="0"/>
              </a:spcAft>
              <a:buFont typeface="Georgia" panose="02040502050405020303" pitchFamily="18" charset="0"/>
              <a:buNone/>
              <a:defRPr/>
            </a:pPr>
            <a:endParaRPr lang="ru-RU" altLang="ru-RU" sz="2800" smtClean="0">
              <a:latin typeface="Times New Roman" panose="02020603050405020304" pitchFamily="18" charset="0"/>
              <a:cs typeface="Calibri" panose="020F0502020204030204" pitchFamily="34" charset="0"/>
            </a:endParaRPr>
          </a:p>
        </p:txBody>
      </p:sp>
      <p:graphicFrame>
        <p:nvGraphicFramePr>
          <p:cNvPr id="89092" name="Объект 3"/>
          <p:cNvGraphicFramePr>
            <a:graphicFrameLocks noChangeAspect="1"/>
          </p:cNvGraphicFramePr>
          <p:nvPr/>
        </p:nvGraphicFramePr>
        <p:xfrm>
          <a:off x="3563938" y="5445125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148" name="Документ" showAsIcon="1" r:id="rId3" imgW="914400" imgH="771525" progId="Word.Document.12">
                  <p:embed/>
                </p:oleObj>
              </mc:Choice>
              <mc:Fallback>
                <p:oleObj name="Документ" showAsIcon="1" r:id="rId3" imgW="914400" imgH="771525" progId="Word.Document.12">
                  <p:embed/>
                  <p:pic>
                    <p:nvPicPr>
                      <p:cNvPr id="0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938" y="5445125"/>
                        <a:ext cx="914400" cy="771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Объект 2"/>
          <p:cNvSpPr>
            <a:spLocks noGrp="1"/>
          </p:cNvSpPr>
          <p:nvPr>
            <p:ph sz="quarter" idx="13"/>
          </p:nvPr>
        </p:nvSpPr>
        <p:spPr>
          <a:xfrm>
            <a:off x="179388" y="115888"/>
            <a:ext cx="8785225" cy="6553200"/>
          </a:xfrm>
        </p:spPr>
        <p:txBody>
          <a:bodyPr/>
          <a:lstStyle/>
          <a:p>
            <a:pPr marL="44450" indent="0">
              <a:lnSpc>
                <a:spcPct val="115000"/>
              </a:lnSpc>
              <a:spcAft>
                <a:spcPct val="0"/>
              </a:spcAft>
              <a:buFont typeface="Georgia" panose="02040502050405020303" pitchFamily="18" charset="0"/>
              <a:buNone/>
            </a:pPr>
            <a:r>
              <a:rPr lang="ru-RU" altLang="ru-RU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Прикладное значение заключается «в правильной оценке человеком собственного потенциала и нахождении адекватных путей </a:t>
            </a:r>
            <a:r>
              <a:rPr lang="ru-RU" altLang="ru-RU" sz="3600" u="sng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 tooltip="Самоактуализация"/>
              </a:rPr>
              <a:t>самореализации</a:t>
            </a:r>
            <a:r>
              <a:rPr lang="ru-RU" altLang="ru-RU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а также в объективном восприятии возможностей и способностей окружающих, чтобы строить более гармоничные взаимоотношения с ними».</a:t>
            </a:r>
            <a:endParaRPr lang="ru-RU" altLang="ru-RU" sz="3600" smtClean="0">
              <a:latin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6037" indent="0">
              <a:lnSpc>
                <a:spcPct val="115000"/>
              </a:lnSpc>
              <a:spcAft>
                <a:spcPts val="0"/>
              </a:spcAft>
              <a:buFont typeface="Georgia" panose="02040502050405020303" pitchFamily="18" charset="0"/>
              <a:buNone/>
              <a:defRPr/>
            </a:pPr>
            <a:r>
              <a:rPr lang="ru-RU" sz="2800" dirty="0" smtClean="0">
                <a:effectLst/>
                <a:latin typeface="Times New Roman"/>
                <a:ea typeface="Times New Roman"/>
              </a:rPr>
              <a:t> </a:t>
            </a:r>
            <a:endParaRPr lang="ru-RU" dirty="0"/>
          </a:p>
        </p:txBody>
      </p:sp>
      <p:sp>
        <p:nvSpPr>
          <p:cNvPr id="91139" name="Объект 2"/>
          <p:cNvSpPr>
            <a:spLocks noGrp="1"/>
          </p:cNvSpPr>
          <p:nvPr>
            <p:ph sz="quarter" idx="13"/>
          </p:nvPr>
        </p:nvSpPr>
        <p:spPr>
          <a:xfrm>
            <a:off x="179388" y="188913"/>
            <a:ext cx="8964612" cy="6480175"/>
          </a:xfrm>
        </p:spPr>
        <p:txBody>
          <a:bodyPr/>
          <a:lstStyle/>
          <a:p>
            <a:pPr marL="44450" indent="0">
              <a:lnSpc>
                <a:spcPct val="115000"/>
              </a:lnSpc>
              <a:spcAft>
                <a:spcPct val="0"/>
              </a:spcAft>
              <a:buFont typeface="Georgia" panose="02040502050405020303" pitchFamily="18" charset="0"/>
              <a:buNone/>
            </a:pPr>
            <a:r>
              <a:rPr lang="ru-RU" altLang="ru-RU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Тесты-опросники:</a:t>
            </a:r>
            <a:endParaRPr lang="ru-RU" altLang="ru-RU" sz="3600" b="1" smtClean="0">
              <a:solidFill>
                <a:srgbClr val="FF0000"/>
              </a:solidFill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marL="44450" indent="0">
              <a:lnSpc>
                <a:spcPct val="115000"/>
              </a:lnSpc>
              <a:spcAft>
                <a:spcPct val="0"/>
              </a:spcAft>
              <a:buFont typeface="Georgia" panose="02040502050405020303" pitchFamily="18" charset="0"/>
              <a:buNone/>
            </a:pPr>
            <a:r>
              <a:rPr lang="ru-RU" altLang="ru-RU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Майерс-Бриггс.</a:t>
            </a:r>
            <a:endParaRPr lang="ru-RU" altLang="ru-RU" sz="3200" b="1" smtClean="0">
              <a:solidFill>
                <a:srgbClr val="FF0000"/>
              </a:solidFill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marL="44450" indent="0">
              <a:lnSpc>
                <a:spcPct val="115000"/>
              </a:lnSpc>
              <a:spcAft>
                <a:spcPct val="0"/>
              </a:spcAft>
              <a:buFont typeface="Georgia" panose="02040502050405020303" pitchFamily="18" charset="0"/>
              <a:buNone/>
            </a:pPr>
            <a:r>
              <a:rPr lang="ru-RU" altLang="ru-RU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Опросник Кейрси</a:t>
            </a:r>
            <a:endParaRPr lang="ru-RU" altLang="ru-RU" sz="3200" b="1" smtClean="0">
              <a:solidFill>
                <a:srgbClr val="FF0000"/>
              </a:solidFill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marL="44450" indent="0">
              <a:lnSpc>
                <a:spcPct val="115000"/>
              </a:lnSpc>
              <a:spcAft>
                <a:spcPct val="0"/>
              </a:spcAft>
              <a:buFont typeface="Georgia" panose="02040502050405020303" pitchFamily="18" charset="0"/>
              <a:buNone/>
            </a:pPr>
            <a:r>
              <a:rPr lang="ru-RU" altLang="ru-RU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 Гуленко</a:t>
            </a:r>
            <a:endParaRPr lang="ru-RU" altLang="ru-RU" sz="3200" b="1" smtClean="0">
              <a:solidFill>
                <a:srgbClr val="FF0000"/>
              </a:solidFill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marL="44450" indent="0">
              <a:lnSpc>
                <a:spcPct val="115000"/>
              </a:lnSpc>
              <a:spcAft>
                <a:spcPct val="0"/>
              </a:spcAft>
              <a:buFont typeface="Georgia" panose="02040502050405020303" pitchFamily="18" charset="0"/>
              <a:buNone/>
            </a:pPr>
            <a:r>
              <a:rPr lang="ru-RU" altLang="ru-RU" sz="3200" smtClean="0">
                <a:latin typeface="Times New Roman" panose="02020603050405020304" pitchFamily="18" charset="0"/>
                <a:cs typeface="Calibri" panose="020F0502020204030204" pitchFamily="34" charset="0"/>
              </a:rPr>
              <a:t> Много классификаторов: пособий по наблюдению и анализу продуктов деятельности.</a:t>
            </a:r>
          </a:p>
          <a:p>
            <a:pPr marL="44450" indent="0">
              <a:lnSpc>
                <a:spcPct val="115000"/>
              </a:lnSpc>
              <a:spcAft>
                <a:spcPct val="0"/>
              </a:spcAft>
              <a:buFont typeface="Georgia" panose="02040502050405020303" pitchFamily="18" charset="0"/>
              <a:buNone/>
            </a:pPr>
            <a:r>
              <a:rPr lang="ru-RU" altLang="ru-RU" sz="2400" smtClean="0">
                <a:latin typeface="Times New Roman" panose="02020603050405020304" pitchFamily="18" charset="0"/>
                <a:cs typeface="Calibri" panose="020F0502020204030204" pitchFamily="34" charset="0"/>
              </a:rPr>
              <a:t> </a:t>
            </a:r>
          </a:p>
          <a:p>
            <a:pPr marL="44450" indent="0">
              <a:lnSpc>
                <a:spcPct val="115000"/>
              </a:lnSpc>
              <a:spcAft>
                <a:spcPct val="0"/>
              </a:spcAft>
              <a:buFont typeface="Georgia" panose="02040502050405020303" pitchFamily="18" charset="0"/>
              <a:buNone/>
            </a:pPr>
            <a:r>
              <a:rPr lang="ru-RU" altLang="ru-RU" sz="2400" smtClean="0">
                <a:latin typeface="Times New Roman" panose="02020603050405020304" pitchFamily="18" charset="0"/>
                <a:cs typeface="Calibri" panose="020F0502020204030204" pitchFamily="34" charset="0"/>
              </a:rPr>
              <a:t>Критика за недостаточную эмпиричность, надуманность, схематичность.</a:t>
            </a:r>
          </a:p>
          <a:p>
            <a:pPr marL="44450" indent="0">
              <a:lnSpc>
                <a:spcPct val="115000"/>
              </a:lnSpc>
              <a:spcAft>
                <a:spcPct val="0"/>
              </a:spcAft>
              <a:buFont typeface="Georgia" panose="02040502050405020303" pitchFamily="18" charset="0"/>
              <a:buNone/>
            </a:pPr>
            <a:r>
              <a:rPr lang="ru-RU" altLang="ru-RU" sz="2400" smtClean="0">
                <a:latin typeface="Times New Roman" panose="02020603050405020304" pitchFamily="18" charset="0"/>
                <a:cs typeface="Calibri" panose="020F0502020204030204" pitchFamily="34" charset="0"/>
              </a:rPr>
              <a:t> И по факту сходится и народу нравится.</a:t>
            </a:r>
          </a:p>
          <a:p>
            <a:pPr marL="44450" indent="0">
              <a:lnSpc>
                <a:spcPct val="115000"/>
              </a:lnSpc>
              <a:spcAft>
                <a:spcPct val="0"/>
              </a:spcAft>
              <a:buFont typeface="Georgia" panose="02040502050405020303" pitchFamily="18" charset="0"/>
              <a:buNone/>
            </a:pPr>
            <a:r>
              <a:rPr lang="ru-RU" altLang="ru-RU" sz="2400" smtClean="0">
                <a:latin typeface="Times New Roman" panose="02020603050405020304" pitchFamily="18" charset="0"/>
                <a:cs typeface="Calibri" panose="020F0502020204030204" pitchFamily="34" charset="0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Объект 2"/>
          <p:cNvSpPr>
            <a:spLocks noGrp="1"/>
          </p:cNvSpPr>
          <p:nvPr>
            <p:ph sz="quarter" idx="13"/>
          </p:nvPr>
        </p:nvSpPr>
        <p:spPr>
          <a:xfrm>
            <a:off x="468313" y="333375"/>
            <a:ext cx="8424862" cy="6264275"/>
          </a:xfrm>
        </p:spPr>
        <p:txBody>
          <a:bodyPr/>
          <a:lstStyle/>
          <a:p>
            <a:pPr marL="44450" indent="0">
              <a:lnSpc>
                <a:spcPct val="115000"/>
              </a:lnSpc>
              <a:spcAft>
                <a:spcPct val="0"/>
              </a:spcAft>
              <a:buFont typeface="Georgia" panose="02040502050405020303" pitchFamily="18" charset="0"/>
              <a:buNone/>
            </a:pPr>
            <a:r>
              <a:rPr lang="ru-RU" altLang="ru-RU" sz="4000" smtClean="0">
                <a:solidFill>
                  <a:schemeClr val="tx1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Юнг, К. Г. </a:t>
            </a:r>
            <a:r>
              <a:rPr lang="ru-RU" altLang="ru-RU" sz="4000" smtClean="0">
                <a:solidFill>
                  <a:schemeClr val="tx1"/>
                </a:solidFill>
                <a:latin typeface="Times New Roman" panose="02020603050405020304" pitchFamily="18" charset="0"/>
                <a:cs typeface="Calibri" panose="020F0502020204030204" pitchFamily="34" charset="0"/>
                <a:hlinkClick r:id="rId2"/>
              </a:rPr>
              <a:t>Психологические типы</a:t>
            </a:r>
            <a:r>
              <a:rPr lang="ru-RU" altLang="ru-RU" sz="4000" smtClean="0">
                <a:solidFill>
                  <a:schemeClr val="tx1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 / под ред. В. Зеленского; пер. С. Лорие. — СПб. : </a:t>
            </a:r>
            <a:r>
              <a:rPr lang="ru-RU" altLang="ru-RU" sz="4000" smtClean="0">
                <a:solidFill>
                  <a:schemeClr val="tx1"/>
                </a:solidFill>
                <a:latin typeface="Times New Roman" panose="02020603050405020304" pitchFamily="18" charset="0"/>
                <a:cs typeface="Calibri" panose="020F0502020204030204" pitchFamily="34" charset="0"/>
                <a:hlinkClick r:id="rId3" tooltip="Азбука (издательство)"/>
              </a:rPr>
              <a:t>Азбука</a:t>
            </a:r>
            <a:r>
              <a:rPr lang="ru-RU" altLang="ru-RU" sz="4000" smtClean="0">
                <a:solidFill>
                  <a:schemeClr val="tx1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, 2001.</a:t>
            </a:r>
            <a:endParaRPr lang="ru-RU" altLang="ru-RU" sz="4000" smtClean="0">
              <a:solidFill>
                <a:srgbClr val="FF0000"/>
              </a:solidFill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marL="44450" indent="0">
              <a:lnSpc>
                <a:spcPct val="115000"/>
              </a:lnSpc>
              <a:spcAft>
                <a:spcPct val="0"/>
              </a:spcAft>
              <a:buFont typeface="Georgia" panose="02040502050405020303" pitchFamily="18" charset="0"/>
              <a:buNone/>
            </a:pPr>
            <a:r>
              <a:rPr lang="ru-RU" altLang="ru-RU" sz="4000" smtClean="0">
                <a:solidFill>
                  <a:srgbClr val="FF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Отто Крегер «Типы людей и бизнес»</a:t>
            </a:r>
          </a:p>
          <a:p>
            <a:pPr marL="44450" indent="0">
              <a:lnSpc>
                <a:spcPct val="115000"/>
              </a:lnSpc>
              <a:spcAft>
                <a:spcPct val="0"/>
              </a:spcAft>
              <a:buFont typeface="Georgia" panose="02040502050405020303" pitchFamily="18" charset="0"/>
              <a:buNone/>
            </a:pPr>
            <a:r>
              <a:rPr lang="ru-RU" altLang="ru-RU" sz="4000" smtClean="0">
                <a:solidFill>
                  <a:srgbClr val="0070C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Аугустинавичюте А. Соционика: Введение / Сост. Л. Филиппов. — М.: СПб.: Terra Fantastica, 1998. — 448 с.</a:t>
            </a:r>
          </a:p>
          <a:p>
            <a:pPr marL="44450" indent="0" eaLnBrk="1" hangingPunct="1">
              <a:spcAft>
                <a:spcPct val="0"/>
              </a:spcAft>
              <a:buFont typeface="Georgia" panose="02040502050405020303" pitchFamily="18" charset="0"/>
              <a:buNone/>
            </a:pPr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4201</TotalTime>
  <Words>4885</Words>
  <Application>Microsoft Office PowerPoint</Application>
  <PresentationFormat>Экран (4:3)</PresentationFormat>
  <Paragraphs>569</Paragraphs>
  <Slides>95</Slides>
  <Notes>0</Notes>
  <HiddenSlides>9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95</vt:i4>
      </vt:variant>
    </vt:vector>
  </HeadingPairs>
  <TitlesOfParts>
    <vt:vector size="105" baseType="lpstr">
      <vt:lpstr>Arial</vt:lpstr>
      <vt:lpstr>Calibri</vt:lpstr>
      <vt:lpstr>Georgia</vt:lpstr>
      <vt:lpstr>Times New Roman</vt:lpstr>
      <vt:lpstr>Trebuchet MS</vt:lpstr>
      <vt:lpstr>Wingdings 2</vt:lpstr>
      <vt:lpstr>YS Text</vt:lpstr>
      <vt:lpstr>Воздушный поток</vt:lpstr>
      <vt:lpstr>Слайд</vt:lpstr>
      <vt:lpstr>Документ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Оценки факторов (профили)</vt:lpstr>
      <vt:lpstr>Презентация PowerPoint</vt:lpstr>
      <vt:lpstr>Презентация PowerPoint</vt:lpstr>
      <vt:lpstr>Презентация PowerPoint</vt:lpstr>
      <vt:lpstr>Тенденции </vt:lpstr>
      <vt:lpstr>Презентация PowerPoint</vt:lpstr>
      <vt:lpstr>Анализируется пять типов тенденций.</vt:lpstr>
      <vt:lpstr>Презентация PowerPoint</vt:lpstr>
      <vt:lpstr>Презентация PowerPoint</vt:lpstr>
      <vt:lpstr>Интерпретация:</vt:lpstr>
      <vt:lpstr>Презентация PowerPoint</vt:lpstr>
      <vt:lpstr>Рекомендация – пройти тест в компьютерном варианте (модифицированный, один выбор из предложенных в каждой картинке)  Сет. Папка\TST\rosencveyg</vt:lpstr>
      <vt:lpstr>Техника репертуарных решеток\обзор </vt:lpstr>
      <vt:lpstr>Презентация PowerPoint</vt:lpstr>
      <vt:lpstr>Дж.Келли (1955) теория конструктов</vt:lpstr>
      <vt:lpstr>Конструкт</vt:lpstr>
      <vt:lpstr>Система конструктов отдельно взятой личности - это ее "Образ мира". </vt:lpstr>
      <vt:lpstr>Конструкты берутся из жизненного опыта</vt:lpstr>
      <vt:lpstr>Презентация PowerPoint</vt:lpstr>
      <vt:lpstr>Презентация PowerPoint</vt:lpstr>
      <vt:lpstr>Презентация PowerPoint</vt:lpstr>
      <vt:lpstr>Склейка</vt:lpstr>
      <vt:lpstr>Восприятие - это исследование мира. Конструкт - это гипотеза</vt:lpstr>
      <vt:lpstr>Когнитивная система активно ищет выходы из диссонанса</vt:lpstr>
      <vt:lpstr>Основной постулат Теории личностных конструктов гласит:</vt:lpstr>
      <vt:lpstr>ПРОЦЕДУРА ВЫЯВЛЕНИЯ КОНСТРУКТОВ –  Интервьюирование («метод триад» - что объединяет два понятия и отличает от третьего (удобней карточки)) </vt:lpstr>
      <vt:lpstr>Метод триад (личностный конструкт):</vt:lpstr>
      <vt:lpstr>Задание 1: </vt:lpstr>
      <vt:lpstr>Моя учеба/работа (очень важно / профессионализм / рутина): (чтение литературы – подготовка к семинарам – посещение занятий)  (подготовка документов – проведение занятий - еженедельные совещания)</vt:lpstr>
      <vt:lpstr>Задание 2: </vt:lpstr>
      <vt:lpstr>Презентация PowerPoint</vt:lpstr>
      <vt:lpstr>Презентация PowerPoint</vt:lpstr>
      <vt:lpstr>Литература по теме:</vt:lpstr>
      <vt:lpstr>Литература по теме:</vt:lpstr>
      <vt:lpstr>Презентация PowerPoint</vt:lpstr>
      <vt:lpstr>Презентация PowerPoint</vt:lpstr>
      <vt:lpstr>Презентация PowerPoint</vt:lpstr>
      <vt:lpstr> </vt:lpstr>
      <vt:lpstr>Презентация PowerPoint</vt:lpstr>
      <vt:lpstr> 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Пузанова</dc:creator>
  <cp:lastModifiedBy>Владимир</cp:lastModifiedBy>
  <cp:revision>217</cp:revision>
  <dcterms:created xsi:type="dcterms:W3CDTF">2011-04-17T20:35:12Z</dcterms:created>
  <dcterms:modified xsi:type="dcterms:W3CDTF">2023-03-27T14:07:52Z</dcterms:modified>
</cp:coreProperties>
</file>