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80"/>
    <a:srgbClr val="006600"/>
    <a:srgbClr val="003366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0EA436-F437-4EB7-AA43-2D72EFE80B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82DA2-D95B-4BC3-B641-C79F201F3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53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53216-5092-44A0-9B11-EFB0CA4F05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7686B-BD10-4B84-9AAE-2391D3525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61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FD0A-F731-4E54-BE8E-DF879EFBE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8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48FC5-7E5B-414F-B19F-974E464BE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86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55480-FBFC-4A1E-BEC3-280BBCC48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2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3224-8F70-4A11-A588-77467DF8F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8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5B701-E932-4F0A-9B42-A705345DE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68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7F927-27C5-43D1-826A-1329EE32B1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28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9BE24-091E-45F9-9EE0-91521ACB43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0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E155F-34EA-40A7-B6A5-FB647534DF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2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EBC96-212E-43EA-8086-2848A2F74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7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167CF-5299-412B-B1B1-54972F9B0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47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0B4BC-A330-4319-AA6A-A9C1F4747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57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34851A-31AD-43E2-9FEF-F736E5FA75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8651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C3300"/>
                </a:solidFill>
              </a:rPr>
              <a:t>МЕТОДЫ АНАЛИЗА ГЕНОВ И ГЕНОМОВ</a:t>
            </a:r>
            <a:r>
              <a:rPr lang="ru-RU" altLang="ru-RU" sz="2400" smtClean="0">
                <a:solidFill>
                  <a:srgbClr val="CC3300"/>
                </a:solidFill>
              </a:rPr>
              <a:t> </a:t>
            </a:r>
            <a:br>
              <a:rPr lang="ru-RU" altLang="ru-RU" sz="2400" smtClean="0">
                <a:solidFill>
                  <a:srgbClr val="CC3300"/>
                </a:solidFill>
              </a:rPr>
            </a:br>
            <a:endParaRPr lang="ru-RU" altLang="ru-RU" sz="2400" b="1" i="1" smtClean="0">
              <a:solidFill>
                <a:srgbClr val="CC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060575"/>
            <a:ext cx="6400800" cy="3960813"/>
          </a:xfrm>
        </p:spPr>
        <p:txBody>
          <a:bodyPr/>
          <a:lstStyle/>
          <a:p>
            <a:pPr marL="812800" indent="-812800" algn="l" eaLnBrk="1" hangingPunct="1">
              <a:lnSpc>
                <a:spcPct val="90000"/>
              </a:lnSpc>
              <a:buFontTx/>
              <a:buAutoNum type="romanUcPeriod"/>
              <a:defRPr/>
            </a:pPr>
            <a:r>
              <a:rPr lang="ru-RU" altLang="ru-RU" sz="2400" b="1" dirty="0" smtClean="0">
                <a:solidFill>
                  <a:srgbClr val="CC3300"/>
                </a:solidFill>
              </a:rPr>
              <a:t>Создание геномной библиотеки (банка генов)</a:t>
            </a:r>
          </a:p>
          <a:p>
            <a:pPr marL="812800" indent="-812800" algn="l" eaLnBrk="1" hangingPunct="1">
              <a:lnSpc>
                <a:spcPct val="90000"/>
              </a:lnSpc>
              <a:buFontTx/>
              <a:buAutoNum type="romanUcPeriod"/>
              <a:defRPr/>
            </a:pPr>
            <a:endParaRPr lang="ru-RU" altLang="ru-RU" sz="2400" b="1" dirty="0" smtClean="0">
              <a:solidFill>
                <a:srgbClr val="CC3300"/>
              </a:solidFill>
            </a:endParaRPr>
          </a:p>
          <a:p>
            <a:pPr marL="812800" indent="-812800" algn="l" eaLnBrk="1" hangingPunct="1">
              <a:lnSpc>
                <a:spcPct val="90000"/>
              </a:lnSpc>
              <a:buFontTx/>
              <a:buAutoNum type="romanUcPeriod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Скрининг банка генов</a:t>
            </a:r>
            <a:r>
              <a:rPr lang="en-US" altLang="ru-RU" sz="2400" b="1" dirty="0" smtClean="0">
                <a:solidFill>
                  <a:schemeClr val="hlink"/>
                </a:solidFill>
              </a:rPr>
              <a:t> </a:t>
            </a:r>
            <a:endParaRPr lang="ru-RU" altLang="ru-RU" sz="2400" b="1" dirty="0" smtClean="0">
              <a:solidFill>
                <a:schemeClr val="hlink"/>
              </a:solidFill>
            </a:endParaRPr>
          </a:p>
          <a:p>
            <a:pPr marL="812800" indent="-812800" algn="l" eaLnBrk="1" hangingPunct="1">
              <a:lnSpc>
                <a:spcPct val="90000"/>
              </a:lnSpc>
              <a:buFontTx/>
              <a:buAutoNum type="romanUcPeriod"/>
              <a:defRPr/>
            </a:pPr>
            <a:endParaRPr lang="ru-RU" altLang="ru-RU" sz="2400" b="1" dirty="0" smtClean="0">
              <a:solidFill>
                <a:schemeClr val="hlink"/>
              </a:solidFill>
            </a:endParaRPr>
          </a:p>
          <a:p>
            <a:pPr marL="812800" indent="-812800" algn="l" eaLnBrk="1" hangingPunct="1">
              <a:lnSpc>
                <a:spcPct val="90000"/>
              </a:lnSpc>
              <a:buFontTx/>
              <a:buAutoNum type="romanUcPeriod"/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Клонирование структурных генов эукариот. Банк </a:t>
            </a:r>
            <a:r>
              <a:rPr lang="ru-RU" altLang="ru-RU" sz="2400" b="1" dirty="0" err="1" smtClean="0">
                <a:solidFill>
                  <a:srgbClr val="008080"/>
                </a:solidFill>
              </a:rPr>
              <a:t>кДНК</a:t>
            </a:r>
            <a:endParaRPr lang="ru-RU" altLang="ru-RU" sz="2400" b="1" dirty="0" smtClean="0">
              <a:solidFill>
                <a:srgbClr val="00808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ru-RU" altLang="ru-RU" sz="2400" b="1" dirty="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47BFC9-1B91-4490-ABBF-2587BC5C7F0A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chemeClr val="accent2"/>
                </a:solidFill>
              </a:rPr>
              <a:t>Инструментарий ДНК-гибридизации - ДНК-зонд, </a:t>
            </a:r>
            <a:br>
              <a:rPr lang="ru-RU" altLang="ru-RU" sz="1800" b="1" i="1" smtClean="0">
                <a:solidFill>
                  <a:schemeClr val="accent2"/>
                </a:solidFill>
              </a:rPr>
            </a:br>
            <a:r>
              <a:rPr lang="ru-RU" altLang="ru-RU" sz="1800" b="1" smtClean="0">
                <a:solidFill>
                  <a:schemeClr val="accent2"/>
                </a:solidFill>
              </a:rPr>
              <a:t>чистый фрагмент ДНК (от100 до 1000 п. н), комплементарный к тому фрагменту, который надлежит выявить. Получают клонированием или химическим путем, метят по 32Р. </a:t>
            </a:r>
            <a:br>
              <a:rPr lang="ru-RU" altLang="ru-RU" sz="1800" b="1" smtClean="0">
                <a:solidFill>
                  <a:schemeClr val="accent2"/>
                </a:solidFill>
              </a:rPr>
            </a:br>
            <a:endParaRPr lang="ru-RU" altLang="ru-RU" sz="1800" b="1" smtClean="0">
              <a:solidFill>
                <a:schemeClr val="accent2"/>
              </a:solidFill>
            </a:endParaRPr>
          </a:p>
        </p:txBody>
      </p:sp>
      <p:pic>
        <p:nvPicPr>
          <p:cNvPr id="11268" name="Picture 5" descr="днк-зонд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6840538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64EAEC-DE5D-49A2-BC82-336362F8C9DB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360362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 </a:t>
            </a:r>
            <a:r>
              <a:rPr lang="ru-RU" altLang="ru-RU" sz="2000" b="1" smtClean="0">
                <a:solidFill>
                  <a:schemeClr val="accent2"/>
                </a:solidFill>
              </a:rPr>
              <a:t>Скрининг библиотеки, заключенной в фаге λ.</a:t>
            </a:r>
            <a:r>
              <a:rPr lang="ru-RU" altLang="ru-RU" sz="4000" smtClean="0"/>
              <a:t> </a:t>
            </a:r>
          </a:p>
        </p:txBody>
      </p:sp>
      <p:pic>
        <p:nvPicPr>
          <p:cNvPr id="12292" name="Picture 6" descr="скрининг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446405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981075"/>
            <a:ext cx="3754437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Выращивают газон бактерий </a:t>
            </a:r>
            <a:r>
              <a:rPr lang="en-US" altLang="ru-RU" sz="1800" b="1" smtClean="0">
                <a:solidFill>
                  <a:schemeClr val="accent2"/>
                </a:solidFill>
              </a:rPr>
              <a:t>E</a:t>
            </a:r>
            <a:r>
              <a:rPr lang="ru-RU" altLang="ru-RU" sz="1800" b="1" smtClean="0">
                <a:solidFill>
                  <a:schemeClr val="accent2"/>
                </a:solidFill>
              </a:rPr>
              <a:t>.</a:t>
            </a:r>
            <a:r>
              <a:rPr lang="en-US" altLang="ru-RU" sz="1800" b="1" smtClean="0">
                <a:solidFill>
                  <a:schemeClr val="accent2"/>
                </a:solidFill>
              </a:rPr>
              <a:t>coli</a:t>
            </a:r>
            <a:r>
              <a:rPr lang="ru-RU" altLang="ru-RU" sz="1800" b="1" smtClean="0">
                <a:solidFill>
                  <a:schemeClr val="accent2"/>
                </a:solidFill>
              </a:rPr>
              <a:t>, на который помещают суспензию фагов, содержащих геномные клоны.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В тех участках, где фаги инфицировали бактерии и размножились, образуется бляшка.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Каждая бляшка состоит из большого числа потомков одиночной фаговой частицы, размножившихся в  инфицированных и лизированных бактериях.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Каждый раз, когда бактерия лизируется, освобождаются не только упакованные фаговые частицы, но и неупакованная ДНК.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AF1265-5959-4BE3-9073-6ECD60C48CA1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2736850" cy="431800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>(продолжение)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88913"/>
            <a:ext cx="4038600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На этот газон на несколько минут кладут мембранный фильтр - ДНК из бляшки связывается с ним.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ДНК денатурируют на одиночные нити, после чего фильтр инкубируют с меченым зондом.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 Гибридизация меченого зонда с ДНК из бляшки выявляется в виде темного пятна засветки на фотопленке.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По положению засвеченного пятна находят бляшку на газоне.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chemeClr val="accent2"/>
                </a:solidFill>
              </a:rPr>
              <a:t>Фаги с этой бляшки можно собрать и, инфицировав новые бактерии, размножить фаги, а, следовательно, и клон до количеств, необходимых для молекулярного анализа.</a:t>
            </a:r>
          </a:p>
        </p:txBody>
      </p:sp>
      <p:pic>
        <p:nvPicPr>
          <p:cNvPr id="13317" name="Picture 6" descr="скрининг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6613"/>
            <a:ext cx="403860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160338-B98B-471E-AAE8-A71588C112AA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 b="1" smtClean="0">
                <a:solidFill>
                  <a:schemeClr val="hlink"/>
                </a:solidFill>
              </a:rPr>
              <a:t>III.</a:t>
            </a:r>
            <a:r>
              <a:rPr lang="ru-RU" altLang="ru-RU" sz="2800" b="1" smtClean="0">
                <a:solidFill>
                  <a:schemeClr val="hlink"/>
                </a:solidFill>
              </a:rPr>
              <a:t> </a:t>
            </a:r>
            <a:r>
              <a:rPr lang="ru-RU" altLang="ru-RU" sz="2800" b="1" smtClean="0">
                <a:solidFill>
                  <a:srgbClr val="008080"/>
                </a:solidFill>
              </a:rPr>
              <a:t>Клонирование структурных генов эукариот. Банк </a:t>
            </a:r>
            <a:r>
              <a:rPr lang="ru-RU" altLang="ru-RU" sz="2800" b="1" i="1" smtClean="0">
                <a:solidFill>
                  <a:srgbClr val="008080"/>
                </a:solidFill>
              </a:rPr>
              <a:t>к</a:t>
            </a:r>
            <a:r>
              <a:rPr lang="ru-RU" altLang="ru-RU" sz="2800" b="1" smtClean="0">
                <a:solidFill>
                  <a:srgbClr val="008080"/>
                </a:solidFill>
              </a:rPr>
              <a:t>ДНК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21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008080"/>
                </a:solidFill>
              </a:rPr>
              <a:t>кДНК</a:t>
            </a:r>
            <a:r>
              <a:rPr lang="ru-RU" altLang="ru-RU" sz="2400" smtClean="0">
                <a:solidFill>
                  <a:srgbClr val="008080"/>
                </a:solidFill>
              </a:rPr>
              <a:t> </a:t>
            </a:r>
            <a:r>
              <a:rPr lang="ru-RU" altLang="ru-RU" sz="2400" smtClean="0">
                <a:solidFill>
                  <a:schemeClr val="hlink"/>
                </a:solidFill>
              </a:rPr>
              <a:t>- синтезированные </a:t>
            </a:r>
            <a:r>
              <a:rPr lang="en-US" altLang="ru-RU" sz="2400" i="1" smtClean="0">
                <a:solidFill>
                  <a:schemeClr val="hlink"/>
                </a:solidFill>
              </a:rPr>
              <a:t>in vitro</a:t>
            </a:r>
            <a:r>
              <a:rPr lang="ru-RU" altLang="ru-RU" sz="2400" smtClean="0">
                <a:solidFill>
                  <a:schemeClr val="hlink"/>
                </a:solidFill>
              </a:rPr>
              <a:t> комплементарные ДНК-копии клеточных мРНК.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hlink"/>
                </a:solidFill>
              </a:rPr>
              <a:t>Таким образом, </a:t>
            </a:r>
            <a:r>
              <a:rPr lang="ru-RU" altLang="ru-RU" sz="2400" b="1" i="1" smtClean="0">
                <a:solidFill>
                  <a:srgbClr val="008080"/>
                </a:solidFill>
              </a:rPr>
              <a:t>кДНК представляют собой гены без  интронов и не содержат регуляторных элементов генов</a:t>
            </a:r>
            <a:r>
              <a:rPr lang="ru-RU" altLang="ru-RU" sz="2400" smtClean="0">
                <a:solidFill>
                  <a:srgbClr val="008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008080"/>
                </a:solidFill>
              </a:rPr>
              <a:t>Банк кДНК</a:t>
            </a:r>
            <a:r>
              <a:rPr lang="ru-RU" altLang="ru-RU" sz="2400" smtClean="0">
                <a:solidFill>
                  <a:schemeClr val="hlink"/>
                </a:solidFill>
              </a:rPr>
              <a:t> - коллекция ДНК-копий  мРНК клеток конкретной ткани на определенной стадии развития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4FC7E1-1F57-4F61-A4BC-5EF86873FDF1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8080"/>
                </a:solidFill>
              </a:rPr>
              <a:t>Этапы синтеза  кДНК</a:t>
            </a:r>
          </a:p>
        </p:txBody>
      </p:sp>
      <p:pic>
        <p:nvPicPr>
          <p:cNvPr id="15364" name="Picture 5" descr="Библ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765175"/>
            <a:ext cx="540067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7E3021-0625-43E1-97AA-BD9E55BE1EAC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8080"/>
                </a:solidFill>
              </a:rPr>
              <a:t>Клонирование фрагментов кДНК с помощью линкеров, содержащих сайт рестрикции </a:t>
            </a:r>
            <a:r>
              <a:rPr lang="en-US" altLang="ru-RU" sz="2000" b="1" smtClean="0">
                <a:solidFill>
                  <a:srgbClr val="008080"/>
                </a:solidFill>
              </a:rPr>
              <a:t>BamHI</a:t>
            </a:r>
            <a:endParaRPr lang="ru-RU" altLang="ru-RU" sz="2000" b="1" smtClean="0">
              <a:solidFill>
                <a:srgbClr val="008080"/>
              </a:solidFill>
            </a:endParaRPr>
          </a:p>
        </p:txBody>
      </p:sp>
      <p:pic>
        <p:nvPicPr>
          <p:cNvPr id="16388" name="Picture 5" descr="библ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3190875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052513"/>
            <a:ext cx="4038600" cy="51847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/>
            <a:r>
              <a:rPr lang="ru-RU" altLang="ru-RU" sz="2000" b="1" smtClean="0">
                <a:solidFill>
                  <a:schemeClr val="hlink"/>
                </a:solidFill>
              </a:rPr>
              <a:t>К молекулам кДНК с помощью ДНК-лигазы добавляют линкер – короткий фрагмент ДНК (8-12пн).</a:t>
            </a:r>
          </a:p>
          <a:p>
            <a:pPr eaLnBrk="1" hangingPunct="1">
              <a:buFontTx/>
              <a:buNone/>
            </a:pPr>
            <a:endParaRPr lang="ru-RU" altLang="ru-RU" sz="20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chemeClr val="hlink"/>
                </a:solidFill>
              </a:rPr>
              <a:t>Линкер содержит сайт узнавания рестриктазы </a:t>
            </a:r>
            <a:r>
              <a:rPr lang="en-US" altLang="ru-RU" sz="2000" b="1" i="1" smtClean="0">
                <a:solidFill>
                  <a:schemeClr val="hlink"/>
                </a:solidFill>
              </a:rPr>
              <a:t>BamHI</a:t>
            </a:r>
            <a:r>
              <a:rPr lang="ru-RU" altLang="ru-RU" sz="2000" b="1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ru-RU" altLang="ru-RU" sz="20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chemeClr val="hlink"/>
                </a:solidFill>
              </a:rPr>
              <a:t>кДНК лигируют с векторной ДНК</a:t>
            </a:r>
          </a:p>
          <a:p>
            <a:pPr eaLnBrk="1" hangingPunct="1"/>
            <a:endParaRPr lang="ru-RU" altLang="ru-RU" sz="20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30A885-AF0D-4F26-9F96-CBDEA89650E6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pPr marL="1117600" indent="-1117600" eaLnBrk="1" hangingPunct="1">
              <a:buFontTx/>
              <a:buAutoNum type="romanUcPeriod"/>
            </a:pPr>
            <a:r>
              <a:rPr lang="ru-RU" altLang="ru-RU" sz="2800" b="1" smtClean="0">
                <a:solidFill>
                  <a:srgbClr val="CC3300"/>
                </a:solidFill>
              </a:rPr>
              <a:t>Создание геномной библиотеки (банка генов)</a:t>
            </a:r>
            <a:br>
              <a:rPr lang="ru-RU" altLang="ru-RU" sz="2800" b="1" smtClean="0">
                <a:solidFill>
                  <a:srgbClr val="CC3300"/>
                </a:solidFill>
              </a:rPr>
            </a:br>
            <a:endParaRPr lang="ru-RU" altLang="ru-RU" sz="2800" b="1" i="1" smtClean="0">
              <a:solidFill>
                <a:srgbClr val="CC33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CC3300"/>
                </a:solidFill>
              </a:rPr>
              <a:t>Геномная библиотека</a:t>
            </a:r>
            <a:r>
              <a:rPr lang="ru-RU" altLang="ru-RU" sz="2400" smtClean="0">
                <a:solidFill>
                  <a:srgbClr val="663300"/>
                </a:solidFill>
              </a:rPr>
              <a:t> – 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>
                <a:solidFill>
                  <a:srgbClr val="663300"/>
                </a:solidFill>
              </a:rPr>
              <a:t>коллекция клонов ДНК, содержащая хотя бы по одному экземпляру каждого из фрагментов ДНК, входящего в состав генома данного вида.</a:t>
            </a:r>
          </a:p>
          <a:p>
            <a:pPr algn="ctr" eaLnBrk="1" hangingPunct="1">
              <a:buFontTx/>
              <a:buNone/>
            </a:pPr>
            <a:endParaRPr lang="ru-RU" altLang="ru-RU" sz="2400" b="1" i="1" smtClean="0"/>
          </a:p>
          <a:p>
            <a:pPr algn="ctr" eaLnBrk="1" hangingPunct="1">
              <a:buFontTx/>
              <a:buNone/>
            </a:pPr>
            <a:endParaRPr lang="ru-RU" altLang="ru-RU" sz="2400" b="1" i="1" smtClean="0"/>
          </a:p>
          <a:p>
            <a:pPr algn="ctr" eaLnBrk="1" hangingPunct="1"/>
            <a:r>
              <a:rPr lang="ru-RU" altLang="ru-RU" sz="2400" b="1" i="1" smtClean="0">
                <a:solidFill>
                  <a:srgbClr val="CC3300"/>
                </a:solidFill>
              </a:rPr>
              <a:t>Полная</a:t>
            </a:r>
            <a:r>
              <a:rPr lang="ru-RU" altLang="ru-RU" sz="2400" b="1" i="1" smtClean="0"/>
              <a:t> </a:t>
            </a:r>
            <a:r>
              <a:rPr lang="ru-RU" altLang="ru-RU" sz="2400" b="1" i="1" smtClean="0">
                <a:solidFill>
                  <a:srgbClr val="CC3300"/>
                </a:solidFill>
              </a:rPr>
              <a:t>геномная библиотека</a:t>
            </a:r>
            <a:r>
              <a:rPr lang="ru-RU" altLang="ru-RU" sz="2400" b="1" i="1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2400" i="1" smtClean="0"/>
              <a:t>по </a:t>
            </a:r>
            <a:r>
              <a:rPr lang="ru-RU" altLang="ru-RU" sz="2400" i="1" smtClean="0">
                <a:solidFill>
                  <a:srgbClr val="663300"/>
                </a:solidFill>
              </a:rPr>
              <a:t>определению содержит весь геном данного организма.</a:t>
            </a:r>
            <a:r>
              <a:rPr lang="ru-RU" altLang="ru-RU" sz="2400" smtClean="0">
                <a:solidFill>
                  <a:srgbClr val="66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95792C-814B-43BF-BAE3-C6D2180D9E31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CC3300"/>
                </a:solidFill>
              </a:rPr>
              <a:t>Хромосомная библиотека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2405063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663300"/>
                </a:solidFill>
              </a:rPr>
              <a:t>Коллекция, клонов ДНК, содержащая хотя бы по одному экземпляру каждого из фрагментов ДНК, входящего в состав индивидуальной хромосомы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97707B-8233-446A-85F4-7A3D5DC15161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CC3300"/>
                </a:solidFill>
              </a:rPr>
              <a:t>Создание геномной библиотеки (банка генов, банка клонов)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2520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663300"/>
                </a:solidFill>
              </a:rPr>
              <a:t>Процесс разделения геномной ДНК на клонируемые элементы и введение этих элементов в клетки-хозяева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986131-B22C-4391-80F6-AB1242343DA4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C3300"/>
                </a:solidFill>
              </a:rPr>
              <a:t>Этапы создания геномных библиотек: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29600" cy="10366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2000" b="1" smtClean="0">
                <a:solidFill>
                  <a:srgbClr val="663300"/>
                </a:solidFill>
              </a:rPr>
              <a:t>Выделение ДНК организма;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000" b="1" smtClean="0">
                <a:solidFill>
                  <a:srgbClr val="663300"/>
                </a:solidFill>
              </a:rPr>
              <a:t>Фрагментация ДНК с помощью рестриктаз: </a:t>
            </a:r>
          </a:p>
        </p:txBody>
      </p:sp>
      <p:pic>
        <p:nvPicPr>
          <p:cNvPr id="6149" name="Picture 5" descr="библиотека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349500"/>
            <a:ext cx="5256212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29940B-1E51-4C66-B7E9-92B343A4DFA3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663300"/>
                </a:solidFill>
              </a:rPr>
              <a:t>(продолжение):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4721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663300"/>
                </a:solidFill>
              </a:rPr>
              <a:t>3.</a:t>
            </a:r>
            <a:r>
              <a:rPr lang="ru-RU" altLang="ru-RU" sz="2800" smtClean="0"/>
              <a:t> </a:t>
            </a:r>
            <a:r>
              <a:rPr lang="ru-RU" altLang="ru-RU" sz="2400" b="1" smtClean="0">
                <a:solidFill>
                  <a:srgbClr val="663300"/>
                </a:solidFill>
              </a:rPr>
              <a:t>Присоединение  полученного фрагмента к векторным молекулам (</a:t>
            </a:r>
            <a:r>
              <a:rPr lang="ru-RU" altLang="ru-RU" sz="2400" b="1" i="1" smtClean="0">
                <a:solidFill>
                  <a:srgbClr val="663300"/>
                </a:solidFill>
              </a:rPr>
              <a:t>плазмидного</a:t>
            </a:r>
            <a:r>
              <a:rPr lang="ru-RU" altLang="ru-RU" sz="2400" b="1" smtClean="0">
                <a:solidFill>
                  <a:srgbClr val="663300"/>
                </a:solidFill>
              </a:rPr>
              <a:t> или </a:t>
            </a:r>
            <a:r>
              <a:rPr lang="ru-RU" altLang="ru-RU" sz="2400" b="1" i="1" smtClean="0">
                <a:solidFill>
                  <a:srgbClr val="663300"/>
                </a:solidFill>
              </a:rPr>
              <a:t>фагового </a:t>
            </a:r>
            <a:r>
              <a:rPr lang="ru-RU" altLang="ru-RU" sz="2400" b="1" smtClean="0">
                <a:solidFill>
                  <a:srgbClr val="663300"/>
                </a:solidFill>
              </a:rPr>
              <a:t>происхождения);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altLang="ru-RU" sz="2400" b="1" smtClean="0">
              <a:solidFill>
                <a:srgbClr val="66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663300"/>
                </a:solidFill>
              </a:rPr>
              <a:t>4. Введение рекомбинантных ДНК в реципиентные бактерии;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663300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663300"/>
                </a:solidFill>
              </a:rPr>
              <a:t>5. После их встраивания в векторы и введения в реципиентные бактерии получают набор клонов бактерий или рекомбинантных фагов, различающихся по включенным  фрагментам ДНК.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altLang="ru-RU" sz="2400" b="1" smtClean="0">
              <a:solidFill>
                <a:srgbClr val="66330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66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/>
              <a:t>          Первую геномную библиотеку создали Т. Маниатис с сотрудниками: ДНК из генома </a:t>
            </a:r>
            <a:r>
              <a:rPr lang="en-US" altLang="ru-RU" sz="2000" b="1" i="1" smtClean="0"/>
              <a:t>D</a:t>
            </a:r>
            <a:r>
              <a:rPr lang="ru-RU" altLang="ru-RU" sz="2000" b="1" i="1" smtClean="0"/>
              <a:t>.</a:t>
            </a:r>
            <a:r>
              <a:rPr lang="en-US" altLang="ru-RU" sz="2000" b="1" i="1" smtClean="0"/>
              <a:t>melanogaster</a:t>
            </a:r>
            <a:r>
              <a:rPr lang="ru-RU" altLang="ru-RU" sz="2000" b="1" i="1" smtClean="0"/>
              <a:t> клонировали в клетках </a:t>
            </a:r>
            <a:r>
              <a:rPr lang="en-US" altLang="ru-RU" sz="2000" b="1" i="1" smtClean="0"/>
              <a:t>E</a:t>
            </a:r>
            <a:r>
              <a:rPr lang="ru-RU" altLang="ru-RU" sz="2000" b="1" i="1" smtClean="0"/>
              <a:t>.</a:t>
            </a:r>
            <a:r>
              <a:rPr lang="en-US" altLang="ru-RU" sz="2000" b="1" i="1" smtClean="0"/>
              <a:t>coli</a:t>
            </a:r>
            <a:r>
              <a:rPr lang="ru-RU" altLang="ru-RU" sz="2000" b="1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23520B-9355-4DA4-9A8E-DA1170FFE97A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 smtClean="0">
                <a:solidFill>
                  <a:schemeClr val="accent2"/>
                </a:solidFill>
              </a:rPr>
              <a:t>II.</a:t>
            </a:r>
            <a:r>
              <a:rPr lang="ru-RU" altLang="ru-RU" sz="3200" b="1" smtClean="0">
                <a:solidFill>
                  <a:schemeClr val="accent2"/>
                </a:solidFill>
              </a:rPr>
              <a:t>Скрининг банка генов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   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</a:rPr>
              <a:t>Поиск клона (клонов), 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</a:rPr>
              <a:t>несущего искомую последовательность ДНК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65F1-AFE4-4824-AC9B-D3781473D1D6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accent2"/>
                </a:solidFill>
              </a:rPr>
              <a:t>Методы поиска клона (скрининга):</a:t>
            </a:r>
            <a:r>
              <a:rPr lang="ru-RU" altLang="ru-RU" sz="4800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i="1" smtClean="0">
                <a:solidFill>
                  <a:schemeClr val="accent2"/>
                </a:solidFill>
              </a:rPr>
              <a:t>Гибридизация </a:t>
            </a:r>
            <a:r>
              <a:rPr lang="ru-RU" altLang="ru-RU" sz="2800" smtClean="0">
                <a:solidFill>
                  <a:schemeClr val="accent2"/>
                </a:solidFill>
              </a:rPr>
              <a:t>с меченым </a:t>
            </a:r>
            <a:r>
              <a:rPr lang="ru-RU" altLang="ru-RU" sz="2800" b="1" i="1" smtClean="0">
                <a:solidFill>
                  <a:schemeClr val="accent2"/>
                </a:solidFill>
              </a:rPr>
              <a:t>ДНК-зондом</a:t>
            </a:r>
            <a:r>
              <a:rPr lang="ru-RU" altLang="ru-RU" sz="2800" smtClean="0">
                <a:solidFill>
                  <a:schemeClr val="accent2"/>
                </a:solidFill>
              </a:rPr>
              <a:t> с последующим радиоавтографическим анализом; </a:t>
            </a:r>
          </a:p>
          <a:p>
            <a:pPr marL="609600" indent="-609600" eaLnBrk="1" hangingPunct="1">
              <a:buFontTx/>
              <a:buAutoNum type="arabicPeriod"/>
            </a:pPr>
            <a:endParaRPr lang="ru-RU" altLang="ru-RU" sz="2800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i="1" smtClean="0">
                <a:solidFill>
                  <a:schemeClr val="accent2"/>
                </a:solidFill>
              </a:rPr>
              <a:t>Иммунологический</a:t>
            </a:r>
            <a:r>
              <a:rPr lang="ru-RU" altLang="ru-RU" sz="2800" smtClean="0">
                <a:solidFill>
                  <a:schemeClr val="accent2"/>
                </a:solidFill>
              </a:rPr>
              <a:t> скрининг; </a:t>
            </a:r>
          </a:p>
          <a:p>
            <a:pPr marL="609600" indent="-609600" eaLnBrk="1" hangingPunct="1">
              <a:buFontTx/>
              <a:buAutoNum type="arabicPeriod"/>
            </a:pPr>
            <a:endParaRPr lang="ru-RU" altLang="ru-RU" sz="2800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i="1" smtClean="0">
                <a:solidFill>
                  <a:schemeClr val="accent2"/>
                </a:solidFill>
              </a:rPr>
              <a:t>Скрининг по активности белка</a:t>
            </a:r>
            <a:r>
              <a:rPr lang="ru-RU" altLang="ru-RU" sz="2800" smtClean="0">
                <a:solidFill>
                  <a:schemeClr val="accent2"/>
                </a:solidFill>
              </a:rPr>
              <a:t>, кодируемого геном-мишенью.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B53DB7-4930-4680-BC81-B23B13DBDB05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chemeClr val="accent2"/>
                </a:solidFill>
              </a:rPr>
              <a:t>1. Скрининг с помощью гибридизации</a:t>
            </a:r>
            <a:r>
              <a:rPr lang="ru-RU" altLang="ru-RU" sz="400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i="1" smtClean="0">
                <a:solidFill>
                  <a:schemeClr val="accent2"/>
                </a:solidFill>
              </a:rPr>
              <a:t>Гибридизация</a:t>
            </a:r>
            <a:r>
              <a:rPr lang="ru-RU" altLang="ru-RU" sz="2400" smtClean="0">
                <a:solidFill>
                  <a:schemeClr val="accent2"/>
                </a:solidFill>
              </a:rPr>
              <a:t> </a:t>
            </a:r>
            <a:r>
              <a:rPr lang="ru-RU" altLang="ru-RU" sz="2400" b="1" smtClean="0">
                <a:solidFill>
                  <a:schemeClr val="accent2"/>
                </a:solidFill>
              </a:rPr>
              <a:t>позволяет</a:t>
            </a:r>
            <a:r>
              <a:rPr lang="ru-RU" altLang="ru-RU" sz="2400" smtClean="0">
                <a:solidFill>
                  <a:schemeClr val="accent2"/>
                </a:solidFill>
              </a:rPr>
              <a:t>: </a:t>
            </a:r>
          </a:p>
          <a:p>
            <a:pPr eaLnBrk="1" hangingPunct="1"/>
            <a:r>
              <a:rPr lang="ru-RU" altLang="ru-RU" sz="2400" smtClean="0">
                <a:solidFill>
                  <a:schemeClr val="accent2"/>
                </a:solidFill>
              </a:rPr>
              <a:t>идентифицировать нуклеотидные последовательности в очень низкой концентрации; </a:t>
            </a:r>
          </a:p>
          <a:p>
            <a:pPr eaLnBrk="1" hangingPunct="1">
              <a:buFontTx/>
              <a:buNone/>
            </a:pPr>
            <a:endParaRPr lang="ru-RU" altLang="ru-RU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 sz="2400" smtClean="0">
                <a:solidFill>
                  <a:schemeClr val="accent2"/>
                </a:solidFill>
              </a:rPr>
              <a:t>определять, какое </a:t>
            </a:r>
            <a:r>
              <a:rPr lang="ru-RU" altLang="ru-RU" sz="2400" b="1" i="1" smtClean="0">
                <a:solidFill>
                  <a:schemeClr val="accent2"/>
                </a:solidFill>
              </a:rPr>
              <a:t>количество копий</a:t>
            </a:r>
            <a:r>
              <a:rPr lang="ru-RU" altLang="ru-RU" sz="2400" smtClean="0">
                <a:solidFill>
                  <a:schemeClr val="accent2"/>
                </a:solidFill>
              </a:rPr>
              <a:t> последовательности ДНК, комплементарный</a:t>
            </a:r>
            <a:r>
              <a:rPr lang="ru-RU" altLang="ru-RU" sz="2400" b="1" smtClean="0">
                <a:solidFill>
                  <a:schemeClr val="accent2"/>
                </a:solidFill>
              </a:rPr>
              <a:t> </a:t>
            </a:r>
            <a:r>
              <a:rPr lang="ru-RU" altLang="ru-RU" sz="2400" smtClean="0">
                <a:solidFill>
                  <a:schemeClr val="accent2"/>
                </a:solidFill>
              </a:rPr>
              <a:t>ДНК</a:t>
            </a:r>
            <a:r>
              <a:rPr lang="ru-RU" altLang="ru-RU" sz="2400" b="1" smtClean="0">
                <a:solidFill>
                  <a:schemeClr val="accent2"/>
                </a:solidFill>
              </a:rPr>
              <a:t>-</a:t>
            </a:r>
            <a:r>
              <a:rPr lang="ru-RU" altLang="ru-RU" sz="2400" smtClean="0">
                <a:solidFill>
                  <a:schemeClr val="accent2"/>
                </a:solidFill>
              </a:rPr>
              <a:t>зонду, присутствует </a:t>
            </a:r>
            <a:r>
              <a:rPr lang="ru-RU" altLang="ru-RU" sz="2400" b="1" i="1" smtClean="0">
                <a:solidFill>
                  <a:schemeClr val="accent2"/>
                </a:solidFill>
              </a:rPr>
              <a:t>в геноме клетки</a:t>
            </a:r>
            <a:r>
              <a:rPr lang="ru-RU" altLang="ru-RU" sz="2400" smtClean="0">
                <a:solidFill>
                  <a:schemeClr val="accent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552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МЕТОДЫ АНАЛИЗА ГЕНОВ И ГЕНОМОВ  </vt:lpstr>
      <vt:lpstr>Создание геномной библиотеки (банка генов) </vt:lpstr>
      <vt:lpstr>Хромосомная библиотека</vt:lpstr>
      <vt:lpstr>Создание геномной библиотеки (банка генов, банка клонов)</vt:lpstr>
      <vt:lpstr>Этапы создания геномных библиотек:</vt:lpstr>
      <vt:lpstr>(продолжение):</vt:lpstr>
      <vt:lpstr>II.Скрининг банка генов</vt:lpstr>
      <vt:lpstr>Методы поиска клона (скрининга): </vt:lpstr>
      <vt:lpstr>1. Скрининг с помощью гибридизации </vt:lpstr>
      <vt:lpstr>Инструментарий ДНК-гибридизации - ДНК-зонд,  чистый фрагмент ДНК (от100 до 1000 п. н), комплементарный к тому фрагменту, который надлежит выявить. Получают клонированием или химическим путем, метят по 32Р.  </vt:lpstr>
      <vt:lpstr> Скрининг библиотеки, заключенной в фаге λ. </vt:lpstr>
      <vt:lpstr>(продолжение)</vt:lpstr>
      <vt:lpstr>III. Клонирование структурных генов эукариот. Банк кДНК</vt:lpstr>
      <vt:lpstr>Этапы синтеза  кДНК</vt:lpstr>
      <vt:lpstr>Клонирование фрагментов кДНК с помощью линкеров, содержащих сайт рестрикции BamHI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Геномные библиотеки   (банк генов)</dc:title>
  <dc:creator>user</dc:creator>
  <cp:lastModifiedBy>User</cp:lastModifiedBy>
  <cp:revision>11</cp:revision>
  <dcterms:created xsi:type="dcterms:W3CDTF">2008-11-12T17:54:12Z</dcterms:created>
  <dcterms:modified xsi:type="dcterms:W3CDTF">2019-02-19T23:54:04Z</dcterms:modified>
</cp:coreProperties>
</file>