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65"/>
  </p:notesMasterIdLst>
  <p:handoutMasterIdLst>
    <p:handoutMasterId r:id="rId66"/>
  </p:handoutMasterIdLst>
  <p:sldIdLst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E06336-053D-414B-8AE4-ABC396D1DD08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D331BE-4A26-441F-AE74-A51A4C94AC1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61217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0993F6-63CD-47BA-8763-A2A52200607A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6B3765-1535-41FB-A927-AAD2D1E85382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rtlCol="0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6520FB-C54B-4C7D-80C7-2F6DDCC22EBF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186516"/>
            <a:ext cx="10514012" cy="682472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ED7EB-58AB-428E-ACF7-49D2A52E56D9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489399"/>
            <a:ext cx="10514012" cy="1501826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3E6BA6-17B4-4FB9-A7D9-2F5011A2CCBD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372940"/>
            <a:ext cx="9302752" cy="2992904"/>
          </a:xfrm>
        </p:spPr>
        <p:txBody>
          <a:bodyPr rtlCol="0" anchor="ctr"/>
          <a:lstStyle>
            <a:lvl1pPr>
              <a:defRPr sz="44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73372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509544"/>
            <a:ext cx="10512424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64165"/>
            <a:ext cx="2743200" cy="365125"/>
          </a:xfrm>
        </p:spPr>
        <p:txBody>
          <a:bodyPr rtlCol="0"/>
          <a:lstStyle/>
          <a:p>
            <a:pPr rtl="0"/>
            <a:fld id="{573A4B32-25BD-4828-A192-CE41C628ADA8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64165"/>
            <a:ext cx="4114800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8610600" y="6364165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Надпись 8"/>
          <p:cNvSpPr txBox="1"/>
          <p:nvPr/>
        </p:nvSpPr>
        <p:spPr>
          <a:xfrm>
            <a:off x="1111044" y="79463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0437812" y="275101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50581"/>
            <a:ext cx="10514012" cy="1140644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EF5FAC-77C2-46B7-98D0-99F5DE4E3138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7282" y="188595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1356798" y="257175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577441" y="257175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829035" y="257175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49C62-B262-41FF-9EFF-8D6E8C401B4A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3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2085" y="4297503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1332085" y="4873765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997" y="4297503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567644" y="4873764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04322" y="4297503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804197" y="4873762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78066-C09A-4FB5-B1B7-9587C9DBD9DD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C7C0A3-2FA9-4CE7-841B-530A6DAC9C91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80801-B3CB-4161-9F9B-8A76E85C7028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C81E6C-0201-4619-A2EF-7C98B368F231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rtlCol="0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8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793631-BD76-4D8D-88A6-7A4790E3A8B4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20000" y="1825625"/>
            <a:ext cx="5025216" cy="435133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19840" y="1825625"/>
            <a:ext cx="5033960" cy="435133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4D80CA-41C2-4BFE-804F-3A9D72999D2A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0000" y="1681163"/>
            <a:ext cx="5025216" cy="823912"/>
          </a:xfrm>
        </p:spPr>
        <p:txBody>
          <a:bodyPr rtlCol="0"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20000" y="2505075"/>
            <a:ext cx="5025216" cy="368458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19840" y="2505075"/>
            <a:ext cx="5035548" cy="368458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EBB72-50CB-422F-85B0-F6074F343462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70688-9AC8-4F19-ACA5-D0E549EB2FDA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06B3C-197C-40CB-A2E4-9E67AA60008E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98BD3-476B-4550-9723-23EDFF3399F5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F1A716-8CEB-4D00-8BD4-C6F90011AFC9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0D73FAFC-BB07-43C7-9D2F-9A2A372AEB82}" type="datetime1">
              <a:rPr lang="ru-RU" noProof="1" smtClean="0"/>
              <a:t>31.12.2020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diseases/traumatology/bone-cyst" TargetMode="External"/><Relationship Id="rId2" Type="http://schemas.openxmlformats.org/officeDocument/2006/relationships/hyperlink" Target="https://www.krasotaimedicina.ru/treatment/oncolog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rasotaimedicina.ru/diseases/children/hypospadias" TargetMode="External"/><Relationship Id="rId4" Type="http://schemas.openxmlformats.org/officeDocument/2006/relationships/hyperlink" Target="https://www.krasotaimedicina.ru/diseases/traumatology/enchondroma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rasotaimedicina.ru/diseases/zabolevanija_pulmonology/pleurisy" TargetMode="External"/><Relationship Id="rId3" Type="http://schemas.openxmlformats.org/officeDocument/2006/relationships/hyperlink" Target="https://www.krasotaimedicina.ru/diseases/traumatology/pathological-fracture" TargetMode="External"/><Relationship Id="rId7" Type="http://schemas.openxmlformats.org/officeDocument/2006/relationships/hyperlink" Target="https://www.krasotaimedicina.ru/diseases/zabolevanija_pulmonology/respiratory-insufficiency" TargetMode="External"/><Relationship Id="rId2" Type="http://schemas.openxmlformats.org/officeDocument/2006/relationships/hyperlink" Target="https://www.krasotaimedicina.ru/diseases/traumatology/joint-contractu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diseases/zabolevanija_neurology/compressive-myelopathy" TargetMode="External"/><Relationship Id="rId5" Type="http://schemas.openxmlformats.org/officeDocument/2006/relationships/hyperlink" Target="https://www.krasotaimedicina.ru/symptom/movement/lameness" TargetMode="External"/><Relationship Id="rId4" Type="http://schemas.openxmlformats.org/officeDocument/2006/relationships/hyperlink" Target="https://www.krasotaimedicina.ru/diseases/zabolevanija_phlebology/lymphadenitis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diagnostics/X-ray/" TargetMode="External"/><Relationship Id="rId2" Type="http://schemas.openxmlformats.org/officeDocument/2006/relationships/hyperlink" Target="https://www.krasotaimedicina.ru/treatment/consultation-traumatology/traumatolog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rasotaimedicina.ru/diagnostics/musculoskeletal-ct/bone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diseases/oncologic/bone-metastases" TargetMode="External"/><Relationship Id="rId7" Type="http://schemas.openxmlformats.org/officeDocument/2006/relationships/hyperlink" Target="https://www.krasotaimedicina.ru/lab-test/histological/immunohistochemical" TargetMode="External"/><Relationship Id="rId2" Type="http://schemas.openxmlformats.org/officeDocument/2006/relationships/hyperlink" Target="https://www.krasotaimedicina.ru/treatment/X-ray-pulmonology/lungs-re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treatment/extraarticular-puncture/trephine-biopsy" TargetMode="External"/><Relationship Id="rId5" Type="http://schemas.openxmlformats.org/officeDocument/2006/relationships/hyperlink" Target="https://www.krasotaimedicina.ru/treatment/scintigraphy-rheumatology/skeleton" TargetMode="External"/><Relationship Id="rId4" Type="http://schemas.openxmlformats.org/officeDocument/2006/relationships/hyperlink" Target="https://www.krasotaimedicina.ru/diagnostics/pet-scan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treatment/radiation-therapy/" TargetMode="External"/><Relationship Id="rId2" Type="http://schemas.openxmlformats.org/officeDocument/2006/relationships/hyperlink" Target="https://www.krasotaimedicina.ru/treatment/chemotherapy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treatment/radiation/total" TargetMode="External"/><Relationship Id="rId2" Type="http://schemas.openxmlformats.org/officeDocument/2006/relationships/hyperlink" Target="https://www.krasotaimedicina.ru/treatment/limb-canc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rasotaimedicina.ru/treatment/oncohematology/PBSCT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diseases/zabolevanija_gynaecology/female_sterility" TargetMode="External"/><Relationship Id="rId2" Type="http://schemas.openxmlformats.org/officeDocument/2006/relationships/hyperlink" Target="https://www.krasotaimedicina.ru/diseases/zabolevanija_andrology/male_Infertil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rasotaimedicina.ru/diseases/zabolevanija_cardiology/cardiomyopath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2" y="2602140"/>
            <a:ext cx="12975771" cy="175758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Саркомы</a:t>
            </a:r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мягких</a:t>
            </a:r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тканей</a:t>
            </a:r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костей</a:t>
            </a:r>
            <a:endParaRPr lang="ru-RU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06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3) Исследование костного мозга </a:t>
            </a:r>
            <a:endParaRPr lang="ru-RU" dirty="0" smtClean="0"/>
          </a:p>
          <a:p>
            <a:r>
              <a:rPr lang="ru-RU" dirty="0"/>
              <a:t>поражение костного мозга при СМТ является очаговым [11]. В связи с этим пункция костного мозга из одной точки не является приемлемой. Требуется выполнение костномозговых пункций как минимум из 4 различных точек. Целесообразно в случае выполнения пункции костного мозга приготовить по 10 стекол из каждой точки. Таким образом, при выполнении пункции костного мозга из 4 точек общее число стекол составит 40.</a:t>
            </a:r>
          </a:p>
        </p:txBody>
      </p:sp>
    </p:spTree>
    <p:extLst>
      <p:ext uri="{BB962C8B-B14F-4D97-AF65-F5344CB8AC3E}">
        <p14:creationId xmlns:p14="http://schemas.microsoft.com/office/powerpoint/2010/main" val="252932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4) Цитологическое исследование </a:t>
            </a:r>
            <a:r>
              <a:rPr lang="ru-RU" dirty="0" smtClean="0"/>
              <a:t>ликвора</a:t>
            </a:r>
          </a:p>
          <a:p>
            <a:r>
              <a:rPr lang="ru-RU" dirty="0"/>
              <a:t>проведение </a:t>
            </a:r>
            <a:r>
              <a:rPr lang="ru-RU" dirty="0" err="1"/>
              <a:t>люмбальной</a:t>
            </a:r>
            <a:r>
              <a:rPr lang="ru-RU" dirty="0"/>
              <a:t> пункции показано всем пациентам с </a:t>
            </a:r>
            <a:r>
              <a:rPr lang="ru-RU" dirty="0" err="1"/>
              <a:t>параменингеальной</a:t>
            </a:r>
            <a:r>
              <a:rPr lang="ru-RU" dirty="0"/>
              <a:t> локализацией при условии наличия эрозий костей основания черепа (по данным КТ), поражения черепных нервов и </a:t>
            </a:r>
            <a:r>
              <a:rPr lang="ru-RU" dirty="0" err="1"/>
              <a:t>интракраниального</a:t>
            </a:r>
            <a:r>
              <a:rPr lang="ru-RU" dirty="0"/>
              <a:t> распространения опухоли (по данным КТ/МРТ) целью исключения поражения ЦНС</a:t>
            </a:r>
          </a:p>
        </p:txBody>
      </p:sp>
    </p:spTree>
    <p:extLst>
      <p:ext uri="{BB962C8B-B14F-4D97-AF65-F5344CB8AC3E}">
        <p14:creationId xmlns:p14="http://schemas.microsoft.com/office/powerpoint/2010/main" val="371353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5) </a:t>
            </a:r>
            <a:r>
              <a:rPr lang="ru-RU" dirty="0" smtClean="0"/>
              <a:t>Биопсия</a:t>
            </a:r>
          </a:p>
          <a:p>
            <a:r>
              <a:rPr lang="ru-RU" dirty="0"/>
              <a:t>Является обязательной во всех случаях. Получение тканей должно проводиться открытым методом. Препарат направляется для проведения обычного патоморфологического и молекулярно-генетических исследований. В некоторых центрах, обладающих соответствующим опытом, могут проводиться множественные биопсии с помощью специальной иглы с обтуратором (</a:t>
            </a:r>
            <a:r>
              <a:rPr lang="ru-RU" dirty="0" err="1"/>
              <a:t>tru-cut</a:t>
            </a:r>
            <a:r>
              <a:rPr lang="ru-RU" dirty="0"/>
              <a:t> </a:t>
            </a:r>
            <a:r>
              <a:rPr lang="ru-RU" dirty="0" err="1"/>
              <a:t>биосия</a:t>
            </a:r>
            <a:r>
              <a:rPr lang="ru-RU" dirty="0"/>
              <a:t>) под контролем МРТ/УЗИ.</a:t>
            </a:r>
          </a:p>
        </p:txBody>
      </p:sp>
    </p:spTree>
    <p:extLst>
      <p:ext uri="{BB962C8B-B14F-4D97-AF65-F5344CB8AC3E}">
        <p14:creationId xmlns:p14="http://schemas.microsoft.com/office/powerpoint/2010/main" val="336786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6) Биопсия региональных лимфатических </a:t>
            </a:r>
            <a:r>
              <a:rPr lang="ru-RU" dirty="0" smtClean="0"/>
              <a:t>узлов</a:t>
            </a:r>
          </a:p>
          <a:p>
            <a:r>
              <a:rPr lang="ru-RU" dirty="0"/>
              <a:t>Биопсия региональных лимфатических узлов показана всем пациентам, у которых отмечаются клинические и рентгенологические признаки поражения лимфатических </a:t>
            </a:r>
            <a:r>
              <a:rPr lang="ru-RU" dirty="0" smtClean="0"/>
              <a:t>узлов. </a:t>
            </a:r>
            <a:r>
              <a:rPr lang="ru-RU" dirty="0"/>
              <a:t>Биопсия региональных лимфатических узлов обязательна всем пациентам при локализации первичной опухоли на конечностях, учитывая высокую частоту их поражения при данной локализации первичного очага. </a:t>
            </a:r>
          </a:p>
        </p:txBody>
      </p:sp>
    </p:spTree>
    <p:extLst>
      <p:ext uri="{BB962C8B-B14F-4D97-AF65-F5344CB8AC3E}">
        <p14:creationId xmlns:p14="http://schemas.microsoft.com/office/powerpoint/2010/main" val="318582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7) Гистологическая </a:t>
            </a:r>
            <a:r>
              <a:rPr lang="ru-RU" dirty="0" smtClean="0"/>
              <a:t>диагностика</a:t>
            </a:r>
          </a:p>
          <a:p>
            <a:r>
              <a:rPr lang="ru-RU" dirty="0"/>
              <a:t>Гистологическое исследование ткани опухоли - является основным методом окончательной верификации диагноза у пациентов с СМТ</a:t>
            </a:r>
            <a:r>
              <a:rPr lang="ru-RU" dirty="0" smtClean="0"/>
              <a:t>.</a:t>
            </a:r>
          </a:p>
          <a:p>
            <a:r>
              <a:rPr lang="ru-RU" dirty="0"/>
              <a:t>Правильный гистологический диагноз СМТ основывается на морфологической характеристике и целом ряде </a:t>
            </a:r>
            <a:r>
              <a:rPr lang="ru-RU" dirty="0" err="1"/>
              <a:t>иммуногистохимических</a:t>
            </a:r>
            <a:r>
              <a:rPr lang="ru-RU" dirty="0"/>
              <a:t> маркеров (напр., </a:t>
            </a:r>
            <a:r>
              <a:rPr lang="ru-RU" dirty="0" err="1"/>
              <a:t>миогенин</a:t>
            </a:r>
            <a:r>
              <a:rPr lang="ru-RU" dirty="0"/>
              <a:t>, MyoD1, </a:t>
            </a:r>
            <a:r>
              <a:rPr lang="ru-RU" dirty="0" err="1"/>
              <a:t>десмин</a:t>
            </a:r>
            <a:r>
              <a:rPr lang="ru-RU" dirty="0"/>
              <a:t>, </a:t>
            </a:r>
            <a:r>
              <a:rPr lang="ru-RU" dirty="0" err="1"/>
              <a:t>виментин</a:t>
            </a:r>
            <a:r>
              <a:rPr lang="ru-RU" dirty="0"/>
              <a:t>, миоглобин, актин, </a:t>
            </a:r>
            <a:r>
              <a:rPr lang="ru-RU" dirty="0" err="1"/>
              <a:t>нейронспецифическая</a:t>
            </a:r>
            <a:r>
              <a:rPr lang="ru-RU" dirty="0"/>
              <a:t> </a:t>
            </a:r>
            <a:r>
              <a:rPr lang="ru-RU" dirty="0" err="1"/>
              <a:t>энолаза</a:t>
            </a:r>
            <a:r>
              <a:rPr lang="ru-RU" dirty="0"/>
              <a:t>, S100, MIC2), которые должны определяться в обязательном порядке. </a:t>
            </a:r>
          </a:p>
        </p:txBody>
      </p:sp>
    </p:spTree>
    <p:extLst>
      <p:ext uri="{BB962C8B-B14F-4D97-AF65-F5344CB8AC3E}">
        <p14:creationId xmlns:p14="http://schemas.microsoft.com/office/powerpoint/2010/main" val="174496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8) Молекулярно-генетические исследования - целесообразность их проведения определяется гистологическим типом опухоли. Проведение данного исследования показана пациентам при целом ряде гистологических типов </a:t>
            </a:r>
            <a:r>
              <a:rPr lang="ru-RU" dirty="0" smtClean="0"/>
              <a:t>СМТ</a:t>
            </a:r>
          </a:p>
          <a:p>
            <a:r>
              <a:rPr lang="ru-RU" dirty="0"/>
              <a:t>В последнее время для многих СМТ были определены специфические генетические маркеры (напр., для альвеолярной РМС – t(2;13)(q35;q14), синовиальной саркомы – t(X;18)(p11;q11), ВСЮ – t(11;22)(q24;q12), t(21;22)(q22;q12)), которые также должны исследоваться с помощью цитогенетических и </a:t>
            </a:r>
            <a:r>
              <a:rPr lang="ru-RU" dirty="0" err="1"/>
              <a:t>молекулярнобиологических</a:t>
            </a:r>
            <a:r>
              <a:rPr lang="ru-RU" dirty="0"/>
              <a:t> методов</a:t>
            </a:r>
          </a:p>
        </p:txBody>
      </p:sp>
    </p:spTree>
    <p:extLst>
      <p:ext uri="{BB962C8B-B14F-4D97-AF65-F5344CB8AC3E}">
        <p14:creationId xmlns:p14="http://schemas.microsoft.com/office/powerpoint/2010/main" val="1079685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Инструментальные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Оценка функции внутренних органов Функция сердечно-сосудистой системы на момент постановки диагноза должна быть оценена с помощью электрокардиографии (ЭКГ), измерение фракции укорочения (выброса) – по данным эхокардиографии (</a:t>
            </a:r>
            <a:r>
              <a:rPr lang="ru-RU" dirty="0" err="1"/>
              <a:t>ЭхоКГ</a:t>
            </a:r>
            <a:r>
              <a:rPr lang="ru-RU" dirty="0" smtClean="0"/>
              <a:t>);</a:t>
            </a:r>
          </a:p>
          <a:p>
            <a:r>
              <a:rPr lang="ru-RU" dirty="0"/>
              <a:t>при наличии снижения фракции выброса левого желудочка требуется консультация кардиолога, рассмотрение вопроса редукции доз </a:t>
            </a:r>
            <a:r>
              <a:rPr lang="ru-RU" dirty="0" err="1"/>
              <a:t>антрациклинов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923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2) Вызванные зрительные и слуховые </a:t>
            </a:r>
            <a:r>
              <a:rPr lang="ru-RU" dirty="0" smtClean="0"/>
              <a:t>потенциалы</a:t>
            </a:r>
          </a:p>
          <a:p>
            <a:r>
              <a:rPr lang="ru-RU" dirty="0" smtClean="0"/>
              <a:t>рекомендуется </a:t>
            </a:r>
            <a:r>
              <a:rPr lang="ru-RU" dirty="0"/>
              <a:t>выполнение вызванных зрительных и слуховых потенциалов пациентом с </a:t>
            </a:r>
            <a:r>
              <a:rPr lang="ru-RU" dirty="0" err="1"/>
              <a:t>параменингеальной</a:t>
            </a:r>
            <a:r>
              <a:rPr lang="ru-RU" dirty="0"/>
              <a:t> локализацией опухоли</a:t>
            </a:r>
          </a:p>
        </p:txBody>
      </p:sp>
    </p:spTree>
    <p:extLst>
      <p:ext uri="{BB962C8B-B14F-4D97-AF65-F5344CB8AC3E}">
        <p14:creationId xmlns:p14="http://schemas.microsoft.com/office/powerpoint/2010/main" val="283324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3) Анатомическая визуализация (МРТ\КТ) пораженной </a:t>
            </a:r>
            <a:r>
              <a:rPr lang="ru-RU" dirty="0" smtClean="0"/>
              <a:t>области</a:t>
            </a:r>
          </a:p>
          <a:p>
            <a:r>
              <a:rPr lang="ru-RU" dirty="0"/>
              <a:t>предоперационная </a:t>
            </a:r>
            <a:r>
              <a:rPr lang="ru-RU" dirty="0" err="1"/>
              <a:t>визуализиация</a:t>
            </a:r>
            <a:r>
              <a:rPr lang="ru-RU" dirty="0"/>
              <a:t> очень важна для оценки размера, объема и точной распространенности опухоли; ее связи с кровеносными сосудами (включая сосуды, питающие опухоль), нервами, близлежащими структурами и органами; </a:t>
            </a:r>
            <a:endParaRPr lang="ru-RU" dirty="0" smtClean="0"/>
          </a:p>
          <a:p>
            <a:r>
              <a:rPr lang="ru-RU" dirty="0"/>
              <a:t>изменений в костной системе и </a:t>
            </a:r>
            <a:r>
              <a:rPr lang="ru-RU" dirty="0" err="1"/>
              <a:t>васкуляризации</a:t>
            </a:r>
            <a:r>
              <a:rPr lang="ru-RU" dirty="0"/>
              <a:t> (визуализация с контрастированием) </a:t>
            </a:r>
            <a:r>
              <a:rPr lang="ru-RU" dirty="0" smtClean="0"/>
              <a:t>. </a:t>
            </a:r>
            <a:r>
              <a:rPr lang="ru-RU" dirty="0"/>
              <a:t>Визуализация местоположения первичной опухоли должна включать в себя исследование регионарных лимфатических узлов. Важно, чтобы радиологическая оценка первичной опухоли и регионарных лимфоузлов предшествовала биопсии (поскольку биопсия может существенно изменить первоначальный размер опухоли или регионарного узла). </a:t>
            </a:r>
          </a:p>
        </p:txBody>
      </p:sp>
    </p:spTree>
    <p:extLst>
      <p:ext uri="{BB962C8B-B14F-4D97-AF65-F5344CB8AC3E}">
        <p14:creationId xmlns:p14="http://schemas.microsoft.com/office/powerpoint/2010/main" val="2348006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29" y="1690688"/>
            <a:ext cx="11740242" cy="497136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Для анализа опухоли мягких тканей предпочтительнее МРТ-исследование. Обнаружение мягкотканых опухолей и оценка их распространенности зависит от высокого контрастного разрешения, высокого физического разрешения и адекватной визуализации близлежащих структур. Для детальной оценки мягкотканых опухолей необходимо подавление сигнала от жировой ткани. Следует обратить особое внимание на окружающие структуры, включая костно-мышечную систему, кровеносные сосуды, нервы и лимфатические узлы. Для визуализации этих структур могут понадобиться дополнительные последовательности – например, МР-ангиография для сосудистых структур. Дополнительное введение контраста, предпочтительно с динамическим последовательным сканированием до, во время и после </a:t>
            </a:r>
            <a:r>
              <a:rPr lang="ru-RU" dirty="0" err="1"/>
              <a:t>болюсного</a:t>
            </a:r>
            <a:r>
              <a:rPr lang="ru-RU" dirty="0"/>
              <a:t> введения предоставляет ценную дополнительную информацию за счет использования последовательного вычитания и кривых «время/интенсивность». Можно в подробностях выявить некроз опухоли (важно для планирования биопсии) и лучше отделить отек от опухолевой массы. Для получения изображений высокого разрешения необходимо, чтобы катушки находились как можно ближе к исследуемой области. Разрешение должно быть таким, чтобы размер пикселя в каждом направлении был менее 1 мм, а толщина среза менее 4 мм </a:t>
            </a:r>
            <a:r>
              <a:rPr lang="ru-RU" dirty="0" smtClean="0"/>
              <a:t>. </a:t>
            </a:r>
            <a:r>
              <a:rPr lang="ru-RU" dirty="0"/>
              <a:t>КТ полезна для оценки небольшой деструкции костей, например, в грудной клетке или при опухолях головы и шеи с возможной инвазией в основание черепа</a:t>
            </a:r>
          </a:p>
        </p:txBody>
      </p:sp>
    </p:spTree>
    <p:extLst>
      <p:ext uri="{BB962C8B-B14F-4D97-AF65-F5344CB8AC3E}">
        <p14:creationId xmlns:p14="http://schemas.microsoft.com/office/powerpoint/2010/main" val="318271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Саркомы мягких тканей (СМТ) – гетерогенная группа злокачественных новообразований (ЗНО), первично возникающие в мягких тканях и имеющие </a:t>
            </a:r>
            <a:r>
              <a:rPr lang="ru-RU" dirty="0" err="1"/>
              <a:t>мезенхимальное</a:t>
            </a:r>
            <a:r>
              <a:rPr lang="ru-RU" dirty="0"/>
              <a:t> происхождение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78657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Измерение объема опухоли </a:t>
            </a:r>
            <a:endParaRPr lang="ru-RU" dirty="0" smtClean="0"/>
          </a:p>
          <a:p>
            <a:r>
              <a:rPr lang="ru-RU" dirty="0" smtClean="0"/>
              <a:t>Расчет </a:t>
            </a:r>
            <a:r>
              <a:rPr lang="ru-RU" dirty="0"/>
              <a:t>объема опухоли (V) для опухолей эллипсоидной или округлой формы a = длина (в см) b = ширина (в см) V = π /6 × a × b × c = 0.52 × a × b × c в см3 c = толщина (в см) В случае опухолей сложной формы необходимо непосредственное измерение объема. Для правильного расчета объема площади поперечных сечений умножаются на толщину среза и складываются (с учетом зазоров между сечениями). Комментарий: Изменения объема опухоли – важный критерий для оценки ответа на терапию в ходе лечения. Поэтому измерение опухоли и расчет объема необходимо производить как в ходе диагностики, так и в моменты времени, выбранные для оценки ответа. Следует зафиксировать размеры опухоли в трех измерениях, выбирая по возможности три максимальных диаметра. </a:t>
            </a:r>
          </a:p>
        </p:txBody>
      </p:sp>
    </p:spTree>
    <p:extLst>
      <p:ext uri="{BB962C8B-B14F-4D97-AF65-F5344CB8AC3E}">
        <p14:creationId xmlns:p14="http://schemas.microsoft.com/office/powerpoint/2010/main" val="211740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4) Рентгенография пораженной области в 2-х </a:t>
            </a:r>
            <a:r>
              <a:rPr lang="ru-RU" dirty="0" smtClean="0"/>
              <a:t>проекциях</a:t>
            </a:r>
          </a:p>
          <a:p>
            <a:r>
              <a:rPr lang="ru-RU" dirty="0"/>
              <a:t> проведение рентгенографии пораженной области </a:t>
            </a:r>
            <a:r>
              <a:rPr lang="ru-RU" dirty="0" err="1"/>
              <a:t>наиборлее</a:t>
            </a:r>
            <a:r>
              <a:rPr lang="ru-RU" dirty="0"/>
              <a:t> важно при локализации опухолевого поражения в мягких тканях конечностей для исключения вторичного поражения костных структур</a:t>
            </a:r>
          </a:p>
        </p:txBody>
      </p:sp>
    </p:spTree>
    <p:extLst>
      <p:ext uri="{BB962C8B-B14F-4D97-AF65-F5344CB8AC3E}">
        <p14:creationId xmlns:p14="http://schemas.microsoft.com/office/powerpoint/2010/main" val="423215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5) Рентгенография органов грудной </a:t>
            </a:r>
            <a:r>
              <a:rPr lang="ru-RU" dirty="0" smtClean="0"/>
              <a:t>клетки</a:t>
            </a:r>
          </a:p>
          <a:p>
            <a:r>
              <a:rPr lang="ru-RU" dirty="0"/>
              <a:t>6) КТ органов грудной </a:t>
            </a:r>
            <a:r>
              <a:rPr lang="ru-RU" dirty="0" smtClean="0"/>
              <a:t>клетки</a:t>
            </a:r>
          </a:p>
          <a:p>
            <a:r>
              <a:rPr lang="ru-RU" dirty="0"/>
              <a:t>КТ ОГК обязательна для всех пациентов </a:t>
            </a:r>
            <a:r>
              <a:rPr lang="ru-RU" dirty="0" smtClean="0"/>
              <a:t>. </a:t>
            </a:r>
            <a:r>
              <a:rPr lang="ru-RU" dirty="0"/>
              <a:t>Учитывая проведение КТ для исключения метастатического поражения легких целесообразно проведение исследования с в/в контрастированием. Рекомендуется </a:t>
            </a:r>
            <a:r>
              <a:rPr lang="ru-RU" dirty="0" err="1"/>
              <a:t>низкодозное</a:t>
            </a:r>
            <a:r>
              <a:rPr lang="ru-RU" dirty="0"/>
              <a:t> сканирование по педиатрическому протоколу, быстрая (спиральная) КТ для оценки легочных метастазов</a:t>
            </a:r>
          </a:p>
        </p:txBody>
      </p:sp>
    </p:spTree>
    <p:extLst>
      <p:ext uri="{BB962C8B-B14F-4D97-AF65-F5344CB8AC3E}">
        <p14:creationId xmlns:p14="http://schemas.microsoft.com/office/powerpoint/2010/main" val="2774022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поражения легких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71" y="1028700"/>
            <a:ext cx="11625943" cy="55353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измерении легочных очагов в ходе диагностики и последующего наблюдения нужно использовать одни и те же параметры легочного окна. Результаты визуализации должны оцениваться экспертом-радиологом и обсуждаться с лечащим онкологом, так как легочное распространение опухоли играет критически важную роль в оценке распространенности опухолевого процесса. При диагностике метастатических очагов поражения используется несколько критериев: число, размеры, морфология (отсутствие </a:t>
            </a:r>
            <a:r>
              <a:rPr lang="ru-RU" dirty="0" err="1"/>
              <a:t>кальцинатов</a:t>
            </a:r>
            <a:r>
              <a:rPr lang="ru-RU" dirty="0"/>
              <a:t>, округлая форма, четкие границы) и локализация. Но ни один из критериев не является 100% специфичным. Аналогично современным рекомендациям для других солидных опухолей (например, саркомы </a:t>
            </a:r>
            <a:r>
              <a:rPr lang="ru-RU" dirty="0" err="1"/>
              <a:t>Юинга</a:t>
            </a:r>
            <a:r>
              <a:rPr lang="ru-RU" dirty="0"/>
              <a:t>), признаком легочного метастазирования является присутствие одного или более легочных/плевральных очагов размером 10 мм, не менее двух очагов 5-10 мм или не менее пяти четко видных очагов менее 5 мм (если нет другого явного медицинского объяснения наличия этих очагов). Более мелкие изолированные очаги (не более четырех мелких очагов &lt; 5 мм) считаются сомнительным признаком метастазирования, кроме случаев, когда радиолог в достаточной мере уверен в их метастатической природе. В таких случаях можно провести биопсию, но в общем случае она не рекомендуется. Фактически такие очаги могут считаться «явными </a:t>
            </a:r>
            <a:r>
              <a:rPr lang="ru-RU" dirty="0" err="1"/>
              <a:t>микрометастазами</a:t>
            </a:r>
            <a:r>
              <a:rPr lang="ru-RU" dirty="0"/>
              <a:t>», которые стало можно увидеть благодаря совершенствованию </a:t>
            </a:r>
            <a:r>
              <a:rPr lang="ru-RU" dirty="0" err="1"/>
              <a:t>визуализационных</a:t>
            </a:r>
            <a:r>
              <a:rPr lang="ru-RU" dirty="0"/>
              <a:t> методов. У детей младше 10 лет следует обратить особое внимание на «атипичные легочные метастазы», так как подобные очаги поражения могут быть вызваны инфекцией. Может быть полезным исследование в динамике спустя небольшой промежуток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1765188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7) УЗИ брюшной полости и </a:t>
            </a:r>
            <a:r>
              <a:rPr lang="ru-RU" dirty="0" smtClean="0"/>
              <a:t>почек</a:t>
            </a:r>
          </a:p>
          <a:p>
            <a:r>
              <a:rPr lang="ru-RU" dirty="0"/>
              <a:t>При исследовании таза и брюшной полости можно использовать УЗИ, если исследуемая область полностью доступна визуализации. </a:t>
            </a:r>
          </a:p>
        </p:txBody>
      </p:sp>
    </p:spTree>
    <p:extLst>
      <p:ext uri="{BB962C8B-B14F-4D97-AF65-F5344CB8AC3E}">
        <p14:creationId xmlns:p14="http://schemas.microsoft.com/office/powerpoint/2010/main" val="2143999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8) УЗИ регионарных </a:t>
            </a:r>
            <a:r>
              <a:rPr lang="ru-RU" dirty="0" smtClean="0"/>
              <a:t>лимфоузлов</a:t>
            </a:r>
          </a:p>
          <a:p>
            <a:r>
              <a:rPr lang="ru-RU" dirty="0"/>
              <a:t>Определение опухолевого поражения лимфатических узлов очень важно при определении вовлеченности лимфатического коллектора, однако точная оценка патологического распространения опухоли в лимфоузлы может быть проблематичной. Для оценки пальпируемых лимфоузлов следует использовать сочетание пальпации и </a:t>
            </a:r>
            <a:r>
              <a:rPr lang="ru-RU" dirty="0" err="1"/>
              <a:t>УЗИдиагностики</a:t>
            </a:r>
            <a:r>
              <a:rPr lang="ru-RU" dirty="0"/>
              <a:t>. Овальные узлы с сохранными воротами на УЗИ и диаметром менее 1 см по малой оси считаются нормальными, особенно если это двусторонние узлы. </a:t>
            </a:r>
            <a:r>
              <a:rPr lang="ru-RU" dirty="0" err="1"/>
              <a:t>Локорегионарные</a:t>
            </a:r>
            <a:r>
              <a:rPr lang="ru-RU" dirty="0"/>
              <a:t> узлы, которые демонстрируют только периферийное усиление на КТ или МРТ (вероятно, некротические центры) с большой вероятностью поражены опухолью, даже если они меньше 1 см. Немного увеличенные </a:t>
            </a:r>
            <a:r>
              <a:rPr lang="ru-RU" dirty="0" err="1"/>
              <a:t>локорегионарные</a:t>
            </a:r>
            <a:r>
              <a:rPr lang="ru-RU" dirty="0"/>
              <a:t> узлы округлой формы, размером менее 1.5–2 см и/или гетерогенного вида представляют трудности при диагностике. Для всех подозрительных лимфоузлов следует провести биопсию.</a:t>
            </a:r>
          </a:p>
        </p:txBody>
      </p:sp>
    </p:spTree>
    <p:extLst>
      <p:ext uri="{BB962C8B-B14F-4D97-AF65-F5344CB8AC3E}">
        <p14:creationId xmlns:p14="http://schemas.microsoft.com/office/powerpoint/2010/main" val="2480841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9) </a:t>
            </a:r>
            <a:r>
              <a:rPr lang="ru-RU" dirty="0" err="1"/>
              <a:t>Сцинтиография</a:t>
            </a:r>
            <a:r>
              <a:rPr lang="ru-RU" dirty="0"/>
              <a:t> костей скелета с </a:t>
            </a:r>
            <a:r>
              <a:rPr lang="ru-RU" dirty="0" err="1"/>
              <a:t>бисфосфонатами</a:t>
            </a:r>
            <a:r>
              <a:rPr lang="ru-RU" dirty="0"/>
              <a:t>, меченными </a:t>
            </a:r>
            <a:r>
              <a:rPr lang="ru-RU" dirty="0" smtClean="0"/>
              <a:t>99Tc</a:t>
            </a:r>
          </a:p>
          <a:p>
            <a:r>
              <a:rPr lang="ru-RU" dirty="0"/>
              <a:t>Обязательно для всех пациентов с целью обнаружения метастазов в кости. </a:t>
            </a:r>
          </a:p>
        </p:txBody>
      </p:sp>
    </p:spTree>
    <p:extLst>
      <p:ext uri="{BB962C8B-B14F-4D97-AF65-F5344CB8AC3E}">
        <p14:creationId xmlns:p14="http://schemas.microsoft.com/office/powerpoint/2010/main" val="2608421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10) МРТ головного </a:t>
            </a:r>
            <a:r>
              <a:rPr lang="ru-RU" dirty="0" smtClean="0"/>
              <a:t>мозга</a:t>
            </a:r>
          </a:p>
          <a:p>
            <a:r>
              <a:rPr lang="ru-RU" dirty="0"/>
              <a:t>показано пациентам с </a:t>
            </a:r>
            <a:r>
              <a:rPr lang="ru-RU" dirty="0" err="1"/>
              <a:t>параменингеальной</a:t>
            </a:r>
            <a:r>
              <a:rPr lang="ru-RU" dirty="0"/>
              <a:t> локализацией опухоли </a:t>
            </a:r>
            <a:r>
              <a:rPr lang="ru-RU" dirty="0" smtClean="0"/>
              <a:t>. </a:t>
            </a:r>
            <a:r>
              <a:rPr lang="ru-RU" dirty="0"/>
              <a:t>Обязательным является проведение исследования с внутривенным </a:t>
            </a:r>
            <a:r>
              <a:rPr lang="ru-RU" dirty="0" err="1"/>
              <a:t>констратированием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545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мальчиков </a:t>
            </a:r>
            <a:r>
              <a:rPr lang="ru-RU" dirty="0" err="1"/>
              <a:t>постпубертатного</a:t>
            </a:r>
            <a:r>
              <a:rPr lang="ru-RU" dirty="0"/>
              <a:t> возраста следует рассмотреть возможность консервации спермы до начала химиотерапии.</a:t>
            </a:r>
          </a:p>
        </p:txBody>
      </p:sp>
    </p:spTree>
    <p:extLst>
      <p:ext uri="{BB962C8B-B14F-4D97-AF65-F5344CB8AC3E}">
        <p14:creationId xmlns:p14="http://schemas.microsoft.com/office/powerpoint/2010/main" val="20406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Терапия пациентов с СМТ основывается на </a:t>
            </a:r>
            <a:r>
              <a:rPr lang="ru-RU" dirty="0" err="1"/>
              <a:t>мультидисциплинарном</a:t>
            </a:r>
            <a:r>
              <a:rPr lang="ru-RU" dirty="0"/>
              <a:t> подходе и должна осуществляться в специализированных центрах, имеющих опыт лечения данной группы </a:t>
            </a:r>
            <a:r>
              <a:rPr lang="ru-RU" dirty="0" smtClean="0"/>
              <a:t>пациентов. </a:t>
            </a:r>
            <a:r>
              <a:rPr lang="ru-RU" dirty="0"/>
              <a:t>Основу терапии составляет применение адекватной системной терапии и локального контроля. Для этого используются хирургический метод, химиотерапия и лучевая </a:t>
            </a:r>
            <a:r>
              <a:rPr lang="ru-RU" dirty="0" smtClean="0"/>
              <a:t>терапия. </a:t>
            </a:r>
            <a:r>
              <a:rPr lang="ru-RU" dirty="0"/>
              <a:t>Порядок назначения того или иного метода, а также его проведение зависит от размера опухоли, ее протяженности, гистологического варианта, локализации, </a:t>
            </a:r>
            <a:r>
              <a:rPr lang="ru-RU" dirty="0" err="1"/>
              <a:t>операбельности</a:t>
            </a:r>
            <a:r>
              <a:rPr lang="ru-RU" dirty="0"/>
              <a:t> и возраста пациента. У больных с первично локализованной РМС 5-летняя выживаемость при использовании комбинации химиотерапии и локальной контроля составляет 70%, при </a:t>
            </a:r>
            <a:r>
              <a:rPr lang="ru-RU" dirty="0" err="1"/>
              <a:t>внескелетной</a:t>
            </a:r>
            <a:r>
              <a:rPr lang="ru-RU" dirty="0"/>
              <a:t> СЮ – примерно 50%, при СС – 70-80% </a:t>
            </a:r>
            <a:r>
              <a:rPr lang="ru-RU" dirty="0" smtClean="0"/>
              <a:t>. </a:t>
            </a:r>
            <a:r>
              <a:rPr lang="ru-RU" dirty="0"/>
              <a:t>Для сравнения, выживаемость при проведении у больных РМС только резекции составляет 8-22% 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7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293914"/>
            <a:ext cx="11446329" cy="6253843"/>
          </a:xfrm>
        </p:spPr>
        <p:txBody>
          <a:bodyPr>
            <a:normAutofit/>
          </a:bodyPr>
          <a:lstStyle/>
          <a:p>
            <a:r>
              <a:rPr lang="ru-RU" dirty="0"/>
              <a:t>СМТ занимают третье место в структуре заболеваемости экстракраниальными солидными опухолями детей 0-14 лет, после опухолей ЦНС и </a:t>
            </a:r>
            <a:r>
              <a:rPr lang="ru-RU" dirty="0" err="1" smtClean="0"/>
              <a:t>нейробластомы</a:t>
            </a:r>
            <a:r>
              <a:rPr lang="ru-RU" dirty="0" smtClean="0"/>
              <a:t> . </a:t>
            </a:r>
            <a:r>
              <a:rPr lang="ru-RU" dirty="0"/>
              <a:t>СМТ чаще встречаются у мальчиков. Соотношение мальчики: девочки - 1,5:1. СМТ представляют собой гетерогенную группу ЗНО представленную большим количеством отдельных нозологических единиц </a:t>
            </a:r>
            <a:r>
              <a:rPr lang="ru-RU" dirty="0" smtClean="0"/>
              <a:t>. </a:t>
            </a:r>
            <a:r>
              <a:rPr lang="ru-RU" dirty="0"/>
              <a:t>Наиболее частыми гистологическими вариантами у детей являются РМС, что составляет более 60% от всех случаев СМТ </a:t>
            </a:r>
            <a:r>
              <a:rPr lang="ru-RU" dirty="0" smtClean="0"/>
              <a:t>. </a:t>
            </a:r>
            <a:r>
              <a:rPr lang="ru-RU" dirty="0"/>
              <a:t>Чаще всего РМС возникает в раннем детском возрасте - средний возраст пациентов в момент постановки диагноза составляет 5 лет. Показатель заболеваемости РМС составляет 0,45 на 100 тыс. детского населения, при этом выделяют два возрастных пика заболеваемости - возраст от 2 до 6 лет и от 15 до 18 лет. Структура заболеваемости </a:t>
            </a:r>
            <a:r>
              <a:rPr lang="ru-RU" dirty="0" err="1"/>
              <a:t>сармомами</a:t>
            </a:r>
            <a:r>
              <a:rPr lang="ru-RU" dirty="0"/>
              <a:t> </a:t>
            </a:r>
            <a:r>
              <a:rPr lang="ru-RU" dirty="0" err="1"/>
              <a:t>мягикх</a:t>
            </a:r>
            <a:r>
              <a:rPr lang="ru-RU" dirty="0"/>
              <a:t> тканей варьирует от возраста и у пациентов в возрастной группе &gt; 10 лет отмечается превалирование </a:t>
            </a:r>
            <a:r>
              <a:rPr lang="ru-RU" dirty="0" err="1"/>
              <a:t>нерабдомиосаркомных</a:t>
            </a:r>
            <a:r>
              <a:rPr lang="ru-RU" dirty="0"/>
              <a:t> СМТ</a:t>
            </a:r>
          </a:p>
        </p:txBody>
      </p:sp>
    </p:spTree>
    <p:extLst>
      <p:ext uri="{BB962C8B-B14F-4D97-AF65-F5344CB8AC3E}">
        <p14:creationId xmlns:p14="http://schemas.microsoft.com/office/powerpoint/2010/main" val="1078107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рамках настоящих рекомендаций лечение СМТ различается в зависимости от гистологического типа опухоли и распространенности опухолевого процесса. Выделяют следующие подгруппы пациентов, которые будут рассмотрены отдельно: 1) Пациенты с РМС 2) Пациенты с РМС-подобными саркомами 3) Пациенты с </a:t>
            </a:r>
            <a:r>
              <a:rPr lang="ru-RU" dirty="0" err="1"/>
              <a:t>нерабдомиосаркомными</a:t>
            </a:r>
            <a:r>
              <a:rPr lang="ru-RU" dirty="0"/>
              <a:t> саркомами 4) Пациенты с метастатическими СМТ (IRS IV)</a:t>
            </a:r>
          </a:p>
        </p:txBody>
      </p:sp>
    </p:spTree>
    <p:extLst>
      <p:ext uri="{BB962C8B-B14F-4D97-AF65-F5344CB8AC3E}">
        <p14:creationId xmlns:p14="http://schemas.microsoft.com/office/powerpoint/2010/main" val="273955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Терапия пациентов с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рабдомиосаркомой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рамках настоящих рекомендаций предполагается проведение риск-адаптированной терапии пациентов с РМС и </a:t>
            </a:r>
            <a:r>
              <a:rPr lang="ru-RU" dirty="0" err="1"/>
              <a:t>рабдомиосаркомоподобными</a:t>
            </a:r>
            <a:r>
              <a:rPr lang="ru-RU" dirty="0"/>
              <a:t> СМТ. Факторы, определяющие риск-стратификацию пациентов с РМС по группам риска представлены в таблице 6. Анализ представленных прогностических факторов должен быть проведен до начала специфической терапии. </a:t>
            </a:r>
          </a:p>
        </p:txBody>
      </p:sp>
    </p:spTree>
    <p:extLst>
      <p:ext uri="{BB962C8B-B14F-4D97-AF65-F5344CB8AC3E}">
        <p14:creationId xmlns:p14="http://schemas.microsoft.com/office/powerpoint/2010/main" val="1784835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6186" y="1956254"/>
            <a:ext cx="102338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28" y="365124"/>
            <a:ext cx="10890772" cy="62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6502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71" y="199096"/>
            <a:ext cx="9381057" cy="4971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371" y="5170623"/>
            <a:ext cx="9381057" cy="14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34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03" y="186733"/>
            <a:ext cx="11090783" cy="651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253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28" y="101013"/>
            <a:ext cx="11099643" cy="1996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28" y="2097227"/>
            <a:ext cx="11099643" cy="16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7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4" y="120052"/>
            <a:ext cx="11525109" cy="637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177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80" y="219259"/>
            <a:ext cx="11614706" cy="6062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257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8" y="168375"/>
            <a:ext cx="11360901" cy="644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5860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46" y="230188"/>
            <a:ext cx="11460267" cy="1522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45" y="1753016"/>
            <a:ext cx="11460267" cy="45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5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" y="179614"/>
            <a:ext cx="11511643" cy="6433457"/>
          </a:xfrm>
        </p:spPr>
        <p:txBody>
          <a:bodyPr/>
          <a:lstStyle/>
          <a:p>
            <a:r>
              <a:rPr lang="ru-RU" dirty="0"/>
              <a:t>Международная классификация опухолей мягких тканей ВОЗ, переизданная в 2013 году, выделяет более 160 нозологий, однако, достижения молекулярной генетики вносят свои коррективы каждый год </a:t>
            </a:r>
            <a:r>
              <a:rPr lang="ru-RU" dirty="0" smtClean="0"/>
              <a:t>. </a:t>
            </a:r>
            <a:r>
              <a:rPr lang="ru-RU" dirty="0"/>
              <a:t>Риск развития СМТ незначительно повышен при некоторых генетических нарушениях, в частности при синдроме базально-клеточных </a:t>
            </a:r>
            <a:r>
              <a:rPr lang="ru-RU" dirty="0" err="1"/>
              <a:t>невусов</a:t>
            </a:r>
            <a:r>
              <a:rPr lang="ru-RU" dirty="0"/>
              <a:t>, туберозном склерозе, синдроме Вернера, </a:t>
            </a:r>
            <a:r>
              <a:rPr lang="ru-RU" dirty="0" err="1"/>
              <a:t>аденоматозном</a:t>
            </a:r>
            <a:r>
              <a:rPr lang="ru-RU" dirty="0"/>
              <a:t> </a:t>
            </a:r>
            <a:r>
              <a:rPr lang="ru-RU" dirty="0" err="1"/>
              <a:t>полипозе</a:t>
            </a:r>
            <a:r>
              <a:rPr lang="ru-RU" dirty="0"/>
              <a:t> кишечника, синдроме </a:t>
            </a:r>
            <a:r>
              <a:rPr lang="ru-RU" dirty="0" err="1"/>
              <a:t>Гарднера</a:t>
            </a:r>
            <a:r>
              <a:rPr lang="ru-RU" dirty="0"/>
              <a:t>. При болезни </a:t>
            </a:r>
            <a:r>
              <a:rPr lang="ru-RU" dirty="0" err="1"/>
              <a:t>Реклингхаузена</a:t>
            </a:r>
            <a:r>
              <a:rPr lang="ru-RU" dirty="0"/>
              <a:t> (</a:t>
            </a:r>
            <a:r>
              <a:rPr lang="ru-RU" dirty="0" err="1"/>
              <a:t>нейрофиброматоз</a:t>
            </a:r>
            <a:r>
              <a:rPr lang="ru-RU" dirty="0"/>
              <a:t> I типа) приблизительно в 15% случаев развивается злокачественная опухоль оболочек периферических нервов. РМС может развиваться при генетических синдромах: синдром Ли-</a:t>
            </a:r>
            <a:r>
              <a:rPr lang="ru-RU" dirty="0" err="1"/>
              <a:t>Фраумени</a:t>
            </a:r>
            <a:r>
              <a:rPr lang="ru-RU" dirty="0"/>
              <a:t> (мутация гена TP53), синдром </a:t>
            </a:r>
            <a:r>
              <a:rPr lang="ru-RU" dirty="0" err="1"/>
              <a:t>БеквитаВидеманна</a:t>
            </a:r>
            <a:r>
              <a:rPr lang="ru-RU" dirty="0"/>
              <a:t>, болезнь </a:t>
            </a:r>
            <a:r>
              <a:rPr lang="ru-RU" dirty="0" err="1"/>
              <a:t>Реклингхаузена</a:t>
            </a:r>
            <a:r>
              <a:rPr lang="ru-RU" dirty="0"/>
              <a:t> (мутация гена NF1), синдром </a:t>
            </a:r>
            <a:r>
              <a:rPr lang="ru-RU" dirty="0" err="1"/>
              <a:t>Костелло</a:t>
            </a:r>
            <a:r>
              <a:rPr lang="ru-RU" dirty="0"/>
              <a:t>, синдром </a:t>
            </a:r>
            <a:r>
              <a:rPr lang="ru-RU" dirty="0" err="1"/>
              <a:t>Нунан</a:t>
            </a:r>
            <a:r>
              <a:rPr lang="ru-RU" dirty="0"/>
              <a:t>, синдром </a:t>
            </a:r>
            <a:r>
              <a:rPr lang="ru-RU" dirty="0" err="1"/>
              <a:t>Горлина</a:t>
            </a:r>
            <a:r>
              <a:rPr lang="ru-RU" dirty="0"/>
              <a:t> (базально-клеточная карцинома)</a:t>
            </a:r>
          </a:p>
        </p:txBody>
      </p:sp>
    </p:spTree>
    <p:extLst>
      <p:ext uri="{BB962C8B-B14F-4D97-AF65-F5344CB8AC3E}">
        <p14:creationId xmlns:p14="http://schemas.microsoft.com/office/powerpoint/2010/main" val="1256716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000" y="2139042"/>
            <a:ext cx="102338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2" y="115233"/>
            <a:ext cx="11552081" cy="653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9519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99" y="96252"/>
            <a:ext cx="11405371" cy="4769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99" y="4865914"/>
            <a:ext cx="11405371" cy="113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72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66" y="152593"/>
            <a:ext cx="11657563" cy="626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36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Критериями начала курса химиотерапии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8"/>
            <a:ext cx="70219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 удовлетворительное общее состояние, - отсутствие тяжелой инфекции, - отсутствие органной токсичности тяжелой степени, - отсутствие изменение при проведении ЭХО кардиографии перед курсами с включением </a:t>
            </a:r>
            <a:r>
              <a:rPr lang="ru-RU" dirty="0" err="1"/>
              <a:t>доксорубицина</a:t>
            </a:r>
            <a:r>
              <a:rPr lang="ru-RU" dirty="0"/>
              <a:t>, - достаточные показатели гемограммы Лейкоциты &gt; 2000/</a:t>
            </a:r>
            <a:r>
              <a:rPr lang="ru-RU" dirty="0" err="1"/>
              <a:t>мкл</a:t>
            </a:r>
            <a:r>
              <a:rPr lang="ru-RU" dirty="0"/>
              <a:t>, и/или Гранулоциты &gt; 500/</a:t>
            </a:r>
            <a:r>
              <a:rPr lang="ru-RU" dirty="0" err="1"/>
              <a:t>мкл</a:t>
            </a:r>
            <a:r>
              <a:rPr lang="ru-RU" dirty="0"/>
              <a:t>, Тромбоциты &gt; 100.000/</a:t>
            </a:r>
            <a:r>
              <a:rPr lang="ru-RU" dirty="0" err="1"/>
              <a:t>мкл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зависимости от возраста и массы тела больного проводится коррекция доз химиопрепаратов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602" y="1690688"/>
            <a:ext cx="5305398" cy="40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8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Поддерживающая терапия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Поддерживающая терапия для пациентов группы с инициальным метастазированием проводится не позднее 28 дня от начала 9 курса ПХТ, ее продолжительность составляет 6 месяцев. Поддерживающая терапия состоит 28 дневных курсов терапии с включением </a:t>
            </a:r>
            <a:r>
              <a:rPr lang="ru-RU" dirty="0" err="1"/>
              <a:t>циклофосфамида</a:t>
            </a:r>
            <a:r>
              <a:rPr lang="ru-RU" dirty="0"/>
              <a:t> и </a:t>
            </a:r>
            <a:r>
              <a:rPr lang="ru-RU" dirty="0" err="1" smtClean="0"/>
              <a:t>винорельбина</a:t>
            </a:r>
            <a:r>
              <a:rPr lang="ru-RU" dirty="0" smtClean="0"/>
              <a:t>. </a:t>
            </a:r>
            <a:r>
              <a:rPr lang="ru-RU" dirty="0" err="1"/>
              <a:t>Циклофосфамид</a:t>
            </a:r>
            <a:r>
              <a:rPr lang="ru-RU" dirty="0"/>
              <a:t> в дозе 25 мг/м2/</a:t>
            </a:r>
            <a:r>
              <a:rPr lang="ru-RU" dirty="0" err="1"/>
              <a:t>сут</a:t>
            </a:r>
            <a:r>
              <a:rPr lang="ru-RU" dirty="0"/>
              <a:t> принимается </a:t>
            </a:r>
            <a:r>
              <a:rPr lang="ru-RU" dirty="0" err="1"/>
              <a:t>per</a:t>
            </a:r>
            <a:r>
              <a:rPr lang="ru-RU" dirty="0"/>
              <a:t> </a:t>
            </a:r>
            <a:r>
              <a:rPr lang="ru-RU" dirty="0" err="1"/>
              <a:t>os</a:t>
            </a:r>
            <a:r>
              <a:rPr lang="ru-RU" dirty="0"/>
              <a:t> непрерывно с 1 по 28 день, </a:t>
            </a:r>
            <a:r>
              <a:rPr lang="ru-RU" dirty="0" err="1"/>
              <a:t>винорельбин</a:t>
            </a:r>
            <a:r>
              <a:rPr lang="ru-RU" dirty="0"/>
              <a:t> вводится в 1,8,15 дни каждого курса в/в </a:t>
            </a:r>
            <a:r>
              <a:rPr lang="ru-RU" dirty="0" err="1"/>
              <a:t>в</a:t>
            </a:r>
            <a:r>
              <a:rPr lang="ru-RU" dirty="0"/>
              <a:t> дозе 25 мг/м2. Таким образом, суммарно за 6 месяцев будет проведено 6 курсов ПХТ. </a:t>
            </a:r>
          </a:p>
        </p:txBody>
      </p:sp>
    </p:spTree>
    <p:extLst>
      <p:ext uri="{BB962C8B-B14F-4D97-AF65-F5344CB8AC3E}">
        <p14:creationId xmlns:p14="http://schemas.microsoft.com/office/powerpoint/2010/main" val="915193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35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Хирургическое 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224643"/>
            <a:ext cx="11576957" cy="53884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Основная цель проведения хирургического лечения является радикальное удаление опухоли без макро- и микроскопически определяемой остаточной опухоли без проведения калечащих </a:t>
            </a:r>
            <a:r>
              <a:rPr lang="ru-RU" dirty="0" smtClean="0"/>
              <a:t>операций. </a:t>
            </a:r>
            <a:r>
              <a:rPr lang="ru-RU" dirty="0"/>
              <a:t>Последний пункт является крайней важным, поскольку если радикальная операция требует проведения калечащего хирургического вмешательства, то предпочтение отдается </a:t>
            </a:r>
            <a:r>
              <a:rPr lang="ru-RU" dirty="0" err="1"/>
              <a:t>неоадъювантной</a:t>
            </a:r>
            <a:r>
              <a:rPr lang="ru-RU" dirty="0"/>
              <a:t> химиотерапии. Для пациентов с </a:t>
            </a:r>
            <a:r>
              <a:rPr lang="ru-RU" dirty="0" err="1"/>
              <a:t>рабдомиосаркомоподобными</a:t>
            </a:r>
            <a:r>
              <a:rPr lang="ru-RU" dirty="0"/>
              <a:t> саркомами мягких тканей настоятельно рекомендуется избегать инициальной операции с наличием микроскопически определяемой остаточной опухоли (R1). Это позволяет проводить оценку ответа на 3 курса химиотерапии на 9 неделе лечения и является дополнительным фактором, позволяющим стратифицировать пациентов для проведения локального контроля опухоли (лучевая терапия, отсроченная операция, вид послеоперационной химиотерапии). R0 – радикальное удаление опухоли, без микроскопически и </a:t>
            </a:r>
            <a:r>
              <a:rPr lang="ru-RU" dirty="0" err="1"/>
              <a:t>макроскопически</a:t>
            </a:r>
            <a:r>
              <a:rPr lang="ru-RU" dirty="0"/>
              <a:t> остаточной опухоли. R1 – краевая резекция, микроскопически остаточная опухоль R2 – неполное удаление опухоли, </a:t>
            </a:r>
            <a:r>
              <a:rPr lang="ru-RU" dirty="0" err="1"/>
              <a:t>макроскопически</a:t>
            </a:r>
            <a:r>
              <a:rPr lang="ru-RU" dirty="0"/>
              <a:t> остаточная опухоль</a:t>
            </a:r>
          </a:p>
        </p:txBody>
      </p:sp>
    </p:spTree>
    <p:extLst>
      <p:ext uri="{BB962C8B-B14F-4D97-AF65-F5344CB8AC3E}">
        <p14:creationId xmlns:p14="http://schemas.microsoft.com/office/powerpoint/2010/main" val="3064717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Лучевая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Лучевая терапия проводится с 9-12 неделю терапии. Перенос терапии на более ранний срок возможен в исключительных случаях, например, при компрессии опухолью спинного мозга или поражении черепно-мозговых нервов </a:t>
            </a:r>
            <a:r>
              <a:rPr lang="ru-RU" dirty="0" err="1"/>
              <a:t>параменингеально</a:t>
            </a:r>
            <a:r>
              <a:rPr lang="ru-RU" dirty="0"/>
              <a:t> расположенной опухолью, в случае прогрессирования на фоне проведения </a:t>
            </a:r>
            <a:r>
              <a:rPr lang="ru-RU" dirty="0" smtClean="0"/>
              <a:t>химиотерапии. </a:t>
            </a:r>
            <a:r>
              <a:rPr lang="ru-RU" dirty="0"/>
              <a:t>Необходимо подчеркнуть, что при одновременном проведении химиотерапии на фоне курса лучевой терапии следует избегать использования актиномицина D в виду того, он является </a:t>
            </a:r>
            <a:r>
              <a:rPr lang="ru-RU" dirty="0" err="1"/>
              <a:t>радиомиметиком</a:t>
            </a:r>
            <a:r>
              <a:rPr lang="ru-RU" dirty="0"/>
              <a:t> и может усиливать побочные эффекты лучевой терапии. Кроме того, химиотерапия откладывается при вовлечении в поле облучения печени из-за возможности развития </a:t>
            </a:r>
            <a:r>
              <a:rPr lang="ru-RU" dirty="0" err="1"/>
              <a:t>веноокклюзионной</a:t>
            </a:r>
            <a:r>
              <a:rPr lang="ru-RU" dirty="0"/>
              <a:t> болезни печени.</a:t>
            </a:r>
          </a:p>
        </p:txBody>
      </p:sp>
    </p:spTree>
    <p:extLst>
      <p:ext uri="{BB962C8B-B14F-4D97-AF65-F5344CB8AC3E}">
        <p14:creationId xmlns:p14="http://schemas.microsoft.com/office/powerpoint/2010/main" val="893371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Необходимо помнить, о том, что у детей первого года жизни следует избегать проведения лучевой терапии, из-за возможности развития тяжелых отдаленных осложнений данного вида терапии</a:t>
            </a:r>
            <a:r>
              <a:rPr lang="ru-RU" dirty="0" smtClean="0"/>
              <a:t>.</a:t>
            </a:r>
          </a:p>
          <a:p>
            <a:r>
              <a:rPr lang="ru-RU" dirty="0"/>
              <a:t>При расчете объема облучения ориентируются на распространенность опухоли до начала терапии, граница безопасных краев составляет 2 см. Облучение проводится в режиме </a:t>
            </a:r>
            <a:r>
              <a:rPr lang="ru-RU" dirty="0" err="1"/>
              <a:t>гиперфракционирования</a:t>
            </a:r>
            <a:r>
              <a:rPr lang="ru-RU" dirty="0"/>
              <a:t> 2 раза в день с интервалом между сеансами лучевой терапии минимум в 6 часов, разовая доза составляет 1,6 Гр, суммарная доза за один день равна 3,2 Гр. </a:t>
            </a:r>
          </a:p>
        </p:txBody>
      </p:sp>
    </p:spTree>
    <p:extLst>
      <p:ext uri="{BB962C8B-B14F-4D97-AF65-F5344CB8AC3E}">
        <p14:creationId xmlns:p14="http://schemas.microsoft.com/office/powerpoint/2010/main" val="251260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Интратекальная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Пациентам с </a:t>
            </a:r>
            <a:r>
              <a:rPr lang="ru-RU" dirty="0" err="1"/>
              <a:t>параменингеальным</a:t>
            </a:r>
            <a:r>
              <a:rPr lang="ru-RU" dirty="0"/>
              <a:t> расположением опухоли и поражением ЦНС (наличие опухолевых клеток в ликворе) проводится </a:t>
            </a:r>
            <a:r>
              <a:rPr lang="ru-RU" dirty="0" err="1"/>
              <a:t>интратекальная</a:t>
            </a:r>
            <a:r>
              <a:rPr lang="ru-RU" dirty="0"/>
              <a:t> терапия 1 раз в неделю под контролем </a:t>
            </a:r>
            <a:r>
              <a:rPr lang="ru-RU" dirty="0" err="1"/>
              <a:t>ликворограммы</a:t>
            </a:r>
            <a:r>
              <a:rPr lang="ru-RU" dirty="0"/>
              <a:t>. Необходимо помнить о возможности усиления токсичности </a:t>
            </a:r>
            <a:r>
              <a:rPr lang="ru-RU" dirty="0" err="1"/>
              <a:t>интратекально</a:t>
            </a:r>
            <a:r>
              <a:rPr lang="ru-RU" dirty="0"/>
              <a:t> вводимых препаратов при одновременном проведении лучевой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823470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66" y="230188"/>
            <a:ext cx="11428751" cy="564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520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43" y="146957"/>
            <a:ext cx="11527971" cy="6384472"/>
          </a:xfrm>
        </p:spPr>
        <p:txBody>
          <a:bodyPr/>
          <a:lstStyle/>
          <a:p>
            <a:r>
              <a:rPr lang="ru-RU" dirty="0"/>
              <a:t>Клиническая картина и выраженность симптомов зависят, прежде всего, от локализации и протяженности опухоли и поэтому крайне разнообразны </a:t>
            </a:r>
            <a:r>
              <a:rPr lang="ru-RU" dirty="0" smtClean="0"/>
              <a:t>. </a:t>
            </a:r>
            <a:r>
              <a:rPr lang="ru-RU" dirty="0"/>
              <a:t>Состояние пациентов с РМС-подобными опухолями в области головы/шеи (например, опухоль орбиты с изначально безболезненным экзофтальмом) может страдать незначительно, в то время как при </a:t>
            </a:r>
            <a:r>
              <a:rPr lang="ru-RU" dirty="0" err="1"/>
              <a:t>параменингеальной</a:t>
            </a:r>
            <a:r>
              <a:rPr lang="ru-RU" dirty="0"/>
              <a:t> локализации с внутричерепным распространение симптомы могут проявляться в виде боли, отека, обструкции носовых ходов и придаточных пазух, пареза черепных нервов (III, IV, VI, VII) и рвоты. Пациенты с РМС-подобными опухолями в области мочеполового тракта могут жаловаться на боли в животе, гематурию, дизурию, запоры и увеличение мошонки </a:t>
            </a:r>
            <a:r>
              <a:rPr lang="ru-RU" dirty="0" smtClean="0"/>
              <a:t>. </a:t>
            </a:r>
            <a:r>
              <a:rPr lang="ru-RU" dirty="0"/>
              <a:t>Опухоли внутренних половых органов девочек могут сопровождаться развитием геморрагических выделений и половых путей. Опухоли конечностей проявляются в виде болезненной или </a:t>
            </a:r>
            <a:r>
              <a:rPr lang="ru-RU" dirty="0" err="1"/>
              <a:t>индолентной</a:t>
            </a:r>
            <a:r>
              <a:rPr lang="ru-RU" dirty="0"/>
              <a:t> припухлости.</a:t>
            </a:r>
          </a:p>
        </p:txBody>
      </p:sp>
    </p:spTree>
    <p:extLst>
      <p:ext uri="{BB962C8B-B14F-4D97-AF65-F5344CB8AC3E}">
        <p14:creationId xmlns:p14="http://schemas.microsoft.com/office/powerpoint/2010/main" val="3637079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Реабилитация представляет собой неотъемлемую часть лечебного процесса у пациентов с диагностированными злокачественными новообразованиями. Реабилитация включает в себя комплекс мероприятий, направленных на восстановление хорошего самочувствия и трудоспособности больного (восстановительная реабилитация), повышение качества его жизни, социальную адаптацию и максимально возможное продление жизни с избавлением от боли (паллиативная реабилитация). Правильно подобранный курс реабилитации позволит пациенту вернуться к полноценной жизни и/или продолжить программную терапию. Курс реабилитационных мероприятий разрабатывается индивидуально — с учетом состояния пациента, его функциональных возможностей и мотивации. Такие методы, как физиотерапия, акупунктура, лечебная физкультура и т.д., способствуют заметному восстановлению двигательной активности и устранению наиболее распространенных нежелательных последствий терапии ЗНО.</a:t>
            </a:r>
          </a:p>
        </p:txBody>
      </p:sp>
    </p:spTree>
    <p:extLst>
      <p:ext uri="{BB962C8B-B14F-4D97-AF65-F5344CB8AC3E}">
        <p14:creationId xmlns:p14="http://schemas.microsoft.com/office/powerpoint/2010/main" val="2749119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Немаловажную роль играет и психологическая работа с пациентом и его родителями или ухаживающим за ним персоналом. Вне зависимости от результатов лечения, они могут чувствовать себя подавленно, потерять интерес к прежним увлечениям. Больные, перенесшие удаление пораженных опухолью органов, практически всегда страдают из-за осознания изменений, произошедших с их телом. Особенно, если последствием операции стали рубцы или другие видимые эстетические дефекты. Родители и/или ухаживающий персонал психологически истощены уходом за близким человеком и страхом за его жизнь, потому также нуждаются в профессиональной помощи. Крайне важным аспектом реабилитации, особенно после лечения, включающего хирургическое вмешательство и зачастую приводящего к </a:t>
            </a:r>
            <a:r>
              <a:rPr lang="ru-RU" dirty="0" err="1"/>
              <a:t>инвалидизации</a:t>
            </a:r>
            <a:r>
              <a:rPr lang="ru-RU" dirty="0"/>
              <a:t>, является помощь в адаптации больных к самостоятельной жизни. Важно оценить степень функциональных нарушений и разработать индивидуальные упражнения или особых приспособлений, которые могут понадобиться больному после завершения курса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4124615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САРКОМА ЮИНГА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Саркома </a:t>
            </a:r>
            <a:r>
              <a:rPr lang="ru-RU" dirty="0" err="1"/>
              <a:t>Юинга</a:t>
            </a:r>
            <a:r>
              <a:rPr lang="ru-RU" dirty="0"/>
              <a:t> (СЮ) - это злокачественная опухоль костной ткани, состоящая из широких полей небольших округлых клеток без межуточного вещества (ВОЗ 2002 г.) </a:t>
            </a:r>
            <a:r>
              <a:rPr lang="ru-RU" dirty="0" smtClean="0"/>
              <a:t>. </a:t>
            </a:r>
            <a:r>
              <a:rPr lang="ru-RU" dirty="0"/>
              <a:t>В 1990-х годах в мировой литературе был принят термин "опухоли семейства саркомы </a:t>
            </a:r>
            <a:r>
              <a:rPr lang="ru-RU" dirty="0" err="1"/>
              <a:t>Юинга</a:t>
            </a:r>
            <a:r>
              <a:rPr lang="ru-RU" dirty="0"/>
              <a:t>" (ОССЮ). Данная группа включает </a:t>
            </a:r>
            <a:r>
              <a:rPr lang="ru-RU" dirty="0" smtClean="0"/>
              <a:t>:</a:t>
            </a:r>
            <a:endParaRPr lang="ru-RU" dirty="0"/>
          </a:p>
          <a:p>
            <a:pPr fontAlgn="base"/>
            <a:r>
              <a:rPr lang="ru-RU" dirty="0"/>
              <a:t>- костную саркому </a:t>
            </a:r>
            <a:r>
              <a:rPr lang="ru-RU" dirty="0" err="1"/>
              <a:t>Юинга</a:t>
            </a:r>
            <a:r>
              <a:rPr lang="ru-RU" dirty="0"/>
              <a:t> (КСЮ),</a:t>
            </a:r>
          </a:p>
          <a:p>
            <a:pPr fontAlgn="base"/>
            <a:r>
              <a:rPr lang="ru-RU" dirty="0"/>
              <a:t>- </a:t>
            </a:r>
            <a:r>
              <a:rPr lang="ru-RU" dirty="0" err="1"/>
              <a:t>внескелетную</a:t>
            </a:r>
            <a:r>
              <a:rPr lang="ru-RU" dirty="0"/>
              <a:t> саркому </a:t>
            </a:r>
            <a:r>
              <a:rPr lang="ru-RU" dirty="0" err="1"/>
              <a:t>Юинга</a:t>
            </a:r>
            <a:r>
              <a:rPr lang="ru-RU" dirty="0"/>
              <a:t> (ВССЮ),</a:t>
            </a:r>
          </a:p>
          <a:p>
            <a:pPr fontAlgn="base"/>
            <a:r>
              <a:rPr lang="ru-RU" dirty="0"/>
              <a:t>- периферическую примитивную </a:t>
            </a:r>
            <a:r>
              <a:rPr lang="ru-RU" dirty="0" err="1"/>
              <a:t>нейроэктодермальную</a:t>
            </a:r>
            <a:r>
              <a:rPr lang="ru-RU" dirty="0"/>
              <a:t> опухоль кости (ПНЭО)</a:t>
            </a:r>
          </a:p>
          <a:p>
            <a:pPr fontAlgn="base"/>
            <a:r>
              <a:rPr lang="ru-RU" dirty="0"/>
              <a:t>- злокачественную мелкоклеточную опухоль </a:t>
            </a:r>
            <a:r>
              <a:rPr lang="ru-RU" dirty="0" err="1"/>
              <a:t>торакопульмональной</a:t>
            </a:r>
            <a:r>
              <a:rPr lang="ru-RU" dirty="0"/>
              <a:t> зоны (опухоль Аскина).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805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Этиология и патогенез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Причины развития саркомы </a:t>
            </a:r>
            <a:r>
              <a:rPr lang="ru-RU" dirty="0" err="1"/>
              <a:t>Юинга</a:t>
            </a:r>
            <a:r>
              <a:rPr lang="ru-RU" dirty="0"/>
              <a:t> в настоящее время точно не установлены. Однако ряд исследователей в сфере </a:t>
            </a:r>
            <a:r>
              <a:rPr lang="ru-RU" dirty="0">
                <a:hlinkClick r:id="rId2"/>
              </a:rPr>
              <a:t>современной онкологии</a:t>
            </a:r>
            <a:r>
              <a:rPr lang="ru-RU" dirty="0"/>
              <a:t> считает, что определенную роль в возникновении этого заболевания играет наследственная предрасположенность. Примерно в 40% случаев выявляется связь с предшествующей травмой. Существуют данные, свидетельствующие о повышении вероятности развития болезни у пациентов с некоторыми разновидностями скелетных аномалий (</a:t>
            </a:r>
            <a:r>
              <a:rPr lang="ru-RU" dirty="0" err="1"/>
              <a:t>аневризмальной</a:t>
            </a:r>
            <a:r>
              <a:rPr lang="ru-RU" dirty="0"/>
              <a:t> </a:t>
            </a:r>
            <a:r>
              <a:rPr lang="ru-RU" dirty="0">
                <a:hlinkClick r:id="rId3"/>
              </a:rPr>
              <a:t>костной кистой</a:t>
            </a:r>
            <a:r>
              <a:rPr lang="ru-RU" dirty="0"/>
              <a:t>, </a:t>
            </a:r>
            <a:r>
              <a:rPr lang="ru-RU" dirty="0" err="1">
                <a:hlinkClick r:id="rId4"/>
              </a:rPr>
              <a:t>энхондромой</a:t>
            </a:r>
            <a:r>
              <a:rPr lang="ru-RU" dirty="0"/>
              <a:t> и др.), а также нарушениями внутриутробного развития мочеполовой системы (редупликацией почечной системы, </a:t>
            </a:r>
            <a:r>
              <a:rPr lang="ru-RU" dirty="0">
                <a:hlinkClick r:id="rId5"/>
              </a:rPr>
              <a:t>гипоспадиями</a:t>
            </a:r>
            <a:r>
              <a:rPr lang="ru-RU" dirty="0"/>
              <a:t>). Какой-либо связи с воздействием ионизирующей радиации не установлено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739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1159328"/>
            <a:ext cx="11707586" cy="5519057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/>
              <a:t>Первым, самым ранним признаком заболевания становится боль в области поражения. Вначале она слабая или умеренная, самопроизвольно ослабевает или исчезает, а затем появляется снова. В отличие от болей при воспалительных процессах такая боль не ослабевает в покое, по ночам или при фиксации конечности. Напротив, для саркомы </a:t>
            </a:r>
            <a:r>
              <a:rPr lang="ru-RU" dirty="0" err="1"/>
              <a:t>Юинга</a:t>
            </a:r>
            <a:r>
              <a:rPr lang="ru-RU" dirty="0"/>
              <a:t> характерно усиление болей в ночное время.</a:t>
            </a:r>
          </a:p>
          <a:p>
            <a:pPr fontAlgn="base"/>
            <a:r>
              <a:rPr lang="ru-RU" dirty="0"/>
              <a:t>По мере прогрессирования боли становятся более интенсивными, лишают сна и ограничивают повседневную активность. В близлежащем суставе развивается болевая </a:t>
            </a:r>
            <a:r>
              <a:rPr lang="ru-RU" dirty="0">
                <a:hlinkClick r:id="rId2"/>
              </a:rPr>
              <a:t>контрактура</a:t>
            </a:r>
            <a:r>
              <a:rPr lang="ru-RU" dirty="0"/>
              <a:t>. Пальпация области поражения болезненна. Температура кожи над ней повышена. Отмечается пастозность мягких тканей, местная гиперемия и расширение подкожных вен. Опухоль быстро увеличивается и (обычно спустя несколько месяцев после возникновения первых симптомов) становится настолько крупной, что ее можно прощупать. На поздних стадиях в области новообразования нередко возникает </a:t>
            </a:r>
            <a:r>
              <a:rPr lang="ru-RU" dirty="0">
                <a:hlinkClick r:id="rId3"/>
              </a:rPr>
              <a:t>патологический перелом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Местные клинические признаки сочетаются с нарастающими симптомами общей опухолевой интоксикации. Больные предъявляют жалобы на слабость и потерю аппетита. Отмечается снижение веса вплоть до истощения. Температура тела повышена до субфебрильных или даже фебрильных цифр. Определяется </a:t>
            </a:r>
            <a:r>
              <a:rPr lang="ru-RU" dirty="0">
                <a:hlinkClick r:id="rId4"/>
              </a:rPr>
              <a:t>регионарный лимфаденит</a:t>
            </a:r>
            <a:r>
              <a:rPr lang="ru-RU" dirty="0"/>
              <a:t>. По анализам крови выявляется анемия.</a:t>
            </a:r>
          </a:p>
          <a:p>
            <a:pPr fontAlgn="base"/>
            <a:r>
              <a:rPr lang="ru-RU" dirty="0"/>
              <a:t>Некоторые симптомы зависят от локализации новообразования. Так, при возникновении саркомы </a:t>
            </a:r>
            <a:r>
              <a:rPr lang="ru-RU" dirty="0" err="1"/>
              <a:t>Юинга</a:t>
            </a:r>
            <a:r>
              <a:rPr lang="ru-RU" dirty="0"/>
              <a:t> на костях нижних конечностей появляется </a:t>
            </a:r>
            <a:r>
              <a:rPr lang="ru-RU" dirty="0">
                <a:hlinkClick r:id="rId5"/>
              </a:rPr>
              <a:t>хромота</a:t>
            </a:r>
            <a:r>
              <a:rPr lang="ru-RU" dirty="0"/>
              <a:t>. При поражении позвонков возможно развитие </a:t>
            </a:r>
            <a:r>
              <a:rPr lang="ru-RU" dirty="0">
                <a:hlinkClick r:id="rId6"/>
              </a:rPr>
              <a:t>компрессионно-ишемической </a:t>
            </a:r>
            <a:r>
              <a:rPr lang="ru-RU" dirty="0" err="1">
                <a:hlinkClick r:id="rId6"/>
              </a:rPr>
              <a:t>миелопатии</a:t>
            </a:r>
            <a:r>
              <a:rPr lang="ru-RU" dirty="0"/>
              <a:t> с нарушением функции тазовых органов и явлениями параплегии. При новообразованиях в области костей грудной клетки может возникнуть </a:t>
            </a:r>
            <a:r>
              <a:rPr lang="ru-RU" dirty="0">
                <a:hlinkClick r:id="rId7"/>
              </a:rPr>
              <a:t>дыхательная недостаточность</a:t>
            </a:r>
            <a:r>
              <a:rPr lang="ru-RU" dirty="0"/>
              <a:t>, </a:t>
            </a:r>
            <a:r>
              <a:rPr lang="ru-RU" dirty="0">
                <a:hlinkClick r:id="rId8"/>
              </a:rPr>
              <a:t>плевральный выпот</a:t>
            </a:r>
            <a:r>
              <a:rPr lang="ru-RU" dirty="0"/>
              <a:t> и кровохарканье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205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578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957" y="930728"/>
            <a:ext cx="11854543" cy="5698671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Как правило, на начальном этапе пациенты обращаются к </a:t>
            </a:r>
            <a:r>
              <a:rPr lang="ru-RU" dirty="0">
                <a:hlinkClick r:id="rId2"/>
              </a:rPr>
              <a:t>врачам-травматологам</a:t>
            </a:r>
            <a:r>
              <a:rPr lang="ru-RU" dirty="0"/>
              <a:t>. И первым исследованием, позволяющим заподозрить саркому </a:t>
            </a:r>
            <a:r>
              <a:rPr lang="ru-RU" dirty="0" err="1"/>
              <a:t>Юинга</a:t>
            </a:r>
            <a:r>
              <a:rPr lang="ru-RU" dirty="0"/>
              <a:t>, становится </a:t>
            </a:r>
            <a:r>
              <a:rPr lang="ru-RU" dirty="0">
                <a:hlinkClick r:id="rId3"/>
              </a:rPr>
              <a:t>рентгенография</a:t>
            </a:r>
            <a:r>
              <a:rPr lang="ru-RU" dirty="0"/>
              <a:t> пораженной кости. Для данного патологического процесса характерно сочетание реактивного и деструктивного процессов костеобразования. Контуры кортикального слоя нечеткие, определяется расслоение и </a:t>
            </a:r>
            <a:r>
              <a:rPr lang="ru-RU" dirty="0" err="1"/>
              <a:t>разволокнение</a:t>
            </a:r>
            <a:r>
              <a:rPr lang="ru-RU" dirty="0"/>
              <a:t> кортикальной пластинки.</a:t>
            </a:r>
          </a:p>
          <a:p>
            <a:pPr fontAlgn="base"/>
            <a:r>
              <a:rPr lang="ru-RU" dirty="0"/>
              <a:t>При вовлечении в процесс надкостницы на рентгенограмме выявляются мелкие пластинчатые или игольчатые образования. Кроме того, на снимках видна область изменения мягких тканей, по своему размеру превышающая первичную костную опухоль. При этом </a:t>
            </a:r>
            <a:r>
              <a:rPr lang="ru-RU" dirty="0" err="1"/>
              <a:t>мягкотканный</a:t>
            </a:r>
            <a:r>
              <a:rPr lang="ru-RU" dirty="0"/>
              <a:t> опухолевый компонент отличается однородностью, хрящевые включение, очаги обызвествления или патологического костеобразования отсутствуют.</a:t>
            </a:r>
          </a:p>
          <a:p>
            <a:pPr fontAlgn="base"/>
            <a:r>
              <a:rPr lang="ru-RU" dirty="0"/>
              <a:t>При выявлении типичных рентгенологических признаков саркомы </a:t>
            </a:r>
            <a:r>
              <a:rPr lang="ru-RU" dirty="0" err="1"/>
              <a:t>Юинга</a:t>
            </a:r>
            <a:r>
              <a:rPr lang="ru-RU" dirty="0"/>
              <a:t> больного направляют в отделение онкологии, где проводится расширенное обследование для оценки состояния первичного очага и выявления метастазов. В ходе такого обследования выполняется </a:t>
            </a:r>
            <a:r>
              <a:rPr lang="ru-RU" dirty="0">
                <a:hlinkClick r:id="rId4"/>
              </a:rPr>
              <a:t>компьютерная томография</a:t>
            </a:r>
            <a:r>
              <a:rPr lang="ru-RU" dirty="0"/>
              <a:t> или магнитно-резонансная томография костей и мягких тканей, пораженных злокачественным процессом. Данные исследования позволяют точно определить размер новообразования, степень его распространения по костно-мозговому каналу, связь с сосудисто-нервным пучком и окружающими тканями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3119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85" y="1191986"/>
            <a:ext cx="11642271" cy="538842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Для выявления метастазов в легочную ткань применяется компьютерная томография и </a:t>
            </a:r>
            <a:r>
              <a:rPr lang="ru-RU" dirty="0">
                <a:hlinkClick r:id="rId2"/>
              </a:rPr>
              <a:t>рентгенография легких</a:t>
            </a:r>
            <a:r>
              <a:rPr lang="ru-RU" dirty="0"/>
              <a:t>. Для обнаружения </a:t>
            </a:r>
            <a:r>
              <a:rPr lang="ru-RU" dirty="0">
                <a:hlinkClick r:id="rId3"/>
              </a:rPr>
              <a:t>метастазов в костях</a:t>
            </a:r>
            <a:r>
              <a:rPr lang="ru-RU" dirty="0"/>
              <a:t>, костном мозге и внутренних органах – </a:t>
            </a:r>
            <a:r>
              <a:rPr lang="ru-RU" dirty="0">
                <a:hlinkClick r:id="rId4"/>
              </a:rPr>
              <a:t>позитронно-эмиссионная томография</a:t>
            </a:r>
            <a:r>
              <a:rPr lang="ru-RU" dirty="0"/>
              <a:t>, УЗИ и </a:t>
            </a:r>
            <a:r>
              <a:rPr lang="ru-RU" dirty="0" err="1">
                <a:hlinkClick r:id="rId5"/>
              </a:rPr>
              <a:t>остеосцинтиграфия</a:t>
            </a:r>
            <a:r>
              <a:rPr lang="ru-RU" dirty="0"/>
              <a:t>. Кроме того, выполняется ряд исследований для точной оценки характера новообразования.</a:t>
            </a:r>
          </a:p>
          <a:p>
            <a:pPr fontAlgn="base"/>
            <a:r>
              <a:rPr lang="ru-RU" dirty="0"/>
              <a:t>Производится биопсия, при этом материал берут из участка костной ткани рядом с костномозговым каналом, либо, если это невозможно – из мягкотканого компонента опухоли. Поскольку для саркомы </a:t>
            </a:r>
            <a:r>
              <a:rPr lang="ru-RU" dirty="0" err="1"/>
              <a:t>Юинга</a:t>
            </a:r>
            <a:r>
              <a:rPr lang="ru-RU" dirty="0"/>
              <a:t> характерно местное и отдаленное поражение костного мозга, выполняется билатеральная </a:t>
            </a:r>
            <a:r>
              <a:rPr lang="ru-RU" dirty="0" err="1">
                <a:hlinkClick r:id="rId6"/>
              </a:rPr>
              <a:t>трепанобиопсия</a:t>
            </a:r>
            <a:r>
              <a:rPr lang="ru-RU" dirty="0"/>
              <a:t>, в ходе которой производится забор костного мозга из крыльев подвздошной кости. Для оценки характера процесса также может проводиться </a:t>
            </a:r>
            <a:r>
              <a:rPr lang="ru-RU" dirty="0" err="1">
                <a:hlinkClick r:id="rId7"/>
              </a:rPr>
              <a:t>иммуногистохимическое</a:t>
            </a:r>
            <a:r>
              <a:rPr lang="ru-RU" dirty="0">
                <a:hlinkClick r:id="rId7"/>
              </a:rPr>
              <a:t> исследование</a:t>
            </a:r>
            <a:r>
              <a:rPr lang="ru-RU" dirty="0"/>
              <a:t> и молекулярно-генетические исследования (флуоресцентная гибридизация – для подтверждения диагноза, полимеразная цепная реакция – для выявления </a:t>
            </a:r>
            <a:r>
              <a:rPr lang="ru-RU" dirty="0" err="1"/>
              <a:t>микрометастазов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658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Поскольку данная опухоль относится к категории </a:t>
            </a:r>
            <a:r>
              <a:rPr lang="ru-RU" dirty="0" err="1"/>
              <a:t>высокоагрессивных</a:t>
            </a:r>
            <a:r>
              <a:rPr lang="ru-RU" dirty="0"/>
              <a:t> неоплазий, рано дающих метастазы, ее лечение должно включать в себя воздействие на весь организм, а не только на первичный очаг, даже в тех случаях, когда метастазы не были обнаружены. Дело в том, что существует очень высокая вероятность раннего появления </a:t>
            </a:r>
            <a:r>
              <a:rPr lang="ru-RU" dirty="0" err="1"/>
              <a:t>микрометастазов</a:t>
            </a:r>
            <a:r>
              <a:rPr lang="ru-RU" dirty="0"/>
              <a:t>, которые на момент постановки диагноза невозможно выявить при помощи существующих методов. Лечение саркомы </a:t>
            </a:r>
            <a:r>
              <a:rPr lang="ru-RU" dirty="0" err="1"/>
              <a:t>Юинга</a:t>
            </a:r>
            <a:r>
              <a:rPr lang="ru-RU" dirty="0"/>
              <a:t> комбинированное, включает в себя как консервативную терапию, так и хирургические вмешательства и состоит из следующих компонентов:</a:t>
            </a:r>
          </a:p>
          <a:p>
            <a:pPr fontAlgn="base"/>
            <a:r>
              <a:rPr lang="ru-RU" dirty="0"/>
              <a:t>Пред- и послеоперационная </a:t>
            </a:r>
            <a:r>
              <a:rPr lang="ru-RU" dirty="0">
                <a:hlinkClick r:id="rId2"/>
              </a:rPr>
              <a:t>химиотерапия</a:t>
            </a:r>
            <a:r>
              <a:rPr lang="ru-RU" dirty="0"/>
              <a:t>, как правило – с использованием нескольких препаратов (</a:t>
            </a:r>
            <a:r>
              <a:rPr lang="ru-RU" dirty="0" err="1"/>
              <a:t>доксорубицин</a:t>
            </a:r>
            <a:r>
              <a:rPr lang="ru-RU" dirty="0"/>
              <a:t>, </a:t>
            </a:r>
            <a:r>
              <a:rPr lang="ru-RU" dirty="0" err="1"/>
              <a:t>винкристин</a:t>
            </a:r>
            <a:r>
              <a:rPr lang="ru-RU" dirty="0"/>
              <a:t>, </a:t>
            </a:r>
            <a:r>
              <a:rPr lang="ru-RU" dirty="0" err="1"/>
              <a:t>циклофосфан</a:t>
            </a:r>
            <a:r>
              <a:rPr lang="ru-RU" dirty="0"/>
              <a:t>, </a:t>
            </a:r>
            <a:r>
              <a:rPr lang="ru-RU" dirty="0" err="1"/>
              <a:t>ифосфамид</a:t>
            </a:r>
            <a:r>
              <a:rPr lang="ru-RU" dirty="0"/>
              <a:t>, </a:t>
            </a:r>
            <a:r>
              <a:rPr lang="ru-RU" dirty="0" err="1"/>
              <a:t>этопозид</a:t>
            </a:r>
            <a:r>
              <a:rPr lang="ru-RU" dirty="0"/>
              <a:t> и актиномицин в различных комбинациях). После курса лечения оценивается ответ опухоли на терапию. Хорошим результатом считается наличие не более 5% живых клеток опухоли.</a:t>
            </a:r>
          </a:p>
          <a:p>
            <a:pPr fontAlgn="base"/>
            <a:r>
              <a:rPr lang="ru-RU" dirty="0">
                <a:hlinkClick r:id="rId3"/>
              </a:rPr>
              <a:t>Лучевая терапия</a:t>
            </a:r>
            <a:r>
              <a:rPr lang="ru-RU" dirty="0"/>
              <a:t> с использованием высоких доз. Проводится на первичный очаг, а, при наличии метастазов в легочную ткань – и на легкие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0507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Хирургическая операция. Если это возможно, опухоль удаляют радикально, вместе с мягкотканым компонентом. При этом удаленный участок кости заменяют </a:t>
            </a:r>
            <a:r>
              <a:rPr lang="ru-RU" dirty="0" err="1"/>
              <a:t>эндопротезом</a:t>
            </a:r>
            <a:r>
              <a:rPr lang="ru-RU" dirty="0"/>
              <a:t>. Но даже если в силу места расположения и размера новообразования удалить его полностью не представляется возможным, оперативное лечение (частичная резекция) позволяет улучшить контроль над опухолью и повысить шансы на благополучный исход.</a:t>
            </a:r>
          </a:p>
          <a:p>
            <a:pPr fontAlgn="base"/>
            <a:r>
              <a:rPr lang="ru-RU" dirty="0"/>
              <a:t>В прошлом при саркоме </a:t>
            </a:r>
            <a:r>
              <a:rPr lang="ru-RU" dirty="0" err="1"/>
              <a:t>Юинга</a:t>
            </a:r>
            <a:r>
              <a:rPr lang="ru-RU" dirty="0"/>
              <a:t> обычно проводились калечащие операции – </a:t>
            </a:r>
            <a:r>
              <a:rPr lang="ru-RU" dirty="0">
                <a:hlinkClick r:id="rId2"/>
              </a:rPr>
              <a:t>ампутации и экзартикуляции</a:t>
            </a:r>
            <a:r>
              <a:rPr lang="ru-RU" dirty="0"/>
              <a:t>. Современные техники позволяют выполнять органосохраняющие оперативные вмешательства не только на мелких (малоберцовой, лучевой, локтевой, лопатке, ключице и ребрах), но и на крупных костях (плечевой, бедренной и даже костях таза). При метастазировании в костный мозг и кости назначается интенсивная терапия, включающая в себя </a:t>
            </a:r>
            <a:r>
              <a:rPr lang="ru-RU" dirty="0">
                <a:hlinkClick r:id="rId3"/>
              </a:rPr>
              <a:t>тотальное облучение</a:t>
            </a:r>
            <a:r>
              <a:rPr lang="ru-RU" dirty="0"/>
              <a:t> всего тела, химиотерапию с использованием </a:t>
            </a:r>
            <a:r>
              <a:rPr lang="ru-RU" dirty="0" err="1"/>
              <a:t>мегадоз</a:t>
            </a:r>
            <a:r>
              <a:rPr lang="ru-RU" dirty="0"/>
              <a:t> препаратов и </a:t>
            </a:r>
            <a:r>
              <a:rPr lang="ru-RU" dirty="0">
                <a:hlinkClick r:id="rId4"/>
              </a:rPr>
              <a:t>трансплантацию периферических стволовых клеток</a:t>
            </a:r>
            <a:r>
              <a:rPr lang="ru-RU" dirty="0"/>
              <a:t> или костного мозга.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4266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и профилактика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Своевременное комбинированное лечение обеспечивает 70% общую выживаемость пациентов с локализованной саркомой </a:t>
            </a:r>
            <a:r>
              <a:rPr lang="ru-RU" dirty="0" err="1"/>
              <a:t>Юинга</a:t>
            </a:r>
            <a:r>
              <a:rPr lang="ru-RU" dirty="0"/>
              <a:t>. При наличии метастазов в кости и костный мозг прогноз существенно ухудшается, однако сочетание высокодозной химиотерапии, тотальной лучевой терапии и трансплантации костного мозга дает возможность повысить выживаемость больных с метастатической формой заболевания с 10% до 30% и более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88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Включает в себя сбор жалоб, выявление длительности симптомов. Подробный сбор семейного анамнеза, детальное выяснение акушерского анамнеза матери, особенности беременности и развития пациента от рождения до момента обследования. Уточнение </a:t>
            </a:r>
            <a:r>
              <a:rPr lang="ru-RU" dirty="0" smtClean="0"/>
              <a:t>онкологического </a:t>
            </a:r>
            <a:r>
              <a:rPr lang="ru-RU" dirty="0"/>
              <a:t>анамнеза - наличие доброкачественных, или злокачественных опухолей у членов семьи, а также наличие в семье или у пациента врождённых пороков развития</a:t>
            </a:r>
            <a:r>
              <a:rPr lang="ru-RU" dirty="0" smtClean="0"/>
              <a:t>.</a:t>
            </a:r>
          </a:p>
          <a:p>
            <a:r>
              <a:rPr lang="ru-RU" dirty="0"/>
              <a:t>выявление случаев опухолевого заболевания в семье требует проведения медико-генетического консультирования для выявления генетических механизмов, лежащих в основе предрасположенности.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0831880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Все пациенты после излечения должны проходить регулярное обследование для раннего выявления рецидивов и контроля над побочными эффектами. Следует учитывать, что ряд побочных эффектов может возникать не только при прохождении курса лечения, но и спустя длительное время после его окончания. К числу таких эффектов относится </a:t>
            </a:r>
            <a:r>
              <a:rPr lang="ru-RU" dirty="0">
                <a:hlinkClick r:id="rId2"/>
              </a:rPr>
              <a:t>мужское</a:t>
            </a:r>
            <a:r>
              <a:rPr lang="ru-RU" dirty="0"/>
              <a:t> и </a:t>
            </a:r>
            <a:r>
              <a:rPr lang="ru-RU" dirty="0">
                <a:hlinkClick r:id="rId3"/>
              </a:rPr>
              <a:t>женское бесплодие</a:t>
            </a:r>
            <a:r>
              <a:rPr lang="ru-RU" dirty="0"/>
              <a:t>, </a:t>
            </a:r>
            <a:r>
              <a:rPr lang="ru-RU" dirty="0" err="1">
                <a:hlinkClick r:id="rId4"/>
              </a:rPr>
              <a:t>кардиомиопатия</a:t>
            </a:r>
            <a:r>
              <a:rPr lang="ru-RU" dirty="0"/>
              <a:t>, нарушение роста костей и увеличение вероятности развития вторичных злокачественных новообразований. Однако многие пациенты, прошедшие лечение по поводу саркомы </a:t>
            </a:r>
            <a:r>
              <a:rPr lang="ru-RU" dirty="0" err="1"/>
              <a:t>Юинга</a:t>
            </a:r>
            <a:r>
              <a:rPr lang="ru-RU" dirty="0"/>
              <a:t> могут жить полноценной жизнью. Профилактика не разработана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95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44929"/>
            <a:ext cx="10961914" cy="593203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Первичный осмотр включает: 1) Полное </a:t>
            </a:r>
            <a:r>
              <a:rPr lang="ru-RU" dirty="0" err="1"/>
              <a:t>физикальное</a:t>
            </a:r>
            <a:r>
              <a:rPr lang="ru-RU" dirty="0"/>
              <a:t> обследование – антропометрические измерения (вес, рост и площадь поверхности тела) – оценка </a:t>
            </a:r>
            <a:r>
              <a:rPr lang="ru-RU" dirty="0" err="1"/>
              <a:t>нутритивного</a:t>
            </a:r>
            <a:r>
              <a:rPr lang="ru-RU" dirty="0"/>
              <a:t> статуса (</a:t>
            </a:r>
            <a:r>
              <a:rPr lang="ru-RU" dirty="0" err="1"/>
              <a:t>процентили</a:t>
            </a:r>
            <a:r>
              <a:rPr lang="ru-RU" dirty="0"/>
              <a:t>) – оценка физического развития – оценка наличия пороков развития и стигм </a:t>
            </a:r>
            <a:r>
              <a:rPr lang="ru-RU" dirty="0" err="1"/>
              <a:t>дизэмбриогенеза</a:t>
            </a:r>
            <a:r>
              <a:rPr lang="ru-RU" dirty="0"/>
              <a:t> 2) Оценка кожных покровов и слизистых - выявление пятен «кофе с молоком» - выявление пальпируемого образования, определение локализации, характеристики опухоли (отек, спаянность с тканями), степень функциональных нарушений 3) Оценка костно-мышечной системы - выявление наличия болевого синдрома - выявление нарушения функции конечностей 4) Оценка функции сердечно-сосудистой системы 5) Оценка функции легочной системы 6) Пальпация живота с оценкой наличия </a:t>
            </a:r>
            <a:r>
              <a:rPr lang="ru-RU" dirty="0" err="1"/>
              <a:t>гепатоспленомегалии</a:t>
            </a:r>
            <a:r>
              <a:rPr lang="ru-RU" dirty="0"/>
              <a:t> 7) Оценка размеров лимфатических узлов - вовлечение регионарных лимфоузлов, размеры во всех случаях должны регистрироваться. 8) Характеристика функции тазовых органов - выявлении дисфункции внутренних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370843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Лабораторная 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557" y="1257300"/>
            <a:ext cx="11560629" cy="5225143"/>
          </a:xfrm>
        </p:spPr>
        <p:txBody>
          <a:bodyPr/>
          <a:lstStyle/>
          <a:p>
            <a:r>
              <a:rPr lang="ru-RU" dirty="0"/>
              <a:t>Для лабораторных исследований перед началом лечения рекомендуются следующие параметры. Этот список может быть расширен в зависимости от топографии опухоли и клинических симптомов: 1) Кровь: </a:t>
            </a:r>
            <a:r>
              <a:rPr lang="ru-RU" dirty="0" smtClean="0"/>
              <a:t>Клинический </a:t>
            </a:r>
            <a:r>
              <a:rPr lang="ru-RU" dirty="0"/>
              <a:t>анализ крови, включая лейкоцитарную формулу и тромбоциты, </a:t>
            </a:r>
            <a:r>
              <a:rPr lang="ru-RU" dirty="0" smtClean="0"/>
              <a:t>Анализ </a:t>
            </a:r>
            <a:r>
              <a:rPr lang="ru-RU" dirty="0"/>
              <a:t>газов крови, включая HCO3 или общий </a:t>
            </a:r>
            <a:r>
              <a:rPr lang="ru-RU" dirty="0" smtClean="0"/>
              <a:t>CO2 </a:t>
            </a:r>
            <a:r>
              <a:rPr lang="ru-RU" dirty="0"/>
              <a:t>Электролиты (</a:t>
            </a:r>
            <a:r>
              <a:rPr lang="ru-RU" dirty="0" err="1"/>
              <a:t>Na</a:t>
            </a:r>
            <a:r>
              <a:rPr lang="ru-RU" dirty="0"/>
              <a:t>, K, </a:t>
            </a:r>
            <a:r>
              <a:rPr lang="ru-RU" dirty="0" err="1"/>
              <a:t>Ca</a:t>
            </a:r>
            <a:r>
              <a:rPr lang="ru-RU" dirty="0"/>
              <a:t>, </a:t>
            </a:r>
            <a:r>
              <a:rPr lang="ru-RU" dirty="0" err="1"/>
              <a:t>Cl</a:t>
            </a:r>
            <a:r>
              <a:rPr lang="ru-RU" dirty="0"/>
              <a:t>, </a:t>
            </a:r>
            <a:r>
              <a:rPr lang="ru-RU" dirty="0" err="1"/>
              <a:t>Mg</a:t>
            </a:r>
            <a:r>
              <a:rPr lang="ru-RU" dirty="0"/>
              <a:t>, PO4) </a:t>
            </a:r>
            <a:r>
              <a:rPr lang="ru-RU" dirty="0" smtClean="0"/>
              <a:t>ЛДГ Печеночные </a:t>
            </a:r>
            <a:r>
              <a:rPr lang="ru-RU" dirty="0"/>
              <a:t>ферменты, включая АЛТ, АСТ, ГГТ, билирубин и щелочную фосфатазу, а также альбумин и общий белок, </a:t>
            </a:r>
            <a:r>
              <a:rPr lang="ru-RU" dirty="0" err="1" smtClean="0"/>
              <a:t>Креатинин</a:t>
            </a:r>
            <a:r>
              <a:rPr lang="ru-RU" dirty="0"/>
              <a:t>, мочевина, мочевая кислота </a:t>
            </a:r>
            <a:r>
              <a:rPr lang="ru-RU" dirty="0" smtClean="0"/>
              <a:t>Серологические </a:t>
            </a:r>
            <a:r>
              <a:rPr lang="ru-RU" dirty="0"/>
              <a:t>исследования на вирусы, </a:t>
            </a:r>
            <a:r>
              <a:rPr lang="ru-RU" dirty="0" smtClean="0"/>
              <a:t>Эндокринологические </a:t>
            </a:r>
            <a:r>
              <a:rPr lang="ru-RU" dirty="0"/>
              <a:t>исследования (по показаниям) </a:t>
            </a:r>
            <a:r>
              <a:rPr lang="ru-RU" dirty="0" smtClean="0"/>
              <a:t>Иммуноглобулины </a:t>
            </a:r>
            <a:r>
              <a:rPr lang="ru-RU" dirty="0"/>
              <a:t>и подклассы </a:t>
            </a:r>
            <a:r>
              <a:rPr lang="ru-RU" dirty="0" err="1" smtClean="0"/>
              <a:t>Ig</a:t>
            </a:r>
            <a:r>
              <a:rPr lang="ru-RU" dirty="0" smtClean="0"/>
              <a:t> </a:t>
            </a:r>
            <a:r>
              <a:rPr lang="ru-RU" dirty="0" err="1"/>
              <a:t>Коагулограмма</a:t>
            </a:r>
            <a:r>
              <a:rPr lang="ru-RU" dirty="0"/>
              <a:t> с белками C и S, резистентность к активированному протеину С,  Группа крови и резус-фактор</a:t>
            </a:r>
          </a:p>
        </p:txBody>
      </p:sp>
    </p:spTree>
    <p:extLst>
      <p:ext uri="{BB962C8B-B14F-4D97-AF65-F5344CB8AC3E}">
        <p14:creationId xmlns:p14="http://schemas.microsoft.com/office/powerpoint/2010/main" val="57327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2) Моча: </a:t>
            </a:r>
            <a:r>
              <a:rPr lang="ru-RU" dirty="0" smtClean="0"/>
              <a:t>Разовая </a:t>
            </a:r>
            <a:r>
              <a:rPr lang="ru-RU" dirty="0"/>
              <a:t>порция: </a:t>
            </a:r>
            <a:r>
              <a:rPr lang="ru-RU" dirty="0" err="1"/>
              <a:t>Na</a:t>
            </a:r>
            <a:r>
              <a:rPr lang="ru-RU" dirty="0"/>
              <a:t>, </a:t>
            </a:r>
            <a:r>
              <a:rPr lang="ru-RU" dirty="0" err="1"/>
              <a:t>Ca</a:t>
            </a:r>
            <a:r>
              <a:rPr lang="ru-RU" dirty="0"/>
              <a:t>, глюкоза, PO4, </a:t>
            </a:r>
            <a:r>
              <a:rPr lang="ru-RU" dirty="0" err="1"/>
              <a:t>креатинин</a:t>
            </a:r>
            <a:r>
              <a:rPr lang="ru-RU" dirty="0"/>
              <a:t>, </a:t>
            </a:r>
            <a:r>
              <a:rPr lang="ru-RU" dirty="0" err="1"/>
              <a:t>pH</a:t>
            </a:r>
            <a:r>
              <a:rPr lang="ru-RU" dirty="0"/>
              <a:t>, общий белок</a:t>
            </a:r>
            <a:r>
              <a:rPr lang="ru-RU" dirty="0" smtClean="0"/>
              <a:t>; </a:t>
            </a:r>
            <a:r>
              <a:rPr lang="ru-RU" dirty="0"/>
              <a:t>Скорость клубочковой фильтрации по клиренсу эндогенного </a:t>
            </a:r>
            <a:r>
              <a:rPr lang="ru-RU" dirty="0" err="1"/>
              <a:t>креатинина</a:t>
            </a:r>
            <a:r>
              <a:rPr lang="ru-RU" dirty="0"/>
              <a:t>; </a:t>
            </a:r>
            <a:r>
              <a:rPr lang="ru-RU" dirty="0" smtClean="0"/>
              <a:t>Оценка </a:t>
            </a:r>
            <a:r>
              <a:rPr lang="ru-RU" dirty="0"/>
              <a:t>тубулярной функции по уровню </a:t>
            </a:r>
            <a:r>
              <a:rPr lang="ru-RU" dirty="0" err="1"/>
              <a:t>реабсорбции</a:t>
            </a:r>
            <a:r>
              <a:rPr lang="ru-RU" dirty="0"/>
              <a:t> фосфатов </a:t>
            </a:r>
            <a:endParaRPr lang="ru-RU" dirty="0" smtClean="0"/>
          </a:p>
          <a:p>
            <a:r>
              <a:rPr lang="ru-RU" dirty="0"/>
              <a:t>оценку тубулярной функции целесообразно проводить до начала проведения ПХТ, и в последующем использовать исходные показатели для исключения тубулярных повреждений у пациентов, получающих терапию </a:t>
            </a:r>
            <a:r>
              <a:rPr lang="ru-RU" dirty="0" err="1"/>
              <a:t>ифосфамидом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2359041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620_TF77929380.potx" id="{67EFF964-FA2B-429E-926E-6E33DFCDEACF}" vid="{4990CF1E-A862-4CC9-B573-BA5FBE23659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F23494-F630-4E01-81EA-AA2F2975971E}">
  <ds:schemaRefs>
    <ds:schemaRef ds:uri="http://purl.org/dc/terms/"/>
    <ds:schemaRef ds:uri="16c05727-aa75-4e4a-9b5f-8a80a1165891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Глубина</Template>
  <TotalTime>0</TotalTime>
  <Words>3608</Words>
  <Application>Microsoft Office PowerPoint</Application>
  <PresentationFormat>Широкоэкранный</PresentationFormat>
  <Paragraphs>103</Paragraphs>
  <Slides>60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4" baseType="lpstr">
      <vt:lpstr>Arial</vt:lpstr>
      <vt:lpstr>Calibri</vt:lpstr>
      <vt:lpstr>Corbel</vt:lpstr>
      <vt:lpstr>Глубина</vt:lpstr>
      <vt:lpstr>Саркомы мягких тканей и костей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</vt:lpstr>
      <vt:lpstr>Презентация PowerPoint</vt:lpstr>
      <vt:lpstr>Лабораторная диагностика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Инструментальные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поражения легких 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исследования</vt:lpstr>
      <vt:lpstr>Лечение</vt:lpstr>
      <vt:lpstr>Презентация PowerPoint</vt:lpstr>
      <vt:lpstr>Терапия пациентов с рабдомиосаркомой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Критериями начала курса химиотерапии являются:</vt:lpstr>
      <vt:lpstr>Поддерживающая терапия </vt:lpstr>
      <vt:lpstr>Хирургическое лечение</vt:lpstr>
      <vt:lpstr>Лучевая терапия</vt:lpstr>
      <vt:lpstr>Презентация PowerPoint</vt:lpstr>
      <vt:lpstr>Интратекальная терапия</vt:lpstr>
      <vt:lpstr>Презентация PowerPoint</vt:lpstr>
      <vt:lpstr>Реабилитация</vt:lpstr>
      <vt:lpstr>Презентация PowerPoint</vt:lpstr>
      <vt:lpstr>САРКОМА ЮИНГА</vt:lpstr>
      <vt:lpstr>Этиология и патогенез</vt:lpstr>
      <vt:lpstr>Клиника</vt:lpstr>
      <vt:lpstr>Диагностика</vt:lpstr>
      <vt:lpstr>Презентация PowerPoint</vt:lpstr>
      <vt:lpstr>Лечение</vt:lpstr>
      <vt:lpstr>Презентация PowerPoint</vt:lpstr>
      <vt:lpstr>Прогноз и профилактика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2020-12-30T21:31:37Z</dcterms:created>
  <dcterms:modified xsi:type="dcterms:W3CDTF">2020-12-30T22:10:08Z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