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5"/>
  </p:notesMasterIdLst>
  <p:handoutMasterIdLst>
    <p:handoutMasterId r:id="rId26"/>
  </p:handoutMasterIdLst>
  <p:sldIdLst>
    <p:sldId id="278" r:id="rId2"/>
    <p:sldId id="324" r:id="rId3"/>
    <p:sldId id="325" r:id="rId4"/>
    <p:sldId id="327" r:id="rId5"/>
    <p:sldId id="328" r:id="rId6"/>
    <p:sldId id="344" r:id="rId7"/>
    <p:sldId id="345" r:id="rId8"/>
    <p:sldId id="337" r:id="rId9"/>
    <p:sldId id="347" r:id="rId10"/>
    <p:sldId id="346" r:id="rId11"/>
    <p:sldId id="348" r:id="rId12"/>
    <p:sldId id="349" r:id="rId13"/>
    <p:sldId id="351" r:id="rId14"/>
    <p:sldId id="338" r:id="rId15"/>
    <p:sldId id="363" r:id="rId16"/>
    <p:sldId id="357" r:id="rId17"/>
    <p:sldId id="358" r:id="rId18"/>
    <p:sldId id="353" r:id="rId19"/>
    <p:sldId id="354" r:id="rId20"/>
    <p:sldId id="360" r:id="rId21"/>
    <p:sldId id="361" r:id="rId22"/>
    <p:sldId id="362" r:id="rId23"/>
    <p:sldId id="322" r:id="rId24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66"/>
    <a:srgbClr val="078877"/>
    <a:srgbClr val="E5C78C"/>
    <a:srgbClr val="947848"/>
    <a:srgbClr val="8C7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413" autoAdjust="0"/>
    <p:restoredTop sz="94660" autoAdjust="0"/>
  </p:normalViewPr>
  <p:slideViewPr>
    <p:cSldViewPr snapToGrid="0">
      <p:cViewPr>
        <p:scale>
          <a:sx n="61" d="100"/>
          <a:sy n="61" d="100"/>
        </p:scale>
        <p:origin x="-2544" y="-1104"/>
      </p:cViewPr>
      <p:guideLst>
        <p:guide orient="horz" pos="2381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320BB-062C-4319-B023-1C704593EF9D}" type="datetimeFigureOut">
              <a:rPr lang="ru-RU" smtClean="0"/>
              <a:pPr/>
              <a:t>09.09.2025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F0DDB-EFAA-4F2F-8C6A-6FC9EDE3A6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640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E3571-5AAF-487A-AD94-AD4F04468F93}" type="datetimeFigureOut">
              <a:rPr lang="ru-RU" smtClean="0"/>
              <a:pPr/>
              <a:t>09.09.2025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A366B-F94A-4C2C-A0E6-B711C3D9F1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1253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43A84-63B0-4E69-BD65-B3F6CDC17BF7}" type="datetime1">
              <a:rPr lang="ru-RU" smtClean="0"/>
              <a:pPr/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BDAE7-0887-4F9D-B8C3-6969604FC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333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64833-148D-4380-A6ED-DCE840405678}" type="datetime1">
              <a:rPr lang="ru-RU" smtClean="0"/>
              <a:pPr/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BDAE7-0887-4F9D-B8C3-6969604FC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1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ltant.ru/document/cons_doc_LAW_121895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1471" y="1859357"/>
            <a:ext cx="10000342" cy="243840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Оказание первой помощи при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наружных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кровотечениях и травмах</a:t>
            </a:r>
            <a:endParaRPr lang="ru-RU" sz="2800" b="1" dirty="0">
              <a:solidFill>
                <a:srgbClr val="007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9554" y="5056094"/>
            <a:ext cx="5257852" cy="2084481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ru-RU" dirty="0" smtClean="0">
                <a:solidFill>
                  <a:srgbClr val="007366"/>
                </a:solidFill>
                <a:latin typeface="Alegreya Sans Medium" panose="00000600000000000000" pitchFamily="2" charset="0"/>
              </a:rPr>
              <a:t>Заведующий кафедрой медицины катастроф к.м.н., д.с.н., профессор </a:t>
            </a:r>
            <a:r>
              <a:rPr lang="ru-RU" dirty="0" err="1" smtClean="0">
                <a:solidFill>
                  <a:srgbClr val="007366"/>
                </a:solidFill>
                <a:latin typeface="Alegreya Sans Medium" panose="00000600000000000000" pitchFamily="2" charset="0"/>
              </a:rPr>
              <a:t>Доника</a:t>
            </a:r>
            <a:r>
              <a:rPr lang="ru-RU" dirty="0" smtClean="0">
                <a:solidFill>
                  <a:srgbClr val="007366"/>
                </a:solidFill>
                <a:latin typeface="Alegreya Sans Medium" panose="00000600000000000000" pitchFamily="2" charset="0"/>
              </a:rPr>
              <a:t> А.Д.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0" y="523819"/>
            <a:ext cx="4553936" cy="154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4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447" y="461616"/>
            <a:ext cx="9701810" cy="75984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endParaRPr lang="ru-RU" sz="4800" dirty="0">
              <a:solidFill>
                <a:srgbClr val="078877"/>
              </a:solidFill>
              <a:latin typeface="Austin Cyr Bold" panose="02020803070702030403" pitchFamily="18" charset="-52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3723" t="12448" r="31391" b="13209"/>
          <a:stretch/>
        </p:blipFill>
        <p:spPr>
          <a:xfrm>
            <a:off x="-423949" y="394104"/>
            <a:ext cx="9404812" cy="716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7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5200" t="14469" r="30595" b="16037"/>
          <a:stretch/>
        </p:blipFill>
        <p:spPr>
          <a:xfrm>
            <a:off x="71466" y="685800"/>
            <a:ext cx="9134878" cy="65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3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4012" y="157258"/>
            <a:ext cx="1405131" cy="13685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6109" t="12650" r="26618" b="15027"/>
          <a:stretch/>
        </p:blipFill>
        <p:spPr>
          <a:xfrm>
            <a:off x="997528" y="1156842"/>
            <a:ext cx="8478982" cy="602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665" y="2030644"/>
            <a:ext cx="9701810" cy="75984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Внутренне кровотечение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кровь скапливается в полостях организма, снаружи наличие внутреннего кровотечения может быть неочевидно.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78877"/>
              </a:solidFill>
              <a:latin typeface="Austin Cyr Bold" panose="02020803070702030403" pitchFamily="18" charset="-52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9631" y="2554513"/>
            <a:ext cx="93090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b="1" dirty="0" smtClean="0">
                <a:solidFill>
                  <a:srgbClr val="3B4256"/>
                </a:solidFill>
                <a:latin typeface="Times New Roman" pitchFamily="18" charset="0"/>
                <a:cs typeface="Times New Roman" pitchFamily="18" charset="0"/>
              </a:rPr>
              <a:t>Признаки </a:t>
            </a:r>
            <a:r>
              <a:rPr lang="ru-RU" sz="2400" b="1" dirty="0">
                <a:solidFill>
                  <a:srgbClr val="3B4256"/>
                </a:solidFill>
                <a:latin typeface="Times New Roman" pitchFamily="18" charset="0"/>
                <a:cs typeface="Times New Roman" pitchFamily="18" charset="0"/>
              </a:rPr>
              <a:t>внутреннего кровотечения</a:t>
            </a:r>
            <a:endParaRPr lang="ru-RU" sz="2400" dirty="0">
              <a:solidFill>
                <a:srgbClr val="3B425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r>
              <a:rPr lang="ru-RU" sz="2400" dirty="0">
                <a:solidFill>
                  <a:srgbClr val="3B4256"/>
                </a:solidFill>
                <a:latin typeface="Times New Roman" pitchFamily="18" charset="0"/>
                <a:cs typeface="Times New Roman" pitchFamily="18" charset="0"/>
              </a:rPr>
              <a:t>Ситуация: пострадавший получил сильный удар.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B4256"/>
                </a:solidFill>
                <a:latin typeface="Times New Roman" pitchFamily="18" charset="0"/>
                <a:cs typeface="Times New Roman" pitchFamily="18" charset="0"/>
              </a:rPr>
              <a:t>Синяк или болезненность в области предполагаемого кровотечения;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B4256"/>
                </a:solidFill>
                <a:latin typeface="Times New Roman" pitchFamily="18" charset="0"/>
                <a:cs typeface="Times New Roman" pitchFamily="18" charset="0"/>
              </a:rPr>
              <a:t>Чувство неутолимой жажды;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B4256"/>
                </a:solidFill>
                <a:latin typeface="Times New Roman" pitchFamily="18" charset="0"/>
                <a:cs typeface="Times New Roman" pitchFamily="18" charset="0"/>
              </a:rPr>
              <a:t>Снижение уровня сознания;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B4256"/>
                </a:solidFill>
                <a:latin typeface="Times New Roman" pitchFamily="18" charset="0"/>
                <a:cs typeface="Times New Roman" pitchFamily="18" charset="0"/>
              </a:rPr>
              <a:t>Кровотечение из естественных отверстий организма (рот, нос и пр.).</a:t>
            </a:r>
          </a:p>
          <a:p>
            <a:pPr algn="just" fontAlgn="base"/>
            <a:r>
              <a:rPr lang="ru-RU" sz="2400" b="1" dirty="0">
                <a:solidFill>
                  <a:srgbClr val="3B4256"/>
                </a:solidFill>
                <a:latin typeface="Times New Roman" pitchFamily="18" charset="0"/>
                <a:cs typeface="Times New Roman" pitchFamily="18" charset="0"/>
              </a:rPr>
              <a:t>Первая помощь при внутреннем кровотечении</a:t>
            </a:r>
            <a:endParaRPr lang="ru-RU" sz="2400" dirty="0">
              <a:solidFill>
                <a:srgbClr val="3B425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r>
              <a:rPr lang="ru-RU" sz="2400" dirty="0">
                <a:solidFill>
                  <a:srgbClr val="3B4256"/>
                </a:solidFill>
                <a:latin typeface="Times New Roman" pitchFamily="18" charset="0"/>
                <a:cs typeface="Times New Roman" pitchFamily="18" charset="0"/>
              </a:rPr>
              <a:t>1. Создайте пострадавшему покой. </a:t>
            </a:r>
            <a:r>
              <a:rPr lang="ru-RU" sz="2400" b="1" dirty="0">
                <a:solidFill>
                  <a:srgbClr val="3B4256"/>
                </a:solidFill>
                <a:latin typeface="Times New Roman" pitchFamily="18" charset="0"/>
                <a:cs typeface="Times New Roman" pitchFamily="18" charset="0"/>
              </a:rPr>
              <a:t>Не давайте ему пить и есть!</a:t>
            </a:r>
            <a:r>
              <a:rPr lang="ru-RU" sz="2400" dirty="0">
                <a:solidFill>
                  <a:srgbClr val="3B4256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/>
            <a:r>
              <a:rPr lang="ru-RU" sz="2400" dirty="0">
                <a:solidFill>
                  <a:srgbClr val="3B4256"/>
                </a:solidFill>
                <a:latin typeface="Times New Roman" pitchFamily="18" charset="0"/>
                <a:cs typeface="Times New Roman" pitchFamily="18" charset="0"/>
              </a:rPr>
              <a:t>2. Приложите холод на область кровотечения (через ткань, на 15 минут через каждый час);</a:t>
            </a:r>
          </a:p>
          <a:p>
            <a:pPr algn="just" fontAlgn="base"/>
            <a:r>
              <a:rPr lang="ru-RU" sz="2400" dirty="0">
                <a:solidFill>
                  <a:srgbClr val="3B4256"/>
                </a:solidFill>
                <a:latin typeface="Times New Roman" pitchFamily="18" charset="0"/>
                <a:cs typeface="Times New Roman" pitchFamily="18" charset="0"/>
              </a:rPr>
              <a:t>3. Помогите принять удобное положение;</a:t>
            </a:r>
          </a:p>
          <a:p>
            <a:pPr algn="just" fontAlgn="base"/>
            <a:r>
              <a:rPr lang="ru-RU" sz="2400" dirty="0">
                <a:solidFill>
                  <a:srgbClr val="3B4256"/>
                </a:solidFill>
                <a:latin typeface="Times New Roman" pitchFamily="18" charset="0"/>
                <a:cs typeface="Times New Roman" pitchFamily="18" charset="0"/>
              </a:rPr>
              <a:t>4. Доставьте пострадавшего в медицинское учреждение.</a:t>
            </a:r>
            <a:endParaRPr lang="ru-RU" sz="2400" b="0" i="0" dirty="0">
              <a:solidFill>
                <a:srgbClr val="3B425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02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510" y="918185"/>
            <a:ext cx="897387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эффектах воздействия низких температур - проведение термоизоляции и согревания;</a:t>
            </a:r>
          </a:p>
          <a:p>
            <a:pPr algn="just" fontAlgn="base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6.5.При травмах различных областей тела - наложение повязок;</a:t>
            </a:r>
          </a:p>
          <a:p>
            <a:pPr algn="just" fontAlgn="base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6.6.При травмах различных частей тела - проведение иммобилизации (обездвиживания) с использованием медицинских изделий или подручных средств;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аутоиммобилизация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или обездвиживание руками травмированных частей тела, для обезболивания и предотвращения осложнений;</a:t>
            </a:r>
          </a:p>
          <a:p>
            <a:pPr algn="just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6.7.При судорожном приступе, сопровождающимся потерей сознания, - не препятствуя судорожным движениям, предотвращение дополнительного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травмирования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головы, после окончания судорожного приступа - поддерживание проходимости дыхательных путей, в том числе посредством придания пострадавшему устойчивого бокового положения.</a:t>
            </a:r>
          </a:p>
          <a:p>
            <a:pPr algn="just" fontAlgn="base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7.Оказание помощи пострадавшему в принятии лекарственных препаратов для медицинского применения, назначенных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ему ранее лечащим врачом.</a:t>
            </a:r>
          </a:p>
          <a:p>
            <a:pPr algn="just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8.Придание и поддержание оптимального положения тела пострадавшего.</a:t>
            </a:r>
          </a:p>
          <a:p>
            <a:pPr algn="just" fontAlgn="base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9.Вызов скорой медицинской помощи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(если вызов скорой медицинской помощи не был осуществлен ранее), осуществление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контроля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состояния пострадавшего (наличия сознания, дыхания, кровообращения и отсутствия наружного кровотечения), оказание пострадавшему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психологической поддержки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перемещение,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транспортировка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пострадавшего,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передача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пострадавшего выездной бригаде скорой медицинской помощи, медицинской организации, специальным службам, сотрудники которых обязаны оказывать первую помощь в соответствии с федеральными законами или иными нормативными правовыми актами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1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0477" y="436749"/>
            <a:ext cx="5343525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Абсолютные (прямые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 признаки переломов: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костная деформация;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костная крепитация;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патологическая подвижность;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укорочение конечности.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Относительные (косвенные)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признаки переломов: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боль (совпадение локализованной боли и локализованной болезненности при пальпации);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наличие припухлости (гематомы);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нарушение (отсутствие) функции конечности.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1080" t="37611" r="41364" b="18146"/>
          <a:stretch>
            <a:fillRect/>
          </a:stretch>
        </p:blipFill>
        <p:spPr bwMode="auto">
          <a:xfrm>
            <a:off x="6743701" y="1820122"/>
            <a:ext cx="3231573" cy="458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183" y="1272107"/>
            <a:ext cx="9701810" cy="75984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Иммобилизация –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это создание неподвижности (покоя) поврежденной части тела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помощью подручных средств, готовых транспортных шин (изделий медицинского назначения, входящих в состав аптечек первой помощи) или используя здоровые части тела пострадавшего (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аутоиммобилизация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solidFill>
                <a:srgbClr val="078877"/>
              </a:solidFill>
              <a:latin typeface="Austin Cyr Bold" panose="02020803070702030403" pitchFamily="18" charset="-52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072" y="0"/>
            <a:ext cx="1095741" cy="10672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8836" t="15882" r="32186" b="15834"/>
          <a:stretch/>
        </p:blipFill>
        <p:spPr>
          <a:xfrm>
            <a:off x="158817" y="2140526"/>
            <a:ext cx="4663982" cy="3657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20655" t="13863" r="39118" b="28359"/>
          <a:stretch/>
        </p:blipFill>
        <p:spPr>
          <a:xfrm>
            <a:off x="6111271" y="2680854"/>
            <a:ext cx="4218564" cy="3408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14518" t="47195" r="28891" b="32603"/>
          <a:stretch/>
        </p:blipFill>
        <p:spPr>
          <a:xfrm>
            <a:off x="1943100" y="5878648"/>
            <a:ext cx="7470631" cy="150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8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7578" t="16471" r="33080" b="17342"/>
          <a:stretch/>
        </p:blipFill>
        <p:spPr>
          <a:xfrm>
            <a:off x="422483" y="505296"/>
            <a:ext cx="8455446" cy="63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1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768" y="157260"/>
            <a:ext cx="9701810" cy="75984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4800" dirty="0" smtClean="0">
                <a:solidFill>
                  <a:srgbClr val="078877"/>
                </a:solidFill>
                <a:latin typeface="Austin Cyr Bold" panose="02020803070702030403" pitchFamily="18" charset="-52"/>
              </a:rPr>
              <a:t>Травмы носа</a:t>
            </a:r>
            <a:endParaRPr lang="ru-RU" sz="4800" dirty="0">
              <a:solidFill>
                <a:srgbClr val="078877"/>
              </a:solidFill>
              <a:latin typeface="Austin Cyr Bold" panose="02020803070702030403" pitchFamily="18" charset="-52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768" y="917101"/>
            <a:ext cx="89361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Если пострадавший находится в сознании</a:t>
            </a:r>
          </a:p>
          <a:p>
            <a:pPr algn="just" fontAlgn="base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Необходимо усадить его со слегка наклоненной вперед головой и зажать ему нос в районе крыльев носа на 15-20 минут. При этом можно положить холод на переносицу.</a:t>
            </a:r>
          </a:p>
          <a:p>
            <a:pPr algn="just" fontAlgn="base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Если кровотечение не остановилось</a:t>
            </a:r>
          </a:p>
          <a:p>
            <a:pPr algn="just" fontAlgn="base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Если спустя указанное время кровотечение не остановилось, следует вызвать скорую медицинскую помощь, до приезда которой надо продолжать выполнять те же мероприятия.</a:t>
            </a:r>
          </a:p>
          <a:p>
            <a:pPr algn="just" fontAlgn="base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Если пострадавший с носовым кровотечением находится без сознания</a:t>
            </a:r>
          </a:p>
          <a:p>
            <a:pPr algn="just" fontAlgn="base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Следует придать ему устойчивое боковое положение, контролируя проходимость дыхательных путей, вызвать скорую медицинскую помощь. Самостоятельное вправление переломов носа недопустимо.</a:t>
            </a: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8995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2246" t="13459" r="27754" b="13006"/>
          <a:stretch/>
        </p:blipFill>
        <p:spPr>
          <a:xfrm>
            <a:off x="624486" y="1525813"/>
            <a:ext cx="8789677" cy="605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5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0976" y="419085"/>
            <a:ext cx="9701810" cy="759841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Вопросы для обсуждения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67564" y="1392865"/>
            <a:ext cx="83997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Цель и порядок выполнения обзорного осмотра пострадавшего.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Понятия "кровотечение", "острая кровопотеря". Признаки различных видов наружного кровотечения (артериального, венозного, капиллярного, смешанного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Способы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временной остановки наружного кровотечения: пальцевое прижатие артерии, наложение жгута, максимальное сгибание конечности в суставе, прямое давление на рану, наложение давящей повязки.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Оказание первой помощи при носовом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кровотечении</a:t>
            </a:r>
          </a:p>
        </p:txBody>
      </p:sp>
    </p:spTree>
    <p:extLst>
      <p:ext uri="{BB962C8B-B14F-4D97-AF65-F5344CB8AC3E}">
        <p14:creationId xmlns:p14="http://schemas.microsoft.com/office/powerpoint/2010/main" val="1351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447" y="461616"/>
            <a:ext cx="9701810" cy="75984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endParaRPr lang="ru-RU" sz="4800" dirty="0">
              <a:solidFill>
                <a:srgbClr val="078877"/>
              </a:solidFill>
              <a:latin typeface="Austin Cyr Bold" panose="02020803070702030403" pitchFamily="18" charset="-52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26451" t="26791" r="39913" b="27552"/>
          <a:stretch/>
        </p:blipFill>
        <p:spPr>
          <a:xfrm>
            <a:off x="127644" y="157260"/>
            <a:ext cx="9078355" cy="693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7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7928" t="15477" r="30709" b="14825"/>
          <a:stretch/>
        </p:blipFill>
        <p:spPr>
          <a:xfrm>
            <a:off x="406179" y="935182"/>
            <a:ext cx="8467657" cy="646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9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447" y="461616"/>
            <a:ext cx="9701810" cy="75984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endParaRPr lang="ru-RU" sz="4800" dirty="0">
              <a:solidFill>
                <a:srgbClr val="078877"/>
              </a:solidFill>
              <a:latin typeface="Austin Cyr Bold" panose="02020803070702030403" pitchFamily="18" charset="-52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24633" t="25578" r="38777" b="23108"/>
          <a:stretch/>
        </p:blipFill>
        <p:spPr>
          <a:xfrm>
            <a:off x="4833607" y="3261037"/>
            <a:ext cx="5449453" cy="42986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21450" t="15478" r="34345" b="21694"/>
          <a:stretch/>
        </p:blipFill>
        <p:spPr>
          <a:xfrm>
            <a:off x="0" y="-259471"/>
            <a:ext cx="5122561" cy="4095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27473" t="25983" r="32187" b="22096"/>
          <a:stretch/>
        </p:blipFill>
        <p:spPr>
          <a:xfrm>
            <a:off x="0" y="3852570"/>
            <a:ext cx="4509655" cy="32647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/>
          <a:srcRect l="26109" t="38308" r="40254" b="30177"/>
          <a:stretch/>
        </p:blipFill>
        <p:spPr>
          <a:xfrm>
            <a:off x="5122561" y="157260"/>
            <a:ext cx="5604495" cy="29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6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81830" y="2904621"/>
            <a:ext cx="93130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rgbClr val="078877"/>
                </a:solidFill>
                <a:latin typeface="Austin Cyr Bold" panose="02020803070702030403"/>
                <a:ea typeface="Times New Roman" panose="02020603050405020304" pitchFamily="18" charset="0"/>
              </a:rPr>
              <a:t>Благодарим за внимание!</a:t>
            </a:r>
            <a:endParaRPr lang="ru-RU" sz="4800" dirty="0">
              <a:solidFill>
                <a:srgbClr val="078877"/>
              </a:solidFill>
              <a:latin typeface="Austin Cyr Bold" panose="02020803070702030403"/>
            </a:endParaRPr>
          </a:p>
        </p:txBody>
      </p:sp>
    </p:spTree>
    <p:extLst>
      <p:ext uri="{BB962C8B-B14F-4D97-AF65-F5344CB8AC3E}">
        <p14:creationId xmlns:p14="http://schemas.microsoft.com/office/powerpoint/2010/main" val="1351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977" y="918816"/>
            <a:ext cx="9701810" cy="75984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rgbClr val="007366"/>
                </a:solidFill>
                <a:latin typeface="Times New Roman" pitchFamily="18" charset="0"/>
                <a:cs typeface="Times New Roman" pitchFamily="18" charset="0"/>
              </a:rPr>
              <a:t>Нормативно-правовая база, определяющая права, обязанности и ответственность при оказании </a:t>
            </a:r>
            <a:br>
              <a:rPr lang="ru-RU" sz="2800" b="1" dirty="0" smtClean="0">
                <a:solidFill>
                  <a:srgbClr val="007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366"/>
                </a:solidFill>
                <a:latin typeface="Times New Roman" pitchFamily="18" charset="0"/>
                <a:cs typeface="Times New Roman" pitchFamily="18" charset="0"/>
              </a:rPr>
              <a:t>первой помощи</a:t>
            </a:r>
            <a:endParaRPr lang="ru-RU" sz="2800" b="1" dirty="0">
              <a:solidFill>
                <a:srgbClr val="007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324" y="2037835"/>
            <a:ext cx="885692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Федеральный закон от 21.11.2011 N 323-ФЗ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"Об основах охраны здоровья граждан в Российской Федерации«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(ред. от 08.08.2024,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изм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. от 26.09.2024)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Минздрава России от 03.05.2024 N 220н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 утверждении Порядка оказания первой помощи"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30244"/>
            <a:ext cx="9701810" cy="759841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Приказ Минздрава России от 03.05.2024 N 220н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"Об утверждении Порядка оказания первой помощи" </a:t>
            </a:r>
            <a:endParaRPr lang="ru-RU" sz="4800" dirty="0">
              <a:solidFill>
                <a:srgbClr val="07887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6127" y="188433"/>
            <a:ext cx="1405131" cy="1368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143" y="1562020"/>
            <a:ext cx="10005239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ПОРЯДОК ОКАЗАНИЯ ПЕРВОЙ ПОМОЩИ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Первая помощь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может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оказываться непосредственно на месте происшествия,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безопасном месте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после перемещения пострадавшего с места происшествия, а также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 время транспортировки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пострадавшего в медицинскую организацию.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Первая помощь оказывается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условии отсутствия угрожающих факторов жизни и здоровью оказывающего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ее лица.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 Оказание первой помощи допускается, если отсутствует выраженный до начала оказания первой помощи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отказ гражданина или его законного представителя от оказания первой помощи.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Первоочередность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оказания первой помощи двум и более пострадавшим определяется исходя из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тяжести их состояния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при этом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приоритет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должен отдаваться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детям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(несовершеннолетним).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10. При оказании первой помощи могут использоваться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подручные средства.</a:t>
            </a:r>
          </a:p>
          <a:p>
            <a:pPr algn="just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51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82881"/>
            <a:ext cx="9701810" cy="7598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ПЕРЕЧЕНЬ СОСТОЯНИЙ, ПРИ КОТОРЫХ ОКАЗЫВАЕТСЯ ПЕРВАЯ ПОМОЩЬ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0996" y="1584251"/>
            <a:ext cx="94948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Отсутствие сознания.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Остановка дыхания и (или) остановка кровообращения.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Нарушение проходимости дыхательных путей инородным телом и иные угрожающие жизни и здоровью нарушения дыхания.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Наружные кровотечения.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Травмы, ранения и поражения, вызванные механическими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химическими, электрическими, термическими поражающими факторами, воздействием излучения.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 Отравления.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7. Укусы или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ужаливания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ядовитых животных.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8. Судорожный приступ, сопровождающийся потерей сознания.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9. Острые психологические реакции на стресс.</a:t>
            </a:r>
          </a:p>
          <a:p>
            <a:r>
              <a:rPr lang="ru-RU" sz="2400" dirty="0" smtClean="0">
                <a:latin typeface="Alegreya Sans"/>
              </a:rPr>
              <a:t/>
            </a:r>
            <a:br>
              <a:rPr lang="ru-RU" sz="2400" dirty="0" smtClean="0">
                <a:latin typeface="Alegreya Sans"/>
              </a:rPr>
            </a:br>
            <a:endParaRPr lang="ru-RU" sz="2400" dirty="0">
              <a:latin typeface="Alegreya Sans"/>
            </a:endParaRPr>
          </a:p>
        </p:txBody>
      </p:sp>
    </p:spTree>
    <p:extLst>
      <p:ext uri="{BB962C8B-B14F-4D97-AF65-F5344CB8AC3E}">
        <p14:creationId xmlns:p14="http://schemas.microsoft.com/office/powerpoint/2010/main" val="1351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020" y="0"/>
            <a:ext cx="9701810" cy="75984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Аптечка первой помощи </a:t>
            </a:r>
            <a:r>
              <a:rPr lang="ru-RU" sz="2400" b="1" dirty="0" smtClean="0"/>
              <a:t>у работодателя </a:t>
            </a:r>
            <a:r>
              <a:rPr lang="ru-RU" sz="1400" b="1" dirty="0" smtClean="0"/>
              <a:t>с 1 сентября 2024 года</a:t>
            </a:r>
            <a:endParaRPr lang="ru-RU" sz="1400" dirty="0">
              <a:solidFill>
                <a:srgbClr val="078877"/>
              </a:solidFill>
              <a:latin typeface="Austin Cyr Bold" panose="02020803070702030403" pitchFamily="18" charset="-52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056" y="808075"/>
            <a:ext cx="90908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Маска медицинская нестерильная одноразовая —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 шт.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Перчатки медицинские нестерильные, размером не менее M — 2 пары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Устройство для проведения искусственного дыхания "Рот-Устройство-Рот" —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 шт.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Жгут кровоостанавливающий для остановки артериального кровотечения — 1 шт.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Бинт марлевый медицинский размером не менее 5 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10 см 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бинт фиксирующий эластичный нестерильный размером не менее 2 м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10 см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— 4 шт.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Бинт марлевый медицинский размером не менее 7 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14 см 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бинт фиксирующий эластичный нестерильный размером не менее 2 м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14 см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— 4 шт.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Салфетки медицинские стерильные размером не менее 16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13 см N 10 — 2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Лейкопластырь фиксирующий рулонный размером не менее 2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500 см — 1 шт.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Лейкопластырь бактерицидный размером не менее 1,9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7,2 см — 10 шт.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Лейкопластырь бактерицидный размером не менее 4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10 см — 2 шт.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Покрывало спасательное изотермическое размером не менее 160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210 см — 2 шт.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Ножницы для разрезания перевязочного материала и ткани — 1 шт.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Дополнительно: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инструкция по оказанию первой помощи с помощью аптечки;</a:t>
            </a:r>
          </a:p>
          <a:p>
            <a:pPr lvl="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блокнот формата не менее А7;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маркер (черный или синий) либо карандаш;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футляр или сумка</a:t>
            </a: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6831" t="29303" r="13401" b="32402"/>
          <a:stretch>
            <a:fillRect/>
          </a:stretch>
        </p:blipFill>
        <p:spPr bwMode="auto">
          <a:xfrm>
            <a:off x="5099819" y="5874421"/>
            <a:ext cx="5458311" cy="168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1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499" t="19071" r="37384" b="11317"/>
          <a:stretch>
            <a:fillRect/>
          </a:stretch>
        </p:blipFill>
        <p:spPr bwMode="auto">
          <a:xfrm>
            <a:off x="1414130" y="361391"/>
            <a:ext cx="7156849" cy="698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748" y="372140"/>
            <a:ext cx="8506047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Проведение подробного осмотра и опроса пострадавшего </a:t>
            </a:r>
          </a:p>
          <a:p>
            <a:pPr algn="just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наличии сознания)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выявления признаков травм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ранений, отравлений, укусов или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ужаливаний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ядовитых животных, поражений, вызванных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механическими,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химическими, электрическими, термическими поражающими факторами, воздействием излучения, и других состояний, угрожающих его жизни и здоровью:</a:t>
            </a:r>
          </a:p>
          <a:p>
            <a:pPr algn="just" fontAlgn="base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опрос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пострадавшего;</a:t>
            </a:r>
          </a:p>
          <a:p>
            <a:pPr algn="just" fontAlgn="base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проведение осмотра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головы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проведение осмотра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шеи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проведение осмотра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груди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проведение осмотра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спины;</a:t>
            </a:r>
          </a:p>
          <a:p>
            <a:pPr algn="just" fontAlgn="base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проведение осмотра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живота и таза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проведение осмотра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конечностей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1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9816578" y="7014676"/>
            <a:ext cx="777532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rgbClr val="078877"/>
                </a:solidFill>
                <a:latin typeface="Alegreya Sans" panose="00000500000000000000" pitchFamily="2" charset="0"/>
              </a:rPr>
              <a:t> </a:t>
            </a:r>
            <a:endParaRPr lang="ru-RU" sz="1800" dirty="0">
              <a:solidFill>
                <a:srgbClr val="078877"/>
              </a:solidFill>
              <a:latin typeface="Alegreya Sans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906B5F-565B-493E-8076-F023584B8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929" y="157260"/>
            <a:ext cx="1405131" cy="13685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3723" t="12448" r="27982" b="13410"/>
          <a:stretch/>
        </p:blipFill>
        <p:spPr>
          <a:xfrm>
            <a:off x="-4942" y="1221457"/>
            <a:ext cx="8977289" cy="642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1268</TotalTime>
  <Words>1056</Words>
  <Application>Microsoft Office PowerPoint</Application>
  <PresentationFormat>Произвольный</PresentationFormat>
  <Paragraphs>119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Оказание первой помощи при  наружных кровотечениях и травмах</vt:lpstr>
      <vt:lpstr>Вопросы для обсуждения</vt:lpstr>
      <vt:lpstr>Нормативно-правовая база, определяющая права, обязанности и ответственность при оказании  первой помощи</vt:lpstr>
      <vt:lpstr>Приказ Минздрава России от 03.05.2024 N 220н  "Об утверждении Порядка оказания первой помощи" </vt:lpstr>
      <vt:lpstr>      ПЕРЕЧЕНЬ СОСТОЯНИЙ, ПРИ КОТОРЫХ ОКАЗЫВАЕТСЯ ПЕРВАЯ ПОМОЩЬ</vt:lpstr>
      <vt:lpstr>Аптечка первой помощи у работодателя с 1 сентября 2024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Внутренне кровотечение – кровь скапливается в полостях организма, снаружи наличие внутреннего кровотечения может быть неочевидно. </vt:lpstr>
      <vt:lpstr>Презентация PowerPoint</vt:lpstr>
      <vt:lpstr>Презентация PowerPoint</vt:lpstr>
      <vt:lpstr>Иммобилизация – это создание неподвижности (покоя) поврежденной части тела с помощью подручных средств, готовых транспортных шин (изделий медицинского назначения, входящих в состав аптечек первой помощи) или используя здоровые части тела пострадавшего (аутоиммобилизация)</vt:lpstr>
      <vt:lpstr>Презентация PowerPoint</vt:lpstr>
      <vt:lpstr>Травмы носа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Обзор рейтингов вузов</dc:title>
  <dc:creator>user</dc:creator>
  <cp:lastModifiedBy>Юра</cp:lastModifiedBy>
  <cp:revision>127</cp:revision>
  <dcterms:created xsi:type="dcterms:W3CDTF">2020-07-13T07:57:52Z</dcterms:created>
  <dcterms:modified xsi:type="dcterms:W3CDTF">2025-09-09T19:25:11Z</dcterms:modified>
</cp:coreProperties>
</file>