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66" r:id="rId14"/>
    <p:sldId id="267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16EC-D25E-4FAA-90B3-BBCC5E03091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1C8-5DEA-4B91-99AA-928655828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8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16EC-D25E-4FAA-90B3-BBCC5E03091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1C8-5DEA-4B91-99AA-928655828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68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16EC-D25E-4FAA-90B3-BBCC5E03091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1C8-5DEA-4B91-99AA-928655828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0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16EC-D25E-4FAA-90B3-BBCC5E03091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1C8-5DEA-4B91-99AA-928655828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60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16EC-D25E-4FAA-90B3-BBCC5E03091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1C8-5DEA-4B91-99AA-928655828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85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16EC-D25E-4FAA-90B3-BBCC5E03091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1C8-5DEA-4B91-99AA-928655828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69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16EC-D25E-4FAA-90B3-BBCC5E03091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1C8-5DEA-4B91-99AA-928655828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9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16EC-D25E-4FAA-90B3-BBCC5E03091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1C8-5DEA-4B91-99AA-928655828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8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16EC-D25E-4FAA-90B3-BBCC5E03091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1C8-5DEA-4B91-99AA-928655828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65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16EC-D25E-4FAA-90B3-BBCC5E03091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1C8-5DEA-4B91-99AA-928655828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52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16EC-D25E-4FAA-90B3-BBCC5E03091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1C8-5DEA-4B91-99AA-928655828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69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A16EC-D25E-4FAA-90B3-BBCC5E03091D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D81C8-5DEA-4B91-99AA-928655828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88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КАЧЕСТВО И УРОВЕНЬ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99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качество жизни населения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определяется </a:t>
            </a:r>
            <a:r>
              <a:rPr lang="ru-RU" dirty="0"/>
              <a:t>жизненными потенциалами общества, входящих в него социальных групп, отдельных граждан и соответствием характеристик процессов, средств, условий и результатов их жизнедеятельности социально-позитивным потребностям, ценностям и целям. Проявляется качество жизни в субъективной удовлетворённости людей самими собой и своей жизнью, а также в объективных характеристиках, свойственных человеческой жизни как биологическому, психическому (духовному) и социальному явлению.</a:t>
            </a:r>
          </a:p>
        </p:txBody>
      </p:sp>
    </p:spTree>
    <p:extLst>
      <p:ext uri="{BB962C8B-B14F-4D97-AF65-F5344CB8AC3E}">
        <p14:creationId xmlns:p14="http://schemas.microsoft.com/office/powerpoint/2010/main" val="3571520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 определению ВОЗ качество жизни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— </a:t>
            </a:r>
            <a:r>
              <a:rPr lang="ru-RU" dirty="0"/>
              <a:t>это восприятие индивидами их положения в жизни в контексте культуры и системе ценностей, в которых они живут, в соответствии с целями, ожиданиями, нормами и заботами. Качество жизни определяется физическими, социальными и эмоциональными факторами жизни человека, имеющими для него важное значение и на него влияющими.</a:t>
            </a:r>
          </a:p>
        </p:txBody>
      </p:sp>
    </p:spTree>
    <p:extLst>
      <p:ext uri="{BB962C8B-B14F-4D97-AF65-F5344CB8AC3E}">
        <p14:creationId xmlns:p14="http://schemas.microsoft.com/office/powerpoint/2010/main" val="4121362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Со второй половины 80-х годов прошлого века в соответствии с «Программой развития ООН» в мировой практике в качестве интегрального показателя используется </a:t>
            </a:r>
            <a:r>
              <a:rPr lang="ru-RU" u="sng" dirty="0"/>
              <a:t>индекс развития человеческого потенциала (ИРЧП).</a:t>
            </a:r>
            <a:r>
              <a:rPr lang="ru-RU" dirty="0"/>
              <a:t> Он (I</a:t>
            </a:r>
            <a:r>
              <a:rPr lang="ru-RU" baseline="-25000" dirty="0"/>
              <a:t>РЧП</a:t>
            </a:r>
            <a:r>
              <a:rPr lang="ru-RU" dirty="0"/>
              <a:t>) рассчитывается как средняя арифметическая величина трёх индексов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валового внутреннего продукта на душу населения (I</a:t>
            </a:r>
            <a:r>
              <a:rPr lang="ru-RU" baseline="-25000" dirty="0"/>
              <a:t>ВВП</a:t>
            </a:r>
            <a:r>
              <a:rPr lang="ru-RU" dirty="0" smtClean="0"/>
              <a:t>),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ожидаемой продолжительности жизни (I</a:t>
            </a:r>
            <a:r>
              <a:rPr lang="ru-RU" baseline="-25000" dirty="0"/>
              <a:t>ПЖ</a:t>
            </a:r>
            <a:r>
              <a:rPr lang="ru-RU" dirty="0"/>
              <a:t>) </a:t>
            </a:r>
            <a:endParaRPr lang="ru-RU" dirty="0" smtClean="0"/>
          </a:p>
          <a:p>
            <a:pPr algn="just"/>
            <a:r>
              <a:rPr lang="ru-RU" dirty="0" smtClean="0"/>
              <a:t>уровня </a:t>
            </a:r>
            <a:r>
              <a:rPr lang="ru-RU" dirty="0"/>
              <a:t>образования населения (I</a:t>
            </a:r>
            <a:r>
              <a:rPr lang="ru-RU" baseline="-25000" dirty="0"/>
              <a:t>ОБР</a:t>
            </a:r>
            <a:r>
              <a:rPr lang="ru-RU" dirty="0"/>
              <a:t>),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соотнесённых </a:t>
            </a:r>
            <a:r>
              <a:rPr lang="ru-RU" dirty="0"/>
              <a:t>с наивысшими мировыми уровнями этих показателей:</a:t>
            </a:r>
          </a:p>
        </p:txBody>
      </p:sp>
    </p:spTree>
    <p:extLst>
      <p:ext uri="{BB962C8B-B14F-4D97-AF65-F5344CB8AC3E}">
        <p14:creationId xmlns:p14="http://schemas.microsoft.com/office/powerpoint/2010/main" val="2560641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40" t="38281" r="24832" b="10988"/>
          <a:stretch/>
        </p:blipFill>
        <p:spPr>
          <a:xfrm>
            <a:off x="838200" y="526473"/>
            <a:ext cx="9700491" cy="565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34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77" t="12597" r="31732" b="14385"/>
          <a:stretch/>
        </p:blipFill>
        <p:spPr>
          <a:xfrm>
            <a:off x="838200" y="365125"/>
            <a:ext cx="8312727" cy="624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92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448" t="10899" r="31732" b="4832"/>
          <a:stretch/>
        </p:blipFill>
        <p:spPr>
          <a:xfrm>
            <a:off x="757382" y="544944"/>
            <a:ext cx="6197601" cy="594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42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40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897" t="14294" r="31135" b="17780"/>
          <a:stretch/>
        </p:blipFill>
        <p:spPr>
          <a:xfrm>
            <a:off x="628072" y="267855"/>
            <a:ext cx="9901383" cy="628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23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23" t="12171" r="32687" b="14385"/>
          <a:stretch/>
        </p:blipFill>
        <p:spPr>
          <a:xfrm>
            <a:off x="701964" y="365125"/>
            <a:ext cx="10289309" cy="601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7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Уровень жизни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/>
              <a:t>понятие комплексное, это степень удовлетворения потребностей людей, соответствующая достигнутой ступени развития производительных сил и производственных отношений данного способа производства.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851297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ОТЛИЧИТЕЛЬНЫЕ ПРИЗНАКИ КАТЕГОРИИ «УРОВЕНЬ ЖИЗНИ»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Определяется</a:t>
            </a:r>
            <a:r>
              <a:rPr lang="ru-RU" dirty="0"/>
              <a:t>, с одной стороны, степенью развития самих потребностей людей, а с другой стороны, количеством и качеством жизненных благ и услуг, используемых для их удовлетворения. </a:t>
            </a:r>
            <a:endParaRPr lang="ru-RU" dirty="0" smtClean="0"/>
          </a:p>
          <a:p>
            <a:pPr algn="just"/>
            <a:r>
              <a:rPr lang="ru-RU" dirty="0" smtClean="0"/>
              <a:t>Связан </a:t>
            </a:r>
            <a:r>
              <a:rPr lang="ru-RU" dirty="0"/>
              <a:t>с воспроизводством главной производительной силы общества - рабочей силы работников. </a:t>
            </a:r>
            <a:endParaRPr lang="ru-RU" dirty="0" smtClean="0"/>
          </a:p>
          <a:p>
            <a:pPr algn="just"/>
            <a:r>
              <a:rPr lang="ru-RU" dirty="0" smtClean="0"/>
              <a:t>Отражает </a:t>
            </a:r>
            <a:r>
              <a:rPr lang="ru-RU" dirty="0"/>
              <a:t>социальные различия отдельных групп населения. Поэтому может рассматриваться уровень жизни различных социальных групп и слоев населения, семей и отдельных людей.</a:t>
            </a:r>
          </a:p>
        </p:txBody>
      </p:sp>
    </p:spTree>
    <p:extLst>
      <p:ext uri="{BB962C8B-B14F-4D97-AF65-F5344CB8AC3E}">
        <p14:creationId xmlns:p14="http://schemas.microsoft.com/office/powerpoint/2010/main" val="53270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Уровень жизни населения определяется следующими основными показателями: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- </a:t>
            </a:r>
            <a:r>
              <a:rPr lang="ru-RU" dirty="0"/>
              <a:t>объёмом валового внутреннего продукта на душу населения;</a:t>
            </a:r>
          </a:p>
          <a:p>
            <a:pPr algn="just"/>
            <a:r>
              <a:rPr lang="ru-RU" dirty="0"/>
              <a:t>- уровнем потребления товаров первой необходимости на душу населения;</a:t>
            </a:r>
          </a:p>
          <a:p>
            <a:pPr algn="just"/>
            <a:r>
              <a:rPr lang="ru-RU" dirty="0"/>
              <a:t>- уровнем инфляции;</a:t>
            </a:r>
          </a:p>
          <a:p>
            <a:pPr algn="just"/>
            <a:r>
              <a:rPr lang="ru-RU" dirty="0"/>
              <a:t>- уровнем безработицы;</a:t>
            </a:r>
          </a:p>
          <a:p>
            <a:pPr algn="just"/>
            <a:r>
              <a:rPr lang="ru-RU" dirty="0"/>
              <a:t>- величиной реальных доходов на душу населения по отношению к минимальному прожиточному уровню;</a:t>
            </a:r>
          </a:p>
          <a:p>
            <a:pPr algn="just"/>
            <a:r>
              <a:rPr lang="ru-RU" dirty="0"/>
              <a:t>- размером реально выплаченной среднемесячной заработной платы работника по отношению к минимальному прожиточному уровню;</a:t>
            </a:r>
          </a:p>
          <a:p>
            <a:pPr algn="just"/>
            <a:r>
              <a:rPr lang="ru-RU" dirty="0"/>
              <a:t>- долей граждан с доходами ниже прожиточного минимума в общей численности населения Российской Федерации;</a:t>
            </a:r>
          </a:p>
          <a:p>
            <a:pPr algn="just"/>
            <a:r>
              <a:rPr lang="ru-RU" dirty="0"/>
              <a:t>- соотношением доходов 10% наиболее и наименее обеспеченного населения;</a:t>
            </a:r>
          </a:p>
          <a:p>
            <a:pPr algn="just"/>
            <a:r>
              <a:rPr lang="ru-RU" dirty="0"/>
              <a:t>- отношением среднего размера пенсии к минимальному прожиточному уровню;</a:t>
            </a:r>
          </a:p>
          <a:p>
            <a:pPr algn="just"/>
            <a:r>
              <a:rPr lang="ru-RU" dirty="0"/>
              <a:t>- средней продолжительностью предстоящей и фактической жизни человека;</a:t>
            </a:r>
          </a:p>
          <a:p>
            <a:pPr algn="just"/>
            <a:r>
              <a:rPr lang="ru-RU" dirty="0"/>
              <a:t>- соотношением рождаемости и смертности населения;</a:t>
            </a:r>
          </a:p>
          <a:p>
            <a:r>
              <a:rPr lang="ru-RU" dirty="0"/>
              <a:t>- долей населения, проживающей в неудовлетворительных жилищных условиях.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95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Показатели уровня </a:t>
            </a:r>
            <a:r>
              <a:rPr lang="ru-RU" dirty="0" smtClean="0"/>
              <a:t>жизни</a:t>
            </a:r>
            <a:r>
              <a:rPr lang="en-US" dirty="0" smtClean="0"/>
              <a:t>:</a:t>
            </a:r>
            <a:r>
              <a:rPr lang="ru-RU" dirty="0" smtClean="0"/>
              <a:t> общие и частные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u="sng" dirty="0"/>
              <a:t>Общие показатели </a:t>
            </a:r>
            <a:r>
              <a:rPr lang="ru-RU" dirty="0"/>
              <a:t>характеризуют общие достижения социально-экономического развития общества. К ним относятся размеры на душу населения: валового внутреннего продукта, национального дохода, фонда потребления, потребительского фонда национального богатства. </a:t>
            </a:r>
            <a:endParaRPr lang="ru-RU" dirty="0" smtClean="0"/>
          </a:p>
          <a:p>
            <a:pPr marL="0" indent="0" algn="just">
              <a:buNone/>
            </a:pPr>
            <a:r>
              <a:rPr lang="ru-RU" u="sng" dirty="0" smtClean="0"/>
              <a:t>Частные </a:t>
            </a:r>
            <a:r>
              <a:rPr lang="ru-RU" u="sng" dirty="0"/>
              <a:t>показатели </a:t>
            </a:r>
            <a:r>
              <a:rPr lang="ru-RU" dirty="0"/>
              <a:t>также обусловлены общественным развитием, но имеют большую детализацию и конкретизируются по отдельным группам потребностей. В их числе можно выделить: уровень и способы потребления; обеспеченность жильём и благоустройство быта; условия труда; уровень социально-культурного обслуживания; условия воспитания детей; социальное обеспечение и др.</a:t>
            </a:r>
          </a:p>
        </p:txBody>
      </p:sp>
    </p:spTree>
    <p:extLst>
      <p:ext uri="{BB962C8B-B14F-4D97-AF65-F5344CB8AC3E}">
        <p14:creationId xmlns:p14="http://schemas.microsoft.com/office/powerpoint/2010/main" val="112659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 уровня жизни</a:t>
            </a:r>
            <a:r>
              <a:rPr lang="en-US" dirty="0" smtClean="0"/>
              <a:t>:</a:t>
            </a:r>
            <a:r>
              <a:rPr lang="ru-RU" dirty="0"/>
              <a:t> экономические и социально-демографические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u="sng" dirty="0"/>
              <a:t>Экономические показатели </a:t>
            </a:r>
            <a:r>
              <a:rPr lang="ru-RU" dirty="0"/>
              <a:t>характеризуют экономическую сторону жизнедеятельности общества, экономические возможности удовлетворения потребностей. К ним относятся показатели, характеризующие уровень экономического развития общества и благосостояния каждого человека (номинальные и реальные доходы, их дифференциация, занятость и др</a:t>
            </a:r>
            <a:r>
              <a:rPr lang="ru-RU" dirty="0" smtClean="0"/>
              <a:t>.).</a:t>
            </a:r>
          </a:p>
          <a:p>
            <a:pPr algn="just"/>
            <a:r>
              <a:rPr lang="ru-RU" u="sng" dirty="0" smtClean="0"/>
              <a:t>Социально-демографические </a:t>
            </a:r>
            <a:r>
              <a:rPr lang="ru-RU" u="sng" dirty="0"/>
              <a:t>показатели </a:t>
            </a:r>
            <a:r>
              <a:rPr lang="ru-RU" dirty="0"/>
              <a:t>характеризуют половозрастной, профессионально-квалификационный состав населения, среднюю продолжительность жизни.</a:t>
            </a:r>
          </a:p>
        </p:txBody>
      </p:sp>
    </p:spTree>
    <p:extLst>
      <p:ext uri="{BB962C8B-B14F-4D97-AF65-F5344CB8AC3E}">
        <p14:creationId xmlns:p14="http://schemas.microsoft.com/office/powerpoint/2010/main" val="2593834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 уровня жизни</a:t>
            </a:r>
            <a:r>
              <a:rPr lang="en-US" dirty="0" smtClean="0"/>
              <a:t>:</a:t>
            </a:r>
            <a:r>
              <a:rPr lang="ru-RU" dirty="0" smtClean="0"/>
              <a:t> стоимостные и натуральные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К </a:t>
            </a:r>
            <a:r>
              <a:rPr lang="ru-RU" u="sng" dirty="0"/>
              <a:t>стоимостным </a:t>
            </a:r>
            <a:r>
              <a:rPr lang="ru-RU" dirty="0"/>
              <a:t>относятся все показатели доходов и другие показатели в денежной форме (товарооборот, объём услуг, перевозок, денежные вклады и накопления и т.п</a:t>
            </a:r>
            <a:r>
              <a:rPr lang="ru-RU" dirty="0" smtClean="0"/>
              <a:t>.).</a:t>
            </a:r>
          </a:p>
          <a:p>
            <a:pPr algn="just"/>
            <a:r>
              <a:rPr lang="ru-RU" dirty="0" smtClean="0"/>
              <a:t> </a:t>
            </a:r>
            <a:r>
              <a:rPr lang="ru-RU" u="sng" dirty="0"/>
              <a:t>Натуральные показатели </a:t>
            </a:r>
            <a:r>
              <a:rPr lang="ru-RU" dirty="0"/>
              <a:t>характеризуют объём потребления конкретных материальных благ и услуг в натуральных измерителях (кг, шт., </a:t>
            </a:r>
            <a:r>
              <a:rPr lang="ru-RU" dirty="0" err="1"/>
              <a:t>кв.м</a:t>
            </a:r>
            <a:r>
              <a:rPr lang="ru-RU" dirty="0"/>
              <a:t>., </a:t>
            </a:r>
            <a:r>
              <a:rPr lang="ru-RU" dirty="0" err="1"/>
              <a:t>куб.м</a:t>
            </a:r>
            <a:r>
              <a:rPr lang="ru-RU" dirty="0"/>
              <a:t>. и т.д.) - потребление продуктов питания, энергии, обеспеченность имуществом, жильём, товарами культурно-бытового назначения.</a:t>
            </a:r>
          </a:p>
        </p:txBody>
      </p:sp>
    </p:spTree>
    <p:extLst>
      <p:ext uri="{BB962C8B-B14F-4D97-AF65-F5344CB8AC3E}">
        <p14:creationId xmlns:p14="http://schemas.microsoft.com/office/powerpoint/2010/main" val="595782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 уровня жизни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u="sng" dirty="0"/>
              <a:t>Количественные показатели </a:t>
            </a:r>
            <a:r>
              <a:rPr lang="ru-RU" dirty="0"/>
              <a:t>характеризуют объём потребления конкретных благ и услуг. </a:t>
            </a:r>
            <a:endParaRPr lang="ru-RU" dirty="0" smtClean="0"/>
          </a:p>
          <a:p>
            <a:pPr algn="just"/>
            <a:r>
              <a:rPr lang="ru-RU" u="sng" dirty="0" smtClean="0"/>
              <a:t>Качественные </a:t>
            </a:r>
            <a:r>
              <a:rPr lang="ru-RU" u="sng" dirty="0"/>
              <a:t>показатели </a:t>
            </a:r>
            <a:r>
              <a:rPr lang="ru-RU" dirty="0"/>
              <a:t>позволяют охарактеризовать качественную сторону благосостояния населения: уровень образования, квалификации, структуру потребления, обеспеченность предметами социально-бытового назначения длительного пользования и т.п.</a:t>
            </a:r>
          </a:p>
        </p:txBody>
      </p:sp>
    </p:spTree>
    <p:extLst>
      <p:ext uri="{BB962C8B-B14F-4D97-AF65-F5344CB8AC3E}">
        <p14:creationId xmlns:p14="http://schemas.microsoft.com/office/powerpoint/2010/main" val="1707228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Качество жизни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- </a:t>
            </a:r>
            <a:r>
              <a:rPr lang="ru-RU" dirty="0"/>
              <a:t>это категория, с помощью которой характеризуют существенные обстоятельства жизни людей, определяющие полноту удовлетворения всего комплекса их потребностей, степень достоинства и свободы личности каждого человека (качественное питание, </a:t>
            </a:r>
            <a:r>
              <a:rPr lang="ru-RU" dirty="0" smtClean="0"/>
              <a:t>жилище, </a:t>
            </a:r>
            <a:r>
              <a:rPr lang="ru-RU" dirty="0"/>
              <a:t>состояния окружающей среды, уровня культуры населения, качество учёбы, степень овладения научными знаниями, условия труда, условия отдыха, социально-бытовой обстановки и др.).</a:t>
            </a:r>
          </a:p>
        </p:txBody>
      </p:sp>
    </p:spTree>
    <p:extLst>
      <p:ext uri="{BB962C8B-B14F-4D97-AF65-F5344CB8AC3E}">
        <p14:creationId xmlns:p14="http://schemas.microsoft.com/office/powerpoint/2010/main" val="27334677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757</Words>
  <Application>Microsoft Office PowerPoint</Application>
  <PresentationFormat>Широкоэкранный</PresentationFormat>
  <Paragraphs>43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КАЧЕСТВО И УРОВЕНЬ ЖИЗНИ</vt:lpstr>
      <vt:lpstr>Уровень жизни</vt:lpstr>
      <vt:lpstr>ОТЛИЧИТЕЛЬНЫЕ ПРИЗНАКИ КАТЕГОРИИ «УРОВЕНЬ ЖИЗНИ»</vt:lpstr>
      <vt:lpstr>Уровень жизни населения определяется следующими основными показателями: </vt:lpstr>
      <vt:lpstr>Показатели уровня жизни: общие и частные</vt:lpstr>
      <vt:lpstr>Показатели уровня жизни: экономические и социально-демографические</vt:lpstr>
      <vt:lpstr>Показатели уровня жизни: стоимостные и натуральные</vt:lpstr>
      <vt:lpstr>Показатели уровня жизни:</vt:lpstr>
      <vt:lpstr>Качество жизни</vt:lpstr>
      <vt:lpstr>качество жизни населения</vt:lpstr>
      <vt:lpstr>По определению ВОЗ качество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КАЧЕСТВО И УРОВЕНЬ ЖИЗНИ</dc:title>
  <dc:creator>User</dc:creator>
  <cp:lastModifiedBy>User</cp:lastModifiedBy>
  <cp:revision>6</cp:revision>
  <dcterms:created xsi:type="dcterms:W3CDTF">2022-09-19T16:54:34Z</dcterms:created>
  <dcterms:modified xsi:type="dcterms:W3CDTF">2024-10-15T07:18:31Z</dcterms:modified>
</cp:coreProperties>
</file>