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7" r:id="rId10"/>
    <p:sldId id="269" r:id="rId11"/>
    <p:sldId id="271" r:id="rId12"/>
    <p:sldId id="272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1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02.06.2019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411760" y="692696"/>
            <a:ext cx="6172200" cy="144016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/>
              <a:t>Тема: </a:t>
            </a:r>
            <a:r>
              <a:rPr lang="ru-RU" sz="3600" dirty="0" smtClean="0"/>
              <a:t/>
            </a:r>
            <a:br>
              <a:rPr lang="ru-RU" sz="3600" dirty="0" smtClean="0"/>
            </a:br>
            <a:r>
              <a:rPr lang="ru-RU" sz="3600" dirty="0" smtClean="0"/>
              <a:t>Лексическая </a:t>
            </a:r>
            <a:r>
              <a:rPr lang="ru-RU" sz="3600" dirty="0" smtClean="0"/>
              <a:t>норма</a:t>
            </a:r>
            <a:endParaRPr lang="ru-RU" sz="3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r>
              <a:rPr lang="ru-RU" b="1" dirty="0" smtClean="0"/>
              <a:t>Слово</a:t>
            </a:r>
            <a:r>
              <a:rPr lang="ru-RU" dirty="0" smtClean="0"/>
              <a:t> 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лексику.</a:t>
            </a:r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/>
          <a:lstStyle/>
          <a:p>
            <a:pPr algn="ctr"/>
            <a:r>
              <a:rPr lang="ru-RU" dirty="0" smtClean="0"/>
              <a:t>Паронимы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67544" y="980728"/>
            <a:ext cx="8003232" cy="295232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ru-RU" dirty="0" smtClean="0"/>
              <a:t> Паронимы – однокоренные слова, разные по значению, но сходные, хотя не тождественные по звучанию: </a:t>
            </a:r>
            <a:r>
              <a:rPr lang="ru-RU" i="1" dirty="0" smtClean="0">
                <a:solidFill>
                  <a:srgbClr val="FF0000"/>
                </a:solidFill>
              </a:rPr>
              <a:t>главный – заглавный, узнать – признать, представить – предоставить, лицо – личность, подпись – роспись, тормоз – торможение, сыто – сытно, безответный – безответственный, надеть – одеть.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i="1" dirty="0" smtClean="0"/>
              <a:t> </a:t>
            </a:r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27584" y="3501008"/>
            <a:ext cx="7467600" cy="792088"/>
          </a:xfrm>
          <a:prstGeom prst="rect">
            <a:avLst/>
          </a:prstGeom>
        </p:spPr>
        <p:txBody>
          <a:bodyPr vert="horz" anchor="b">
            <a:normAutofit fontScale="9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Лексический плеоназм</a:t>
            </a:r>
            <a:b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4005064"/>
            <a:ext cx="820891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i="1" dirty="0" smtClean="0"/>
              <a:t>Плеоназмы</a:t>
            </a:r>
            <a:r>
              <a:rPr lang="ru-RU" sz="2400" dirty="0" smtClean="0"/>
              <a:t> – обороты речи, содержащие лишние слова, которых следует избегать: </a:t>
            </a:r>
            <a:r>
              <a:rPr lang="ru-RU" sz="2400" i="1" dirty="0" smtClean="0">
                <a:solidFill>
                  <a:srgbClr val="FF0000"/>
                </a:solidFill>
              </a:rPr>
              <a:t>вернулся назад, жестикулировал реками, упал вниз, в мае месяце, пять рублей денег, беречь каждую минуту времени, свободная вакансия, первая премьера, коррективы и поправки, старый ветеран, памятные сувениры, впервые дебютировал.</a:t>
            </a:r>
            <a:endParaRPr lang="ru-RU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634082"/>
          </a:xfrm>
        </p:spPr>
        <p:txBody>
          <a:bodyPr/>
          <a:lstStyle/>
          <a:p>
            <a:pPr algn="ctr"/>
            <a:r>
              <a:rPr lang="ru-RU" i="1" dirty="0" smtClean="0"/>
              <a:t> </a:t>
            </a:r>
            <a:r>
              <a:rPr lang="ru-RU" dirty="0" smtClean="0"/>
              <a:t>Тавтология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147248" cy="5277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 </a:t>
            </a:r>
          </a:p>
          <a:p>
            <a:pPr algn="ctr">
              <a:buNone/>
            </a:pPr>
            <a:r>
              <a:rPr lang="ru-RU" i="1" dirty="0" smtClean="0"/>
              <a:t>Тавтология</a:t>
            </a:r>
            <a:r>
              <a:rPr lang="ru-RU" dirty="0" smtClean="0"/>
              <a:t> </a:t>
            </a:r>
            <a:r>
              <a:rPr lang="ru-RU" dirty="0" smtClean="0"/>
              <a:t>– это повторение сказанного другими словами, не вносящее ничего нового; повторение однокоренных слов, одинаковых морфем. </a:t>
            </a: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Повторение </a:t>
            </a:r>
            <a:r>
              <a:rPr lang="ru-RU" dirty="0" smtClean="0"/>
              <a:t>сказанного однокоренными словами также следует избегать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спросить вопрос, ответить в ответ, масло масленое, объединились воедино, </a:t>
            </a:r>
            <a:r>
              <a:rPr lang="ru-RU" b="1" i="1" dirty="0" smtClean="0">
                <a:solidFill>
                  <a:srgbClr val="FF0000"/>
                </a:solidFill>
              </a:rPr>
              <a:t>наряду</a:t>
            </a:r>
            <a:r>
              <a:rPr lang="ru-RU" i="1" dirty="0" smtClean="0">
                <a:solidFill>
                  <a:srgbClr val="FF0000"/>
                </a:solidFill>
              </a:rPr>
              <a:t> с достижениями был отмечен </a:t>
            </a:r>
            <a:r>
              <a:rPr lang="ru-RU" b="1" i="1" dirty="0" smtClean="0">
                <a:solidFill>
                  <a:srgbClr val="FF0000"/>
                </a:solidFill>
              </a:rPr>
              <a:t>ряд </a:t>
            </a:r>
            <a:r>
              <a:rPr lang="ru-RU" i="1" dirty="0" smtClean="0">
                <a:solidFill>
                  <a:srgbClr val="FF0000"/>
                </a:solidFill>
              </a:rPr>
              <a:t>недостатков, </a:t>
            </a:r>
            <a:r>
              <a:rPr lang="ru-RU" b="1" i="1" dirty="0" smtClean="0">
                <a:solidFill>
                  <a:srgbClr val="FF0000"/>
                </a:solidFill>
              </a:rPr>
              <a:t>следует</a:t>
            </a:r>
            <a:r>
              <a:rPr lang="ru-RU" i="1" dirty="0" smtClean="0">
                <a:solidFill>
                  <a:srgbClr val="FF0000"/>
                </a:solidFill>
              </a:rPr>
              <a:t> отметить </a:t>
            </a:r>
            <a:r>
              <a:rPr lang="ru-RU" b="1" i="1" dirty="0" smtClean="0">
                <a:solidFill>
                  <a:srgbClr val="FF0000"/>
                </a:solidFill>
              </a:rPr>
              <a:t>следующие</a:t>
            </a:r>
            <a:r>
              <a:rPr lang="ru-RU" i="1" dirty="0" smtClean="0">
                <a:solidFill>
                  <a:srgbClr val="FF0000"/>
                </a:solidFill>
              </a:rPr>
              <a:t> особенности</a:t>
            </a:r>
            <a:r>
              <a:rPr lang="ru-RU" dirty="0" smtClean="0">
                <a:solidFill>
                  <a:srgbClr val="FF0000"/>
                </a:solidFill>
              </a:rPr>
              <a:t>; </a:t>
            </a:r>
            <a:r>
              <a:rPr lang="ru-RU" i="1" dirty="0" smtClean="0">
                <a:solidFill>
                  <a:srgbClr val="FF0000"/>
                </a:solidFill>
              </a:rPr>
              <a:t>умножить во много раз; Активисты активно участвовали в работе)</a:t>
            </a:r>
            <a:r>
              <a:rPr lang="ru-RU" dirty="0" smtClean="0">
                <a:solidFill>
                  <a:srgbClr val="FF0000"/>
                </a:solidFill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06090"/>
          </a:xfrm>
        </p:spPr>
        <p:txBody>
          <a:bodyPr/>
          <a:lstStyle/>
          <a:p>
            <a:pPr algn="ctr"/>
            <a:r>
              <a:rPr lang="ru-RU" dirty="0" smtClean="0"/>
              <a:t>Слова-паразиты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Следует избегать употребления слов-паразитов, слов часто и неумело повторяющихся в речи  </a:t>
            </a:r>
            <a:r>
              <a:rPr lang="ru-RU" dirty="0" smtClean="0">
                <a:solidFill>
                  <a:srgbClr val="FF0000"/>
                </a:solidFill>
              </a:rPr>
              <a:t>(</a:t>
            </a:r>
            <a:r>
              <a:rPr lang="ru-RU" i="1" dirty="0" smtClean="0">
                <a:solidFill>
                  <a:srgbClr val="FF0000"/>
                </a:solidFill>
              </a:rPr>
              <a:t>короче, как бы, значит, так сказать, видите ли</a:t>
            </a:r>
            <a:r>
              <a:rPr lang="ru-RU" dirty="0" smtClean="0">
                <a:solidFill>
                  <a:srgbClr val="FF0000"/>
                </a:solidFill>
              </a:rPr>
              <a:t>).</a:t>
            </a:r>
          </a:p>
          <a:p>
            <a:pPr algn="ctr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Слова-паразиты не несут никакой смысловой нагрузки, не обладают информативностью.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778098"/>
          </a:xfrm>
        </p:spPr>
        <p:txBody>
          <a:bodyPr/>
          <a:lstStyle/>
          <a:p>
            <a:pPr algn="ctr"/>
            <a:r>
              <a:rPr lang="ru-RU" dirty="0" smtClean="0"/>
              <a:t>Речевая недостаточность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75240" cy="4873752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i="1" dirty="0" smtClean="0"/>
              <a:t>Речевая недостаточность</a:t>
            </a:r>
            <a:r>
              <a:rPr lang="ru-RU" dirty="0" smtClean="0"/>
              <a:t> </a:t>
            </a:r>
            <a:r>
              <a:rPr lang="ru-RU" dirty="0" smtClean="0"/>
              <a:t>– </a:t>
            </a:r>
            <a:r>
              <a:rPr lang="ru-RU" dirty="0" smtClean="0"/>
              <a:t>это пропуск слова, приводящий к нарушению смысла высказывания.</a:t>
            </a:r>
          </a:p>
          <a:p>
            <a:pPr algn="ctr">
              <a:buNone/>
            </a:pPr>
            <a:r>
              <a:rPr lang="ru-RU" dirty="0" smtClean="0"/>
              <a:t>     Например: </a:t>
            </a:r>
            <a:r>
              <a:rPr lang="ru-RU" i="1" dirty="0" smtClean="0">
                <a:solidFill>
                  <a:srgbClr val="FF0000"/>
                </a:solidFill>
              </a:rPr>
              <a:t>В первый год жизни дети ходят гулять только на руках. Сдается квартира с ребенком. </a:t>
            </a:r>
            <a:r>
              <a:rPr lang="ru-RU" i="1" dirty="0" err="1" smtClean="0">
                <a:solidFill>
                  <a:srgbClr val="FF0000"/>
                </a:solidFill>
              </a:rPr>
              <a:t>Ветработникам</a:t>
            </a:r>
            <a:r>
              <a:rPr lang="ru-RU" i="1" dirty="0" smtClean="0">
                <a:solidFill>
                  <a:srgbClr val="FF0000"/>
                </a:solidFill>
              </a:rPr>
              <a:t> ферм произвести обрезку копыт и </a:t>
            </a:r>
            <a:r>
              <a:rPr lang="ru-RU" i="1" dirty="0" err="1" smtClean="0">
                <a:solidFill>
                  <a:srgbClr val="FF0000"/>
                </a:solidFill>
              </a:rPr>
              <a:t>обезроживание</a:t>
            </a:r>
            <a:r>
              <a:rPr lang="ru-RU" dirty="0" smtClean="0">
                <a:solidFill>
                  <a:srgbClr val="FF0000"/>
                </a:solidFill>
              </a:rPr>
              <a:t>.</a:t>
            </a:r>
          </a:p>
          <a:p>
            <a:pPr algn="ctr">
              <a:buNone/>
            </a:pPr>
            <a:r>
              <a:rPr lang="ru-RU" dirty="0" smtClean="0"/>
              <a:t>Подобные пропуски слов относятся к нарушению смысловой достаточности высказывания. В подобных предложениях нарушаются грамматические и лексические связи слов, искажается мысль.</a:t>
            </a:r>
          </a:p>
          <a:p>
            <a:pPr algn="ctr"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75240" cy="1143000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Вопросы к лекции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91264" cy="487375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b="1" dirty="0" smtClean="0"/>
              <a:t> </a:t>
            </a:r>
            <a:endParaRPr lang="ru-RU" dirty="0" smtClean="0"/>
          </a:p>
          <a:p>
            <a:pPr lvl="0"/>
            <a:r>
              <a:rPr lang="ru-RU" dirty="0" smtClean="0"/>
              <a:t>Какой раздел языкознания изучает лексику? </a:t>
            </a:r>
          </a:p>
          <a:p>
            <a:pPr lvl="0"/>
            <a:r>
              <a:rPr lang="ru-RU" dirty="0" smtClean="0"/>
              <a:t>Чем обусловлена многозначность</a:t>
            </a:r>
            <a:r>
              <a:rPr lang="en-US" dirty="0" smtClean="0"/>
              <a:t>?</a:t>
            </a:r>
            <a:endParaRPr lang="ru-RU" dirty="0" smtClean="0"/>
          </a:p>
          <a:p>
            <a:pPr lvl="0"/>
            <a:r>
              <a:rPr lang="ru-RU" dirty="0" smtClean="0"/>
              <a:t>Какие ошибки, связанные с неправильным употреблением слов различных групп, могут возникнуть? </a:t>
            </a:r>
          </a:p>
          <a:p>
            <a:pPr lvl="0"/>
            <a:r>
              <a:rPr lang="ru-RU" dirty="0" smtClean="0"/>
              <a:t>С чем связано нарушение лексической сочетаемости слов?</a:t>
            </a:r>
          </a:p>
          <a:p>
            <a:pPr lvl="0"/>
            <a:r>
              <a:rPr lang="ru-RU" dirty="0" smtClean="0"/>
              <a:t>Неосознанное употребление каких оборотов речи может привести к нарушению смысловой достаточности высказывания?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Понятие «слово», «лексическое значение слова»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003232" cy="487375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Термин</a:t>
            </a:r>
            <a:r>
              <a:rPr lang="ru-RU" b="1" dirty="0" smtClean="0"/>
              <a:t> лексика </a:t>
            </a:r>
            <a:r>
              <a:rPr lang="ru-RU" dirty="0" smtClean="0"/>
              <a:t>служит для обозначения словарного состава языка. Лексикология – раздел науки о языке, изучающий лексику. 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Слово</a:t>
            </a:r>
            <a:r>
              <a:rPr lang="ru-RU" dirty="0" smtClean="0"/>
              <a:t> </a:t>
            </a:r>
            <a:r>
              <a:rPr lang="ru-RU" dirty="0" smtClean="0"/>
              <a:t>– основная значимая единица языка, служащая для именования предметов и свойств, явлений, отношений действительности. Совокупность всех слов языка составляет его лексику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То, что обозначает отдельное самостоятельное слово, является его </a:t>
            </a:r>
            <a:r>
              <a:rPr lang="ru-RU" b="1" dirty="0" smtClean="0"/>
              <a:t>лексическим значением</a:t>
            </a:r>
            <a:r>
              <a:rPr lang="ru-RU" dirty="0" smtClean="0"/>
              <a:t>. Оно отображает в сознании и закрепляет в нём представления о предметах, свойствах, процессах, явлениях. Например, предмет </a:t>
            </a:r>
            <a:r>
              <a:rPr lang="ru-RU" b="1" i="1" dirty="0" smtClean="0">
                <a:solidFill>
                  <a:srgbClr val="FF0000"/>
                </a:solidFill>
              </a:rPr>
              <a:t>мост</a:t>
            </a:r>
            <a:r>
              <a:rPr lang="ru-RU" b="1" i="1" dirty="0" smtClean="0"/>
              <a:t> </a:t>
            </a:r>
            <a:r>
              <a:rPr lang="ru-RU" dirty="0" smtClean="0"/>
              <a:t>и слово </a:t>
            </a:r>
            <a:r>
              <a:rPr lang="ru-RU" i="1" dirty="0" smtClean="0">
                <a:solidFill>
                  <a:srgbClr val="FF0000"/>
                </a:solidFill>
              </a:rPr>
              <a:t>мост</a:t>
            </a:r>
            <a:r>
              <a:rPr lang="ru-RU" dirty="0" smtClean="0">
                <a:solidFill>
                  <a:srgbClr val="FF0000"/>
                </a:solidFill>
              </a:rPr>
              <a:t>,</a:t>
            </a:r>
            <a:r>
              <a:rPr lang="ru-RU" dirty="0" smtClean="0"/>
              <a:t> обозначающее этот предмет</a:t>
            </a:r>
            <a:r>
              <a:rPr lang="ru-RU" i="1" dirty="0" smtClean="0"/>
              <a:t> </a:t>
            </a:r>
            <a:r>
              <a:rPr lang="ru-RU" dirty="0" smtClean="0"/>
              <a:t>(сооружение для перехода через реку).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78098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Прямое и переносное значение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268760"/>
            <a:ext cx="8003232" cy="5205192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ru-RU" dirty="0" smtClean="0"/>
              <a:t>Слова, обозначая предметы, признаки, действия, количество, выступают в </a:t>
            </a:r>
            <a:r>
              <a:rPr lang="ru-RU" b="1" dirty="0" smtClean="0"/>
              <a:t>прямом </a:t>
            </a:r>
            <a:r>
              <a:rPr lang="ru-RU" dirty="0" smtClean="0"/>
              <a:t>значении (стол). Например: </a:t>
            </a:r>
            <a:r>
              <a:rPr lang="ru-RU" i="1" dirty="0" smtClean="0">
                <a:solidFill>
                  <a:srgbClr val="FF0000"/>
                </a:solidFill>
              </a:rPr>
              <a:t>мостовая</a:t>
            </a:r>
            <a:r>
              <a:rPr lang="ru-RU" dirty="0" smtClean="0">
                <a:solidFill>
                  <a:srgbClr val="FF0000"/>
                </a:solidFill>
              </a:rPr>
              <a:t> – “вымощенная камнем или покрытая гравием часть улицы, по которой едут троллейбусы, машины, велосипеды, мотоциклы”; </a:t>
            </a:r>
            <a:r>
              <a:rPr lang="ru-RU" i="1" dirty="0" smtClean="0">
                <a:solidFill>
                  <a:srgbClr val="FF0000"/>
                </a:solidFill>
              </a:rPr>
              <a:t>тротуар</a:t>
            </a:r>
            <a:r>
              <a:rPr lang="ru-RU" dirty="0" smtClean="0">
                <a:solidFill>
                  <a:srgbClr val="FF0000"/>
                </a:solidFill>
              </a:rPr>
              <a:t> – “другая часть улицы, предназначенная для пешеходов”</a:t>
            </a:r>
            <a:r>
              <a:rPr lang="ru-RU" dirty="0" smtClean="0"/>
              <a:t>. Такие слова называются </a:t>
            </a:r>
            <a:r>
              <a:rPr lang="ru-RU" i="1" dirty="0" smtClean="0"/>
              <a:t>однозначными</a:t>
            </a:r>
            <a:r>
              <a:rPr lang="ru-RU" dirty="0" smtClean="0"/>
              <a:t> (</a:t>
            </a:r>
            <a:r>
              <a:rPr lang="ru-RU" dirty="0" smtClean="0">
                <a:solidFill>
                  <a:srgbClr val="FF0000"/>
                </a:solidFill>
              </a:rPr>
              <a:t>врач, трамвай, моряк, повар, стол</a:t>
            </a:r>
            <a:r>
              <a:rPr lang="ru-RU" dirty="0" smtClean="0"/>
              <a:t>).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 </a:t>
            </a:r>
            <a:r>
              <a:rPr lang="ru-RU" dirty="0" smtClean="0"/>
              <a:t> Слова, имеющее несколько лексических значений, называется </a:t>
            </a:r>
            <a:r>
              <a:rPr lang="ru-RU" i="1" dirty="0" smtClean="0"/>
              <a:t>многозначными </a:t>
            </a:r>
            <a:r>
              <a:rPr lang="ru-RU" dirty="0" smtClean="0"/>
              <a:t>(</a:t>
            </a:r>
            <a:r>
              <a:rPr lang="ru-RU" dirty="0" smtClean="0">
                <a:solidFill>
                  <a:srgbClr val="FF0000"/>
                </a:solidFill>
              </a:rPr>
              <a:t>гребень, черствый, ножка, перестройка, смотреть</a:t>
            </a:r>
            <a:r>
              <a:rPr lang="ru-RU" dirty="0" smtClean="0"/>
              <a:t>). Например, авторы о невесте Остапа </a:t>
            </a:r>
            <a:r>
              <a:rPr lang="ru-RU" dirty="0" err="1" smtClean="0"/>
              <a:t>Бендера</a:t>
            </a:r>
            <a:r>
              <a:rPr lang="ru-RU" dirty="0" smtClean="0"/>
              <a:t> говорят: </a:t>
            </a:r>
            <a:r>
              <a:rPr lang="ru-RU" i="1" dirty="0" smtClean="0">
                <a:solidFill>
                  <a:srgbClr val="FF0000"/>
                </a:solidFill>
              </a:rPr>
              <a:t>Молодая была уже  немолода</a:t>
            </a:r>
            <a:r>
              <a:rPr lang="ru-RU" dirty="0" smtClean="0"/>
              <a:t> (И.Ильф и Е.Петров). </a:t>
            </a:r>
            <a:r>
              <a:rPr lang="ru-RU" i="1" dirty="0" smtClean="0">
                <a:solidFill>
                  <a:srgbClr val="FF0000"/>
                </a:solidFill>
              </a:rPr>
              <a:t>Молодая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dirty="0" smtClean="0"/>
              <a:t>– 1) только что вступившая в брак; 2) юная.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96752"/>
            <a:ext cx="8075240" cy="527720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Нередко уже имеющиеся слова используются для называния других предметов, признаков, действий. Например, </a:t>
            </a:r>
            <a:r>
              <a:rPr lang="ru-RU" i="1" dirty="0" smtClean="0">
                <a:solidFill>
                  <a:srgbClr val="FF0000"/>
                </a:solidFill>
              </a:rPr>
              <a:t>золотые волосы.</a:t>
            </a:r>
            <a:r>
              <a:rPr lang="ru-RU" i="1" dirty="0" smtClean="0"/>
              <a:t> </a:t>
            </a:r>
            <a:r>
              <a:rPr lang="ru-RU" dirty="0" smtClean="0"/>
              <a:t>При переносе наименования одного предмета на другой у слова образуется </a:t>
            </a:r>
            <a:r>
              <a:rPr lang="ru-RU" i="1" dirty="0" smtClean="0"/>
              <a:t>переносное </a:t>
            </a:r>
            <a:r>
              <a:rPr lang="ru-RU" dirty="0" smtClean="0"/>
              <a:t>значение.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147248" cy="172819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100" dirty="0" smtClean="0"/>
              <a:t>Ошибки, связанные с непониманием лексического значения слов (заимствованных и русских)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16832"/>
            <a:ext cx="8075240" cy="455712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В </a:t>
            </a:r>
            <a:r>
              <a:rPr lang="ru-RU" dirty="0" smtClean="0"/>
              <a:t>наше время частое </a:t>
            </a:r>
            <a:r>
              <a:rPr lang="ru-RU" dirty="0" smtClean="0"/>
              <a:t>явление – </a:t>
            </a:r>
            <a:r>
              <a:rPr lang="ru-RU" dirty="0" smtClean="0"/>
              <a:t>неоправданная замена понятных русских слов заимствованными, слишком наукообразными и не всегда понятными. Например, </a:t>
            </a:r>
            <a:r>
              <a:rPr lang="ru-RU" i="1" dirty="0" smtClean="0">
                <a:solidFill>
                  <a:srgbClr val="FF0000"/>
                </a:solidFill>
              </a:rPr>
              <a:t>Я не выучил урока, но у меня есть алиби. </a:t>
            </a:r>
            <a:endParaRPr lang="ru-RU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ru-RU" dirty="0" smtClean="0"/>
              <a:t>Непонимание значений иностранных слов может привести к тавтологическим выражениям в речи. Например: </a:t>
            </a:r>
            <a:r>
              <a:rPr lang="ru-RU" i="1" dirty="0" smtClean="0">
                <a:solidFill>
                  <a:srgbClr val="FF0000"/>
                </a:solidFill>
              </a:rPr>
              <a:t>Ученые, инженеры, рационализаторы, изобретатели призваны </a:t>
            </a:r>
            <a:r>
              <a:rPr lang="ru-RU" i="1" u="sng" dirty="0" smtClean="0">
                <a:solidFill>
                  <a:srgbClr val="FF0000"/>
                </a:solidFill>
              </a:rPr>
              <a:t>двигать</a:t>
            </a:r>
            <a:r>
              <a:rPr lang="ru-RU" i="1" dirty="0" smtClean="0">
                <a:solidFill>
                  <a:srgbClr val="FF0000"/>
                </a:solidFill>
              </a:rPr>
              <a:t> </a:t>
            </a:r>
            <a:r>
              <a:rPr lang="ru-RU" i="1" u="sng" dirty="0" smtClean="0">
                <a:solidFill>
                  <a:srgbClr val="FF0000"/>
                </a:solidFill>
              </a:rPr>
              <a:t>вперед</a:t>
            </a:r>
            <a:r>
              <a:rPr lang="ru-RU" i="1" dirty="0" smtClean="0">
                <a:solidFill>
                  <a:srgbClr val="FF0000"/>
                </a:solidFill>
              </a:rPr>
              <a:t> научно-технический </a:t>
            </a:r>
            <a:r>
              <a:rPr lang="ru-RU" i="1" u="sng" dirty="0" smtClean="0">
                <a:solidFill>
                  <a:srgbClr val="FF0000"/>
                </a:solidFill>
              </a:rPr>
              <a:t>прогресс</a:t>
            </a:r>
            <a:r>
              <a:rPr lang="ru-RU" i="1" dirty="0" smtClean="0">
                <a:solidFill>
                  <a:srgbClr val="FF0000"/>
                </a:solidFill>
              </a:rPr>
              <a:t>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476672"/>
            <a:ext cx="8075240" cy="599728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Рекомендуется избегать употребления иностранных слов, если в языке есть русские слова с таким же значением</a:t>
            </a:r>
            <a:r>
              <a:rPr lang="ru-RU" dirty="0" smtClean="0"/>
              <a:t>: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лимитировать – ограничивать;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ординарный – обыкновенный;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индифферентно – равнодушно;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корректив – исправление;</a:t>
            </a:r>
          </a:p>
          <a:p>
            <a:pPr algn="ctr">
              <a:buNone/>
            </a:pPr>
            <a:r>
              <a:rPr lang="ru-RU" dirty="0" smtClean="0">
                <a:solidFill>
                  <a:srgbClr val="FF0000"/>
                </a:solidFill>
              </a:rPr>
              <a:t>игнорировать – не замечать.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7931224" cy="1143000"/>
          </a:xfrm>
        </p:spPr>
        <p:txBody>
          <a:bodyPr>
            <a:normAutofit fontScale="90000"/>
          </a:bodyPr>
          <a:lstStyle/>
          <a:p>
            <a:pPr lvl="0" algn="ctr"/>
            <a:r>
              <a:rPr lang="ru-RU" sz="2800" dirty="0" smtClean="0"/>
              <a:t>Ошибки, связанные с употреблением многозначных слов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147248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/>
              <a:t> </a:t>
            </a:r>
            <a:endParaRPr lang="ru-RU" dirty="0" smtClean="0"/>
          </a:p>
          <a:p>
            <a:pPr algn="ctr">
              <a:buNone/>
            </a:pPr>
            <a:r>
              <a:rPr lang="ru-RU" dirty="0" smtClean="0"/>
              <a:t>Многозначность </a:t>
            </a:r>
            <a:r>
              <a:rPr lang="ru-RU" dirty="0" smtClean="0"/>
              <a:t>требует к себе особого внимания. Иногда многозначность может дать повод для неправильного толкования, например: </a:t>
            </a:r>
            <a:r>
              <a:rPr lang="ru-RU" i="1" dirty="0" smtClean="0">
                <a:solidFill>
                  <a:srgbClr val="FF0000"/>
                </a:solidFill>
              </a:rPr>
              <a:t>На костре – лучшие люди села. Ваши замечания я прослушал. Вечер, посвящённый русскому языку, будет проведён в субботу утром.</a:t>
            </a:r>
            <a:endParaRPr lang="ru-RU" dirty="0" smtClean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147248" cy="706090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Нарушение лексической сочетаемости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075240" cy="5544616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ru-RU" i="1" dirty="0" smtClean="0"/>
              <a:t> </a:t>
            </a:r>
            <a:r>
              <a:rPr lang="ru-RU" dirty="0" smtClean="0"/>
              <a:t>Один </a:t>
            </a:r>
            <a:r>
              <a:rPr lang="ru-RU" dirty="0" smtClean="0"/>
              <a:t>из важнейших вопросов речевой культуры – вопрос о том, как сочетается слово с другими словами, какими правилами следует руководствоваться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i="1" dirty="0" smtClean="0"/>
              <a:t>Лексическая </a:t>
            </a:r>
            <a:r>
              <a:rPr lang="ru-RU" i="1" dirty="0" smtClean="0"/>
              <a:t>сочетаемость</a:t>
            </a:r>
            <a:r>
              <a:rPr lang="ru-RU" dirty="0" smtClean="0"/>
              <a:t> – это способность слов соединяться друг с </a:t>
            </a:r>
            <a:r>
              <a:rPr lang="ru-RU" dirty="0" smtClean="0"/>
              <a:t>другом.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Сочетаемость слова может быть свободной (широкой) и ограниченной (узкой). Например: </a:t>
            </a:r>
            <a:r>
              <a:rPr lang="ru-RU" i="1" dirty="0" smtClean="0">
                <a:solidFill>
                  <a:srgbClr val="FF0000"/>
                </a:solidFill>
              </a:rPr>
              <a:t>узы</a:t>
            </a:r>
            <a:r>
              <a:rPr lang="ru-RU" dirty="0" smtClean="0">
                <a:solidFill>
                  <a:srgbClr val="FF0000"/>
                </a:solidFill>
              </a:rPr>
              <a:t> брака, дружбы, семейные </a:t>
            </a:r>
            <a:r>
              <a:rPr lang="ru-RU" dirty="0" smtClean="0"/>
              <a:t>(узкая сочетаемость); </a:t>
            </a:r>
            <a:r>
              <a:rPr lang="ru-RU" i="1" dirty="0" smtClean="0">
                <a:solidFill>
                  <a:srgbClr val="FF0000"/>
                </a:solidFill>
              </a:rPr>
              <a:t>стол</a:t>
            </a:r>
            <a:r>
              <a:rPr lang="ru-RU" dirty="0" smtClean="0">
                <a:solidFill>
                  <a:srgbClr val="FF0000"/>
                </a:solidFill>
              </a:rPr>
              <a:t> большой, маленький и т.д. </a:t>
            </a:r>
            <a:r>
              <a:rPr lang="ru-RU" dirty="0" smtClean="0"/>
              <a:t>(широкая сочетаемость).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Слова могут не сочетаться из-за их смысловой несовместимости (</a:t>
            </a:r>
            <a:r>
              <a:rPr lang="ru-RU" dirty="0" smtClean="0">
                <a:solidFill>
                  <a:srgbClr val="FF0000"/>
                </a:solidFill>
              </a:rPr>
              <a:t>фиолетовый апельсин, облокотиться спиной, вода горит</a:t>
            </a:r>
            <a:r>
              <a:rPr lang="ru-RU" dirty="0" smtClean="0"/>
              <a:t>); в силу грамматической природы (</a:t>
            </a:r>
            <a:r>
              <a:rPr lang="ru-RU" dirty="0" smtClean="0">
                <a:solidFill>
                  <a:srgbClr val="FF0000"/>
                </a:solidFill>
              </a:rPr>
              <a:t>мой плыть, близко веселый</a:t>
            </a:r>
            <a:r>
              <a:rPr lang="ru-RU" dirty="0" smtClean="0"/>
              <a:t>); по причине лексических особенностей (</a:t>
            </a:r>
            <a:r>
              <a:rPr lang="ru-RU" dirty="0" smtClean="0">
                <a:solidFill>
                  <a:srgbClr val="FF0000"/>
                </a:solidFill>
              </a:rPr>
              <a:t>причинить радость)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3232" cy="634082"/>
          </a:xfrm>
        </p:spPr>
        <p:txBody>
          <a:bodyPr/>
          <a:lstStyle/>
          <a:p>
            <a:pPr algn="ctr"/>
            <a:r>
              <a:rPr lang="ru-RU" dirty="0" smtClean="0"/>
              <a:t>Синонимы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124744"/>
            <a:ext cx="8147248" cy="2880320"/>
          </a:xfrm>
        </p:spPr>
        <p:txBody>
          <a:bodyPr/>
          <a:lstStyle/>
          <a:p>
            <a:pPr algn="ctr">
              <a:buNone/>
            </a:pPr>
            <a:r>
              <a:rPr lang="ru-RU" dirty="0" smtClean="0"/>
              <a:t>Синонимы – слова, близкие по значению, но отличающиеся друг от друга смысловыми оттенками или стилистической окраской: </a:t>
            </a:r>
            <a:r>
              <a:rPr lang="ru-RU" i="1" dirty="0" smtClean="0">
                <a:solidFill>
                  <a:srgbClr val="FF0000"/>
                </a:solidFill>
              </a:rPr>
              <a:t>смелый, храбрый, отважный, бесстрашный, неустрашимый, удалой, лихой.</a:t>
            </a:r>
            <a:r>
              <a:rPr lang="ru-RU" i="1" dirty="0" smtClean="0"/>
              <a:t> </a:t>
            </a:r>
            <a:r>
              <a:rPr lang="ru-RU" dirty="0" smtClean="0"/>
              <a:t>Следует различать синонимы, относящиеся к разным стилям и сферам употребления</a:t>
            </a:r>
            <a:r>
              <a:rPr lang="ru-RU" dirty="0" smtClean="0"/>
              <a:t>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endParaRPr lang="ru-RU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99592" y="4005064"/>
            <a:ext cx="7467600" cy="57606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000" b="0" i="0" u="none" strike="noStrike" kern="1200" cap="small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Антонимы</a:t>
            </a:r>
            <a:endParaRPr kumimoji="0" lang="ru-RU" sz="3000" b="0" i="0" u="none" strike="noStrike" kern="1200" cap="small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4725144"/>
            <a:ext cx="792088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 smtClean="0"/>
              <a:t>Столкновение в речи антонимов приводит к ошибке, фраза становится нелогичной: </a:t>
            </a:r>
            <a:r>
              <a:rPr lang="ru-RU" sz="2400" i="1" dirty="0" smtClean="0">
                <a:solidFill>
                  <a:srgbClr val="FF0000"/>
                </a:solidFill>
              </a:rPr>
              <a:t>Надень мои </a:t>
            </a:r>
            <a:r>
              <a:rPr lang="ru-RU" sz="2400" i="1" u="sng" dirty="0" smtClean="0">
                <a:solidFill>
                  <a:srgbClr val="FF0000"/>
                </a:solidFill>
              </a:rPr>
              <a:t>старые</a:t>
            </a:r>
            <a:r>
              <a:rPr lang="ru-RU" sz="2400" i="1" dirty="0" smtClean="0">
                <a:solidFill>
                  <a:srgbClr val="FF0000"/>
                </a:solidFill>
              </a:rPr>
              <a:t> сапоги, они еще </a:t>
            </a:r>
            <a:r>
              <a:rPr lang="ru-RU" sz="2400" i="1" u="sng" dirty="0" smtClean="0">
                <a:solidFill>
                  <a:srgbClr val="FF0000"/>
                </a:solidFill>
              </a:rPr>
              <a:t>новые</a:t>
            </a:r>
            <a:r>
              <a:rPr lang="ru-RU" sz="2400" i="1" dirty="0" smtClean="0">
                <a:solidFill>
                  <a:srgbClr val="FF0000"/>
                </a:solidFill>
              </a:rPr>
              <a:t>. Как живет твой еж? – Он </a:t>
            </a:r>
            <a:r>
              <a:rPr lang="ru-RU" sz="2400" i="1" u="sng" dirty="0" smtClean="0">
                <a:solidFill>
                  <a:srgbClr val="FF0000"/>
                </a:solidFill>
              </a:rPr>
              <a:t>живет</a:t>
            </a:r>
            <a:r>
              <a:rPr lang="ru-RU" sz="2400" i="1" dirty="0" smtClean="0">
                <a:solidFill>
                  <a:srgbClr val="FF0000"/>
                </a:solidFill>
              </a:rPr>
              <a:t> плохо, он </a:t>
            </a:r>
            <a:r>
              <a:rPr lang="ru-RU" sz="2400" i="1" u="sng" dirty="0" smtClean="0">
                <a:solidFill>
                  <a:srgbClr val="FF0000"/>
                </a:solidFill>
              </a:rPr>
              <a:t>умер</a:t>
            </a:r>
            <a:r>
              <a:rPr lang="ru-RU" sz="2400" dirty="0" smtClean="0">
                <a:solidFill>
                  <a:srgbClr val="FF0000"/>
                </a:solidFill>
              </a:rPr>
              <a:t>. </a:t>
            </a:r>
            <a:r>
              <a:rPr lang="ru-RU" sz="2400" i="1" dirty="0" smtClean="0">
                <a:solidFill>
                  <a:srgbClr val="FF0000"/>
                </a:solidFill>
              </a:rPr>
              <a:t>Мы знаем, что еще </a:t>
            </a:r>
            <a:r>
              <a:rPr lang="ru-RU" sz="2400" i="1" u="sng" dirty="0" smtClean="0">
                <a:solidFill>
                  <a:srgbClr val="FF0000"/>
                </a:solidFill>
              </a:rPr>
              <a:t>живы предки А.С. Пушкина</a:t>
            </a:r>
            <a:r>
              <a:rPr lang="ru-RU" sz="2400" i="1" dirty="0" smtClean="0">
                <a:solidFill>
                  <a:srgbClr val="FF0000"/>
                </a:solidFill>
              </a:rPr>
              <a:t>.</a:t>
            </a:r>
            <a:endParaRPr lang="ru-RU" sz="24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662</Words>
  <Application>Microsoft Office PowerPoint</Application>
  <PresentationFormat>Экран (4:3)</PresentationFormat>
  <Paragraphs>102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Тема:  Лексическая норма</vt:lpstr>
      <vt:lpstr>Понятие «слово», «лексическое значение слова»</vt:lpstr>
      <vt:lpstr>Прямое и переносное значение </vt:lpstr>
      <vt:lpstr>Слайд 4</vt:lpstr>
      <vt:lpstr>Ошибки, связанные с непониманием лексического значения слов (заимствованных и русских) </vt:lpstr>
      <vt:lpstr>Слайд 6</vt:lpstr>
      <vt:lpstr>Ошибки, связанные с употреблением многозначных слов </vt:lpstr>
      <vt:lpstr>Нарушение лексической сочетаемости</vt:lpstr>
      <vt:lpstr>Синонимы</vt:lpstr>
      <vt:lpstr>Паронимы</vt:lpstr>
      <vt:lpstr> Тавтология </vt:lpstr>
      <vt:lpstr>Слова-паразиты</vt:lpstr>
      <vt:lpstr>Речевая недостаточность</vt:lpstr>
      <vt:lpstr>Вопросы к лекции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Лексическая норма</dc:title>
  <dc:creator>rusyaz3417</dc:creator>
  <cp:lastModifiedBy>Пользователь Windows</cp:lastModifiedBy>
  <cp:revision>16</cp:revision>
  <dcterms:created xsi:type="dcterms:W3CDTF">2018-10-11T09:29:51Z</dcterms:created>
  <dcterms:modified xsi:type="dcterms:W3CDTF">2019-06-02T09:26:35Z</dcterms:modified>
</cp:coreProperties>
</file>