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70" r:id="rId1"/>
  </p:sldMasterIdLst>
  <p:notesMasterIdLst>
    <p:notesMasterId r:id="rId55"/>
  </p:notesMasterIdLst>
  <p:handoutMasterIdLst>
    <p:handoutMasterId r:id="rId56"/>
  </p:handoutMasterIdLst>
  <p:sldIdLst>
    <p:sldId id="292" r:id="rId2"/>
    <p:sldId id="418" r:id="rId3"/>
    <p:sldId id="332" r:id="rId4"/>
    <p:sldId id="400" r:id="rId5"/>
    <p:sldId id="399" r:id="rId6"/>
    <p:sldId id="401" r:id="rId7"/>
    <p:sldId id="402" r:id="rId8"/>
    <p:sldId id="375" r:id="rId9"/>
    <p:sldId id="403" r:id="rId10"/>
    <p:sldId id="398" r:id="rId11"/>
    <p:sldId id="367" r:id="rId12"/>
    <p:sldId id="368" r:id="rId13"/>
    <p:sldId id="377" r:id="rId14"/>
    <p:sldId id="376" r:id="rId15"/>
    <p:sldId id="378" r:id="rId16"/>
    <p:sldId id="392" r:id="rId17"/>
    <p:sldId id="379" r:id="rId18"/>
    <p:sldId id="380" r:id="rId19"/>
    <p:sldId id="381" r:id="rId20"/>
    <p:sldId id="382" r:id="rId21"/>
    <p:sldId id="383" r:id="rId22"/>
    <p:sldId id="384" r:id="rId23"/>
    <p:sldId id="369" r:id="rId24"/>
    <p:sldId id="385" r:id="rId25"/>
    <p:sldId id="386" r:id="rId26"/>
    <p:sldId id="370" r:id="rId27"/>
    <p:sldId id="371" r:id="rId28"/>
    <p:sldId id="372" r:id="rId29"/>
    <p:sldId id="407" r:id="rId30"/>
    <p:sldId id="408" r:id="rId31"/>
    <p:sldId id="409" r:id="rId32"/>
    <p:sldId id="410" r:id="rId33"/>
    <p:sldId id="411" r:id="rId34"/>
    <p:sldId id="412" r:id="rId35"/>
    <p:sldId id="413" r:id="rId36"/>
    <p:sldId id="414" r:id="rId37"/>
    <p:sldId id="417" r:id="rId38"/>
    <p:sldId id="415" r:id="rId39"/>
    <p:sldId id="416" r:id="rId40"/>
    <p:sldId id="373" r:id="rId41"/>
    <p:sldId id="387" r:id="rId42"/>
    <p:sldId id="388" r:id="rId43"/>
    <p:sldId id="389" r:id="rId44"/>
    <p:sldId id="390" r:id="rId45"/>
    <p:sldId id="391" r:id="rId46"/>
    <p:sldId id="393" r:id="rId47"/>
    <p:sldId id="394" r:id="rId48"/>
    <p:sldId id="395" r:id="rId49"/>
    <p:sldId id="396" r:id="rId50"/>
    <p:sldId id="356" r:id="rId51"/>
    <p:sldId id="404" r:id="rId52"/>
    <p:sldId id="405" r:id="rId53"/>
    <p:sldId id="406" r:id="rId54"/>
  </p:sldIdLst>
  <p:sldSz cx="9144000" cy="6858000" type="screen4x3"/>
  <p:notesSz cx="9942513" cy="6815138"/>
  <p:embeddedFontLst>
    <p:embeddedFont>
      <p:font typeface="Calibri" panose="020F0502020204030204" pitchFamily="34" charset="0"/>
      <p:regular r:id="rId57"/>
      <p:bold r:id="rId58"/>
      <p:italic r:id="rId59"/>
      <p:boldItalic r:id="rId60"/>
    </p:embeddedFont>
  </p:embeddedFontLst>
  <p:custDataLst>
    <p:tags r:id="rId61"/>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7"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scaleToFitPaper="1"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47B7"/>
    <a:srgbClr val="1547B6"/>
    <a:srgbClr val="003399"/>
    <a:srgbClr val="993300"/>
    <a:srgbClr val="000099"/>
    <a:srgbClr val="0959B2"/>
    <a:srgbClr val="F8C301"/>
    <a:srgbClr val="CC6600"/>
    <a:srgbClr val="FF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20" autoAdjust="0"/>
  </p:normalViewPr>
  <p:slideViewPr>
    <p:cSldViewPr showGuides="1">
      <p:cViewPr varScale="1">
        <p:scale>
          <a:sx n="103" d="100"/>
          <a:sy n="103" d="100"/>
        </p:scale>
        <p:origin x="-1854" y="-9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howGuides="1">
      <p:cViewPr varScale="1">
        <p:scale>
          <a:sx n="123" d="100"/>
          <a:sy n="123" d="100"/>
        </p:scale>
        <p:origin x="1638" y="108"/>
      </p:cViewPr>
      <p:guideLst>
        <p:guide orient="horz" pos="2147"/>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A2FB2-8C2C-4CA9-8776-184E811DF8F6}" type="doc">
      <dgm:prSet loTypeId="urn:microsoft.com/office/officeart/2005/8/layout/pyramid2" loCatId="list" qsTypeId="urn:microsoft.com/office/officeart/2005/8/quickstyle/3d9" qsCatId="3D" csTypeId="urn:microsoft.com/office/officeart/2005/8/colors/accent6_1" csCatId="accent6" phldr="1"/>
      <dgm:spPr/>
    </dgm:pt>
    <dgm:pt modelId="{C6FAC8C3-413C-41C7-A856-CE8787F7E866}">
      <dgm:prSet phldrT="[Текст]" custT="1"/>
      <dgm:spPr/>
      <dgm:t>
        <a:bodyPr/>
        <a:lstStyle/>
        <a:p>
          <a:r>
            <a:rPr lang="ru-RU" sz="2000" dirty="0" smtClean="0"/>
            <a:t>Финансово-экономической </a:t>
          </a:r>
          <a:endParaRPr lang="ru-RU" sz="2000" dirty="0"/>
        </a:p>
      </dgm:t>
    </dgm:pt>
    <dgm:pt modelId="{41E09CDA-30E5-4B7A-98E1-C17B4CFF61AE}" type="parTrans" cxnId="{5822F5AB-03D3-4E45-86A1-292B49C07B03}">
      <dgm:prSet/>
      <dgm:spPr/>
      <dgm:t>
        <a:bodyPr/>
        <a:lstStyle/>
        <a:p>
          <a:endParaRPr lang="ru-RU"/>
        </a:p>
      </dgm:t>
    </dgm:pt>
    <dgm:pt modelId="{0CB313AD-D758-41DC-A194-A29FA64C1FD8}" type="sibTrans" cxnId="{5822F5AB-03D3-4E45-86A1-292B49C07B03}">
      <dgm:prSet/>
      <dgm:spPr/>
      <dgm:t>
        <a:bodyPr/>
        <a:lstStyle/>
        <a:p>
          <a:endParaRPr lang="ru-RU"/>
        </a:p>
      </dgm:t>
    </dgm:pt>
    <dgm:pt modelId="{75EA30B7-49A2-41FE-BC57-7D593331C9DF}">
      <dgm:prSet phldrT="[Текст]" custT="1"/>
      <dgm:spPr/>
      <dgm:t>
        <a:bodyPr/>
        <a:lstStyle/>
        <a:p>
          <a:r>
            <a:rPr lang="ru-RU" sz="2000" dirty="0" smtClean="0"/>
            <a:t>Социальной (кадровая политика)</a:t>
          </a:r>
          <a:endParaRPr lang="ru-RU" sz="2000" dirty="0"/>
        </a:p>
      </dgm:t>
    </dgm:pt>
    <dgm:pt modelId="{2AEE565B-176A-4703-A14F-D012A348BB9A}" type="parTrans" cxnId="{BF77903B-E2B7-426E-B524-6A20E8201FA1}">
      <dgm:prSet/>
      <dgm:spPr/>
      <dgm:t>
        <a:bodyPr/>
        <a:lstStyle/>
        <a:p>
          <a:endParaRPr lang="ru-RU"/>
        </a:p>
      </dgm:t>
    </dgm:pt>
    <dgm:pt modelId="{C5ECC05B-22AC-435D-977E-E24A4BC7F3D3}" type="sibTrans" cxnId="{BF77903B-E2B7-426E-B524-6A20E8201FA1}">
      <dgm:prSet/>
      <dgm:spPr/>
      <dgm:t>
        <a:bodyPr/>
        <a:lstStyle/>
        <a:p>
          <a:endParaRPr lang="ru-RU"/>
        </a:p>
      </dgm:t>
    </dgm:pt>
    <dgm:pt modelId="{F650EBAE-D988-4083-A328-F8B411B426E3}">
      <dgm:prSet custT="1"/>
      <dgm:spPr/>
      <dgm:t>
        <a:bodyPr/>
        <a:lstStyle/>
        <a:p>
          <a:r>
            <a:rPr lang="ru-RU" sz="2000" dirty="0" smtClean="0"/>
            <a:t> Производственной</a:t>
          </a:r>
          <a:endParaRPr lang="ru-RU" sz="2000" dirty="0"/>
        </a:p>
      </dgm:t>
    </dgm:pt>
    <dgm:pt modelId="{8CB4F76B-EC08-4C34-99D4-D5B4654A2CBA}" type="parTrans" cxnId="{7CB3371B-ACC1-4F73-A0EE-93692F788EE2}">
      <dgm:prSet/>
      <dgm:spPr/>
      <dgm:t>
        <a:bodyPr/>
        <a:lstStyle/>
        <a:p>
          <a:endParaRPr lang="ru-RU"/>
        </a:p>
      </dgm:t>
    </dgm:pt>
    <dgm:pt modelId="{4D9A42B5-D951-400E-A5DA-07AE822F89DE}" type="sibTrans" cxnId="{7CB3371B-ACC1-4F73-A0EE-93692F788EE2}">
      <dgm:prSet/>
      <dgm:spPr/>
      <dgm:t>
        <a:bodyPr/>
        <a:lstStyle/>
        <a:p>
          <a:endParaRPr lang="ru-RU"/>
        </a:p>
      </dgm:t>
    </dgm:pt>
    <dgm:pt modelId="{5AFE0C98-B612-4D1F-8A1D-63497FAFFAC9}" type="pres">
      <dgm:prSet presAssocID="{4FDA2FB2-8C2C-4CA9-8776-184E811DF8F6}" presName="compositeShape" presStyleCnt="0">
        <dgm:presLayoutVars>
          <dgm:dir/>
          <dgm:resizeHandles/>
        </dgm:presLayoutVars>
      </dgm:prSet>
      <dgm:spPr/>
    </dgm:pt>
    <dgm:pt modelId="{6BCC0ED5-C1CB-4F61-8518-7E7E7019A6A0}" type="pres">
      <dgm:prSet presAssocID="{4FDA2FB2-8C2C-4CA9-8776-184E811DF8F6}" presName="pyramid" presStyleLbl="node1" presStyleIdx="0" presStyleCnt="1" custLinFactNeighborX="-83" custLinFactNeighborY="0"/>
      <dgm:spPr>
        <a:blipFill rotWithShape="0">
          <a:blip xmlns:r="http://schemas.openxmlformats.org/officeDocument/2006/relationships" r:embed="rId1"/>
          <a:stretch>
            <a:fillRect/>
          </a:stretch>
        </a:blipFill>
      </dgm:spPr>
    </dgm:pt>
    <dgm:pt modelId="{576727B3-6E98-401A-9A19-73D6CF186BA0}" type="pres">
      <dgm:prSet presAssocID="{4FDA2FB2-8C2C-4CA9-8776-184E811DF8F6}" presName="theList" presStyleCnt="0"/>
      <dgm:spPr/>
    </dgm:pt>
    <dgm:pt modelId="{72F311BA-1C84-4B74-91C4-3D567CF84483}" type="pres">
      <dgm:prSet presAssocID="{F650EBAE-D988-4083-A328-F8B411B426E3}" presName="aNode" presStyleLbl="fgAcc1" presStyleIdx="0" presStyleCnt="3" custScaleX="252629" custScaleY="126085" custLinFactNeighborX="-363" custLinFactNeighborY="-56149">
        <dgm:presLayoutVars>
          <dgm:bulletEnabled val="1"/>
        </dgm:presLayoutVars>
      </dgm:prSet>
      <dgm:spPr/>
      <dgm:t>
        <a:bodyPr/>
        <a:lstStyle/>
        <a:p>
          <a:endParaRPr lang="ru-RU"/>
        </a:p>
      </dgm:t>
    </dgm:pt>
    <dgm:pt modelId="{9B1ABA31-DE2B-4993-BB30-5DB1D8CEF750}" type="pres">
      <dgm:prSet presAssocID="{F650EBAE-D988-4083-A328-F8B411B426E3}" presName="aSpace" presStyleCnt="0"/>
      <dgm:spPr/>
    </dgm:pt>
    <dgm:pt modelId="{18E502D6-C670-438B-A832-FC2B3515E685}" type="pres">
      <dgm:prSet presAssocID="{C6FAC8C3-413C-41C7-A856-CE8787F7E866}" presName="aNode" presStyleLbl="fgAcc1" presStyleIdx="1" presStyleCnt="3" custScaleX="252139">
        <dgm:presLayoutVars>
          <dgm:bulletEnabled val="1"/>
        </dgm:presLayoutVars>
      </dgm:prSet>
      <dgm:spPr/>
      <dgm:t>
        <a:bodyPr/>
        <a:lstStyle/>
        <a:p>
          <a:endParaRPr lang="ru-RU"/>
        </a:p>
      </dgm:t>
    </dgm:pt>
    <dgm:pt modelId="{315DE679-8212-46E2-94D5-8419EF3295C2}" type="pres">
      <dgm:prSet presAssocID="{C6FAC8C3-413C-41C7-A856-CE8787F7E866}" presName="aSpace" presStyleCnt="0"/>
      <dgm:spPr/>
    </dgm:pt>
    <dgm:pt modelId="{D49E3BB9-780E-43D2-9F00-C72C11C3C95A}" type="pres">
      <dgm:prSet presAssocID="{75EA30B7-49A2-41FE-BC57-7D593331C9DF}" presName="aNode" presStyleLbl="fgAcc1" presStyleIdx="2" presStyleCnt="3" custScaleX="252139" custScaleY="137167">
        <dgm:presLayoutVars>
          <dgm:bulletEnabled val="1"/>
        </dgm:presLayoutVars>
      </dgm:prSet>
      <dgm:spPr/>
      <dgm:t>
        <a:bodyPr/>
        <a:lstStyle/>
        <a:p>
          <a:endParaRPr lang="ru-RU"/>
        </a:p>
      </dgm:t>
    </dgm:pt>
    <dgm:pt modelId="{812F5188-6E34-4DAC-A3FD-7D401D6065A8}" type="pres">
      <dgm:prSet presAssocID="{75EA30B7-49A2-41FE-BC57-7D593331C9DF}" presName="aSpace" presStyleCnt="0"/>
      <dgm:spPr/>
    </dgm:pt>
  </dgm:ptLst>
  <dgm:cxnLst>
    <dgm:cxn modelId="{7CB3371B-ACC1-4F73-A0EE-93692F788EE2}" srcId="{4FDA2FB2-8C2C-4CA9-8776-184E811DF8F6}" destId="{F650EBAE-D988-4083-A328-F8B411B426E3}" srcOrd="0" destOrd="0" parTransId="{8CB4F76B-EC08-4C34-99D4-D5B4654A2CBA}" sibTransId="{4D9A42B5-D951-400E-A5DA-07AE822F89DE}"/>
    <dgm:cxn modelId="{5BA784D4-FBCC-4BE1-A1A9-BC2347C444DD}" type="presOf" srcId="{75EA30B7-49A2-41FE-BC57-7D593331C9DF}" destId="{D49E3BB9-780E-43D2-9F00-C72C11C3C95A}" srcOrd="0" destOrd="0" presId="urn:microsoft.com/office/officeart/2005/8/layout/pyramid2"/>
    <dgm:cxn modelId="{EC761BFB-8376-4D5E-A211-25E0A9140E35}" type="presOf" srcId="{C6FAC8C3-413C-41C7-A856-CE8787F7E866}" destId="{18E502D6-C670-438B-A832-FC2B3515E685}" srcOrd="0" destOrd="0" presId="urn:microsoft.com/office/officeart/2005/8/layout/pyramid2"/>
    <dgm:cxn modelId="{BF77903B-E2B7-426E-B524-6A20E8201FA1}" srcId="{4FDA2FB2-8C2C-4CA9-8776-184E811DF8F6}" destId="{75EA30B7-49A2-41FE-BC57-7D593331C9DF}" srcOrd="2" destOrd="0" parTransId="{2AEE565B-176A-4703-A14F-D012A348BB9A}" sibTransId="{C5ECC05B-22AC-435D-977E-E24A4BC7F3D3}"/>
    <dgm:cxn modelId="{37F38F8A-4744-44FD-B4BA-0083A3F7657C}" type="presOf" srcId="{F650EBAE-D988-4083-A328-F8B411B426E3}" destId="{72F311BA-1C84-4B74-91C4-3D567CF84483}" srcOrd="0" destOrd="0" presId="urn:microsoft.com/office/officeart/2005/8/layout/pyramid2"/>
    <dgm:cxn modelId="{5822F5AB-03D3-4E45-86A1-292B49C07B03}" srcId="{4FDA2FB2-8C2C-4CA9-8776-184E811DF8F6}" destId="{C6FAC8C3-413C-41C7-A856-CE8787F7E866}" srcOrd="1" destOrd="0" parTransId="{41E09CDA-30E5-4B7A-98E1-C17B4CFF61AE}" sibTransId="{0CB313AD-D758-41DC-A194-A29FA64C1FD8}"/>
    <dgm:cxn modelId="{875BE157-756C-4179-8697-5008DFBAFB9C}" type="presOf" srcId="{4FDA2FB2-8C2C-4CA9-8776-184E811DF8F6}" destId="{5AFE0C98-B612-4D1F-8A1D-63497FAFFAC9}" srcOrd="0" destOrd="0" presId="urn:microsoft.com/office/officeart/2005/8/layout/pyramid2"/>
    <dgm:cxn modelId="{3E15FDF3-9AE0-48F2-8E91-BF8923C7CCF5}" type="presParOf" srcId="{5AFE0C98-B612-4D1F-8A1D-63497FAFFAC9}" destId="{6BCC0ED5-C1CB-4F61-8518-7E7E7019A6A0}" srcOrd="0" destOrd="0" presId="urn:microsoft.com/office/officeart/2005/8/layout/pyramid2"/>
    <dgm:cxn modelId="{D6ED8291-CE85-4DA4-9C62-EC2DE6C1058B}" type="presParOf" srcId="{5AFE0C98-B612-4D1F-8A1D-63497FAFFAC9}" destId="{576727B3-6E98-401A-9A19-73D6CF186BA0}" srcOrd="1" destOrd="0" presId="urn:microsoft.com/office/officeart/2005/8/layout/pyramid2"/>
    <dgm:cxn modelId="{F61D2C71-13EC-4832-9512-66E4A3235C82}" type="presParOf" srcId="{576727B3-6E98-401A-9A19-73D6CF186BA0}" destId="{72F311BA-1C84-4B74-91C4-3D567CF84483}" srcOrd="0" destOrd="0" presId="urn:microsoft.com/office/officeart/2005/8/layout/pyramid2"/>
    <dgm:cxn modelId="{44641A8D-D1EC-4E0E-A687-0D8EEF250B9A}" type="presParOf" srcId="{576727B3-6E98-401A-9A19-73D6CF186BA0}" destId="{9B1ABA31-DE2B-4993-BB30-5DB1D8CEF750}" srcOrd="1" destOrd="0" presId="urn:microsoft.com/office/officeart/2005/8/layout/pyramid2"/>
    <dgm:cxn modelId="{E48F6D95-E3F8-45A8-9236-E50D9052F24B}" type="presParOf" srcId="{576727B3-6E98-401A-9A19-73D6CF186BA0}" destId="{18E502D6-C670-438B-A832-FC2B3515E685}" srcOrd="2" destOrd="0" presId="urn:microsoft.com/office/officeart/2005/8/layout/pyramid2"/>
    <dgm:cxn modelId="{C8B10FCF-2FD1-424D-BF48-F400D4B52634}" type="presParOf" srcId="{576727B3-6E98-401A-9A19-73D6CF186BA0}" destId="{315DE679-8212-46E2-94D5-8419EF3295C2}" srcOrd="3" destOrd="0" presId="urn:microsoft.com/office/officeart/2005/8/layout/pyramid2"/>
    <dgm:cxn modelId="{E3EE9986-7D93-4D42-9695-426C43FF107C}" type="presParOf" srcId="{576727B3-6E98-401A-9A19-73D6CF186BA0}" destId="{D49E3BB9-780E-43D2-9F00-C72C11C3C95A}" srcOrd="4" destOrd="0" presId="urn:microsoft.com/office/officeart/2005/8/layout/pyramid2"/>
    <dgm:cxn modelId="{F303D9B4-63F3-4BF3-A500-A40861C2FD26}" type="presParOf" srcId="{576727B3-6E98-401A-9A19-73D6CF186BA0}" destId="{812F5188-6E34-4DAC-A3FD-7D401D6065A8}"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0ED5-C1CB-4F61-8518-7E7E7019A6A0}">
      <dsp:nvSpPr>
        <dsp:cNvPr id="0" name=""/>
        <dsp:cNvSpPr/>
      </dsp:nvSpPr>
      <dsp:spPr>
        <a:xfrm>
          <a:off x="1113228" y="0"/>
          <a:ext cx="3643338" cy="3643338"/>
        </a:xfrm>
        <a:prstGeom prst="triangl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2F311BA-1C84-4B74-91C4-3D567CF84483}">
      <dsp:nvSpPr>
        <dsp:cNvPr id="0" name=""/>
        <dsp:cNvSpPr/>
      </dsp:nvSpPr>
      <dsp:spPr>
        <a:xfrm>
          <a:off x="1122067" y="313403"/>
          <a:ext cx="5982683" cy="916946"/>
        </a:xfrm>
        <a:prstGeom prst="round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 Производственной</a:t>
          </a:r>
          <a:endParaRPr lang="ru-RU" sz="2000" kern="1200" dirty="0"/>
        </a:p>
      </dsp:txBody>
      <dsp:txXfrm>
        <a:off x="1166829" y="358165"/>
        <a:ext cx="5893159" cy="827422"/>
      </dsp:txXfrm>
    </dsp:sp>
    <dsp:sp modelId="{18E502D6-C670-438B-A832-FC2B3515E685}">
      <dsp:nvSpPr>
        <dsp:cNvPr id="0" name=""/>
        <dsp:cNvSpPr/>
      </dsp:nvSpPr>
      <dsp:spPr>
        <a:xfrm>
          <a:off x="1136466" y="1372297"/>
          <a:ext cx="5971079" cy="727244"/>
        </a:xfrm>
        <a:prstGeom prst="round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Финансово-экономической </a:t>
          </a:r>
          <a:endParaRPr lang="ru-RU" sz="2000" kern="1200" dirty="0"/>
        </a:p>
      </dsp:txBody>
      <dsp:txXfrm>
        <a:off x="1171967" y="1407798"/>
        <a:ext cx="5900077" cy="656242"/>
      </dsp:txXfrm>
    </dsp:sp>
    <dsp:sp modelId="{D49E3BB9-780E-43D2-9F00-C72C11C3C95A}">
      <dsp:nvSpPr>
        <dsp:cNvPr id="0" name=""/>
        <dsp:cNvSpPr/>
      </dsp:nvSpPr>
      <dsp:spPr>
        <a:xfrm>
          <a:off x="1136466" y="2190447"/>
          <a:ext cx="5971079" cy="997539"/>
        </a:xfrm>
        <a:prstGeom prst="round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Социальной (кадровая политика)</a:t>
          </a:r>
          <a:endParaRPr lang="ru-RU" sz="2000" kern="1200" dirty="0"/>
        </a:p>
      </dsp:txBody>
      <dsp:txXfrm>
        <a:off x="1185162" y="2239143"/>
        <a:ext cx="5873687" cy="9001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308476" cy="341313"/>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075" name="Rectangle 3"/>
          <p:cNvSpPr>
            <a:spLocks noGrp="1" noChangeArrowheads="1"/>
          </p:cNvSpPr>
          <p:nvPr>
            <p:ph type="dt" sz="quarter" idx="1"/>
          </p:nvPr>
        </p:nvSpPr>
        <p:spPr bwMode="auto">
          <a:xfrm>
            <a:off x="4972050" y="6410326"/>
            <a:ext cx="2119313" cy="288925"/>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algn="r" eaLnBrk="1" hangingPunct="1">
              <a:defRPr sz="800">
                <a:latin typeface="Arial" charset="0"/>
              </a:defRPr>
            </a:lvl1pPr>
          </a:lstStyle>
          <a:p>
            <a:pPr>
              <a:defRPr/>
            </a:pPr>
            <a:endParaRPr lang="ru-RU"/>
          </a:p>
          <a:p>
            <a:pPr>
              <a:defRPr/>
            </a:pPr>
            <a:fld id="{AEB04FC8-ED15-4127-9AB7-A94C780658F7}" type="datetime8">
              <a:rPr lang="ru-RU"/>
              <a:pPr>
                <a:defRPr/>
              </a:pPr>
              <a:t>09.01.2021 17:30</a:t>
            </a:fld>
            <a:endParaRPr lang="ru-RU"/>
          </a:p>
        </p:txBody>
      </p:sp>
      <p:sp>
        <p:nvSpPr>
          <p:cNvPr id="3076" name="Rectangle 4"/>
          <p:cNvSpPr>
            <a:spLocks noGrp="1" noChangeArrowheads="1"/>
          </p:cNvSpPr>
          <p:nvPr>
            <p:ph type="ftr" sz="quarter" idx="2"/>
          </p:nvPr>
        </p:nvSpPr>
        <p:spPr bwMode="auto">
          <a:xfrm>
            <a:off x="1082676" y="6359525"/>
            <a:ext cx="388937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eaLnBrk="1" hangingPunct="1">
              <a:defRPr sz="1000">
                <a:latin typeface="Arial" charset="0"/>
              </a:defRPr>
            </a:lvl1pPr>
          </a:lstStyle>
          <a:p>
            <a:pPr>
              <a:defRPr/>
            </a:pPr>
            <a:r>
              <a:rPr lang="ru-RU" smtClean="0"/>
              <a:t>Методология воспитания</a:t>
            </a:r>
            <a:endParaRPr lang="ru-RU"/>
          </a:p>
        </p:txBody>
      </p:sp>
      <p:sp>
        <p:nvSpPr>
          <p:cNvPr id="3077" name="Rectangle 5"/>
          <p:cNvSpPr>
            <a:spLocks noGrp="1" noChangeArrowheads="1"/>
          </p:cNvSpPr>
          <p:nvPr>
            <p:ph type="sldNum" sz="quarter" idx="3"/>
          </p:nvPr>
        </p:nvSpPr>
        <p:spPr bwMode="auto">
          <a:xfrm>
            <a:off x="7550151" y="6359525"/>
            <a:ext cx="138112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algn="r" eaLnBrk="1" hangingPunct="1">
              <a:defRPr sz="1200" smtClean="0"/>
            </a:lvl1pPr>
          </a:lstStyle>
          <a:p>
            <a:pPr>
              <a:defRPr/>
            </a:pPr>
            <a:r>
              <a:rPr lang="ru-RU" altLang="ru-RU"/>
              <a:t>Стр. </a:t>
            </a:r>
            <a:fld id="{99928758-4F46-4BB8-87D0-608546AA7D70}" type="slidenum">
              <a:rPr lang="ru-RU" altLang="ru-RU"/>
              <a:pPr>
                <a:defRPr/>
              </a:pPr>
              <a:t>‹#›</a:t>
            </a:fld>
            <a:endParaRPr lang="ru-RU" altLang="ru-RU"/>
          </a:p>
        </p:txBody>
      </p:sp>
    </p:spTree>
    <p:extLst>
      <p:ext uri="{BB962C8B-B14F-4D97-AF65-F5344CB8AC3E}">
        <p14:creationId xmlns:p14="http://schemas.microsoft.com/office/powerpoint/2010/main" val="2828798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7171" name="Rectangle 3"/>
          <p:cNvSpPr>
            <a:spLocks noGrp="1" noRot="1" noChangeAspect="1" noChangeArrowheads="1" noTextEdit="1"/>
          </p:cNvSpPr>
          <p:nvPr>
            <p:ph type="sldImg" idx="2"/>
          </p:nvPr>
        </p:nvSpPr>
        <p:spPr bwMode="auto">
          <a:xfrm>
            <a:off x="3271838" y="511175"/>
            <a:ext cx="3405187" cy="2554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p:cNvSpPr>
            <a:spLocks noGrp="1" noChangeArrowheads="1"/>
          </p:cNvSpPr>
          <p:nvPr>
            <p:ph type="body" sz="quarter" idx="3"/>
          </p:nvPr>
        </p:nvSpPr>
        <p:spPr bwMode="auto">
          <a:xfrm>
            <a:off x="1323977" y="3236913"/>
            <a:ext cx="7294562" cy="3067050"/>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1" name="Rectangle 5"/>
          <p:cNvSpPr>
            <a:spLocks noGrp="1" noChangeArrowheads="1"/>
          </p:cNvSpPr>
          <p:nvPr>
            <p:ph type="dt" idx="1"/>
          </p:nvPr>
        </p:nvSpPr>
        <p:spPr bwMode="auto">
          <a:xfrm>
            <a:off x="5634039"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4102" name="Rectangle 6"/>
          <p:cNvSpPr>
            <a:spLocks noGrp="1" noChangeArrowheads="1"/>
          </p:cNvSpPr>
          <p:nvPr>
            <p:ph type="ftr" sz="quarter" idx="4"/>
          </p:nvPr>
        </p:nvSpPr>
        <p:spPr bwMode="auto">
          <a:xfrm>
            <a:off x="1"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eaLnBrk="0" hangingPunct="0">
              <a:defRPr sz="1200">
                <a:latin typeface="Times New Roman" pitchFamily="18" charset="0"/>
              </a:defRPr>
            </a:lvl1pPr>
          </a:lstStyle>
          <a:p>
            <a:pPr>
              <a:defRPr/>
            </a:pPr>
            <a:r>
              <a:rPr lang="ru-RU" smtClean="0"/>
              <a:t>Методология воспитания</a:t>
            </a:r>
            <a:endParaRPr lang="ru-RU"/>
          </a:p>
        </p:txBody>
      </p:sp>
      <p:sp>
        <p:nvSpPr>
          <p:cNvPr id="4103" name="Rectangle 7"/>
          <p:cNvSpPr>
            <a:spLocks noGrp="1" noChangeArrowheads="1"/>
          </p:cNvSpPr>
          <p:nvPr>
            <p:ph type="sldNum" sz="quarter" idx="5"/>
          </p:nvPr>
        </p:nvSpPr>
        <p:spPr bwMode="auto">
          <a:xfrm>
            <a:off x="5634039"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FA3A3332-FDB5-4BC3-8DB5-AE92543385B2}" type="slidenum">
              <a:rPr lang="ru-RU" altLang="ru-RU"/>
              <a:pPr>
                <a:defRPr/>
              </a:pPr>
              <a:t>‹#›</a:t>
            </a:fld>
            <a:endParaRPr lang="ru-RU" altLang="ru-RU"/>
          </a:p>
        </p:txBody>
      </p:sp>
    </p:spTree>
    <p:extLst>
      <p:ext uri="{BB962C8B-B14F-4D97-AF65-F5344CB8AC3E}">
        <p14:creationId xmlns:p14="http://schemas.microsoft.com/office/powerpoint/2010/main" val="21919622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20</a:t>
            </a:fld>
            <a:endParaRPr lang="ru-RU" altLang="ru-RU"/>
          </a:p>
        </p:txBody>
      </p:sp>
    </p:spTree>
    <p:extLst>
      <p:ext uri="{BB962C8B-B14F-4D97-AF65-F5344CB8AC3E}">
        <p14:creationId xmlns:p14="http://schemas.microsoft.com/office/powerpoint/2010/main" val="17626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21</a:t>
            </a:fld>
            <a:endParaRPr lang="ru-RU" altLang="ru-RU"/>
          </a:p>
        </p:txBody>
      </p:sp>
    </p:spTree>
    <p:extLst>
      <p:ext uri="{BB962C8B-B14F-4D97-AF65-F5344CB8AC3E}">
        <p14:creationId xmlns:p14="http://schemas.microsoft.com/office/powerpoint/2010/main" val="17626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24</a:t>
            </a:fld>
            <a:endParaRPr lang="ru-RU" altLang="ru-RU"/>
          </a:p>
        </p:txBody>
      </p:sp>
    </p:spTree>
    <p:extLst>
      <p:ext uri="{BB962C8B-B14F-4D97-AF65-F5344CB8AC3E}">
        <p14:creationId xmlns:p14="http://schemas.microsoft.com/office/powerpoint/2010/main" val="407960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38</a:t>
            </a:fld>
            <a:endParaRPr lang="ru-RU" altLang="ru-RU"/>
          </a:p>
        </p:txBody>
      </p:sp>
    </p:spTree>
    <p:extLst>
      <p:ext uri="{BB962C8B-B14F-4D97-AF65-F5344CB8AC3E}">
        <p14:creationId xmlns:p14="http://schemas.microsoft.com/office/powerpoint/2010/main" val="150429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39</a:t>
            </a:fld>
            <a:endParaRPr lang="ru-RU" altLang="ru-RU"/>
          </a:p>
        </p:txBody>
      </p:sp>
    </p:spTree>
    <p:extLst>
      <p:ext uri="{BB962C8B-B14F-4D97-AF65-F5344CB8AC3E}">
        <p14:creationId xmlns:p14="http://schemas.microsoft.com/office/powerpoint/2010/main" val="150429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48</a:t>
            </a:fld>
            <a:endParaRPr lang="ru-RU" altLang="ru-RU"/>
          </a:p>
        </p:txBody>
      </p:sp>
    </p:spTree>
    <p:extLst>
      <p:ext uri="{BB962C8B-B14F-4D97-AF65-F5344CB8AC3E}">
        <p14:creationId xmlns:p14="http://schemas.microsoft.com/office/powerpoint/2010/main" val="340131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50</a:t>
            </a:fld>
            <a:endParaRPr lang="ru-RU" altLang="ru-RU"/>
          </a:p>
        </p:txBody>
      </p:sp>
    </p:spTree>
    <p:extLst>
      <p:ext uri="{BB962C8B-B14F-4D97-AF65-F5344CB8AC3E}">
        <p14:creationId xmlns:p14="http://schemas.microsoft.com/office/powerpoint/2010/main" val="33745717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1"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1" indent="0" algn="ctr">
              <a:buNone/>
              <a:defRPr>
                <a:solidFill>
                  <a:schemeClr val="tx1">
                    <a:tint val="75000"/>
                  </a:schemeClr>
                </a:solidFill>
              </a:defRPr>
            </a:lvl3pPr>
            <a:lvl4pPr marL="1371481" indent="0" algn="ctr">
              <a:buNone/>
              <a:defRPr>
                <a:solidFill>
                  <a:schemeClr val="tx1">
                    <a:tint val="75000"/>
                  </a:schemeClr>
                </a:solidFill>
              </a:defRPr>
            </a:lvl4pPr>
            <a:lvl5pPr marL="1828642" indent="0" algn="ctr">
              <a:buNone/>
              <a:defRPr>
                <a:solidFill>
                  <a:schemeClr val="tx1">
                    <a:tint val="75000"/>
                  </a:schemeClr>
                </a:solidFill>
              </a:defRPr>
            </a:lvl5pPr>
            <a:lvl6pPr marL="2285802" indent="0" algn="ctr">
              <a:buNone/>
              <a:defRPr>
                <a:solidFill>
                  <a:schemeClr val="tx1">
                    <a:tint val="75000"/>
                  </a:schemeClr>
                </a:solidFill>
              </a:defRPr>
            </a:lvl6pPr>
            <a:lvl7pPr marL="2742963" indent="0" algn="ctr">
              <a:buNone/>
              <a:defRPr>
                <a:solidFill>
                  <a:schemeClr val="tx1">
                    <a:tint val="75000"/>
                  </a:schemeClr>
                </a:solidFill>
              </a:defRPr>
            </a:lvl7pPr>
            <a:lvl8pPr marL="3200123" indent="0" algn="ctr">
              <a:buNone/>
              <a:defRPr>
                <a:solidFill>
                  <a:schemeClr val="tx1">
                    <a:tint val="75000"/>
                  </a:schemeClr>
                </a:solidFill>
              </a:defRPr>
            </a:lvl8pPr>
            <a:lvl9pPr marL="365728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9840D3-B06D-4AB4-A85B-50212F1A987A}"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E8E89CE-F93A-404E-A6DB-E278FD98BFF9}" type="slidenum">
              <a:rPr lang="ru-RU" altLang="ru-RU"/>
              <a:pPr>
                <a:defRPr/>
              </a:pPr>
              <a:t>‹#›</a:t>
            </a:fld>
            <a:endParaRPr lang="ru-RU" altLang="ru-RU"/>
          </a:p>
        </p:txBody>
      </p:sp>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7384"/>
            <a:ext cx="9144000" cy="1057275"/>
          </a:xfrm>
          <a:prstGeom prst="rect">
            <a:avLst/>
          </a:prstGeom>
        </p:spPr>
      </p:pic>
      <p:pic>
        <p:nvPicPr>
          <p:cNvPr id="8" name="Рисунок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085184"/>
            <a:ext cx="4602863" cy="1771945"/>
          </a:xfrm>
          <a:prstGeom prst="rect">
            <a:avLst/>
          </a:prstGeom>
        </p:spPr>
      </p:pic>
    </p:spTree>
    <p:extLst>
      <p:ext uri="{BB962C8B-B14F-4D97-AF65-F5344CB8AC3E}">
        <p14:creationId xmlns:p14="http://schemas.microsoft.com/office/powerpoint/2010/main" val="3424442409"/>
      </p:ext>
    </p:extLst>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ABE533-804D-42C1-960A-58829F29D8C5}"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5ED13D29-10CF-450B-B7C6-EE9F6DFCCE8C}" type="slidenum">
              <a:rPr lang="ru-RU" altLang="ru-RU"/>
              <a:pPr>
                <a:defRPr/>
              </a:pPr>
              <a:t>‹#›</a:t>
            </a:fld>
            <a:endParaRPr lang="ru-RU" altLang="ru-RU"/>
          </a:p>
        </p:txBody>
      </p:sp>
    </p:spTree>
    <p:extLst>
      <p:ext uri="{BB962C8B-B14F-4D97-AF65-F5344CB8AC3E}">
        <p14:creationId xmlns:p14="http://schemas.microsoft.com/office/powerpoint/2010/main" val="403608892"/>
      </p:ext>
    </p:extLst>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01C51A-0E11-476D-95CB-D749B160769B}"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DB07351-CBB4-45E7-A6F2-B957FB5BA6B1}" type="slidenum">
              <a:rPr lang="ru-RU" altLang="ru-RU"/>
              <a:pPr>
                <a:defRPr/>
              </a:pPr>
              <a:t>‹#›</a:t>
            </a:fld>
            <a:endParaRPr lang="ru-RU" altLang="ru-RU"/>
          </a:p>
        </p:txBody>
      </p:sp>
    </p:spTree>
    <p:extLst>
      <p:ext uri="{BB962C8B-B14F-4D97-AF65-F5344CB8AC3E}">
        <p14:creationId xmlns:p14="http://schemas.microsoft.com/office/powerpoint/2010/main" val="1695084295"/>
      </p:ext>
    </p:extLst>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163" y="4572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73163" y="1981200"/>
            <a:ext cx="7772400" cy="4114800"/>
          </a:xfrm>
        </p:spPr>
        <p:txBody>
          <a:bodyPr>
            <a:normAutofit/>
          </a:bodyPr>
          <a:lstStyle/>
          <a:p>
            <a:pPr lvl="0"/>
            <a:endParaRPr lang="ru-RU" noProof="0"/>
          </a:p>
        </p:txBody>
      </p:sp>
      <p:sp>
        <p:nvSpPr>
          <p:cNvPr id="4" name="Нижний колонтитул 3"/>
          <p:cNvSpPr>
            <a:spLocks noGrp="1"/>
          </p:cNvSpPr>
          <p:nvPr>
            <p:ph type="ftr" sz="quarter" idx="10"/>
          </p:nvPr>
        </p:nvSpPr>
        <p:spPr>
          <a:xfrm>
            <a:off x="1219200" y="6248400"/>
            <a:ext cx="2819400" cy="457200"/>
          </a:xfrm>
        </p:spPr>
        <p:txBody>
          <a:bodyPr/>
          <a:lstStyle>
            <a:lvl1pPr>
              <a:defRPr smtClean="0"/>
            </a:lvl1pPr>
          </a:lstStyle>
          <a:p>
            <a:pPr>
              <a:defRPr/>
            </a:pPr>
            <a:r>
              <a:rPr lang="ru-RU" smtClean="0"/>
              <a:t>Методология воспитания: воспитание Человека</a:t>
            </a:r>
            <a:endParaRPr lang="ru-RU"/>
          </a:p>
        </p:txBody>
      </p:sp>
      <p:sp>
        <p:nvSpPr>
          <p:cNvPr id="5" name="Номер слайда 4"/>
          <p:cNvSpPr>
            <a:spLocks noGrp="1"/>
          </p:cNvSpPr>
          <p:nvPr>
            <p:ph type="sldNum" sz="quarter" idx="11"/>
          </p:nvPr>
        </p:nvSpPr>
        <p:spPr>
          <a:xfrm>
            <a:off x="7010400" y="6248400"/>
            <a:ext cx="1905000" cy="457200"/>
          </a:xfrm>
        </p:spPr>
        <p:txBody>
          <a:bodyPr/>
          <a:lstStyle>
            <a:lvl1pPr>
              <a:defRPr smtClean="0"/>
            </a:lvl1pPr>
          </a:lstStyle>
          <a:p>
            <a:pPr>
              <a:defRPr/>
            </a:pPr>
            <a:fld id="{E1365E51-4D49-425B-9A25-BF29158CF463}" type="slidenum">
              <a:rPr lang="ru-RU" altLang="ru-RU"/>
              <a:pPr>
                <a:defRPr/>
              </a:pPr>
              <a:t>‹#›</a:t>
            </a:fld>
            <a:endParaRPr lang="ru-RU" altLang="ru-RU"/>
          </a:p>
        </p:txBody>
      </p:sp>
    </p:spTree>
    <p:extLst>
      <p:ext uri="{BB962C8B-B14F-4D97-AF65-F5344CB8AC3E}">
        <p14:creationId xmlns:p14="http://schemas.microsoft.com/office/powerpoint/2010/main" val="36313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190501"/>
            <a:ext cx="7010400" cy="15271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00200" y="1916113"/>
            <a:ext cx="3429000" cy="41148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5181600" y="1916113"/>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3491880" y="6356350"/>
            <a:ext cx="951384" cy="365125"/>
          </a:xfrm>
          <a:ln/>
        </p:spPr>
        <p:txBody>
          <a:bodyPr/>
          <a:lstStyle>
            <a:lvl1pPr>
              <a:defRPr sz="1100">
                <a:solidFill>
                  <a:srgbClr val="1547B6"/>
                </a:solidFill>
              </a:defRPr>
            </a:lvl1pPr>
          </a:lstStyle>
          <a:p>
            <a:pPr>
              <a:defRPr/>
            </a:pPr>
            <a:fld id="{58DD93BF-5D2C-4EEE-B110-1A7C89C4C75C}" type="datetime1">
              <a:rPr lang="ru-RU" smtClean="0"/>
              <a:pPr>
                <a:defRPr/>
              </a:pPr>
              <a:t>09.01.2021</a:t>
            </a:fld>
            <a:endParaRPr lang="ru-RU" dirty="0"/>
          </a:p>
        </p:txBody>
      </p:sp>
      <p:sp>
        <p:nvSpPr>
          <p:cNvPr id="6" name="Rectangle 5"/>
          <p:cNvSpPr>
            <a:spLocks noGrp="1" noChangeArrowheads="1"/>
          </p:cNvSpPr>
          <p:nvPr>
            <p:ph type="ftr" sz="quarter" idx="11"/>
          </p:nvPr>
        </p:nvSpPr>
        <p:spPr>
          <a:xfrm>
            <a:off x="4499992" y="6356350"/>
            <a:ext cx="3615680" cy="365125"/>
          </a:xfrm>
          <a:ln/>
        </p:spPr>
        <p:txBody>
          <a:bodyPr/>
          <a:lstStyle>
            <a:lvl1pPr>
              <a:defRPr sz="1100">
                <a:solidFill>
                  <a:srgbClr val="1547B6"/>
                </a:solidFill>
              </a:defRPr>
            </a:lvl1pPr>
          </a:lstStyle>
          <a:p>
            <a:pPr>
              <a:defRPr/>
            </a:pPr>
            <a:r>
              <a:rPr lang="ru-RU" smtClean="0"/>
              <a:t>Методология воспитания: воспитание Человека</a:t>
            </a:r>
            <a:endParaRPr lang="ru-RU" dirty="0"/>
          </a:p>
        </p:txBody>
      </p:sp>
      <p:sp>
        <p:nvSpPr>
          <p:cNvPr id="7" name="Rectangle 6"/>
          <p:cNvSpPr>
            <a:spLocks noGrp="1" noChangeArrowheads="1"/>
          </p:cNvSpPr>
          <p:nvPr>
            <p:ph type="sldNum" sz="quarter" idx="12"/>
          </p:nvPr>
        </p:nvSpPr>
        <p:spPr>
          <a:ln/>
        </p:spPr>
        <p:txBody>
          <a:bodyPr/>
          <a:lstStyle>
            <a:lvl1pPr>
              <a:defRPr sz="1100">
                <a:solidFill>
                  <a:srgbClr val="1547B6"/>
                </a:solidFill>
              </a:defRPr>
            </a:lvl1pPr>
          </a:lstStyle>
          <a:p>
            <a:pPr>
              <a:defRPr/>
            </a:pPr>
            <a:fld id="{2C5BE45E-C9BB-4AE1-A083-5243A426338E}" type="slidenum">
              <a:rPr lang="ru-RU" altLang="ru-RU" smtClean="0"/>
              <a:pPr>
                <a:defRPr/>
              </a:pPr>
              <a:t>‹#›</a:t>
            </a:fld>
            <a:endParaRPr lang="ru-RU" altLang="ru-RU" dirty="0"/>
          </a:p>
        </p:txBody>
      </p:sp>
    </p:spTree>
    <p:extLst>
      <p:ext uri="{BB962C8B-B14F-4D97-AF65-F5344CB8AC3E}">
        <p14:creationId xmlns:p14="http://schemas.microsoft.com/office/powerpoint/2010/main" val="2921424052"/>
      </p:ext>
    </p:extLst>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84784"/>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3507559" y="6520259"/>
            <a:ext cx="1023392" cy="365125"/>
          </a:xfrm>
        </p:spPr>
        <p:txBody>
          <a:bodyPr/>
          <a:lstStyle>
            <a:lvl1pPr algn="r">
              <a:defRPr>
                <a:solidFill>
                  <a:srgbClr val="1547B6"/>
                </a:solidFill>
              </a:defRPr>
            </a:lvl1p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587679" y="6520259"/>
            <a:ext cx="3543672" cy="365125"/>
          </a:xfrm>
        </p:spPr>
        <p:txBody>
          <a:bodyPr/>
          <a:lstStyle>
            <a:lvl1pPr>
              <a:defRPr>
                <a:solidFill>
                  <a:srgbClr val="1547B6"/>
                </a:solidFill>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solidFill>
                  <a:srgbClr val="1547B6"/>
                </a:solidFill>
              </a:defRPr>
            </a:lvl1pPr>
          </a:lstStyle>
          <a:p>
            <a:pPr>
              <a:defRPr/>
            </a:pPr>
            <a:fld id="{9FBCF1D7-8868-465C-B1B9-35D0F7EC2CE5}" type="slidenum">
              <a:rPr lang="ru-RU" altLang="ru-RU" smtClean="0"/>
              <a:pPr>
                <a:defRPr/>
              </a:pPr>
              <a:t>‹#›</a:t>
            </a:fld>
            <a:endParaRPr lang="ru-RU" altLang="ru-RU"/>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5672" y="274638"/>
            <a:ext cx="800639" cy="951285"/>
          </a:xfrm>
          <a:prstGeom prst="rect">
            <a:avLst/>
          </a:prstGeom>
        </p:spPr>
      </p:pic>
      <p:pic>
        <p:nvPicPr>
          <p:cNvPr id="9" name="Рисунок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17233"/>
            <a:ext cx="3482824" cy="1340768"/>
          </a:xfrm>
          <a:prstGeom prst="rect">
            <a:avLst/>
          </a:prstGeom>
        </p:spPr>
      </p:pic>
    </p:spTree>
    <p:extLst>
      <p:ext uri="{BB962C8B-B14F-4D97-AF65-F5344CB8AC3E}">
        <p14:creationId xmlns:p14="http://schemas.microsoft.com/office/powerpoint/2010/main" val="617112261"/>
      </p:ext>
    </p:extLst>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1" indent="0">
              <a:buNone/>
              <a:defRPr sz="1600">
                <a:solidFill>
                  <a:schemeClr val="tx1">
                    <a:tint val="75000"/>
                  </a:schemeClr>
                </a:solidFill>
              </a:defRPr>
            </a:lvl3pPr>
            <a:lvl4pPr marL="1371481" indent="0">
              <a:buNone/>
              <a:defRPr sz="1400">
                <a:solidFill>
                  <a:schemeClr val="tx1">
                    <a:tint val="75000"/>
                  </a:schemeClr>
                </a:solidFill>
              </a:defRPr>
            </a:lvl4pPr>
            <a:lvl5pPr marL="1828642" indent="0">
              <a:buNone/>
              <a:defRPr sz="1400">
                <a:solidFill>
                  <a:schemeClr val="tx1">
                    <a:tint val="75000"/>
                  </a:schemeClr>
                </a:solidFill>
              </a:defRPr>
            </a:lvl5pPr>
            <a:lvl6pPr marL="2285802" indent="0">
              <a:buNone/>
              <a:defRPr sz="1400">
                <a:solidFill>
                  <a:schemeClr val="tx1">
                    <a:tint val="75000"/>
                  </a:schemeClr>
                </a:solidFill>
              </a:defRPr>
            </a:lvl6pPr>
            <a:lvl7pPr marL="2742963" indent="0">
              <a:buNone/>
              <a:defRPr sz="1400">
                <a:solidFill>
                  <a:schemeClr val="tx1">
                    <a:tint val="75000"/>
                  </a:schemeClr>
                </a:solidFill>
              </a:defRPr>
            </a:lvl7pPr>
            <a:lvl8pPr marL="3200123" indent="0">
              <a:buNone/>
              <a:defRPr sz="1400">
                <a:solidFill>
                  <a:schemeClr val="tx1">
                    <a:tint val="75000"/>
                  </a:schemeClr>
                </a:solidFill>
              </a:defRPr>
            </a:lvl8pPr>
            <a:lvl9pPr marL="3657284"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99FA7E-F34F-40A5-880F-6F25ABA38237}"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CB64375F-ED4C-4D03-8799-0C32D76C339F}" type="slidenum">
              <a:rPr lang="ru-RU" altLang="ru-RU"/>
              <a:pPr>
                <a:defRPr/>
              </a:pPr>
              <a:t>‹#›</a:t>
            </a:fld>
            <a:endParaRPr lang="ru-RU" altLang="ru-RU"/>
          </a:p>
        </p:txBody>
      </p:sp>
    </p:spTree>
    <p:extLst>
      <p:ext uri="{BB962C8B-B14F-4D97-AF65-F5344CB8AC3E}">
        <p14:creationId xmlns:p14="http://schemas.microsoft.com/office/powerpoint/2010/main" val="1623164614"/>
      </p:ext>
    </p:extLst>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8B5331-8C46-4649-926B-B2D662C2B40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FBA2F5E8-C54E-445A-B000-6A4FB1586BE5}" type="slidenum">
              <a:rPr lang="ru-RU" altLang="ru-RU"/>
              <a:pPr>
                <a:defRPr/>
              </a:pPr>
              <a:t>‹#›</a:t>
            </a:fld>
            <a:endParaRPr lang="ru-RU" altLang="ru-RU"/>
          </a:p>
        </p:txBody>
      </p:sp>
    </p:spTree>
    <p:extLst>
      <p:ext uri="{BB962C8B-B14F-4D97-AF65-F5344CB8AC3E}">
        <p14:creationId xmlns:p14="http://schemas.microsoft.com/office/powerpoint/2010/main" val="770913457"/>
      </p:ext>
    </p:extLst>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E5E44D-7229-4064-ADAA-F07CA8E832DC}" type="datetime1">
              <a:rPr lang="ru-RU" smtClean="0"/>
              <a:pPr>
                <a:defRPr/>
              </a:pPr>
              <a:t>09.01.2021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9" name="Номер слайда 5"/>
          <p:cNvSpPr>
            <a:spLocks noGrp="1"/>
          </p:cNvSpPr>
          <p:nvPr>
            <p:ph type="sldNum" sz="quarter" idx="12"/>
          </p:nvPr>
        </p:nvSpPr>
        <p:spPr/>
        <p:txBody>
          <a:bodyPr/>
          <a:lstStyle>
            <a:lvl1pPr>
              <a:defRPr/>
            </a:lvl1pPr>
          </a:lstStyle>
          <a:p>
            <a:pPr>
              <a:defRPr/>
            </a:pPr>
            <a:fld id="{5534A7CA-B78E-4D6F-AE25-9781E1DB1748}" type="slidenum">
              <a:rPr lang="ru-RU" altLang="ru-RU"/>
              <a:pPr>
                <a:defRPr/>
              </a:pPr>
              <a:t>‹#›</a:t>
            </a:fld>
            <a:endParaRPr lang="ru-RU" altLang="ru-RU"/>
          </a:p>
        </p:txBody>
      </p:sp>
    </p:spTree>
    <p:extLst>
      <p:ext uri="{BB962C8B-B14F-4D97-AF65-F5344CB8AC3E}">
        <p14:creationId xmlns:p14="http://schemas.microsoft.com/office/powerpoint/2010/main" val="3584315406"/>
      </p:ext>
    </p:extLst>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81C23A4-58AA-4E16-B26A-2C07981CF83A}" type="datetime1">
              <a:rPr lang="ru-RU" smtClean="0"/>
              <a:pPr>
                <a:defRPr/>
              </a:pPr>
              <a:t>09.01.2021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5" name="Номер слайда 5"/>
          <p:cNvSpPr>
            <a:spLocks noGrp="1"/>
          </p:cNvSpPr>
          <p:nvPr>
            <p:ph type="sldNum" sz="quarter" idx="12"/>
          </p:nvPr>
        </p:nvSpPr>
        <p:spPr/>
        <p:txBody>
          <a:bodyPr/>
          <a:lstStyle>
            <a:lvl1pPr>
              <a:defRPr/>
            </a:lvl1pPr>
          </a:lstStyle>
          <a:p>
            <a:pPr>
              <a:defRPr/>
            </a:pPr>
            <a:fld id="{19B1DFF5-3B88-4BAB-94B3-0198DC272ECB}" type="slidenum">
              <a:rPr lang="ru-RU" altLang="ru-RU"/>
              <a:pPr>
                <a:defRPr/>
              </a:pPr>
              <a:t>‹#›</a:t>
            </a:fld>
            <a:endParaRPr lang="ru-RU" altLang="ru-RU"/>
          </a:p>
        </p:txBody>
      </p:sp>
    </p:spTree>
    <p:extLst>
      <p:ext uri="{BB962C8B-B14F-4D97-AF65-F5344CB8AC3E}">
        <p14:creationId xmlns:p14="http://schemas.microsoft.com/office/powerpoint/2010/main" val="3955584117"/>
      </p:ext>
    </p:extLst>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0B25A8-13F6-4827-BB2C-D440DA7202F3}" type="datetime1">
              <a:rPr lang="ru-RU" smtClean="0"/>
              <a:pPr>
                <a:defRPr/>
              </a:pPr>
              <a:t>09.01.2021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4" name="Номер слайда 5"/>
          <p:cNvSpPr>
            <a:spLocks noGrp="1"/>
          </p:cNvSpPr>
          <p:nvPr>
            <p:ph type="sldNum" sz="quarter" idx="12"/>
          </p:nvPr>
        </p:nvSpPr>
        <p:spPr/>
        <p:txBody>
          <a:bodyPr/>
          <a:lstStyle>
            <a:lvl1pPr>
              <a:defRPr/>
            </a:lvl1pPr>
          </a:lstStyle>
          <a:p>
            <a:pPr>
              <a:defRPr/>
            </a:pPr>
            <a:fld id="{F98D222F-EF81-4B23-B631-32788856FB1C}" type="slidenum">
              <a:rPr lang="ru-RU" altLang="ru-RU"/>
              <a:pPr>
                <a:defRPr/>
              </a:pPr>
              <a:t>‹#›</a:t>
            </a:fld>
            <a:endParaRPr lang="ru-RU" altLang="ru-RU"/>
          </a:p>
        </p:txBody>
      </p:sp>
    </p:spTree>
    <p:extLst>
      <p:ext uri="{BB962C8B-B14F-4D97-AF65-F5344CB8AC3E}">
        <p14:creationId xmlns:p14="http://schemas.microsoft.com/office/powerpoint/2010/main" val="2047138408"/>
      </p:ext>
    </p:extLst>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FD277D-05CC-4FAE-B311-6B750A258AEA}"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E8632FC5-3127-4F8F-8193-2A3DC594601A}" type="slidenum">
              <a:rPr lang="ru-RU" altLang="ru-RU"/>
              <a:pPr>
                <a:defRPr/>
              </a:pPr>
              <a:t>‹#›</a:t>
            </a:fld>
            <a:endParaRPr lang="ru-RU" altLang="ru-RU"/>
          </a:p>
        </p:txBody>
      </p:sp>
    </p:spTree>
    <p:extLst>
      <p:ext uri="{BB962C8B-B14F-4D97-AF65-F5344CB8AC3E}">
        <p14:creationId xmlns:p14="http://schemas.microsoft.com/office/powerpoint/2010/main" val="528618341"/>
      </p:ext>
    </p:extLst>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60" indent="0">
              <a:buNone/>
              <a:defRPr sz="2800"/>
            </a:lvl2pPr>
            <a:lvl3pPr marL="914321" indent="0">
              <a:buNone/>
              <a:defRPr sz="2400"/>
            </a:lvl3pPr>
            <a:lvl4pPr marL="1371481" indent="0">
              <a:buNone/>
              <a:defRPr sz="2000"/>
            </a:lvl4pPr>
            <a:lvl5pPr marL="1828642" indent="0">
              <a:buNone/>
              <a:defRPr sz="2000"/>
            </a:lvl5pPr>
            <a:lvl6pPr marL="2285802" indent="0">
              <a:buNone/>
              <a:defRPr sz="2000"/>
            </a:lvl6pPr>
            <a:lvl7pPr marL="2742963" indent="0">
              <a:buNone/>
              <a:defRPr sz="2000"/>
            </a:lvl7pPr>
            <a:lvl8pPr marL="3200123" indent="0">
              <a:buNone/>
              <a:defRPr sz="2000"/>
            </a:lvl8pPr>
            <a:lvl9pPr marL="3657284"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58115F-475C-4941-80CC-5C6BF2374D4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8788C44B-3B13-4ECE-9958-DF9B583E4E11}" type="slidenum">
              <a:rPr lang="ru-RU" altLang="ru-RU"/>
              <a:pPr>
                <a:defRPr/>
              </a:pPr>
              <a:t>‹#›</a:t>
            </a:fld>
            <a:endParaRPr lang="ru-RU" altLang="ru-RU"/>
          </a:p>
        </p:txBody>
      </p:sp>
    </p:spTree>
    <p:extLst>
      <p:ext uri="{BB962C8B-B14F-4D97-AF65-F5344CB8AC3E}">
        <p14:creationId xmlns:p14="http://schemas.microsoft.com/office/powerpoint/2010/main" val="1595730190"/>
      </p:ext>
    </p:extLst>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199" y="274638"/>
            <a:ext cx="7430783"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ru-RU" altLang="ru-RU" dirty="0" smtClean="0"/>
              <a:t>Образец заголовка</a:t>
            </a:r>
          </a:p>
        </p:txBody>
      </p:sp>
      <p:sp>
        <p:nvSpPr>
          <p:cNvPr id="2051" name="Текст 2"/>
          <p:cNvSpPr>
            <a:spLocks noGrp="1"/>
          </p:cNvSpPr>
          <p:nvPr>
            <p:ph type="body" idx="1"/>
          </p:nvPr>
        </p:nvSpPr>
        <p:spPr bwMode="auto">
          <a:xfrm>
            <a:off x="457200" y="1692276"/>
            <a:ext cx="8229600" cy="45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3491880" y="6520259"/>
            <a:ext cx="1023392" cy="365125"/>
          </a:xfrm>
          <a:prstGeom prst="rect">
            <a:avLst/>
          </a:prstGeom>
        </p:spPr>
        <p:txBody>
          <a:bodyPr vert="horz" lIns="91432" tIns="45716" rIns="91432" bIns="45716" rtlCol="0" anchor="ctr"/>
          <a:lstStyle>
            <a:lvl1pPr algn="l" eaLnBrk="1" hangingPunct="1">
              <a:defRPr sz="1100">
                <a:solidFill>
                  <a:srgbClr val="1547B7"/>
                </a:solidFill>
                <a:latin typeface="Arial" charset="0"/>
              </a:defRPr>
            </a:lvl1pPr>
          </a:lstStyle>
          <a:p>
            <a:pPr>
              <a:defRPr/>
            </a:pPr>
            <a:fld id="{68827B23-F1DA-4F01-8D46-8C7C9C9E3874}" type="datetime1">
              <a:rPr lang="ru-RU" smtClean="0"/>
              <a:pPr>
                <a:defRPr/>
              </a:pPr>
              <a:t>09.01.2021</a:t>
            </a:fld>
            <a:endParaRPr lang="ru-RU" dirty="0"/>
          </a:p>
        </p:txBody>
      </p:sp>
      <p:sp>
        <p:nvSpPr>
          <p:cNvPr id="5" name="Нижний колонтитул 4"/>
          <p:cNvSpPr>
            <a:spLocks noGrp="1"/>
          </p:cNvSpPr>
          <p:nvPr>
            <p:ph type="ftr" sz="quarter" idx="3"/>
          </p:nvPr>
        </p:nvSpPr>
        <p:spPr>
          <a:xfrm>
            <a:off x="4572000" y="6520259"/>
            <a:ext cx="3543672" cy="365125"/>
          </a:xfrm>
          <a:prstGeom prst="rect">
            <a:avLst/>
          </a:prstGeom>
        </p:spPr>
        <p:txBody>
          <a:bodyPr vert="horz" lIns="91432" tIns="45716" rIns="91432" bIns="45716" rtlCol="0" anchor="ctr"/>
          <a:lstStyle>
            <a:lvl1pPr algn="ctr" eaLnBrk="1" hangingPunct="1">
              <a:defRPr sz="1100" smtClean="0">
                <a:solidFill>
                  <a:srgbClr val="1547B7"/>
                </a:solidFill>
                <a:latin typeface="Arial" charset="0"/>
              </a:defRPr>
            </a:lvl1p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4"/>
          </p:nvPr>
        </p:nvSpPr>
        <p:spPr>
          <a:xfrm>
            <a:off x="8172400" y="6520259"/>
            <a:ext cx="514400" cy="365125"/>
          </a:xfrm>
          <a:prstGeom prst="rect">
            <a:avLst/>
          </a:prstGeom>
        </p:spPr>
        <p:txBody>
          <a:bodyPr vert="horz" wrap="square" lIns="91432" tIns="45716" rIns="91432" bIns="45716" numCol="1" anchor="ctr" anchorCtr="0" compatLnSpc="1">
            <a:prstTxWarp prst="textNoShape">
              <a:avLst/>
            </a:prstTxWarp>
          </a:bodyPr>
          <a:lstStyle>
            <a:lvl1pPr algn="r" eaLnBrk="1" hangingPunct="1">
              <a:defRPr sz="1200" b="1" smtClean="0">
                <a:solidFill>
                  <a:srgbClr val="1547B7"/>
                </a:solidFill>
              </a:defRPr>
            </a:lvl1pPr>
          </a:lstStyle>
          <a:p>
            <a:pPr>
              <a:defRPr/>
            </a:pPr>
            <a:fld id="{02786723-4739-4497-A3C3-7BA6394FF495}"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71" r:id="rId12"/>
    <p:sldLayoutId id="2147484172" r:id="rId13"/>
  </p:sldLayoutIdLst>
  <p:transition>
    <p:cover dir="lu"/>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82"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4"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1" algn="l" defTabSz="914321" rtl="0" eaLnBrk="1" latinLnBrk="0" hangingPunct="1">
        <a:defRPr sz="1800" kern="1200">
          <a:solidFill>
            <a:schemeClr val="tx1"/>
          </a:solidFill>
          <a:latin typeface="+mn-lt"/>
          <a:ea typeface="+mn-ea"/>
          <a:cs typeface="+mn-cs"/>
        </a:defRPr>
      </a:lvl4pPr>
      <a:lvl5pPr marL="1828642" algn="l" defTabSz="914321" rtl="0" eaLnBrk="1" latinLnBrk="0" hangingPunct="1">
        <a:defRPr sz="1800" kern="1200">
          <a:solidFill>
            <a:schemeClr val="tx1"/>
          </a:solidFill>
          <a:latin typeface="+mn-lt"/>
          <a:ea typeface="+mn-ea"/>
          <a:cs typeface="+mn-cs"/>
        </a:defRPr>
      </a:lvl5pPr>
      <a:lvl6pPr marL="2285802" algn="l" defTabSz="914321" rtl="0" eaLnBrk="1" latinLnBrk="0" hangingPunct="1">
        <a:defRPr sz="1800" kern="1200">
          <a:solidFill>
            <a:schemeClr val="tx1"/>
          </a:solidFill>
          <a:latin typeface="+mn-lt"/>
          <a:ea typeface="+mn-ea"/>
          <a:cs typeface="+mn-cs"/>
        </a:defRPr>
      </a:lvl6pPr>
      <a:lvl7pPr marL="2742963" algn="l" defTabSz="914321" rtl="0" eaLnBrk="1" latinLnBrk="0" hangingPunct="1">
        <a:defRPr sz="1800" kern="1200">
          <a:solidFill>
            <a:schemeClr val="tx1"/>
          </a:solidFill>
          <a:latin typeface="+mn-lt"/>
          <a:ea typeface="+mn-ea"/>
          <a:cs typeface="+mn-cs"/>
        </a:defRPr>
      </a:lvl7pPr>
      <a:lvl8pPr marL="3200123" algn="l" defTabSz="914321" rtl="0" eaLnBrk="1" latinLnBrk="0" hangingPunct="1">
        <a:defRPr sz="1800" kern="1200">
          <a:solidFill>
            <a:schemeClr val="tx1"/>
          </a:solidFill>
          <a:latin typeface="+mn-lt"/>
          <a:ea typeface="+mn-ea"/>
          <a:cs typeface="+mn-cs"/>
        </a:defRPr>
      </a:lvl8pPr>
      <a:lvl9pPr marL="3657284"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issercat.com/content/professionalnoe-razvitie-kadrov-sistemy-sotsialnoi-zashchity-naseleniya-rossiiskoi-federatsi#ixzz4TxMlFPy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www.studentlibrary.ru/"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1600" dirty="0"/>
              <a:t>ВОЛГОГРАДСКИЙ ГОСУДАРСТВЕННЫЙ МЕДИЦИНСКИЙ УНИВЕРСИТЕТ</a:t>
            </a:r>
            <a:br>
              <a:rPr lang="ru-RU" sz="1600" dirty="0"/>
            </a:br>
            <a:r>
              <a:rPr lang="ru-RU" sz="1600" dirty="0">
                <a:ea typeface="Calibri" pitchFamily="34" charset="0"/>
                <a:cs typeface="Times New Roman" pitchFamily="18" charset="0"/>
              </a:rPr>
              <a:t>КАФЕДРА</a:t>
            </a:r>
            <a:r>
              <a:rPr lang="ru-RU" sz="1600" dirty="0">
                <a:solidFill>
                  <a:srgbClr val="7030A0"/>
                </a:solidFill>
                <a:ea typeface="Calibri" pitchFamily="34" charset="0"/>
                <a:cs typeface="Times New Roman" pitchFamily="18" charset="0"/>
              </a:rPr>
              <a:t> </a:t>
            </a:r>
            <a:r>
              <a:rPr lang="ru-RU" sz="1600" dirty="0" smtClean="0">
                <a:ea typeface="Calibri" pitchFamily="34" charset="0"/>
                <a:cs typeface="Times New Roman" pitchFamily="18" charset="0"/>
              </a:rPr>
              <a:t> МЕДИКО-СОЦИАЛЬНЫХ ТЕХНОЛОГИЙ С </a:t>
            </a:r>
            <a:r>
              <a:rPr lang="ru-RU" sz="1600" dirty="0">
                <a:ea typeface="Calibri" pitchFamily="34" charset="0"/>
                <a:cs typeface="Times New Roman" pitchFamily="18" charset="0"/>
              </a:rPr>
              <a:t>КУРСОМ ПЕДАГОГИКИ И ОБРАЗОВАТЕЛЬНЫХ </a:t>
            </a:r>
            <a:r>
              <a:rPr lang="ru-RU" sz="1600" dirty="0" smtClean="0">
                <a:ea typeface="Calibri" pitchFamily="34" charset="0"/>
                <a:cs typeface="Times New Roman" pitchFamily="18" charset="0"/>
              </a:rPr>
              <a:t>ТЕХНОЛОГИЙ ДПО</a:t>
            </a:r>
            <a:r>
              <a:rPr lang="ru-RU" sz="1600" dirty="0" smtClean="0"/>
              <a:t> </a:t>
            </a:r>
            <a:endParaRPr lang="ru-RU" sz="1600" dirty="0"/>
          </a:p>
        </p:txBody>
      </p:sp>
      <p:sp>
        <p:nvSpPr>
          <p:cNvPr id="3" name="Объект 2"/>
          <p:cNvSpPr>
            <a:spLocks noGrp="1"/>
          </p:cNvSpPr>
          <p:nvPr>
            <p:ph idx="1"/>
          </p:nvPr>
        </p:nvSpPr>
        <p:spPr/>
        <p:txBody>
          <a:bodyPr/>
          <a:lstStyle/>
          <a:p>
            <a:pPr marL="0" indent="0" algn="ctr">
              <a:lnSpc>
                <a:spcPct val="90000"/>
              </a:lnSpc>
              <a:buNone/>
              <a:defRPr/>
            </a:pPr>
            <a:r>
              <a:rPr lang="ru-RU" sz="2800" b="1" dirty="0">
                <a:solidFill>
                  <a:srgbClr val="7030A0"/>
                </a:solidFill>
              </a:rPr>
              <a:t>Лекция </a:t>
            </a:r>
            <a:r>
              <a:rPr lang="ru-RU" sz="2800" b="1" dirty="0" smtClean="0">
                <a:solidFill>
                  <a:srgbClr val="7030A0"/>
                </a:solidFill>
              </a:rPr>
              <a:t>25</a:t>
            </a:r>
            <a:endParaRPr lang="ru-RU" sz="2800" b="1" dirty="0">
              <a:solidFill>
                <a:srgbClr val="7030A0"/>
              </a:solidFill>
            </a:endParaRPr>
          </a:p>
          <a:p>
            <a:pPr marL="0" indent="0" algn="ctr">
              <a:lnSpc>
                <a:spcPct val="90000"/>
              </a:lnSpc>
              <a:buNone/>
              <a:defRPr/>
            </a:pPr>
            <a:r>
              <a:rPr lang="ru-RU" sz="2800" b="1" dirty="0">
                <a:solidFill>
                  <a:srgbClr val="7030A0"/>
                </a:solidFill>
              </a:rPr>
              <a:t>по «Теории социальной работы»</a:t>
            </a:r>
          </a:p>
          <a:p>
            <a:pPr marL="0" indent="0" algn="ctr">
              <a:lnSpc>
                <a:spcPct val="90000"/>
              </a:lnSpc>
              <a:buNone/>
              <a:defRPr/>
            </a:pPr>
            <a:r>
              <a:rPr lang="ru-RU" sz="2800" b="1" dirty="0">
                <a:solidFill>
                  <a:srgbClr val="7030A0"/>
                </a:solidFill>
              </a:rPr>
              <a:t> для студентов отделения</a:t>
            </a:r>
          </a:p>
          <a:p>
            <a:pPr marL="0" indent="0" algn="ctr">
              <a:lnSpc>
                <a:spcPct val="90000"/>
              </a:lnSpc>
              <a:buNone/>
              <a:defRPr/>
            </a:pPr>
            <a:r>
              <a:rPr lang="ru-RU" sz="2800" b="1" dirty="0">
                <a:solidFill>
                  <a:srgbClr val="7030A0"/>
                </a:solidFill>
              </a:rPr>
              <a:t>«Социальная работа»</a:t>
            </a:r>
          </a:p>
          <a:p>
            <a:pPr marL="0" indent="0" algn="ctr">
              <a:buNone/>
            </a:pPr>
            <a:r>
              <a:rPr lang="ru-RU" sz="4000" dirty="0" smtClean="0">
                <a:solidFill>
                  <a:srgbClr val="1547B6"/>
                </a:solidFill>
                <a:effectLst>
                  <a:outerShdw blurRad="38100" dist="38100" dir="2700000" algn="tl">
                    <a:srgbClr val="000000">
                      <a:alpha val="43137"/>
                    </a:srgbClr>
                  </a:outerShdw>
                </a:effectLst>
              </a:rPr>
              <a:t>Состояние </a:t>
            </a:r>
            <a:r>
              <a:rPr lang="ru-RU" sz="4000" dirty="0">
                <a:solidFill>
                  <a:srgbClr val="1547B6"/>
                </a:solidFill>
                <a:effectLst>
                  <a:outerShdw blurRad="38100" dist="38100" dir="2700000" algn="tl">
                    <a:srgbClr val="000000">
                      <a:alpha val="43137"/>
                    </a:srgbClr>
                  </a:outerShdw>
                </a:effectLst>
              </a:rPr>
              <a:t>и проблемы развития кадрового потенциала системы социальной защиты населения</a:t>
            </a:r>
            <a:endParaRPr lang="ru-RU" sz="4000" b="1" spc="-150" dirty="0" smtClean="0">
              <a:solidFill>
                <a:srgbClr val="1547B6"/>
              </a:solidFill>
              <a:effectLst>
                <a:outerShdw blurRad="38100" dist="38100" dir="2700000" algn="tl">
                  <a:srgbClr val="000000">
                    <a:alpha val="43137"/>
                  </a:srgbClr>
                </a:outerShdw>
              </a:effectLst>
            </a:endParaRPr>
          </a:p>
          <a:p>
            <a:pPr marL="0" indent="0" algn="r">
              <a:buNone/>
            </a:pPr>
            <a:r>
              <a:rPr lang="ru-RU" altLang="ru-RU" sz="2400" dirty="0" err="1" smtClean="0">
                <a:solidFill>
                  <a:srgbClr val="002060"/>
                </a:solidFill>
              </a:rPr>
              <a:t>Д.пед.н</a:t>
            </a:r>
            <a:r>
              <a:rPr lang="ru-RU" altLang="ru-RU" sz="2400" dirty="0">
                <a:solidFill>
                  <a:srgbClr val="002060"/>
                </a:solidFill>
              </a:rPr>
              <a:t>, </a:t>
            </a:r>
            <a:r>
              <a:rPr lang="ru-RU" altLang="ru-RU" sz="2400" dirty="0" smtClean="0">
                <a:solidFill>
                  <a:srgbClr val="002060"/>
                </a:solidFill>
              </a:rPr>
              <a:t>профессор А.И. </a:t>
            </a:r>
            <a:r>
              <a:rPr lang="ru-RU" altLang="ru-RU" sz="2400" dirty="0" err="1" smtClean="0">
                <a:solidFill>
                  <a:srgbClr val="002060"/>
                </a:solidFill>
              </a:rPr>
              <a:t>Артюхина</a:t>
            </a:r>
            <a:endParaRPr lang="ru-RU" altLang="ru-RU" sz="2400" dirty="0">
              <a:solidFill>
                <a:srgbClr val="002060"/>
              </a:solidFill>
            </a:endParaRPr>
          </a:p>
          <a:p>
            <a:pPr marL="0" indent="0" algn="ctr">
              <a:buNone/>
            </a:pPr>
            <a:endParaRPr lang="ru-RU" sz="2800" dirty="0" smtClean="0"/>
          </a:p>
          <a:p>
            <a:pPr marL="0" indent="0" algn="ctr">
              <a:buNone/>
            </a:pPr>
            <a:r>
              <a:rPr lang="ru-RU" sz="2800" b="1" dirty="0" smtClean="0">
                <a:solidFill>
                  <a:srgbClr val="1547B6"/>
                </a:solidFill>
              </a:rPr>
              <a:t>       Волгоград 2021</a:t>
            </a:r>
            <a:endParaRPr lang="ru-RU" sz="2800" b="1" dirty="0">
              <a:solidFill>
                <a:srgbClr val="1547B6"/>
              </a:solidFill>
            </a:endParaRPr>
          </a:p>
        </p:txBody>
      </p:sp>
      <p:sp>
        <p:nvSpPr>
          <p:cNvPr id="4" name="Дата 3"/>
          <p:cNvSpPr>
            <a:spLocks noGrp="1"/>
          </p:cNvSpPr>
          <p:nvPr>
            <p:ph type="dt" sz="half" idx="10"/>
          </p:nvPr>
        </p:nvSpPr>
        <p:spPr/>
        <p:txBody>
          <a:bodyPr/>
          <a:lstStyle/>
          <a:p>
            <a:pPr>
              <a:defRPr/>
            </a:pPr>
            <a:endParaRPr 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6"/>
            <a:ext cx="1783879"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5680"/>
            <a:ext cx="18002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0196652"/>
      </p:ext>
    </p:extLst>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Управление персоналом в системе социальной защиты населения осуществляют </a:t>
            </a:r>
            <a:endParaRPr lang="ru-RU" sz="2800" dirty="0"/>
          </a:p>
        </p:txBody>
      </p:sp>
      <p:sp>
        <p:nvSpPr>
          <p:cNvPr id="3" name="Объект 2"/>
          <p:cNvSpPr>
            <a:spLocks noGrp="1"/>
          </p:cNvSpPr>
          <p:nvPr>
            <p:ph idx="1"/>
          </p:nvPr>
        </p:nvSpPr>
        <p:spPr/>
        <p:txBody>
          <a:bodyPr/>
          <a:lstStyle/>
          <a:p>
            <a:pPr marL="0" indent="0">
              <a:buNone/>
            </a:pPr>
            <a:r>
              <a:rPr lang="ru-RU" sz="2400" dirty="0" smtClean="0"/>
              <a:t>В </a:t>
            </a:r>
            <a:r>
              <a:rPr lang="ru-RU" sz="2400" dirty="0"/>
              <a:t>системе социальной защиты населения основные задачи руководителей высшего звена управления – </a:t>
            </a:r>
            <a:endParaRPr lang="ru-RU" sz="2400" dirty="0" smtClean="0"/>
          </a:p>
          <a:p>
            <a:pPr>
              <a:buFont typeface="Wingdings" pitchFamily="2" charset="2"/>
              <a:buChar char="Ø"/>
            </a:pPr>
            <a:r>
              <a:rPr lang="ru-RU" sz="2400" dirty="0" smtClean="0"/>
              <a:t>формирование </a:t>
            </a:r>
            <a:r>
              <a:rPr lang="ru-RU" sz="2400" dirty="0"/>
              <a:t>положительного имиджа органа исполнительной власти</a:t>
            </a:r>
            <a:r>
              <a:rPr lang="ru-RU" sz="2400" dirty="0" smtClean="0"/>
              <a:t>,</a:t>
            </a:r>
          </a:p>
          <a:p>
            <a:pPr>
              <a:buFont typeface="Wingdings" pitchFamily="2" charset="2"/>
              <a:buChar char="Ø"/>
            </a:pPr>
            <a:r>
              <a:rPr lang="ru-RU" sz="2400" dirty="0" smtClean="0"/>
              <a:t>структуры </a:t>
            </a:r>
            <a:r>
              <a:rPr lang="ru-RU" sz="2400" dirty="0"/>
              <a:t>и системы управления организации, </a:t>
            </a:r>
            <a:endParaRPr lang="ru-RU" sz="2400" dirty="0" smtClean="0"/>
          </a:p>
          <a:p>
            <a:pPr>
              <a:buFont typeface="Wingdings" pitchFamily="2" charset="2"/>
              <a:buChar char="Ø"/>
            </a:pPr>
            <a:r>
              <a:rPr lang="ru-RU" sz="2400" dirty="0" smtClean="0"/>
              <a:t>представление </a:t>
            </a:r>
            <a:r>
              <a:rPr lang="ru-RU" sz="2400" dirty="0"/>
              <a:t>ее на переговорах. </a:t>
            </a:r>
            <a:endParaRPr lang="ru-RU" sz="2400" dirty="0" smtClean="0"/>
          </a:p>
          <a:p>
            <a:pPr marL="0" indent="0">
              <a:buNone/>
            </a:pPr>
            <a:r>
              <a:rPr lang="ru-RU" sz="2400" dirty="0" smtClean="0"/>
              <a:t>К </a:t>
            </a:r>
            <a:r>
              <a:rPr lang="ru-RU" sz="2400" dirty="0"/>
              <a:t>высшему звену руководителей относят руководителей исполнительной власти федерального, регионального уровней, федеральных служб и агентств, их заместителей.</a:t>
            </a:r>
          </a:p>
          <a:p>
            <a:endParaRPr lang="ru-RU" sz="24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10</a:t>
            </a:fld>
            <a:endParaRPr lang="ru-RU" altLang="ru-RU"/>
          </a:p>
        </p:txBody>
      </p:sp>
    </p:spTree>
    <p:extLst>
      <p:ext uri="{BB962C8B-B14F-4D97-AF65-F5344CB8AC3E}">
        <p14:creationId xmlns:p14="http://schemas.microsoft.com/office/powerpoint/2010/main" val="2449696081"/>
      </p:ext>
    </p:extLst>
  </p:cSld>
  <p:clrMapOvr>
    <a:masterClrMapping/>
  </p:clrMapOvr>
  <p:transition>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Укомплектованность органов и социальных служб выпускниками высших и средних профессиональных </a:t>
            </a:r>
            <a:r>
              <a:rPr lang="ru-RU" sz="2800" dirty="0"/>
              <a:t>учебных заведений</a:t>
            </a:r>
            <a:r>
              <a:rPr lang="ru-RU" dirty="0"/>
              <a:t>.</a:t>
            </a:r>
          </a:p>
        </p:txBody>
      </p:sp>
      <p:sp>
        <p:nvSpPr>
          <p:cNvPr id="3" name="Объект 2"/>
          <p:cNvSpPr>
            <a:spLocks noGrp="1"/>
          </p:cNvSpPr>
          <p:nvPr>
            <p:ph idx="1"/>
          </p:nvPr>
        </p:nvSpPr>
        <p:spPr/>
        <p:txBody>
          <a:bodyPr/>
          <a:lstStyle/>
          <a:p>
            <a:pPr marL="0" indent="0">
              <a:buNone/>
            </a:pPr>
            <a:r>
              <a:rPr lang="ru-RU" sz="2800" b="1" dirty="0">
                <a:solidFill>
                  <a:srgbClr val="1547B6"/>
                </a:solidFill>
              </a:rPr>
              <a:t>Оценка персонала состоит из трех этапов:</a:t>
            </a:r>
          </a:p>
          <a:p>
            <a:pPr marL="0" indent="0">
              <a:buNone/>
            </a:pPr>
            <a:r>
              <a:rPr lang="ru-RU" sz="2400" dirty="0"/>
              <a:t>1. разработка методики и выбор метода оценки персонала;</a:t>
            </a:r>
          </a:p>
          <a:p>
            <a:pPr marL="0" indent="0">
              <a:buNone/>
            </a:pPr>
            <a:r>
              <a:rPr lang="ru-RU" sz="2400" dirty="0"/>
              <a:t>2. организация и проведение оценки в организации (в подразделениях, отделениях и т.п.);</a:t>
            </a:r>
          </a:p>
          <a:p>
            <a:pPr marL="0" indent="0">
              <a:buNone/>
            </a:pPr>
            <a:r>
              <a:rPr lang="ru-RU" sz="2400" dirty="0"/>
              <a:t>3. использование результатов оценки в работе с персоналом.</a:t>
            </a:r>
          </a:p>
          <a:p>
            <a:pPr marL="0" indent="0">
              <a:buNone/>
            </a:pPr>
            <a:r>
              <a:rPr lang="ru-RU" sz="2400" dirty="0"/>
              <a:t>Существует множество методов оценки персонала, наиболее распространенные приведены в таблице</a:t>
            </a:r>
          </a:p>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11</a:t>
            </a:fld>
            <a:endParaRPr lang="ru-RU" altLang="ru-RU"/>
          </a:p>
        </p:txBody>
      </p:sp>
    </p:spTree>
    <p:extLst>
      <p:ext uri="{BB962C8B-B14F-4D97-AF65-F5344CB8AC3E}">
        <p14:creationId xmlns:p14="http://schemas.microsoft.com/office/powerpoint/2010/main" val="224663955"/>
      </p:ext>
    </p:extLst>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274638"/>
            <a:ext cx="7708470" cy="1066130"/>
          </a:xfrm>
        </p:spPr>
        <p:txBody>
          <a:bodyPr/>
          <a:lstStyle/>
          <a:p>
            <a:r>
              <a:rPr lang="ru-RU" sz="2800" dirty="0"/>
              <a:t>Количество специалистов, имеющих профильное образование и использование их потенциала и знаний. Методы оценки персонала</a:t>
            </a:r>
          </a:p>
        </p:txBody>
      </p:sp>
      <p:graphicFrame>
        <p:nvGraphicFramePr>
          <p:cNvPr id="7" name="Объект 6"/>
          <p:cNvGraphicFramePr>
            <a:graphicFrameLocks noGrp="1"/>
          </p:cNvGraphicFramePr>
          <p:nvPr>
            <p:ph idx="1"/>
            <p:extLst>
              <p:ext uri="{D42A27DB-BD31-4B8C-83A1-F6EECF244321}">
                <p14:modId xmlns:p14="http://schemas.microsoft.com/office/powerpoint/2010/main" val="616215944"/>
              </p:ext>
            </p:extLst>
          </p:nvPr>
        </p:nvGraphicFramePr>
        <p:xfrm>
          <a:off x="467544" y="1540240"/>
          <a:ext cx="8496945" cy="5398862"/>
        </p:xfrm>
        <a:graphic>
          <a:graphicData uri="http://schemas.openxmlformats.org/drawingml/2006/table">
            <a:tbl>
              <a:tblPr/>
              <a:tblGrid>
                <a:gridCol w="2832315"/>
                <a:gridCol w="2832315"/>
                <a:gridCol w="2832315"/>
              </a:tblGrid>
              <a:tr h="359995">
                <a:tc>
                  <a:txBody>
                    <a:bodyPr/>
                    <a:lstStyle/>
                    <a:p>
                      <a:pPr fontAlgn="t"/>
                      <a:r>
                        <a:rPr lang="ru-RU" sz="1800" b="1" dirty="0">
                          <a:solidFill>
                            <a:srgbClr val="0070C0"/>
                          </a:solidFill>
                          <a:effectLst/>
                        </a:rPr>
                        <a:t>Название метода</a:t>
                      </a:r>
                    </a:p>
                  </a:txBody>
                  <a:tcPr marL="24966" marR="24966" marT="12483" marB="12483">
                    <a:lnL>
                      <a:noFill/>
                    </a:lnL>
                    <a:lnR>
                      <a:noFill/>
                    </a:lnR>
                    <a:lnT>
                      <a:noFill/>
                    </a:lnT>
                    <a:lnB>
                      <a:noFill/>
                    </a:lnB>
                    <a:solidFill>
                      <a:srgbClr val="FFFFFF"/>
                    </a:solidFill>
                  </a:tcPr>
                </a:tc>
                <a:tc>
                  <a:txBody>
                    <a:bodyPr/>
                    <a:lstStyle/>
                    <a:p>
                      <a:pPr fontAlgn="t"/>
                      <a:r>
                        <a:rPr lang="ru-RU" sz="1800" b="1" dirty="0">
                          <a:solidFill>
                            <a:srgbClr val="0070C0"/>
                          </a:solidFill>
                          <a:effectLst/>
                        </a:rPr>
                        <a:t>Краткое описание метода</a:t>
                      </a:r>
                    </a:p>
                  </a:txBody>
                  <a:tcPr marL="24966" marR="24966" marT="12483" marB="12483">
                    <a:lnL>
                      <a:noFill/>
                    </a:lnL>
                    <a:lnR>
                      <a:noFill/>
                    </a:lnR>
                    <a:lnT>
                      <a:noFill/>
                    </a:lnT>
                    <a:lnB>
                      <a:noFill/>
                    </a:lnB>
                    <a:solidFill>
                      <a:srgbClr val="FFFFFF"/>
                    </a:solidFill>
                  </a:tcPr>
                </a:tc>
                <a:tc>
                  <a:txBody>
                    <a:bodyPr/>
                    <a:lstStyle/>
                    <a:p>
                      <a:pPr fontAlgn="t"/>
                      <a:r>
                        <a:rPr lang="ru-RU" sz="1800" b="1" dirty="0">
                          <a:solidFill>
                            <a:srgbClr val="0070C0"/>
                          </a:solidFill>
                          <a:effectLst/>
                        </a:rPr>
                        <a:t>Результат</a:t>
                      </a:r>
                    </a:p>
                  </a:txBody>
                  <a:tcPr marL="24966" marR="24966" marT="12483" marB="12483">
                    <a:lnL>
                      <a:noFill/>
                    </a:lnL>
                    <a:lnR>
                      <a:noFill/>
                    </a:lnR>
                    <a:lnT>
                      <a:noFill/>
                    </a:lnT>
                    <a:lnB>
                      <a:noFill/>
                    </a:lnB>
                    <a:solidFill>
                      <a:srgbClr val="FFFFFF"/>
                    </a:solidFill>
                  </a:tcPr>
                </a:tc>
              </a:tr>
              <a:tr h="1326847">
                <a:tc>
                  <a:txBody>
                    <a:bodyPr/>
                    <a:lstStyle/>
                    <a:p>
                      <a:pPr fontAlgn="t"/>
                      <a:r>
                        <a:rPr lang="ru-RU" sz="2000" dirty="0" err="1">
                          <a:effectLst/>
                        </a:rPr>
                        <a:t>Историковедческий</a:t>
                      </a:r>
                      <a:r>
                        <a:rPr lang="ru-RU" sz="2000" dirty="0">
                          <a:effectLst/>
                        </a:rPr>
                        <a:t> (биографический)</a:t>
                      </a:r>
                    </a:p>
                  </a:txBody>
                  <a:tcPr marL="24966" marR="24966" marT="12483" marB="12483">
                    <a:lnL>
                      <a:noFill/>
                    </a:lnL>
                    <a:lnR>
                      <a:noFill/>
                    </a:lnR>
                    <a:lnT>
                      <a:noFill/>
                    </a:lnT>
                    <a:lnB>
                      <a:noFill/>
                    </a:lnB>
                    <a:solidFill>
                      <a:srgbClr val="FFFFFF"/>
                    </a:solidFill>
                  </a:tcPr>
                </a:tc>
                <a:tc>
                  <a:txBody>
                    <a:bodyPr/>
                    <a:lstStyle/>
                    <a:p>
                      <a:pPr fontAlgn="t"/>
                      <a:r>
                        <a:rPr lang="ru-RU" sz="1800" dirty="0">
                          <a:effectLst/>
                        </a:rPr>
                        <a:t>Анализ кадровых данных, листок по учету кадров, личные заявления, автобиография, документы об образовании, характеристика</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Заключение о семье, образовании, карьере, чертах характера</a:t>
                      </a:r>
                    </a:p>
                  </a:txBody>
                  <a:tcPr marL="24966" marR="24966" marT="12483" marB="12483">
                    <a:lnL>
                      <a:noFill/>
                    </a:lnL>
                    <a:lnR>
                      <a:noFill/>
                    </a:lnR>
                    <a:lnT>
                      <a:noFill/>
                    </a:lnT>
                    <a:lnB>
                      <a:noFill/>
                    </a:lnB>
                    <a:solidFill>
                      <a:srgbClr val="FFFFFF"/>
                    </a:solidFill>
                  </a:tcPr>
                </a:tc>
              </a:tr>
              <a:tr h="1971415">
                <a:tc>
                  <a:txBody>
                    <a:bodyPr/>
                    <a:lstStyle/>
                    <a:p>
                      <a:pPr fontAlgn="t"/>
                      <a:r>
                        <a:rPr lang="ru-RU" sz="2000" dirty="0">
                          <a:effectLst/>
                        </a:rPr>
                        <a:t>Интервьюирование (собеседование)</a:t>
                      </a:r>
                    </a:p>
                  </a:txBody>
                  <a:tcPr marL="24966" marR="24966" marT="12483" marB="12483">
                    <a:lnL>
                      <a:noFill/>
                    </a:lnL>
                    <a:lnR>
                      <a:noFill/>
                    </a:lnR>
                    <a:lnT>
                      <a:noFill/>
                    </a:lnT>
                    <a:lnB>
                      <a:noFill/>
                    </a:lnB>
                    <a:solidFill>
                      <a:srgbClr val="FFFFFF"/>
                    </a:solidFill>
                  </a:tcPr>
                </a:tc>
                <a:tc>
                  <a:txBody>
                    <a:bodyPr/>
                    <a:lstStyle/>
                    <a:p>
                      <a:pPr fontAlgn="t"/>
                      <a:r>
                        <a:rPr lang="ru-RU" sz="1800">
                          <a:effectLst/>
                        </a:rPr>
                        <a:t>Беседа с работником в режиме «вопрос- ответ» по заранее составленной или произвольной схеме для получения дополнительных данных о работнике</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Вопросник с ответами</a:t>
                      </a:r>
                    </a:p>
                  </a:txBody>
                  <a:tcPr marL="24966" marR="24966" marT="12483" marB="12483">
                    <a:lnL>
                      <a:noFill/>
                    </a:lnL>
                    <a:lnR>
                      <a:noFill/>
                    </a:lnR>
                    <a:lnT>
                      <a:noFill/>
                    </a:lnT>
                    <a:lnB>
                      <a:noFill/>
                    </a:lnB>
                    <a:solidFill>
                      <a:srgbClr val="FFFFFF"/>
                    </a:solidFill>
                  </a:tcPr>
                </a:tc>
              </a:tr>
              <a:tr h="1326847">
                <a:tc>
                  <a:txBody>
                    <a:bodyPr/>
                    <a:lstStyle/>
                    <a:p>
                      <a:pPr fontAlgn="t"/>
                      <a:r>
                        <a:rPr lang="ru-RU" sz="2000" dirty="0">
                          <a:effectLst/>
                        </a:rPr>
                        <a:t>Анкетирование (самооценка)</a:t>
                      </a:r>
                    </a:p>
                  </a:txBody>
                  <a:tcPr marL="24966" marR="24966" marT="12483" marB="12483">
                    <a:lnL>
                      <a:noFill/>
                    </a:lnL>
                    <a:lnR>
                      <a:noFill/>
                    </a:lnR>
                    <a:lnT>
                      <a:noFill/>
                    </a:lnT>
                    <a:lnB>
                      <a:noFill/>
                    </a:lnB>
                    <a:solidFill>
                      <a:srgbClr val="FFFFFF"/>
                    </a:solidFill>
                  </a:tcPr>
                </a:tc>
                <a:tc>
                  <a:txBody>
                    <a:bodyPr/>
                    <a:lstStyle/>
                    <a:p>
                      <a:pPr fontAlgn="t"/>
                      <a:r>
                        <a:rPr lang="ru-RU" sz="1800">
                          <a:effectLst/>
                        </a:rPr>
                        <a:t>Опрос человека с помощью специальной анкеты для самооценки качеств личности и их последующего анализа</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Анкета</a:t>
                      </a:r>
                    </a:p>
                  </a:txBody>
                  <a:tcPr marL="24966" marR="24966" marT="12483" marB="12483">
                    <a:lnL>
                      <a:noFill/>
                    </a:lnL>
                    <a:lnR>
                      <a:noFill/>
                    </a:lnR>
                    <a:lnT>
                      <a:noFill/>
                    </a:lnT>
                    <a:lnB>
                      <a:noFill/>
                    </a:lnB>
                    <a:solidFill>
                      <a:srgbClr val="FFFFFF"/>
                    </a:solidFill>
                  </a:tcPr>
                </a:tc>
              </a:tr>
            </a:tbl>
          </a:graphicData>
        </a:graphic>
      </p:graphicFrame>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12</a:t>
            </a:fld>
            <a:endParaRPr lang="ru-RU" altLang="ru-RU"/>
          </a:p>
        </p:txBody>
      </p:sp>
      <p:sp>
        <p:nvSpPr>
          <p:cNvPr id="8" name="Rectangle 1"/>
          <p:cNvSpPr>
            <a:spLocks noChangeArrowheads="1"/>
          </p:cNvSpPr>
          <p:nvPr/>
        </p:nvSpPr>
        <p:spPr bwMode="auto">
          <a:xfrm>
            <a:off x="3448050" y="153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63478986"/>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7887982" cy="1066130"/>
          </a:xfrm>
        </p:spPr>
        <p:txBody>
          <a:bodyPr/>
          <a:lstStyle/>
          <a:p>
            <a:r>
              <a:rPr lang="ru-RU" sz="2800" dirty="0"/>
              <a:t>Количество специалистов, имеющих профильное образование и использование их потенциала и знаний. </a:t>
            </a:r>
            <a:r>
              <a:rPr lang="ru-RU" sz="2800" dirty="0" smtClean="0"/>
              <a:t>Методы оценки персонала</a:t>
            </a:r>
            <a:endParaRPr lang="ru-RU" sz="2800"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117939425"/>
              </p:ext>
            </p:extLst>
          </p:nvPr>
        </p:nvGraphicFramePr>
        <p:xfrm>
          <a:off x="395536" y="1540240"/>
          <a:ext cx="8568953" cy="4481048"/>
        </p:xfrm>
        <a:graphic>
          <a:graphicData uri="http://schemas.openxmlformats.org/drawingml/2006/table">
            <a:tbl>
              <a:tblPr/>
              <a:tblGrid>
                <a:gridCol w="2904323"/>
                <a:gridCol w="2832315"/>
                <a:gridCol w="2832315"/>
              </a:tblGrid>
              <a:tr h="715110">
                <a:tc>
                  <a:txBody>
                    <a:bodyPr/>
                    <a:lstStyle/>
                    <a:p>
                      <a:pPr fontAlgn="t"/>
                      <a:r>
                        <a:rPr lang="ru-RU" sz="2000" b="1" dirty="0">
                          <a:solidFill>
                            <a:srgbClr val="0070C0"/>
                          </a:solidFill>
                          <a:effectLst/>
                        </a:rPr>
                        <a:t>Название метода</a:t>
                      </a:r>
                    </a:p>
                  </a:txBody>
                  <a:tcPr marL="24966" marR="24966" marT="12483" marB="12483">
                    <a:lnL>
                      <a:noFill/>
                    </a:lnL>
                    <a:lnR>
                      <a:noFill/>
                    </a:lnR>
                    <a:lnT>
                      <a:noFill/>
                    </a:lnT>
                    <a:lnB>
                      <a:noFill/>
                    </a:lnB>
                    <a:solidFill>
                      <a:srgbClr val="FFFFFF"/>
                    </a:solidFill>
                  </a:tcPr>
                </a:tc>
                <a:tc>
                  <a:txBody>
                    <a:bodyPr/>
                    <a:lstStyle/>
                    <a:p>
                      <a:pPr fontAlgn="t"/>
                      <a:r>
                        <a:rPr lang="ru-RU" sz="2000" b="1" dirty="0">
                          <a:solidFill>
                            <a:srgbClr val="0070C0"/>
                          </a:solidFill>
                          <a:effectLst/>
                        </a:rPr>
                        <a:t>Краткое описание метода</a:t>
                      </a:r>
                    </a:p>
                  </a:txBody>
                  <a:tcPr marL="24966" marR="24966" marT="12483" marB="12483">
                    <a:lnL>
                      <a:noFill/>
                    </a:lnL>
                    <a:lnR>
                      <a:noFill/>
                    </a:lnR>
                    <a:lnT>
                      <a:noFill/>
                    </a:lnT>
                    <a:lnB>
                      <a:noFill/>
                    </a:lnB>
                    <a:solidFill>
                      <a:srgbClr val="FFFFFF"/>
                    </a:solidFill>
                  </a:tcPr>
                </a:tc>
                <a:tc>
                  <a:txBody>
                    <a:bodyPr/>
                    <a:lstStyle/>
                    <a:p>
                      <a:pPr fontAlgn="t"/>
                      <a:r>
                        <a:rPr lang="ru-RU" sz="2000" b="1" dirty="0">
                          <a:solidFill>
                            <a:srgbClr val="0070C0"/>
                          </a:solidFill>
                          <a:effectLst/>
                        </a:rPr>
                        <a:t>Результат</a:t>
                      </a:r>
                    </a:p>
                  </a:txBody>
                  <a:tcPr marL="24966" marR="24966" marT="12483" marB="12483">
                    <a:lnL>
                      <a:noFill/>
                    </a:lnL>
                    <a:lnR>
                      <a:noFill/>
                    </a:lnR>
                    <a:lnT>
                      <a:noFill/>
                    </a:lnT>
                    <a:lnB>
                      <a:noFill/>
                    </a:lnB>
                    <a:solidFill>
                      <a:srgbClr val="FFFFFF"/>
                    </a:solidFill>
                  </a:tcPr>
                </a:tc>
              </a:tr>
              <a:tr h="1573830">
                <a:tc>
                  <a:txBody>
                    <a:bodyPr/>
                    <a:lstStyle/>
                    <a:p>
                      <a:pPr fontAlgn="t"/>
                      <a:r>
                        <a:rPr lang="ru-RU" sz="2000" dirty="0">
                          <a:effectLst/>
                        </a:rPr>
                        <a:t>Социологический опрос</a:t>
                      </a:r>
                    </a:p>
                  </a:txBody>
                  <a:tcPr marL="24966" marR="24966" marT="12483" marB="12483">
                    <a:lnL>
                      <a:noFill/>
                    </a:lnL>
                    <a:lnR>
                      <a:noFill/>
                    </a:lnR>
                    <a:lnT>
                      <a:noFill/>
                    </a:lnT>
                    <a:lnB>
                      <a:noFill/>
                    </a:lnB>
                    <a:solidFill>
                      <a:srgbClr val="FFFFFF"/>
                    </a:solidFill>
                  </a:tcPr>
                </a:tc>
                <a:tc>
                  <a:txBody>
                    <a:bodyPr/>
                    <a:lstStyle/>
                    <a:p>
                      <a:pPr fontAlgn="t"/>
                      <a:r>
                        <a:rPr lang="ru-RU" sz="1800">
                          <a:effectLst/>
                        </a:rPr>
                        <a:t>Анкетный опрос работников разных категорий, хорошо знающих оцениваемого человека (руководители, коллеги, подчиненные)</a:t>
                      </a:r>
                    </a:p>
                  </a:txBody>
                  <a:tcPr marL="24966" marR="24966" marT="12483" marB="12483">
                    <a:lnL>
                      <a:noFill/>
                    </a:lnL>
                    <a:lnR>
                      <a:noFill/>
                    </a:lnR>
                    <a:lnT>
                      <a:noFill/>
                    </a:lnT>
                    <a:lnB>
                      <a:noFill/>
                    </a:lnB>
                    <a:solidFill>
                      <a:srgbClr val="FFFFFF"/>
                    </a:solidFill>
                  </a:tcPr>
                </a:tc>
                <a:tc>
                  <a:txBody>
                    <a:bodyPr/>
                    <a:lstStyle/>
                    <a:p>
                      <a:pPr fontAlgn="t"/>
                      <a:r>
                        <a:rPr lang="ru-RU" sz="2000">
                          <a:effectLst/>
                        </a:rPr>
                        <a:t>Анкета социологической оценки</a:t>
                      </a:r>
                    </a:p>
                  </a:txBody>
                  <a:tcPr marL="24966" marR="24966" marT="12483" marB="12483">
                    <a:lnL>
                      <a:noFill/>
                    </a:lnL>
                    <a:lnR>
                      <a:noFill/>
                    </a:lnR>
                    <a:lnT>
                      <a:noFill/>
                    </a:lnT>
                    <a:lnB>
                      <a:noFill/>
                    </a:lnB>
                    <a:solidFill>
                      <a:srgbClr val="FFFFFF"/>
                    </a:solidFill>
                  </a:tcPr>
                </a:tc>
              </a:tr>
              <a:tr h="2192108">
                <a:tc>
                  <a:txBody>
                    <a:bodyPr/>
                    <a:lstStyle/>
                    <a:p>
                      <a:pPr fontAlgn="t"/>
                      <a:r>
                        <a:rPr lang="ru-RU" sz="2000" dirty="0">
                          <a:effectLst/>
                        </a:rPr>
                        <a:t>Наблюдение</a:t>
                      </a:r>
                    </a:p>
                  </a:txBody>
                  <a:tcPr marL="24966" marR="24966" marT="12483" marB="12483">
                    <a:lnL>
                      <a:noFill/>
                    </a:lnL>
                    <a:lnR>
                      <a:noFill/>
                    </a:lnR>
                    <a:lnT>
                      <a:noFill/>
                    </a:lnT>
                    <a:lnB>
                      <a:noFill/>
                    </a:lnB>
                    <a:solidFill>
                      <a:srgbClr val="FFFFFF"/>
                    </a:solidFill>
                  </a:tcPr>
                </a:tc>
                <a:tc>
                  <a:txBody>
                    <a:bodyPr/>
                    <a:lstStyle/>
                    <a:p>
                      <a:pPr fontAlgn="t"/>
                      <a:r>
                        <a:rPr lang="ru-RU" sz="1800">
                          <a:effectLst/>
                        </a:rPr>
                        <a:t>Наблюдение за оцениваемым работником в неформальной (на отдыхе, в быту) и в рабочей обстановках методами моментальных наблюдений и фотографий рабочего дня</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Отчет о наблюдении</a:t>
                      </a:r>
                    </a:p>
                  </a:txBody>
                  <a:tcPr marL="24966" marR="24966" marT="12483" marB="12483">
                    <a:lnL>
                      <a:noFill/>
                    </a:lnL>
                    <a:lnR>
                      <a:noFill/>
                    </a:lnR>
                    <a:lnT>
                      <a:noFill/>
                    </a:lnT>
                    <a:lnB>
                      <a:noFill/>
                    </a:lnB>
                    <a:solidFill>
                      <a:srgbClr val="FFFFFF"/>
                    </a:solidFill>
                  </a:tcPr>
                </a:tc>
              </a:tr>
            </a:tbl>
          </a:graphicData>
        </a:graphic>
      </p:graphicFrame>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13</a:t>
            </a:fld>
            <a:endParaRPr lang="ru-RU" altLang="ru-RU"/>
          </a:p>
        </p:txBody>
      </p:sp>
      <p:sp>
        <p:nvSpPr>
          <p:cNvPr id="8" name="Rectangle 1"/>
          <p:cNvSpPr>
            <a:spLocks noChangeArrowheads="1"/>
          </p:cNvSpPr>
          <p:nvPr/>
        </p:nvSpPr>
        <p:spPr bwMode="auto">
          <a:xfrm>
            <a:off x="3448050" y="153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28371001"/>
      </p:ext>
    </p:extLst>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74638"/>
            <a:ext cx="7887982" cy="1066130"/>
          </a:xfrm>
        </p:spPr>
        <p:txBody>
          <a:bodyPr/>
          <a:lstStyle/>
          <a:p>
            <a:r>
              <a:rPr lang="ru-RU" sz="2800" dirty="0"/>
              <a:t>Количество специалистов, имеющих профильное образование и использование их потенциала и знаний. Методы оценки персонала</a:t>
            </a:r>
          </a:p>
        </p:txBody>
      </p:sp>
      <p:graphicFrame>
        <p:nvGraphicFramePr>
          <p:cNvPr id="7" name="Объект 6"/>
          <p:cNvGraphicFramePr>
            <a:graphicFrameLocks noGrp="1"/>
          </p:cNvGraphicFramePr>
          <p:nvPr>
            <p:ph idx="1"/>
            <p:extLst>
              <p:ext uri="{D42A27DB-BD31-4B8C-83A1-F6EECF244321}">
                <p14:modId xmlns:p14="http://schemas.microsoft.com/office/powerpoint/2010/main" val="2746688313"/>
              </p:ext>
            </p:extLst>
          </p:nvPr>
        </p:nvGraphicFramePr>
        <p:xfrm>
          <a:off x="395536" y="1540240"/>
          <a:ext cx="8856983" cy="4763304"/>
        </p:xfrm>
        <a:graphic>
          <a:graphicData uri="http://schemas.openxmlformats.org/drawingml/2006/table">
            <a:tbl>
              <a:tblPr/>
              <a:tblGrid>
                <a:gridCol w="2679423"/>
                <a:gridCol w="3349279"/>
                <a:gridCol w="2828281"/>
              </a:tblGrid>
              <a:tr h="111946">
                <a:tc>
                  <a:txBody>
                    <a:bodyPr/>
                    <a:lstStyle/>
                    <a:p>
                      <a:pPr fontAlgn="t"/>
                      <a:r>
                        <a:rPr lang="ru-RU" sz="1800" b="1" dirty="0">
                          <a:solidFill>
                            <a:srgbClr val="0070C0"/>
                          </a:solidFill>
                          <a:effectLst/>
                        </a:rPr>
                        <a:t>Название метода</a:t>
                      </a:r>
                    </a:p>
                  </a:txBody>
                  <a:tcPr marL="24966" marR="24966" marT="12483" marB="12483">
                    <a:lnL>
                      <a:noFill/>
                    </a:lnL>
                    <a:lnR>
                      <a:noFill/>
                    </a:lnR>
                    <a:lnT>
                      <a:noFill/>
                    </a:lnT>
                    <a:lnB>
                      <a:noFill/>
                    </a:lnB>
                    <a:solidFill>
                      <a:srgbClr val="FFFFFF"/>
                    </a:solidFill>
                  </a:tcPr>
                </a:tc>
                <a:tc>
                  <a:txBody>
                    <a:bodyPr/>
                    <a:lstStyle/>
                    <a:p>
                      <a:pPr fontAlgn="t"/>
                      <a:r>
                        <a:rPr lang="ru-RU" sz="1800" b="1" dirty="0">
                          <a:solidFill>
                            <a:srgbClr val="0070C0"/>
                          </a:solidFill>
                          <a:effectLst/>
                        </a:rPr>
                        <a:t>Краткое описание метода</a:t>
                      </a:r>
                    </a:p>
                  </a:txBody>
                  <a:tcPr marL="24966" marR="24966" marT="12483" marB="12483">
                    <a:lnL>
                      <a:noFill/>
                    </a:lnL>
                    <a:lnR>
                      <a:noFill/>
                    </a:lnR>
                    <a:lnT>
                      <a:noFill/>
                    </a:lnT>
                    <a:lnB>
                      <a:noFill/>
                    </a:lnB>
                    <a:solidFill>
                      <a:srgbClr val="FFFFFF"/>
                    </a:solidFill>
                  </a:tcPr>
                </a:tc>
                <a:tc>
                  <a:txBody>
                    <a:bodyPr/>
                    <a:lstStyle/>
                    <a:p>
                      <a:pPr fontAlgn="t"/>
                      <a:r>
                        <a:rPr lang="ru-RU" sz="1800" b="1" dirty="0">
                          <a:solidFill>
                            <a:srgbClr val="0070C0"/>
                          </a:solidFill>
                          <a:effectLst/>
                        </a:rPr>
                        <a:t>Результат</a:t>
                      </a:r>
                    </a:p>
                  </a:txBody>
                  <a:tcPr marL="24966" marR="24966" marT="12483" marB="12483">
                    <a:lnL>
                      <a:noFill/>
                    </a:lnL>
                    <a:lnR>
                      <a:noFill/>
                    </a:lnR>
                    <a:lnT>
                      <a:noFill/>
                    </a:lnT>
                    <a:lnB>
                      <a:noFill/>
                    </a:lnB>
                    <a:solidFill>
                      <a:srgbClr val="FFFFFF"/>
                    </a:solidFill>
                  </a:tcPr>
                </a:tc>
              </a:tr>
              <a:tr h="773545">
                <a:tc>
                  <a:txBody>
                    <a:bodyPr/>
                    <a:lstStyle/>
                    <a:p>
                      <a:pPr fontAlgn="t"/>
                      <a:r>
                        <a:rPr lang="ru-RU" sz="1800" dirty="0">
                          <a:effectLst/>
                        </a:rPr>
                        <a:t>Тестирование</a:t>
                      </a:r>
                    </a:p>
                  </a:txBody>
                  <a:tcPr marL="24966" marR="24966" marT="12483" marB="12483">
                    <a:lnL>
                      <a:noFill/>
                    </a:lnL>
                    <a:lnR>
                      <a:noFill/>
                    </a:lnR>
                    <a:lnT>
                      <a:noFill/>
                    </a:lnT>
                    <a:lnB>
                      <a:noFill/>
                    </a:lnB>
                    <a:solidFill>
                      <a:srgbClr val="FFFFFF"/>
                    </a:solidFill>
                  </a:tcPr>
                </a:tc>
                <a:tc>
                  <a:txBody>
                    <a:bodyPr/>
                    <a:lstStyle/>
                    <a:p>
                      <a:pPr fontAlgn="t"/>
                      <a:r>
                        <a:rPr lang="ru-RU" sz="1800" dirty="0">
                          <a:effectLst/>
                        </a:rPr>
                        <a:t>Определение профессиональных знаний и умений, способностей, мотивов, психологии личности с помощью специальных тестов с последующей их расшифровкой с помощью «ключей»</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Психологический портрет</a:t>
                      </a:r>
                    </a:p>
                  </a:txBody>
                  <a:tcPr marL="24966" marR="24966" marT="12483" marB="12483">
                    <a:lnL>
                      <a:noFill/>
                    </a:lnL>
                    <a:lnR>
                      <a:noFill/>
                    </a:lnR>
                    <a:lnT>
                      <a:noFill/>
                    </a:lnT>
                    <a:lnB>
                      <a:noFill/>
                    </a:lnB>
                    <a:solidFill>
                      <a:srgbClr val="FFFFFF"/>
                    </a:solidFill>
                  </a:tcPr>
                </a:tc>
              </a:tr>
              <a:tr h="442026">
                <a:tc>
                  <a:txBody>
                    <a:bodyPr/>
                    <a:lstStyle/>
                    <a:p>
                      <a:pPr fontAlgn="t"/>
                      <a:r>
                        <a:rPr lang="ru-RU" sz="2000">
                          <a:effectLst/>
                        </a:rPr>
                        <a:t>Экспертная оценка</a:t>
                      </a:r>
                    </a:p>
                  </a:txBody>
                  <a:tcPr marL="24966" marR="24966" marT="12483" marB="12483">
                    <a:lnL>
                      <a:noFill/>
                    </a:lnL>
                    <a:lnR>
                      <a:noFill/>
                    </a:lnR>
                    <a:lnT>
                      <a:noFill/>
                    </a:lnT>
                    <a:lnB>
                      <a:noFill/>
                    </a:lnB>
                    <a:solidFill>
                      <a:srgbClr val="FFFFFF"/>
                    </a:solidFill>
                  </a:tcPr>
                </a:tc>
                <a:tc>
                  <a:txBody>
                    <a:bodyPr/>
                    <a:lstStyle/>
                    <a:p>
                      <a:pPr fontAlgn="t"/>
                      <a:r>
                        <a:rPr lang="ru-RU" sz="1800" dirty="0">
                          <a:effectLst/>
                        </a:rPr>
                        <a:t>Определение совокупности и получение экспертных оценок идеального и реального работника</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Модель рабочего места</a:t>
                      </a:r>
                    </a:p>
                  </a:txBody>
                  <a:tcPr marL="24966" marR="24966" marT="12483" marB="12483">
                    <a:lnL>
                      <a:noFill/>
                    </a:lnL>
                    <a:lnR>
                      <a:noFill/>
                    </a:lnR>
                    <a:lnT>
                      <a:noFill/>
                    </a:lnT>
                    <a:lnB>
                      <a:noFill/>
                    </a:lnB>
                    <a:solidFill>
                      <a:srgbClr val="FFFFFF"/>
                    </a:solidFill>
                  </a:tcPr>
                </a:tc>
              </a:tr>
              <a:tr h="773545">
                <a:tc>
                  <a:txBody>
                    <a:bodyPr/>
                    <a:lstStyle/>
                    <a:p>
                      <a:pPr fontAlgn="t"/>
                      <a:r>
                        <a:rPr lang="ru-RU" sz="2000" dirty="0">
                          <a:effectLst/>
                        </a:rPr>
                        <a:t>Критический инцидент</a:t>
                      </a:r>
                    </a:p>
                  </a:txBody>
                  <a:tcPr marL="24966" marR="24966" marT="12483" marB="12483">
                    <a:lnL>
                      <a:noFill/>
                    </a:lnL>
                    <a:lnR>
                      <a:noFill/>
                    </a:lnR>
                    <a:lnT>
                      <a:noFill/>
                    </a:lnT>
                    <a:lnB>
                      <a:noFill/>
                    </a:lnB>
                    <a:solidFill>
                      <a:srgbClr val="FFFFFF"/>
                    </a:solidFill>
                  </a:tcPr>
                </a:tc>
                <a:tc>
                  <a:txBody>
                    <a:bodyPr/>
                    <a:lstStyle/>
                    <a:p>
                      <a:pPr fontAlgn="t"/>
                      <a:r>
                        <a:rPr lang="ru-RU" sz="1800" dirty="0">
                          <a:effectLst/>
                        </a:rPr>
                        <a:t>Создание критической ситуации и поведение человека в процессе ее разрешения (конфликт, принятие сложного решения, поведение в беде, отношение к алкоголю, женщинам и т.д.)</a:t>
                      </a:r>
                    </a:p>
                  </a:txBody>
                  <a:tcPr marL="24966" marR="24966" marT="12483" marB="12483">
                    <a:lnL>
                      <a:noFill/>
                    </a:lnL>
                    <a:lnR>
                      <a:noFill/>
                    </a:lnR>
                    <a:lnT>
                      <a:noFill/>
                    </a:lnT>
                    <a:lnB>
                      <a:noFill/>
                    </a:lnB>
                    <a:solidFill>
                      <a:srgbClr val="FFFFFF"/>
                    </a:solidFill>
                  </a:tcPr>
                </a:tc>
                <a:tc>
                  <a:txBody>
                    <a:bodyPr/>
                    <a:lstStyle/>
                    <a:p>
                      <a:pPr fontAlgn="t"/>
                      <a:r>
                        <a:rPr lang="ru-RU" sz="2000" dirty="0">
                          <a:effectLst/>
                        </a:rPr>
                        <a:t>Отчет об инциденте и поведении человека</a:t>
                      </a:r>
                    </a:p>
                  </a:txBody>
                  <a:tcPr marL="24966" marR="24966" marT="12483" marB="12483">
                    <a:lnL>
                      <a:noFill/>
                    </a:lnL>
                    <a:lnR>
                      <a:noFill/>
                    </a:lnR>
                    <a:lnT>
                      <a:noFill/>
                    </a:lnT>
                    <a:lnB>
                      <a:noFill/>
                    </a:lnB>
                    <a:solidFill>
                      <a:srgbClr val="FFFFFF"/>
                    </a:solidFill>
                  </a:tcPr>
                </a:tc>
              </a:tr>
            </a:tbl>
          </a:graphicData>
        </a:graphic>
      </p:graphicFrame>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14</a:t>
            </a:fld>
            <a:endParaRPr lang="ru-RU" altLang="ru-RU"/>
          </a:p>
        </p:txBody>
      </p:sp>
      <p:sp>
        <p:nvSpPr>
          <p:cNvPr id="8" name="Rectangle 1"/>
          <p:cNvSpPr>
            <a:spLocks noChangeArrowheads="1"/>
          </p:cNvSpPr>
          <p:nvPr/>
        </p:nvSpPr>
        <p:spPr bwMode="auto">
          <a:xfrm>
            <a:off x="3448050" y="153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14457650"/>
      </p:ext>
    </p:extLst>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оценки результативности труда</a:t>
            </a:r>
            <a:endParaRPr lang="ru-RU" dirty="0"/>
          </a:p>
        </p:txBody>
      </p:sp>
      <p:sp>
        <p:nvSpPr>
          <p:cNvPr id="3" name="Объект 2"/>
          <p:cNvSpPr>
            <a:spLocks noGrp="1"/>
          </p:cNvSpPr>
          <p:nvPr>
            <p:ph idx="1"/>
          </p:nvPr>
        </p:nvSpPr>
        <p:spPr/>
        <p:txBody>
          <a:bodyPr/>
          <a:lstStyle/>
          <a:p>
            <a:pPr marL="0" indent="0">
              <a:buNone/>
            </a:pP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15</a:t>
            </a:fld>
            <a:endParaRPr lang="ru-RU" altLang="ru-RU"/>
          </a:p>
        </p:txBody>
      </p:sp>
      <p:sp>
        <p:nvSpPr>
          <p:cNvPr id="7" name="Скругленный прямоугольник 6"/>
          <p:cNvSpPr/>
          <p:nvPr/>
        </p:nvSpPr>
        <p:spPr>
          <a:xfrm>
            <a:off x="539552" y="1789584"/>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Метод заданного (вынужденного) выбора</a:t>
            </a:r>
          </a:p>
        </p:txBody>
      </p:sp>
      <p:sp>
        <p:nvSpPr>
          <p:cNvPr id="8" name="Скругленный прямоугольник 7"/>
          <p:cNvSpPr/>
          <p:nvPr/>
        </p:nvSpPr>
        <p:spPr>
          <a:xfrm>
            <a:off x="539552" y="4517670"/>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Метод оценки по решающей ситуации</a:t>
            </a:r>
          </a:p>
        </p:txBody>
      </p:sp>
      <p:sp>
        <p:nvSpPr>
          <p:cNvPr id="9" name="Скругленный прямоугольник 8"/>
          <p:cNvSpPr/>
          <p:nvPr/>
        </p:nvSpPr>
        <p:spPr>
          <a:xfrm>
            <a:off x="4774302" y="4517670"/>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Сравнение по парам</a:t>
            </a:r>
            <a:r>
              <a:rPr lang="ru-RU" i="1" dirty="0"/>
              <a:t>.</a:t>
            </a:r>
            <a:r>
              <a:rPr lang="ru-RU" dirty="0"/>
              <a:t> </a:t>
            </a:r>
          </a:p>
        </p:txBody>
      </p:sp>
      <p:sp>
        <p:nvSpPr>
          <p:cNvPr id="10" name="Скругленный прямоугольник 9"/>
          <p:cNvSpPr/>
          <p:nvPr/>
        </p:nvSpPr>
        <p:spPr>
          <a:xfrm>
            <a:off x="4774302" y="3657600"/>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Метод классификации</a:t>
            </a:r>
          </a:p>
        </p:txBody>
      </p:sp>
      <p:sp>
        <p:nvSpPr>
          <p:cNvPr id="11" name="Скругленный прямоугольник 10"/>
          <p:cNvSpPr/>
          <p:nvPr/>
        </p:nvSpPr>
        <p:spPr>
          <a:xfrm>
            <a:off x="4728592" y="2761692"/>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sz="2000" dirty="0">
                <a:solidFill>
                  <a:schemeClr val="tx1">
                    <a:lumMod val="85000"/>
                    <a:lumOff val="15000"/>
                  </a:schemeClr>
                </a:solidFill>
              </a:rPr>
              <a:t>Шкала наблюдения за поведением .</a:t>
            </a:r>
          </a:p>
        </p:txBody>
      </p:sp>
      <p:sp>
        <p:nvSpPr>
          <p:cNvPr id="12" name="Скругленный прямоугольник 11"/>
          <p:cNvSpPr/>
          <p:nvPr/>
        </p:nvSpPr>
        <p:spPr>
          <a:xfrm>
            <a:off x="4682872" y="1789584"/>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Шкала рейтингов поведенческих установок</a:t>
            </a:r>
            <a:r>
              <a:rPr lang="ru-RU" dirty="0"/>
              <a:t> </a:t>
            </a:r>
          </a:p>
        </p:txBody>
      </p:sp>
      <p:sp>
        <p:nvSpPr>
          <p:cNvPr id="13" name="Скругленный прямоугольник 12"/>
          <p:cNvSpPr/>
          <p:nvPr/>
        </p:nvSpPr>
        <p:spPr>
          <a:xfrm>
            <a:off x="539552" y="2761692"/>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Описательный метод оценки</a:t>
            </a:r>
          </a:p>
        </p:txBody>
      </p:sp>
      <p:sp>
        <p:nvSpPr>
          <p:cNvPr id="14" name="Скругленный прямоугольник 13"/>
          <p:cNvSpPr/>
          <p:nvPr/>
        </p:nvSpPr>
        <p:spPr>
          <a:xfrm>
            <a:off x="539552" y="3630744"/>
            <a:ext cx="3744416" cy="6480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85000"/>
                    <a:lumOff val="15000"/>
                  </a:schemeClr>
                </a:solidFill>
              </a:rPr>
              <a:t>Управление по целям (задачам)</a:t>
            </a:r>
          </a:p>
        </p:txBody>
      </p:sp>
    </p:spTree>
    <p:extLst>
      <p:ext uri="{BB962C8B-B14F-4D97-AF65-F5344CB8AC3E}">
        <p14:creationId xmlns:p14="http://schemas.microsoft.com/office/powerpoint/2010/main" val="4211786822"/>
      </p:ext>
    </p:extLst>
  </p:cSld>
  <p:clrMapOvr>
    <a:masterClrMapping/>
  </p:clrMapOvr>
  <p:transition>
    <p:cover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16</a:t>
            </a:fld>
            <a:endParaRPr lang="ru-RU" altLang="ru-RU"/>
          </a:p>
        </p:txBody>
      </p:sp>
      <p:pic>
        <p:nvPicPr>
          <p:cNvPr id="11266" name="Picture 2" descr="https://allyslide.com/thumbs/222aaf76de9b59845c61712b7c447d5a/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96944" cy="629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80038"/>
      </p:ext>
    </p:extLst>
  </p:cSld>
  <p:clrMapOvr>
    <a:masterClrMapping/>
  </p:clrMapOvr>
  <p:transition>
    <p:cover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Профессиональное развитие кадров системы социальной защиты населения</a:t>
            </a:r>
          </a:p>
        </p:txBody>
      </p:sp>
      <p:sp>
        <p:nvSpPr>
          <p:cNvPr id="3" name="Объект 2"/>
          <p:cNvSpPr>
            <a:spLocks noGrp="1"/>
          </p:cNvSpPr>
          <p:nvPr>
            <p:ph idx="1"/>
          </p:nvPr>
        </p:nvSpPr>
        <p:spPr/>
        <p:txBody>
          <a:bodyPr/>
          <a:lstStyle/>
          <a:p>
            <a:r>
              <a:rPr lang="ru-RU" sz="2800" dirty="0"/>
              <a:t>Профессиональное развитие кадров системы социальной защиты населения - это динамичный, системно-организованный, вариативный, индивидуально-творческий процесс становления специалиста как профессионала. Профессиональное развитие осуществляется путем профессионального обучения и непосредственного включения кадров в реальную социальную практику</a:t>
            </a:r>
            <a:r>
              <a:rPr lang="ru-RU" sz="2800" dirty="0" smtClean="0"/>
              <a:t>.</a:t>
            </a:r>
            <a:endParaRPr lang="ru-RU" sz="28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17</a:t>
            </a:fld>
            <a:endParaRPr lang="ru-RU" altLang="ru-RU"/>
          </a:p>
        </p:txBody>
      </p:sp>
      <p:pic>
        <p:nvPicPr>
          <p:cNvPr id="2050" name="Picture 2" descr="http://dou17.vrhost.ru/files/news/o14188979270613/o149012781026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197852"/>
            <a:ext cx="4056260" cy="170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77127"/>
      </p:ext>
    </p:extLst>
  </p:cSld>
  <p:clrMapOvr>
    <a:masterClrMapping/>
  </p:clrMapOvr>
  <p:transition>
    <p:cover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Профессиональное развитие кадров системы социальной защиты населения</a:t>
            </a:r>
          </a:p>
        </p:txBody>
      </p:sp>
      <p:sp>
        <p:nvSpPr>
          <p:cNvPr id="3" name="Объект 2"/>
          <p:cNvSpPr>
            <a:spLocks noGrp="1"/>
          </p:cNvSpPr>
          <p:nvPr>
            <p:ph idx="1"/>
          </p:nvPr>
        </p:nvSpPr>
        <p:spPr/>
        <p:txBody>
          <a:bodyPr/>
          <a:lstStyle/>
          <a:p>
            <a:r>
              <a:rPr lang="ru-RU" sz="2800" dirty="0" smtClean="0"/>
              <a:t>Профессиональное </a:t>
            </a:r>
            <a:r>
              <a:rPr lang="ru-RU" sz="2800" dirty="0"/>
              <a:t>развитие как сложный, многоплановый социальный процесс протекает под воздействием множества факторов," главным из которых является сама профессиональная деятельность, со всеми присущими ей особенностями. Поэтому как социальная категория профессиональное развитие требует уточнения субъекта развития и анализа особенностей конкретной профессиональной деятельности</a:t>
            </a:r>
            <a:r>
              <a:rPr lang="ru-RU" sz="2800" dirty="0" smtClean="0"/>
              <a:t>.</a:t>
            </a:r>
            <a:endParaRPr lang="ru-RU" sz="2800" dirty="0"/>
          </a:p>
          <a:p>
            <a:r>
              <a:rPr lang="ru-RU" sz="2800" dirty="0"/>
              <a:t/>
            </a:r>
            <a:br>
              <a:rPr lang="ru-RU" sz="2800" dirty="0"/>
            </a:br>
            <a:r>
              <a:rPr lang="ru-RU" dirty="0"/>
              <a:t/>
            </a:r>
            <a:br>
              <a:rPr lang="ru-RU" dirty="0"/>
            </a:br>
            <a:r>
              <a:rPr lang="ru-RU" dirty="0"/>
              <a:t>Научная библиотека диссертаций и авторефератов </a:t>
            </a:r>
            <a:r>
              <a:rPr lang="ru-RU" dirty="0" err="1"/>
              <a:t>disserCat</a:t>
            </a:r>
            <a:r>
              <a:rPr lang="ru-RU" dirty="0"/>
              <a:t> </a:t>
            </a:r>
            <a:r>
              <a:rPr lang="ru-RU" dirty="0">
                <a:hlinkClick r:id="rId2"/>
              </a:rPr>
              <a:t>http://www.dissercat.com/content/professionalnoe-razvitie-kadrov-sistemy-sotsialnoi-zashchity-naseleniya-rossiiskoi-federatsi#ixzz4TxMlFPyP</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18</a:t>
            </a:fld>
            <a:endParaRPr lang="ru-RU" altLang="ru-RU"/>
          </a:p>
        </p:txBody>
      </p:sp>
    </p:spTree>
    <p:extLst>
      <p:ext uri="{BB962C8B-B14F-4D97-AF65-F5344CB8AC3E}">
        <p14:creationId xmlns:p14="http://schemas.microsoft.com/office/powerpoint/2010/main" val="3259909705"/>
      </p:ext>
    </p:extLst>
  </p:cSld>
  <p:clrMapOvr>
    <a:masterClrMapping/>
  </p:clrMapOvr>
  <p:transition>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Периодизация </a:t>
            </a:r>
            <a:r>
              <a:rPr lang="ru-RU" dirty="0"/>
              <a:t>процесса профессионального развития </a:t>
            </a:r>
          </a:p>
        </p:txBody>
      </p:sp>
      <p:sp>
        <p:nvSpPr>
          <p:cNvPr id="3" name="Объект 2"/>
          <p:cNvSpPr>
            <a:spLocks noGrp="1"/>
          </p:cNvSpPr>
          <p:nvPr>
            <p:ph idx="1"/>
          </p:nvPr>
        </p:nvSpPr>
        <p:spPr>
          <a:xfrm>
            <a:off x="457200" y="1412776"/>
            <a:ext cx="8507288" cy="4848622"/>
          </a:xfrm>
        </p:spPr>
        <p:txBody>
          <a:bodyPr/>
          <a:lstStyle/>
          <a:p>
            <a:pPr marL="0" indent="0">
              <a:buNone/>
            </a:pPr>
            <a:r>
              <a:rPr lang="ru-RU" sz="2400" b="1" dirty="0" smtClean="0">
                <a:solidFill>
                  <a:srgbClr val="1547B7"/>
                </a:solidFill>
              </a:rPr>
              <a:t>Этапы</a:t>
            </a:r>
            <a:r>
              <a:rPr lang="ru-RU" sz="2400" dirty="0"/>
              <a:t>: </a:t>
            </a:r>
            <a:endParaRPr lang="ru-RU" sz="2400" dirty="0" smtClean="0"/>
          </a:p>
          <a:p>
            <a:pPr marL="0" indent="0">
              <a:buNone/>
            </a:pPr>
            <a:r>
              <a:rPr lang="ru-RU" sz="2000" b="1" i="1" dirty="0" smtClean="0">
                <a:solidFill>
                  <a:srgbClr val="1547B7"/>
                </a:solidFill>
              </a:rPr>
              <a:t>приспособление </a:t>
            </a:r>
            <a:r>
              <a:rPr lang="ru-RU" sz="2000" dirty="0"/>
              <a:t>- вхождение специалиста в должность, его адаптация к новым должностям системы социальной защиты населения; </a:t>
            </a:r>
            <a:endParaRPr lang="ru-RU" sz="2000" dirty="0" smtClean="0"/>
          </a:p>
          <a:p>
            <a:pPr marL="0" indent="0">
              <a:buNone/>
            </a:pPr>
            <a:r>
              <a:rPr lang="ru-RU" sz="2000" b="1" i="1" dirty="0" smtClean="0">
                <a:solidFill>
                  <a:srgbClr val="1547B7"/>
                </a:solidFill>
              </a:rPr>
              <a:t>профессионализация</a:t>
            </a:r>
            <a:r>
              <a:rPr lang="ru-RU" sz="2000" dirty="0" smtClean="0"/>
              <a:t> </a:t>
            </a:r>
            <a:r>
              <a:rPr lang="ru-RU" sz="2000" dirty="0"/>
              <a:t>- совершенствование, усложнение профессиональной деятельности в системе социальной защиты населения и становление личности как профессионала; </a:t>
            </a:r>
            <a:endParaRPr lang="ru-RU" sz="2000" dirty="0" smtClean="0"/>
          </a:p>
          <a:p>
            <a:pPr marL="0" indent="0">
              <a:buNone/>
            </a:pPr>
            <a:r>
              <a:rPr lang="ru-RU" sz="2000" b="1" i="1" dirty="0" smtClean="0">
                <a:solidFill>
                  <a:srgbClr val="1547B7"/>
                </a:solidFill>
              </a:rPr>
              <a:t>профессиональная </a:t>
            </a:r>
            <a:r>
              <a:rPr lang="ru-RU" sz="2000" b="1" i="1" dirty="0">
                <a:solidFill>
                  <a:srgbClr val="1547B7"/>
                </a:solidFill>
              </a:rPr>
              <a:t>самореализация </a:t>
            </a:r>
            <a:r>
              <a:rPr lang="ru-RU" sz="2000" dirty="0"/>
              <a:t>- выражение индивидуальных, профессионально-личностных качеств и свойств специалиста, вследствие чего он воспроизводит себя как личность и как профессионал; </a:t>
            </a:r>
            <a:endParaRPr lang="ru-RU" sz="2000" dirty="0" smtClean="0"/>
          </a:p>
          <a:p>
            <a:pPr marL="0" indent="0">
              <a:buNone/>
            </a:pPr>
            <a:r>
              <a:rPr lang="ru-RU" sz="2000" b="1" u="sng" dirty="0" smtClean="0">
                <a:solidFill>
                  <a:srgbClr val="1547B7"/>
                </a:solidFill>
              </a:rPr>
              <a:t>достижение </a:t>
            </a:r>
            <a:r>
              <a:rPr lang="ru-RU" sz="2000" b="1" u="sng" dirty="0">
                <a:solidFill>
                  <a:srgbClr val="1547B7"/>
                </a:solidFill>
              </a:rPr>
              <a:t>профессионализма </a:t>
            </a:r>
            <a:r>
              <a:rPr lang="ru-RU" sz="2000" dirty="0"/>
              <a:t>- компетенция, которая означает доскональное знание своего дела, существа выполняемой работы, связей и явлений, способов и средств достижения намеченных целей, а также умений и навыков распорядиться этими знаниями</a:t>
            </a:r>
            <a:br>
              <a:rPr lang="ru-RU" sz="2000" dirty="0"/>
            </a:br>
            <a:r>
              <a:rPr lang="ru-RU" sz="2000" dirty="0"/>
              <a:t/>
            </a:r>
            <a:br>
              <a:rPr lang="ru-RU" sz="2000" dirty="0"/>
            </a:br>
            <a:endParaRPr lang="ru-RU" sz="20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19</a:t>
            </a:fld>
            <a:endParaRPr lang="ru-RU" altLang="ru-RU"/>
          </a:p>
        </p:txBody>
      </p:sp>
    </p:spTree>
    <p:extLst>
      <p:ext uri="{BB962C8B-B14F-4D97-AF65-F5344CB8AC3E}">
        <p14:creationId xmlns:p14="http://schemas.microsoft.com/office/powerpoint/2010/main" val="1687343301"/>
      </p:ext>
    </p:extLst>
  </p:cSld>
  <p:clrMapOvr>
    <a:masterClrMapping/>
  </p:clrMapOvr>
  <p:transitio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a:t>
            </a:fld>
            <a:endParaRPr lang="ru-RU" altLang="ru-RU"/>
          </a:p>
        </p:txBody>
      </p:sp>
      <p:grpSp>
        <p:nvGrpSpPr>
          <p:cNvPr id="9" name="Group 94"/>
          <p:cNvGrpSpPr>
            <a:grpSpLocks/>
          </p:cNvGrpSpPr>
          <p:nvPr/>
        </p:nvGrpSpPr>
        <p:grpSpPr bwMode="auto">
          <a:xfrm flipV="1">
            <a:off x="3631493" y="4094758"/>
            <a:ext cx="755402" cy="606375"/>
            <a:chOff x="2543" y="1006"/>
            <a:chExt cx="416" cy="416"/>
          </a:xfrm>
        </p:grpSpPr>
        <p:sp>
          <p:nvSpPr>
            <p:cNvPr id="10"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1" name="Group 53"/>
            <p:cNvGrpSpPr>
              <a:grpSpLocks/>
            </p:cNvGrpSpPr>
            <p:nvPr/>
          </p:nvGrpSpPr>
          <p:grpSpPr bwMode="auto">
            <a:xfrm rot="-2288454">
              <a:off x="2578" y="1034"/>
              <a:ext cx="348" cy="356"/>
              <a:chOff x="887" y="2040"/>
              <a:chExt cx="433" cy="422"/>
            </a:xfrm>
          </p:grpSpPr>
          <p:pic>
            <p:nvPicPr>
              <p:cNvPr id="13"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15"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93"/>
          <p:cNvGrpSpPr>
            <a:grpSpLocks/>
          </p:cNvGrpSpPr>
          <p:nvPr/>
        </p:nvGrpSpPr>
        <p:grpSpPr bwMode="auto">
          <a:xfrm>
            <a:off x="3688673" y="3095616"/>
            <a:ext cx="794151" cy="632020"/>
            <a:chOff x="3071" y="1006"/>
            <a:chExt cx="416" cy="416"/>
          </a:xfrm>
        </p:grpSpPr>
        <p:sp>
          <p:nvSpPr>
            <p:cNvPr id="17"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18" name="Group 63"/>
            <p:cNvGrpSpPr>
              <a:grpSpLocks/>
            </p:cNvGrpSpPr>
            <p:nvPr/>
          </p:nvGrpSpPr>
          <p:grpSpPr bwMode="auto">
            <a:xfrm rot="-2288454">
              <a:off x="3106" y="1034"/>
              <a:ext cx="348" cy="356"/>
              <a:chOff x="887" y="2040"/>
              <a:chExt cx="433" cy="422"/>
            </a:xfrm>
          </p:grpSpPr>
          <p:pic>
            <p:nvPicPr>
              <p:cNvPr id="20" name="Picture 6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2" name="Picture 6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86"/>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94"/>
          <p:cNvGrpSpPr>
            <a:grpSpLocks/>
          </p:cNvGrpSpPr>
          <p:nvPr/>
        </p:nvGrpSpPr>
        <p:grpSpPr bwMode="auto">
          <a:xfrm flipV="1">
            <a:off x="3577016" y="2099154"/>
            <a:ext cx="755402" cy="606375"/>
            <a:chOff x="2543" y="1006"/>
            <a:chExt cx="416" cy="416"/>
          </a:xfrm>
        </p:grpSpPr>
        <p:sp>
          <p:nvSpPr>
            <p:cNvPr id="24"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25" name="Group 53"/>
            <p:cNvGrpSpPr>
              <a:grpSpLocks/>
            </p:cNvGrpSpPr>
            <p:nvPr/>
          </p:nvGrpSpPr>
          <p:grpSpPr bwMode="auto">
            <a:xfrm rot="-2288454">
              <a:off x="2578" y="1034"/>
              <a:ext cx="348" cy="356"/>
              <a:chOff x="887" y="2040"/>
              <a:chExt cx="433" cy="422"/>
            </a:xfrm>
          </p:grpSpPr>
          <p:pic>
            <p:nvPicPr>
              <p:cNvPr id="27" name="Picture 5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29" name="Picture 5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57"/>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93"/>
          <p:cNvGrpSpPr>
            <a:grpSpLocks/>
          </p:cNvGrpSpPr>
          <p:nvPr/>
        </p:nvGrpSpPr>
        <p:grpSpPr bwMode="auto">
          <a:xfrm>
            <a:off x="3660775" y="5073228"/>
            <a:ext cx="794151" cy="632020"/>
            <a:chOff x="3071" y="1006"/>
            <a:chExt cx="416" cy="416"/>
          </a:xfrm>
        </p:grpSpPr>
        <p:sp>
          <p:nvSpPr>
            <p:cNvPr id="31"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ru-RU"/>
            </a:p>
          </p:txBody>
        </p:sp>
        <p:grpSp>
          <p:nvGrpSpPr>
            <p:cNvPr id="32" name="Group 63"/>
            <p:cNvGrpSpPr>
              <a:grpSpLocks/>
            </p:cNvGrpSpPr>
            <p:nvPr/>
          </p:nvGrpSpPr>
          <p:grpSpPr bwMode="auto">
            <a:xfrm rot="-2288454">
              <a:off x="3106" y="1034"/>
              <a:ext cx="348" cy="356"/>
              <a:chOff x="887" y="2040"/>
              <a:chExt cx="433" cy="422"/>
            </a:xfrm>
          </p:grpSpPr>
          <p:pic>
            <p:nvPicPr>
              <p:cNvPr id="34" name="Picture 64"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p>
            </p:txBody>
          </p:sp>
          <p:pic>
            <p:nvPicPr>
              <p:cNvPr id="36" name="Picture 6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86"/>
            <p:cNvPicPr>
              <a:picLocks noChangeAspect="1" noChangeArrowheads="1"/>
            </p:cNvPicPr>
            <p:nvPr/>
          </p:nvPicPr>
          <p:blipFill>
            <a:blip r:embed="rId4">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Прямоугольник 2"/>
          <p:cNvSpPr/>
          <p:nvPr/>
        </p:nvSpPr>
        <p:spPr>
          <a:xfrm>
            <a:off x="4600867" y="1977717"/>
            <a:ext cx="4572000" cy="923330"/>
          </a:xfrm>
          <a:prstGeom prst="rect">
            <a:avLst/>
          </a:prstGeom>
        </p:spPr>
        <p:txBody>
          <a:bodyPr>
            <a:spAutoFit/>
          </a:bodyPr>
          <a:lstStyle/>
          <a:p>
            <a:r>
              <a:rPr lang="ru-RU" dirty="0"/>
              <a:t>Профессионально-кадровая структура специалистов системы социальной защиты населения. </a:t>
            </a:r>
          </a:p>
        </p:txBody>
      </p:sp>
      <p:sp>
        <p:nvSpPr>
          <p:cNvPr id="8" name="Прямоугольник 7"/>
          <p:cNvSpPr/>
          <p:nvPr/>
        </p:nvSpPr>
        <p:spPr>
          <a:xfrm>
            <a:off x="4574743" y="2974881"/>
            <a:ext cx="4427984" cy="923330"/>
          </a:xfrm>
          <a:prstGeom prst="rect">
            <a:avLst/>
          </a:prstGeom>
        </p:spPr>
        <p:txBody>
          <a:bodyPr wrap="square">
            <a:spAutoFit/>
          </a:bodyPr>
          <a:lstStyle/>
          <a:p>
            <a:r>
              <a:rPr lang="ru-RU" dirty="0"/>
              <a:t>Факторы, обусловливающие рост требований к кадрам социальных служб</a:t>
            </a:r>
          </a:p>
        </p:txBody>
      </p:sp>
      <p:sp>
        <p:nvSpPr>
          <p:cNvPr id="37" name="Прямоугольник 36"/>
          <p:cNvSpPr/>
          <p:nvPr/>
        </p:nvSpPr>
        <p:spPr>
          <a:xfrm>
            <a:off x="4502735" y="3913343"/>
            <a:ext cx="4572000" cy="923330"/>
          </a:xfrm>
          <a:prstGeom prst="rect">
            <a:avLst/>
          </a:prstGeom>
        </p:spPr>
        <p:txBody>
          <a:bodyPr>
            <a:spAutoFit/>
          </a:bodyPr>
          <a:lstStyle/>
          <a:p>
            <a:r>
              <a:rPr lang="ru-RU" dirty="0"/>
              <a:t>Основные направления кадровой политики в сфере социальной защиты населения</a:t>
            </a:r>
          </a:p>
        </p:txBody>
      </p:sp>
      <p:sp>
        <p:nvSpPr>
          <p:cNvPr id="38" name="Прямоугольник 37"/>
          <p:cNvSpPr/>
          <p:nvPr/>
        </p:nvSpPr>
        <p:spPr>
          <a:xfrm>
            <a:off x="4617423" y="4910435"/>
            <a:ext cx="4572000" cy="923330"/>
          </a:xfrm>
          <a:prstGeom prst="rect">
            <a:avLst/>
          </a:prstGeom>
        </p:spPr>
        <p:txBody>
          <a:bodyPr>
            <a:spAutoFit/>
          </a:bodyPr>
          <a:lstStyle/>
          <a:p>
            <a:r>
              <a:rPr lang="ru-RU" dirty="0"/>
              <a:t>Понятие профессионализма в социальной работе, факторы его формирования</a:t>
            </a:r>
          </a:p>
        </p:txBody>
      </p:sp>
      <p:sp>
        <p:nvSpPr>
          <p:cNvPr id="5" name="Вертикальный свиток 4"/>
          <p:cNvSpPr/>
          <p:nvPr/>
        </p:nvSpPr>
        <p:spPr>
          <a:xfrm>
            <a:off x="117104" y="1484784"/>
            <a:ext cx="3440285" cy="5268724"/>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rgbClr val="0959B2"/>
                </a:solidFill>
              </a:rPr>
              <a:t>Профессионально-личностное развитие социального</a:t>
            </a:r>
          </a:p>
          <a:p>
            <a:r>
              <a:rPr lang="ru-RU" sz="2000" dirty="0">
                <a:solidFill>
                  <a:srgbClr val="0959B2"/>
                </a:solidFill>
              </a:rPr>
              <a:t> работника - динамичный, системно-организационный,</a:t>
            </a:r>
          </a:p>
          <a:p>
            <a:r>
              <a:rPr lang="ru-RU" sz="2000" dirty="0">
                <a:solidFill>
                  <a:srgbClr val="0959B2"/>
                </a:solidFill>
              </a:rPr>
              <a:t> вариативный, индивидуально-творческий процесс</a:t>
            </a:r>
          </a:p>
          <a:p>
            <a:r>
              <a:rPr lang="ru-RU" sz="2000" dirty="0">
                <a:solidFill>
                  <a:srgbClr val="0959B2"/>
                </a:solidFill>
              </a:rPr>
              <a:t> становления его как личности, как профессионала, как гражданина.</a:t>
            </a:r>
          </a:p>
          <a:p>
            <a:r>
              <a:rPr lang="ru-RU" sz="1600" dirty="0" smtClean="0">
                <a:solidFill>
                  <a:srgbClr val="0959B2"/>
                </a:solidFill>
              </a:rPr>
              <a:t>                  Н</a:t>
            </a:r>
            <a:r>
              <a:rPr lang="ru-RU" sz="1600" dirty="0">
                <a:solidFill>
                  <a:srgbClr val="0959B2"/>
                </a:solidFill>
              </a:rPr>
              <a:t>. Б. Шмелева</a:t>
            </a:r>
          </a:p>
        </p:txBody>
      </p:sp>
    </p:spTree>
    <p:extLst>
      <p:ext uri="{BB962C8B-B14F-4D97-AF65-F5344CB8AC3E}">
        <p14:creationId xmlns:p14="http://schemas.microsoft.com/office/powerpoint/2010/main" val="755969660"/>
      </p:ext>
    </p:extLst>
  </p:cSld>
  <p:clrMapOvr>
    <a:masterClrMapping/>
  </p:clrMapOvr>
  <p:transition>
    <p:cover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Профессиональное развитие </a:t>
            </a:r>
            <a:r>
              <a:rPr lang="ru-RU" sz="3200" dirty="0"/>
              <a:t>кадров системы социальной защиты населения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20</a:t>
            </a:fld>
            <a:endParaRPr lang="ru-RU" altLang="ru-RU"/>
          </a:p>
        </p:txBody>
      </p:sp>
      <p:sp>
        <p:nvSpPr>
          <p:cNvPr id="7" name="Прямоугольник с одним вырезанным углом 6"/>
          <p:cNvSpPr/>
          <p:nvPr/>
        </p:nvSpPr>
        <p:spPr>
          <a:xfrm>
            <a:off x="611560" y="1853208"/>
            <a:ext cx="3888432" cy="4600128"/>
          </a:xfrm>
          <a:prstGeom prst="snip1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1547B7"/>
                </a:solidFill>
              </a:rPr>
              <a:t>Профессионально-квалификационное </a:t>
            </a:r>
            <a:r>
              <a:rPr lang="ru-RU" sz="2400" b="1" dirty="0">
                <a:solidFill>
                  <a:srgbClr val="1547B7"/>
                </a:solidFill>
              </a:rPr>
              <a:t>развитие</a:t>
            </a:r>
            <a:r>
              <a:rPr lang="ru-RU" sz="2400" dirty="0">
                <a:solidFill>
                  <a:srgbClr val="1547B7"/>
                </a:solidFill>
              </a:rPr>
              <a:t>, которое непосредственно связано с обучением и самообразованием специалистов, приобретением профессиональных знаний и практического опыта</a:t>
            </a:r>
            <a:br>
              <a:rPr lang="ru-RU" sz="2400" dirty="0">
                <a:solidFill>
                  <a:srgbClr val="1547B7"/>
                </a:solidFill>
              </a:rPr>
            </a:br>
            <a:r>
              <a:rPr lang="ru-RU" dirty="0"/>
              <a:t/>
            </a:r>
            <a:br>
              <a:rPr lang="ru-RU" dirty="0"/>
            </a:br>
            <a:endParaRPr lang="ru-RU" dirty="0"/>
          </a:p>
        </p:txBody>
      </p:sp>
      <p:sp>
        <p:nvSpPr>
          <p:cNvPr id="8" name="Прямоугольник с одним вырезанным углом 7"/>
          <p:cNvSpPr/>
          <p:nvPr/>
        </p:nvSpPr>
        <p:spPr>
          <a:xfrm flipH="1">
            <a:off x="4652392" y="1853208"/>
            <a:ext cx="4024064" cy="4600128"/>
          </a:xfrm>
          <a:prstGeom prst="snip1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1547B7"/>
                </a:solidFill>
              </a:rPr>
              <a:t>       </a:t>
            </a:r>
            <a:r>
              <a:rPr lang="ru-RU" sz="2400" b="1" dirty="0" smtClean="0">
                <a:solidFill>
                  <a:srgbClr val="1547B7"/>
                </a:solidFill>
              </a:rPr>
              <a:t>Профессиональное развитие</a:t>
            </a:r>
            <a:r>
              <a:rPr lang="ru-RU" sz="2400" dirty="0" smtClean="0">
                <a:solidFill>
                  <a:srgbClr val="1547B7"/>
                </a:solidFill>
              </a:rPr>
              <a:t>, </a:t>
            </a:r>
            <a:r>
              <a:rPr lang="ru-RU" sz="2400" dirty="0">
                <a:solidFill>
                  <a:srgbClr val="1547B7"/>
                </a:solidFill>
              </a:rPr>
              <a:t>которое связано с рациональной расстановкой кадров, их должностным продвижением на основе профессиональной компетентности и ресурсных возможностей кадров системы социальной защиты населения.</a:t>
            </a:r>
            <a:br>
              <a:rPr lang="ru-RU" sz="2400" dirty="0">
                <a:solidFill>
                  <a:srgbClr val="1547B7"/>
                </a:solidFill>
              </a:rPr>
            </a:br>
            <a:r>
              <a:rPr lang="ru-RU" sz="2400" dirty="0">
                <a:solidFill>
                  <a:srgbClr val="1547B7"/>
                </a:solidFill>
              </a:rPr>
              <a:t/>
            </a:r>
            <a:br>
              <a:rPr lang="ru-RU" sz="2400" dirty="0">
                <a:solidFill>
                  <a:srgbClr val="1547B7"/>
                </a:solidFill>
              </a:rPr>
            </a:br>
            <a:endParaRPr lang="ru-RU" sz="2400" dirty="0">
              <a:solidFill>
                <a:srgbClr val="1547B7"/>
              </a:solidFill>
            </a:endParaRPr>
          </a:p>
        </p:txBody>
      </p:sp>
    </p:spTree>
    <p:extLst>
      <p:ext uri="{BB962C8B-B14F-4D97-AF65-F5344CB8AC3E}">
        <p14:creationId xmlns:p14="http://schemas.microsoft.com/office/powerpoint/2010/main" val="3051751405"/>
      </p:ext>
    </p:extLst>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Профессиональное развитие </a:t>
            </a:r>
            <a:r>
              <a:rPr lang="ru-RU" sz="3200" dirty="0"/>
              <a:t>кадров системы социальной защиты населения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21</a:t>
            </a:fld>
            <a:endParaRPr lang="ru-RU" altLang="ru-RU"/>
          </a:p>
        </p:txBody>
      </p:sp>
      <p:sp>
        <p:nvSpPr>
          <p:cNvPr id="7" name="Прямоугольник с одним вырезанным углом 6"/>
          <p:cNvSpPr/>
          <p:nvPr/>
        </p:nvSpPr>
        <p:spPr>
          <a:xfrm>
            <a:off x="611560" y="1700808"/>
            <a:ext cx="3888432" cy="5040560"/>
          </a:xfrm>
          <a:prstGeom prst="snip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1547B7"/>
                </a:solidFill>
              </a:rPr>
              <a:t>П</a:t>
            </a:r>
            <a:r>
              <a:rPr lang="ru-RU" sz="2000" dirty="0" smtClean="0">
                <a:solidFill>
                  <a:srgbClr val="1547B7"/>
                </a:solidFill>
              </a:rPr>
              <a:t>рофессиональное </a:t>
            </a:r>
            <a:r>
              <a:rPr lang="ru-RU" sz="2000" dirty="0">
                <a:solidFill>
                  <a:srgbClr val="1547B7"/>
                </a:solidFill>
              </a:rPr>
              <a:t>развитие кадров системы социальной защиты населения с позиций концепции социальных изменений представляет собой явный, адаптивный, прогрессивный процесс непрерывного, спиралевидного характера, основными силами которого являются потребность социальной сферы в высококвалифицированных специалистах и личностная мотивация самих </a:t>
            </a:r>
            <a:r>
              <a:rPr lang="ru-RU" sz="2000" dirty="0" smtClean="0">
                <a:solidFill>
                  <a:srgbClr val="1547B7"/>
                </a:solidFill>
              </a:rPr>
              <a:t>кадров</a:t>
            </a:r>
            <a:r>
              <a:rPr lang="ru-RU" sz="2000" dirty="0">
                <a:solidFill>
                  <a:srgbClr val="1547B7"/>
                </a:solidFill>
              </a:rPr>
              <a:t/>
            </a:r>
            <a:br>
              <a:rPr lang="ru-RU" sz="2000" dirty="0">
                <a:solidFill>
                  <a:srgbClr val="1547B7"/>
                </a:solidFill>
              </a:rPr>
            </a:br>
            <a:r>
              <a:rPr lang="ru-RU" dirty="0"/>
              <a:t/>
            </a:r>
            <a:br>
              <a:rPr lang="ru-RU" dirty="0"/>
            </a:br>
            <a:endParaRPr lang="ru-RU" dirty="0"/>
          </a:p>
        </p:txBody>
      </p:sp>
      <p:sp>
        <p:nvSpPr>
          <p:cNvPr id="8" name="Прямоугольник с одним вырезанным углом 7"/>
          <p:cNvSpPr/>
          <p:nvPr/>
        </p:nvSpPr>
        <p:spPr>
          <a:xfrm flipH="1">
            <a:off x="4652392" y="1700808"/>
            <a:ext cx="4024064" cy="5040560"/>
          </a:xfrm>
          <a:prstGeom prst="snip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rgbClr val="1547B7"/>
                </a:solidFill>
              </a:rPr>
              <a:t>направление процесса </a:t>
            </a:r>
            <a:endParaRPr lang="ru-RU" sz="2000" dirty="0" smtClean="0">
              <a:solidFill>
                <a:srgbClr val="1547B7"/>
              </a:solidFill>
            </a:endParaRPr>
          </a:p>
          <a:p>
            <a:endParaRPr lang="ru-RU" sz="2000" dirty="0">
              <a:solidFill>
                <a:srgbClr val="1547B7"/>
              </a:solidFill>
            </a:endParaRPr>
          </a:p>
          <a:p>
            <a:endParaRPr lang="ru-RU" sz="2000" dirty="0" smtClean="0">
              <a:solidFill>
                <a:srgbClr val="1547B7"/>
              </a:solidFill>
            </a:endParaRPr>
          </a:p>
          <a:p>
            <a:endParaRPr lang="ru-RU" sz="2000" dirty="0">
              <a:solidFill>
                <a:srgbClr val="1547B7"/>
              </a:solidFill>
            </a:endParaRPr>
          </a:p>
          <a:p>
            <a:r>
              <a:rPr lang="ru-RU" sz="2000" dirty="0" smtClean="0">
                <a:solidFill>
                  <a:srgbClr val="1547B7"/>
                </a:solidFill>
              </a:rPr>
              <a:t>Профессиональное развитие </a:t>
            </a:r>
            <a:r>
              <a:rPr lang="ru-RU" sz="2000" dirty="0">
                <a:solidFill>
                  <a:srgbClr val="1547B7"/>
                </a:solidFill>
              </a:rPr>
              <a:t>кадров системы социальной защиты населения определяется процессами, происходящими в обществе;</a:t>
            </a:r>
          </a:p>
          <a:p>
            <a:r>
              <a:rPr lang="ru-RU" sz="2000" dirty="0" smtClean="0">
                <a:solidFill>
                  <a:srgbClr val="1547B7"/>
                </a:solidFill>
              </a:rPr>
              <a:t>Основными </a:t>
            </a:r>
            <a:r>
              <a:rPr lang="ru-RU" sz="2000" dirty="0">
                <a:solidFill>
                  <a:srgbClr val="1547B7"/>
                </a:solidFill>
              </a:rPr>
              <a:t>тенденциями развития дополнительного профессионального образования являются опережающий характер обучения, непрерывность и индивидуализация обучения, усиление активной позиции обучающихся, переход на </a:t>
            </a:r>
            <a:r>
              <a:rPr lang="ru-RU" sz="2000" dirty="0" err="1">
                <a:solidFill>
                  <a:srgbClr val="1547B7"/>
                </a:solidFill>
              </a:rPr>
              <a:t>андрагогические</a:t>
            </a:r>
            <a:r>
              <a:rPr lang="ru-RU" sz="2000" dirty="0">
                <a:solidFill>
                  <a:srgbClr val="1547B7"/>
                </a:solidFill>
              </a:rPr>
              <a:t> принципы построения учебного процесса</a:t>
            </a:r>
          </a:p>
          <a:p>
            <a:r>
              <a:rPr lang="ru-RU" sz="2400" dirty="0"/>
              <a:t/>
            </a:r>
            <a:br>
              <a:rPr lang="ru-RU" sz="2400" dirty="0"/>
            </a:br>
            <a:r>
              <a:rPr lang="ru-RU" sz="2400" dirty="0"/>
              <a:t/>
            </a:r>
            <a:br>
              <a:rPr lang="ru-RU" sz="2400" dirty="0"/>
            </a:br>
            <a:endParaRPr lang="ru-RU" sz="2400" dirty="0">
              <a:solidFill>
                <a:srgbClr val="1547B7"/>
              </a:solidFill>
            </a:endParaRPr>
          </a:p>
        </p:txBody>
      </p:sp>
    </p:spTree>
    <p:extLst>
      <p:ext uri="{BB962C8B-B14F-4D97-AF65-F5344CB8AC3E}">
        <p14:creationId xmlns:p14="http://schemas.microsoft.com/office/powerpoint/2010/main" val="1148253009"/>
      </p:ext>
    </p:extLst>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r>
            <a:br>
              <a:rPr lang="ru-RU" sz="3200" dirty="0" smtClean="0"/>
            </a:br>
            <a:r>
              <a:rPr lang="ru-RU" sz="3200" dirty="0"/>
              <a:t/>
            </a:r>
            <a:br>
              <a:rPr lang="ru-RU" sz="3200" dirty="0"/>
            </a:br>
            <a:r>
              <a:rPr lang="ru-RU" sz="3200" dirty="0"/>
              <a:t>Повышению эффективности обучения кадров системы социальной защиты населения будет </a:t>
            </a:r>
            <a:r>
              <a:rPr lang="ru-RU" sz="3200" dirty="0" smtClean="0"/>
              <a:t>способствовать</a:t>
            </a:r>
            <a:r>
              <a:rPr lang="ru-RU" sz="3200" dirty="0"/>
              <a:t/>
            </a:r>
            <a:br>
              <a:rPr lang="ru-RU" sz="3200" dirty="0"/>
            </a:br>
            <a:r>
              <a:rPr lang="ru-RU" sz="3200" dirty="0" smtClean="0"/>
              <a:t/>
            </a:r>
            <a:br>
              <a:rPr lang="ru-RU" sz="3200" dirty="0" smtClean="0"/>
            </a:br>
            <a:r>
              <a:rPr lang="ru-RU" sz="3200" dirty="0"/>
              <a:t/>
            </a:r>
            <a:br>
              <a:rPr lang="ru-RU" sz="3200" dirty="0"/>
            </a:br>
            <a:r>
              <a:rPr lang="ru-RU" sz="3200" dirty="0" err="1" smtClean="0"/>
              <a:t>бствовать</a:t>
            </a:r>
            <a:r>
              <a:rPr lang="ru-RU" sz="3200" dirty="0"/>
              <a:t/>
            </a:r>
            <a:br>
              <a:rPr lang="ru-RU" sz="3200" dirty="0"/>
            </a:br>
            <a:r>
              <a:rPr lang="ru-RU" sz="3200" dirty="0"/>
              <a:t/>
            </a:r>
            <a:br>
              <a:rPr lang="ru-RU" sz="3200" dirty="0"/>
            </a:br>
            <a:r>
              <a:rPr lang="ru-RU" sz="3200" dirty="0" smtClean="0"/>
              <a:t>   </a:t>
            </a:r>
            <a:endParaRPr lang="ru-RU" sz="32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22</a:t>
            </a:fld>
            <a:endParaRPr lang="ru-RU" altLang="ru-RU"/>
          </a:p>
        </p:txBody>
      </p:sp>
      <p:sp>
        <p:nvSpPr>
          <p:cNvPr id="8" name="Овал 7"/>
          <p:cNvSpPr/>
          <p:nvPr/>
        </p:nvSpPr>
        <p:spPr>
          <a:xfrm>
            <a:off x="125760" y="1412776"/>
            <a:ext cx="4358248" cy="151216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1547B7"/>
              </a:solidFill>
            </a:endParaRPr>
          </a:p>
          <a:p>
            <a:pPr algn="ctr"/>
            <a:endParaRPr lang="ru-RU" dirty="0">
              <a:solidFill>
                <a:srgbClr val="1547B7"/>
              </a:solidFill>
            </a:endParaRPr>
          </a:p>
          <a:p>
            <a:pPr algn="ctr"/>
            <a:r>
              <a:rPr lang="ru-RU" b="1" dirty="0" smtClean="0">
                <a:solidFill>
                  <a:srgbClr val="1547B7"/>
                </a:solidFill>
              </a:rPr>
              <a:t>большой </a:t>
            </a:r>
            <a:r>
              <a:rPr lang="ru-RU" b="1" dirty="0">
                <a:solidFill>
                  <a:srgbClr val="1547B7"/>
                </a:solidFill>
              </a:rPr>
              <a:t>жизненный и профессиональный опыт, поэтому упор должен делаться на новейшие методики обучения</a:t>
            </a:r>
            <a:r>
              <a:rPr lang="ru-RU" b="1" dirty="0"/>
              <a:t/>
            </a:r>
            <a:br>
              <a:rPr lang="ru-RU" b="1" dirty="0"/>
            </a:br>
            <a:r>
              <a:rPr lang="ru-RU" dirty="0"/>
              <a:t/>
            </a:r>
            <a:br>
              <a:rPr lang="ru-RU" dirty="0"/>
            </a:br>
            <a:endParaRPr lang="ru-RU" dirty="0"/>
          </a:p>
        </p:txBody>
      </p:sp>
      <p:sp>
        <p:nvSpPr>
          <p:cNvPr id="9" name="Овал 8"/>
          <p:cNvSpPr/>
          <p:nvPr/>
        </p:nvSpPr>
        <p:spPr>
          <a:xfrm>
            <a:off x="4841746" y="3356992"/>
            <a:ext cx="3978726" cy="108012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78256" y="2924944"/>
            <a:ext cx="446575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r>
              <a:rPr lang="ru-RU" dirty="0" smtClean="0"/>
              <a:t>        неоднородность </a:t>
            </a:r>
            <a:r>
              <a:rPr lang="ru-RU" dirty="0"/>
              <a:t>контингента обучающихся по должностному положению, специфике </a:t>
            </a:r>
            <a:r>
              <a:rPr lang="ru-RU" dirty="0" smtClean="0"/>
              <a:t>профессиональной     деятельности</a:t>
            </a:r>
            <a:r>
              <a:rPr lang="ru-RU" dirty="0"/>
              <a:t/>
            </a:r>
            <a:br>
              <a:rPr lang="ru-RU" dirty="0"/>
            </a:br>
            <a:r>
              <a:rPr lang="ru-RU" dirty="0"/>
              <a:t/>
            </a:r>
            <a:br>
              <a:rPr lang="ru-RU" dirty="0"/>
            </a:br>
            <a:endParaRPr lang="ru-RU" dirty="0"/>
          </a:p>
        </p:txBody>
      </p:sp>
      <p:sp>
        <p:nvSpPr>
          <p:cNvPr id="18" name="Овал 17"/>
          <p:cNvSpPr/>
          <p:nvPr/>
        </p:nvSpPr>
        <p:spPr>
          <a:xfrm>
            <a:off x="4841746" y="1484784"/>
            <a:ext cx="424847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endParaRPr lang="ru-RU" dirty="0"/>
          </a:p>
          <a:p>
            <a:endParaRPr lang="ru-RU" dirty="0" smtClean="0"/>
          </a:p>
          <a:p>
            <a:endParaRPr lang="ru-RU" dirty="0" smtClean="0"/>
          </a:p>
          <a:p>
            <a:endParaRPr lang="ru-RU" dirty="0"/>
          </a:p>
          <a:p>
            <a:endParaRPr lang="ru-RU" dirty="0" smtClean="0"/>
          </a:p>
          <a:p>
            <a:r>
              <a:rPr lang="ru-RU" dirty="0" smtClean="0"/>
              <a:t>большое </a:t>
            </a:r>
            <a:r>
              <a:rPr lang="ru-RU" dirty="0"/>
              <a:t>число предельно сжатых по форме, но весьма емких по объему </a:t>
            </a:r>
            <a:r>
              <a:rPr lang="ru-RU" dirty="0" smtClean="0"/>
              <a:t>информации </a:t>
            </a:r>
            <a:r>
              <a:rPr lang="ru-RU" dirty="0"/>
              <a:t>курсов </a:t>
            </a:r>
            <a:r>
              <a:rPr lang="ru-RU" dirty="0" smtClean="0"/>
              <a:t>в</a:t>
            </a:r>
          </a:p>
          <a:p>
            <a:r>
              <a:rPr lang="ru-RU" dirty="0"/>
              <a:t> </a:t>
            </a:r>
            <a:r>
              <a:rPr lang="ru-RU" dirty="0" smtClean="0"/>
              <a:t>      </a:t>
            </a:r>
            <a:r>
              <a:rPr lang="ru-RU" dirty="0"/>
              <a:t>составе программы </a:t>
            </a:r>
            <a:endParaRPr lang="ru-RU" dirty="0" smtClean="0"/>
          </a:p>
          <a:p>
            <a:r>
              <a:rPr lang="ru-RU" dirty="0"/>
              <a:t> </a:t>
            </a:r>
            <a:r>
              <a:rPr lang="ru-RU" dirty="0" smtClean="0"/>
              <a:t>           обучения (ДО)</a:t>
            </a:r>
            <a:r>
              <a:rPr lang="ru-RU" dirty="0"/>
              <a:t/>
            </a:r>
            <a:br>
              <a:rPr lang="ru-RU" dirty="0"/>
            </a:br>
            <a:r>
              <a:rPr lang="ru-RU" b="1" dirty="0" smtClean="0">
                <a:solidFill>
                  <a:srgbClr val="1547B7"/>
                </a:solidFill>
              </a:rPr>
              <a:t>сравнительно </a:t>
            </a:r>
            <a:r>
              <a:rPr lang="ru-RU" b="1" dirty="0">
                <a:solidFill>
                  <a:srgbClr val="1547B7"/>
                </a:solidFill>
              </a:rPr>
              <a:t>небольшой срок обучения по </a:t>
            </a:r>
            <a:r>
              <a:rPr lang="ru-RU" b="1" dirty="0" smtClean="0">
                <a:solidFill>
                  <a:srgbClr val="1547B7"/>
                </a:solidFill>
              </a:rPr>
              <a:t>программам ПП и ПК</a:t>
            </a:r>
            <a:r>
              <a:rPr lang="ru-RU" b="1" dirty="0"/>
              <a:t/>
            </a:r>
            <a:br>
              <a:rPr lang="ru-RU" b="1" dirty="0"/>
            </a:br>
            <a:r>
              <a:rPr lang="ru-RU" dirty="0"/>
              <a:t/>
            </a:r>
            <a:br>
              <a:rPr lang="ru-RU" dirty="0"/>
            </a:br>
            <a:endParaRPr lang="ru-RU" dirty="0"/>
          </a:p>
        </p:txBody>
      </p:sp>
      <p:sp>
        <p:nvSpPr>
          <p:cNvPr id="20" name="Овал 19"/>
          <p:cNvSpPr/>
          <p:nvPr/>
        </p:nvSpPr>
        <p:spPr>
          <a:xfrm>
            <a:off x="4932040" y="6040416"/>
            <a:ext cx="3888432" cy="91863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1547B7"/>
                </a:solidFill>
              </a:rPr>
              <a:t>Ограниченная пропускная способность вузов</a:t>
            </a:r>
            <a:endParaRPr lang="ru-RU" dirty="0"/>
          </a:p>
        </p:txBody>
      </p:sp>
      <p:sp>
        <p:nvSpPr>
          <p:cNvPr id="21" name="Овал 20"/>
          <p:cNvSpPr/>
          <p:nvPr/>
        </p:nvSpPr>
        <p:spPr>
          <a:xfrm>
            <a:off x="486936" y="4581128"/>
            <a:ext cx="3997072" cy="93610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1547B7"/>
                </a:solidFill>
              </a:rPr>
              <a:t>различные интеллектуальные способности слушателей</a:t>
            </a:r>
          </a:p>
        </p:txBody>
      </p:sp>
      <p:sp>
        <p:nvSpPr>
          <p:cNvPr id="22" name="Овал 21"/>
          <p:cNvSpPr/>
          <p:nvPr/>
        </p:nvSpPr>
        <p:spPr>
          <a:xfrm>
            <a:off x="5056674" y="4221088"/>
            <a:ext cx="4086170" cy="181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r>
              <a:rPr lang="ru-RU" dirty="0" smtClean="0"/>
              <a:t>Потребность </a:t>
            </a:r>
            <a:r>
              <a:rPr lang="ru-RU" dirty="0"/>
              <a:t>в </a:t>
            </a:r>
            <a:r>
              <a:rPr lang="ru-RU" dirty="0" smtClean="0"/>
              <a:t>активных методах </a:t>
            </a:r>
            <a:r>
              <a:rPr lang="ru-RU" dirty="0"/>
              <a:t>и </a:t>
            </a:r>
            <a:r>
              <a:rPr lang="ru-RU" dirty="0" smtClean="0"/>
              <a:t>средствах </a:t>
            </a:r>
            <a:r>
              <a:rPr lang="ru-RU" dirty="0"/>
              <a:t>обучения, требующих высокопрофессиональных преподавателей и </a:t>
            </a:r>
            <a:r>
              <a:rPr lang="ru-RU" dirty="0" smtClean="0"/>
              <a:t> </a:t>
            </a:r>
          </a:p>
          <a:p>
            <a:r>
              <a:rPr lang="ru-RU" dirty="0"/>
              <a:t> </a:t>
            </a:r>
            <a:r>
              <a:rPr lang="ru-RU" dirty="0" smtClean="0"/>
              <a:t>       специалистов</a:t>
            </a:r>
            <a:r>
              <a:rPr lang="ru-RU" dirty="0"/>
              <a:t/>
            </a:r>
            <a:br>
              <a:rPr lang="ru-RU" dirty="0"/>
            </a:br>
            <a:endParaRPr lang="ru-RU" dirty="0" smtClean="0"/>
          </a:p>
        </p:txBody>
      </p:sp>
      <p:sp>
        <p:nvSpPr>
          <p:cNvPr id="23" name="Овал 22"/>
          <p:cNvSpPr/>
          <p:nvPr/>
        </p:nvSpPr>
        <p:spPr>
          <a:xfrm>
            <a:off x="0" y="5517232"/>
            <a:ext cx="4609768" cy="147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a:t>
            </a:r>
          </a:p>
          <a:p>
            <a:pPr algn="ctr"/>
            <a:endParaRPr lang="ru-RU" dirty="0"/>
          </a:p>
          <a:p>
            <a:pPr algn="ctr"/>
            <a:r>
              <a:rPr lang="ru-RU" dirty="0" smtClean="0"/>
              <a:t>необходимость </a:t>
            </a:r>
            <a:r>
              <a:rPr lang="ru-RU" dirty="0"/>
              <a:t>постоянного оперативного обновления содержания учебных планов и программ с учетом изменения состава слушателей</a:t>
            </a:r>
            <a:br>
              <a:rPr lang="ru-RU" dirty="0"/>
            </a:br>
            <a:r>
              <a:rPr lang="ru-RU" dirty="0"/>
              <a:t/>
            </a:r>
            <a:br>
              <a:rPr lang="ru-RU" dirty="0"/>
            </a:br>
            <a:endParaRPr lang="ru-RU" dirty="0"/>
          </a:p>
        </p:txBody>
      </p:sp>
    </p:spTree>
    <p:extLst>
      <p:ext uri="{BB962C8B-B14F-4D97-AF65-F5344CB8AC3E}">
        <p14:creationId xmlns:p14="http://schemas.microsoft.com/office/powerpoint/2010/main" val="3196626931"/>
      </p:ext>
    </p:extLst>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Качественный состав кадров органов управления, учреждений и предприятий </a:t>
            </a:r>
            <a:r>
              <a:rPr lang="ru-RU" sz="2800" dirty="0" smtClean="0"/>
              <a:t>системы социальной защиты </a:t>
            </a:r>
            <a:endParaRPr lang="ru-RU" sz="2800" dirty="0"/>
          </a:p>
        </p:txBody>
      </p:sp>
      <p:sp>
        <p:nvSpPr>
          <p:cNvPr id="3" name="Объект 2"/>
          <p:cNvSpPr>
            <a:spLocks noGrp="1"/>
          </p:cNvSpPr>
          <p:nvPr>
            <p:ph idx="1"/>
          </p:nvPr>
        </p:nvSpPr>
        <p:spPr/>
        <p:txBody>
          <a:bodyPr/>
          <a:lstStyle/>
          <a:p>
            <a:r>
              <a:rPr lang="ru-RU" sz="2800" dirty="0" smtClean="0"/>
              <a:t>В </a:t>
            </a:r>
            <a:r>
              <a:rPr lang="ru-RU" sz="2800" dirty="0"/>
              <a:t>управлении персоналом учреждения выделяют четыре ключевые проблемы. Это: </a:t>
            </a:r>
            <a:r>
              <a:rPr lang="ru-RU" sz="2800" dirty="0" smtClean="0"/>
              <a:t>возрастная</a:t>
            </a:r>
            <a:r>
              <a:rPr lang="ru-RU" sz="2800" dirty="0"/>
              <a:t>, </a:t>
            </a:r>
            <a:r>
              <a:rPr lang="ru-RU" sz="2800" dirty="0" smtClean="0"/>
              <a:t>квалификационная </a:t>
            </a:r>
            <a:r>
              <a:rPr lang="ru-RU" sz="2800" dirty="0"/>
              <a:t>и </a:t>
            </a:r>
            <a:r>
              <a:rPr lang="ru-RU" sz="2800" dirty="0" smtClean="0"/>
              <a:t>должностная </a:t>
            </a:r>
            <a:r>
              <a:rPr lang="ru-RU" sz="2800" dirty="0"/>
              <a:t>структуры </a:t>
            </a:r>
            <a:r>
              <a:rPr lang="ru-RU" sz="2800" dirty="0" smtClean="0"/>
              <a:t>и </a:t>
            </a:r>
            <a:r>
              <a:rPr lang="ru-RU" sz="2800" dirty="0"/>
              <a:t>оплата труда. Каждая из этих проблем требует контроля со стороны администрации и выработки принципов решения, перспективного и текущего управления. От состояния кадров социального учреждения зависит эффективность обслуживания граждан, престижность и перспективность всего учреждения.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23</a:t>
            </a:fld>
            <a:endParaRPr lang="ru-RU" altLang="ru-RU"/>
          </a:p>
        </p:txBody>
      </p:sp>
    </p:spTree>
    <p:extLst>
      <p:ext uri="{BB962C8B-B14F-4D97-AF65-F5344CB8AC3E}">
        <p14:creationId xmlns:p14="http://schemas.microsoft.com/office/powerpoint/2010/main" val="1984422314"/>
      </p:ext>
    </p:extLst>
  </p:cSld>
  <p:clrMapOvr>
    <a:masterClrMapping/>
  </p:clrMapOvr>
  <p:transition>
    <p:cover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Типы взаимодействия сотрудника и организации и кадровая стратегия</a:t>
            </a:r>
            <a:endParaRPr lang="ru-RU" sz="32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24</a:t>
            </a:fld>
            <a:endParaRPr lang="ru-RU" altLang="ru-RU"/>
          </a:p>
        </p:txBody>
      </p:sp>
      <p:sp>
        <p:nvSpPr>
          <p:cNvPr id="7" name="Блок-схема: ИЛИ 6"/>
          <p:cNvSpPr/>
          <p:nvPr/>
        </p:nvSpPr>
        <p:spPr>
          <a:xfrm>
            <a:off x="1262718" y="1785311"/>
            <a:ext cx="6624736" cy="4680520"/>
          </a:xfrm>
          <a:prstGeom prst="flowChar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375018" y="1613991"/>
            <a:ext cx="2854756" cy="461665"/>
          </a:xfrm>
          <a:prstGeom prst="rect">
            <a:avLst/>
          </a:prstGeom>
        </p:spPr>
        <p:txBody>
          <a:bodyPr wrap="none">
            <a:spAutoFit/>
          </a:bodyPr>
          <a:lstStyle/>
          <a:p>
            <a:r>
              <a:rPr lang="ru-RU" sz="2400" b="1" dirty="0" smtClean="0">
                <a:solidFill>
                  <a:srgbClr val="1547B7"/>
                </a:solidFill>
              </a:rPr>
              <a:t>Потребительская</a:t>
            </a:r>
            <a:endParaRPr lang="ru-RU" sz="2400" b="1" dirty="0">
              <a:solidFill>
                <a:srgbClr val="1547B7"/>
              </a:solidFill>
            </a:endParaRPr>
          </a:p>
        </p:txBody>
      </p:sp>
      <p:sp>
        <p:nvSpPr>
          <p:cNvPr id="9" name="Прямоугольник 8"/>
          <p:cNvSpPr/>
          <p:nvPr/>
        </p:nvSpPr>
        <p:spPr>
          <a:xfrm>
            <a:off x="1619672" y="2420888"/>
            <a:ext cx="2759863" cy="1754326"/>
          </a:xfrm>
          <a:prstGeom prst="rect">
            <a:avLst/>
          </a:prstGeom>
        </p:spPr>
        <p:txBody>
          <a:bodyPr wrap="square">
            <a:spAutoFit/>
          </a:bodyPr>
          <a:lstStyle/>
          <a:p>
            <a:r>
              <a:rPr lang="ru-RU" b="1" dirty="0" smtClean="0">
                <a:solidFill>
                  <a:srgbClr val="1547B7"/>
                </a:solidFill>
              </a:rPr>
              <a:t>   Отсутствуют общие</a:t>
            </a:r>
          </a:p>
          <a:p>
            <a:r>
              <a:rPr lang="ru-RU" b="1" dirty="0" smtClean="0">
                <a:solidFill>
                  <a:srgbClr val="1547B7"/>
                </a:solidFill>
              </a:rPr>
              <a:t> цели и ценности, </a:t>
            </a:r>
          </a:p>
          <a:p>
            <a:r>
              <a:rPr lang="ru-RU" b="1" dirty="0">
                <a:solidFill>
                  <a:srgbClr val="1547B7"/>
                </a:solidFill>
              </a:rPr>
              <a:t>е</a:t>
            </a:r>
            <a:r>
              <a:rPr lang="ru-RU" b="1" dirty="0" smtClean="0">
                <a:solidFill>
                  <a:srgbClr val="1547B7"/>
                </a:solidFill>
              </a:rPr>
              <a:t>сть взаимные интересы, совместного развития</a:t>
            </a:r>
          </a:p>
          <a:p>
            <a:r>
              <a:rPr lang="ru-RU" b="1" dirty="0">
                <a:solidFill>
                  <a:srgbClr val="1547B7"/>
                </a:solidFill>
              </a:rPr>
              <a:t>н</a:t>
            </a:r>
            <a:r>
              <a:rPr lang="ru-RU" b="1" dirty="0" smtClean="0">
                <a:solidFill>
                  <a:srgbClr val="1547B7"/>
                </a:solidFill>
              </a:rPr>
              <a:t>е происходит</a:t>
            </a:r>
            <a:endParaRPr lang="ru-RU" b="1" dirty="0">
              <a:solidFill>
                <a:srgbClr val="1547B7"/>
              </a:solidFill>
            </a:endParaRPr>
          </a:p>
        </p:txBody>
      </p:sp>
      <p:sp>
        <p:nvSpPr>
          <p:cNvPr id="10" name="Прямоугольник 9"/>
          <p:cNvSpPr/>
          <p:nvPr/>
        </p:nvSpPr>
        <p:spPr>
          <a:xfrm>
            <a:off x="6012160" y="1631592"/>
            <a:ext cx="2133084" cy="461665"/>
          </a:xfrm>
          <a:prstGeom prst="rect">
            <a:avLst/>
          </a:prstGeom>
        </p:spPr>
        <p:txBody>
          <a:bodyPr wrap="none">
            <a:spAutoFit/>
          </a:bodyPr>
          <a:lstStyle/>
          <a:p>
            <a:r>
              <a:rPr lang="ru-RU" sz="2400" b="1" dirty="0" smtClean="0">
                <a:solidFill>
                  <a:srgbClr val="1547B7"/>
                </a:solidFill>
              </a:rPr>
              <a:t>Партнёрская</a:t>
            </a:r>
            <a:endParaRPr lang="ru-RU" sz="2400" b="1" dirty="0">
              <a:solidFill>
                <a:srgbClr val="1547B7"/>
              </a:solidFill>
            </a:endParaRPr>
          </a:p>
        </p:txBody>
      </p:sp>
      <p:sp>
        <p:nvSpPr>
          <p:cNvPr id="11" name="Прямоугольник 10"/>
          <p:cNvSpPr/>
          <p:nvPr/>
        </p:nvSpPr>
        <p:spPr>
          <a:xfrm>
            <a:off x="4499992" y="2204864"/>
            <a:ext cx="3312368" cy="2031325"/>
          </a:xfrm>
          <a:prstGeom prst="rect">
            <a:avLst/>
          </a:prstGeom>
        </p:spPr>
        <p:txBody>
          <a:bodyPr wrap="square">
            <a:spAutoFit/>
          </a:bodyPr>
          <a:lstStyle/>
          <a:p>
            <a:r>
              <a:rPr lang="ru-RU" b="1" dirty="0" smtClean="0">
                <a:solidFill>
                  <a:srgbClr val="1547B7"/>
                </a:solidFill>
              </a:rPr>
              <a:t>Взаимовыгодные партнёрские отношения, развитие сотрудника обеспечивается организацией и он увеличивает свой вклад в развитие фирмы</a:t>
            </a:r>
          </a:p>
        </p:txBody>
      </p:sp>
      <p:sp>
        <p:nvSpPr>
          <p:cNvPr id="12" name="Прямоугольник 11"/>
          <p:cNvSpPr/>
          <p:nvPr/>
        </p:nvSpPr>
        <p:spPr>
          <a:xfrm>
            <a:off x="4800200" y="5813141"/>
            <a:ext cx="3371436" cy="461665"/>
          </a:xfrm>
          <a:prstGeom prst="rect">
            <a:avLst/>
          </a:prstGeom>
        </p:spPr>
        <p:txBody>
          <a:bodyPr wrap="none">
            <a:spAutoFit/>
          </a:bodyPr>
          <a:lstStyle/>
          <a:p>
            <a:r>
              <a:rPr lang="ru-RU" sz="2400" b="1" dirty="0" smtClean="0">
                <a:solidFill>
                  <a:srgbClr val="1547B7"/>
                </a:solidFill>
              </a:rPr>
              <a:t>Идентификационная</a:t>
            </a:r>
            <a:endParaRPr lang="ru-RU" sz="2400" b="1" dirty="0">
              <a:solidFill>
                <a:srgbClr val="1547B7"/>
              </a:solidFill>
            </a:endParaRPr>
          </a:p>
        </p:txBody>
      </p:sp>
      <p:sp>
        <p:nvSpPr>
          <p:cNvPr id="14" name="Прямоугольник 13"/>
          <p:cNvSpPr/>
          <p:nvPr/>
        </p:nvSpPr>
        <p:spPr>
          <a:xfrm>
            <a:off x="1619672" y="4260185"/>
            <a:ext cx="5832648" cy="1477328"/>
          </a:xfrm>
          <a:prstGeom prst="rect">
            <a:avLst/>
          </a:prstGeom>
        </p:spPr>
        <p:txBody>
          <a:bodyPr wrap="square">
            <a:spAutoFit/>
          </a:bodyPr>
          <a:lstStyle/>
          <a:p>
            <a:r>
              <a:rPr lang="ru-RU" b="1" dirty="0" smtClean="0">
                <a:solidFill>
                  <a:srgbClr val="1547B7"/>
                </a:solidFill>
              </a:rPr>
              <a:t>Отношения строятся на совпадении целей и ценностей, движущая сила реализации потенциала сотрудника – развитие организации и наоборот- организация развивается, если  каждый её сотрудник наращивает потенциал</a:t>
            </a:r>
          </a:p>
        </p:txBody>
      </p:sp>
    </p:spTree>
    <p:extLst>
      <p:ext uri="{BB962C8B-B14F-4D97-AF65-F5344CB8AC3E}">
        <p14:creationId xmlns:p14="http://schemas.microsoft.com/office/powerpoint/2010/main" val="3315128768"/>
      </p:ext>
    </p:extLst>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Каждый вариант стратегии рассматривают по индикаторам</a:t>
            </a:r>
            <a:endParaRPr lang="ru-RU" sz="32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25</a:t>
            </a:fld>
            <a:endParaRPr lang="ru-RU" altLang="ru-RU"/>
          </a:p>
        </p:txBody>
      </p:sp>
      <p:sp>
        <p:nvSpPr>
          <p:cNvPr id="8" name="Пятно 2 7"/>
          <p:cNvSpPr/>
          <p:nvPr/>
        </p:nvSpPr>
        <p:spPr>
          <a:xfrm>
            <a:off x="0" y="1196752"/>
            <a:ext cx="5868144" cy="244827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Характеристика персонала и кадровой ситуации</a:t>
            </a:r>
            <a:endParaRPr lang="ru-RU" sz="2400" dirty="0"/>
          </a:p>
        </p:txBody>
      </p:sp>
      <p:sp>
        <p:nvSpPr>
          <p:cNvPr id="9" name="Пятно 2 8"/>
          <p:cNvSpPr/>
          <p:nvPr/>
        </p:nvSpPr>
        <p:spPr>
          <a:xfrm>
            <a:off x="3203848" y="3645024"/>
            <a:ext cx="6084168" cy="352839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t>Принципы кадровой политики -мотивация</a:t>
            </a:r>
            <a:r>
              <a:rPr lang="ru-RU" dirty="0" smtClean="0"/>
              <a:t>,</a:t>
            </a:r>
          </a:p>
          <a:p>
            <a:r>
              <a:rPr lang="ru-RU" sz="2000" dirty="0"/>
              <a:t>в</a:t>
            </a:r>
            <a:r>
              <a:rPr lang="ru-RU" sz="2000" dirty="0" smtClean="0"/>
              <a:t>ознаграждение, развитие персонала, бюджетирование кадровой работы</a:t>
            </a:r>
            <a:endParaRPr lang="ru-RU" sz="2000" dirty="0"/>
          </a:p>
        </p:txBody>
      </p:sp>
      <p:sp>
        <p:nvSpPr>
          <p:cNvPr id="10" name="Пятно 1 9"/>
          <p:cNvSpPr/>
          <p:nvPr/>
        </p:nvSpPr>
        <p:spPr>
          <a:xfrm>
            <a:off x="5292080" y="1340768"/>
            <a:ext cx="3744416" cy="3024336"/>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1547B7"/>
                </a:solidFill>
              </a:rPr>
              <a:t>Специфика технологий, применяемых в работе с кадрами</a:t>
            </a:r>
            <a:endParaRPr lang="ru-RU" sz="2000" b="1" dirty="0">
              <a:solidFill>
                <a:srgbClr val="1547B7"/>
              </a:solidFill>
            </a:endParaRPr>
          </a:p>
        </p:txBody>
      </p:sp>
      <p:sp>
        <p:nvSpPr>
          <p:cNvPr id="11" name="Пятно 1 10"/>
          <p:cNvSpPr/>
          <p:nvPr/>
        </p:nvSpPr>
        <p:spPr>
          <a:xfrm>
            <a:off x="251520" y="3465004"/>
            <a:ext cx="4176464" cy="280831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1547B7"/>
                </a:solidFill>
              </a:rPr>
              <a:t>Особенности корпоративной культуры</a:t>
            </a:r>
            <a:endParaRPr lang="ru-RU" sz="2400" b="1" dirty="0">
              <a:solidFill>
                <a:srgbClr val="1547B7"/>
              </a:solidFill>
            </a:endParaRPr>
          </a:p>
        </p:txBody>
      </p:sp>
    </p:spTree>
    <p:extLst>
      <p:ext uri="{BB962C8B-B14F-4D97-AF65-F5344CB8AC3E}">
        <p14:creationId xmlns:p14="http://schemas.microsoft.com/office/powerpoint/2010/main" val="3477276759"/>
      </p:ext>
    </p:extLst>
  </p:cSld>
  <p:clrMapOvr>
    <a:masterClrMapping/>
  </p:clrMapOvr>
  <p:transition>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3408"/>
            <a:ext cx="7884368" cy="1642194"/>
          </a:xfrm>
        </p:spPr>
        <p:txBody>
          <a:bodyPr/>
          <a:lstStyle/>
          <a:p>
            <a:pPr algn="just"/>
            <a:r>
              <a:rPr lang="ru-RU" sz="2800" dirty="0" smtClean="0"/>
              <a:t/>
            </a:r>
            <a:br>
              <a:rPr lang="ru-RU" sz="2800" dirty="0" smtClean="0"/>
            </a:br>
            <a:r>
              <a:rPr lang="ru-RU" sz="2800" dirty="0"/>
              <a:t/>
            </a:r>
            <a:br>
              <a:rPr lang="ru-RU" sz="2800" dirty="0"/>
            </a:br>
            <a:endParaRPr lang="ru-RU" dirty="0">
              <a:solidFill>
                <a:srgbClr val="003399"/>
              </a:solidFill>
            </a:endParaRP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26</a:t>
            </a:fld>
            <a:endParaRPr lang="ru-RU" altLang="ru-RU"/>
          </a:p>
        </p:txBody>
      </p:sp>
      <p:sp>
        <p:nvSpPr>
          <p:cNvPr id="7" name="Выноска-облако 6"/>
          <p:cNvSpPr/>
          <p:nvPr/>
        </p:nvSpPr>
        <p:spPr>
          <a:xfrm>
            <a:off x="107504" y="1124744"/>
            <a:ext cx="8712968" cy="5099794"/>
          </a:xfrm>
          <a:prstGeom prst="cloudCallout">
            <a:avLst/>
          </a:prstGeom>
          <a:solidFill>
            <a:srgbClr val="154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Как влияет </a:t>
            </a:r>
            <a:r>
              <a:rPr lang="ru-RU" sz="2800" dirty="0"/>
              <a:t>социально-экономическое положение работников системы социальной защиты – управленческого звена специалистов социальных служб, вспомогательного  </a:t>
            </a:r>
            <a:r>
              <a:rPr lang="ru-RU" sz="2800" dirty="0">
                <a:solidFill>
                  <a:schemeClr val="bg1"/>
                </a:solidFill>
              </a:rPr>
              <a:t>персонала</a:t>
            </a:r>
          </a:p>
          <a:p>
            <a:pPr algn="ctr"/>
            <a:r>
              <a:rPr lang="ru-RU" sz="2800" dirty="0" smtClean="0"/>
              <a:t>на  эффективность деятельности специалистов социальной работы?</a:t>
            </a:r>
            <a:endParaRPr lang="ru-RU" sz="2800" dirty="0"/>
          </a:p>
        </p:txBody>
      </p:sp>
    </p:spTree>
    <p:extLst>
      <p:ext uri="{BB962C8B-B14F-4D97-AF65-F5344CB8AC3E}">
        <p14:creationId xmlns:p14="http://schemas.microsoft.com/office/powerpoint/2010/main" val="250947490"/>
      </p:ext>
    </p:extLst>
  </p:cSld>
  <p:clrMapOvr>
    <a:masterClrMapping/>
  </p:clrMapOvr>
  <p:transition>
    <p:cover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Факторы, обусловливающие рост требований к кадрам социальных служб</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27</a:t>
            </a:fld>
            <a:endParaRPr lang="ru-RU" altLang="ru-RU"/>
          </a:p>
        </p:txBody>
      </p:sp>
      <p:sp>
        <p:nvSpPr>
          <p:cNvPr id="8" name="Скругленный прямоугольник 7"/>
          <p:cNvSpPr/>
          <p:nvPr/>
        </p:nvSpPr>
        <p:spPr>
          <a:xfrm>
            <a:off x="323528" y="1700808"/>
            <a:ext cx="4176464" cy="1008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C00000"/>
                </a:solidFill>
              </a:rPr>
              <a:t>становление принципиально новой системы социальной защиты населения</a:t>
            </a:r>
          </a:p>
        </p:txBody>
      </p:sp>
      <p:sp>
        <p:nvSpPr>
          <p:cNvPr id="9" name="Скругленный прямоугольник 8"/>
          <p:cNvSpPr/>
          <p:nvPr/>
        </p:nvSpPr>
        <p:spPr>
          <a:xfrm>
            <a:off x="4831120" y="1748076"/>
            <a:ext cx="4176464" cy="1008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C00000"/>
                </a:solidFill>
              </a:rPr>
              <a:t>утверждение новой идеологии помощи нуждающемуся человеку</a:t>
            </a:r>
          </a:p>
        </p:txBody>
      </p:sp>
      <p:sp>
        <p:nvSpPr>
          <p:cNvPr id="10" name="Скругленный прямоугольник 9"/>
          <p:cNvSpPr/>
          <p:nvPr/>
        </p:nvSpPr>
        <p:spPr>
          <a:xfrm>
            <a:off x="323528" y="3068960"/>
            <a:ext cx="4176464"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C00000"/>
                </a:solidFill>
              </a:rPr>
              <a:t>укрепление и развитие социальных служб, комплексных, </a:t>
            </a:r>
            <a:r>
              <a:rPr lang="ru-RU" sz="2000" dirty="0" err="1">
                <a:solidFill>
                  <a:srgbClr val="C00000"/>
                </a:solidFill>
              </a:rPr>
              <a:t>многопрофессиональных</a:t>
            </a:r>
            <a:r>
              <a:rPr lang="ru-RU" sz="2000" dirty="0">
                <a:solidFill>
                  <a:srgbClr val="C00000"/>
                </a:solidFill>
              </a:rPr>
              <a:t> и специализированных учреждений</a:t>
            </a:r>
          </a:p>
        </p:txBody>
      </p:sp>
      <p:sp>
        <p:nvSpPr>
          <p:cNvPr id="11" name="Скругленный прямоугольник 10"/>
          <p:cNvSpPr/>
          <p:nvPr/>
        </p:nvSpPr>
        <p:spPr>
          <a:xfrm>
            <a:off x="1266724" y="4581128"/>
            <a:ext cx="7128792"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C00000"/>
                </a:solidFill>
              </a:rPr>
              <a:t>растущая </a:t>
            </a:r>
            <a:r>
              <a:rPr lang="ru-RU" sz="2000" dirty="0" err="1">
                <a:solidFill>
                  <a:srgbClr val="C00000"/>
                </a:solidFill>
              </a:rPr>
              <a:t>технологизация</a:t>
            </a:r>
            <a:r>
              <a:rPr lang="ru-RU" sz="2000" dirty="0">
                <a:solidFill>
                  <a:srgbClr val="C00000"/>
                </a:solidFill>
              </a:rPr>
              <a:t> социальной работы; утверждающаяся </a:t>
            </a:r>
            <a:r>
              <a:rPr lang="ru-RU" sz="2000" dirty="0" err="1">
                <a:solidFill>
                  <a:srgbClr val="C00000"/>
                </a:solidFill>
              </a:rPr>
              <a:t>многосубъектность</a:t>
            </a:r>
            <a:r>
              <a:rPr lang="ru-RU" sz="2000" dirty="0">
                <a:solidFill>
                  <a:srgbClr val="C00000"/>
                </a:solidFill>
              </a:rPr>
              <a:t>, требующая координации усилий различных общественных сил</a:t>
            </a:r>
          </a:p>
        </p:txBody>
      </p:sp>
      <p:sp>
        <p:nvSpPr>
          <p:cNvPr id="12" name="Скругленный прямоугольник 11"/>
          <p:cNvSpPr/>
          <p:nvPr/>
        </p:nvSpPr>
        <p:spPr>
          <a:xfrm>
            <a:off x="4831120" y="3070096"/>
            <a:ext cx="4176464" cy="122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rgbClr val="C00000"/>
                </a:solidFill>
              </a:rPr>
              <a:t>многовариантность</a:t>
            </a:r>
            <a:r>
              <a:rPr lang="ru-RU" sz="2000" dirty="0">
                <a:solidFill>
                  <a:srgbClr val="C00000"/>
                </a:solidFill>
              </a:rPr>
              <a:t> решения социальных проблем</a:t>
            </a:r>
          </a:p>
        </p:txBody>
      </p:sp>
    </p:spTree>
    <p:extLst>
      <p:ext uri="{BB962C8B-B14F-4D97-AF65-F5344CB8AC3E}">
        <p14:creationId xmlns:p14="http://schemas.microsoft.com/office/powerpoint/2010/main" val="1066876442"/>
      </p:ext>
    </p:extLst>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430783" cy="1066130"/>
          </a:xfrm>
        </p:spPr>
        <p:txBody>
          <a:bodyPr/>
          <a:lstStyle/>
          <a:p>
            <a:r>
              <a:rPr lang="ru-RU" sz="3200" dirty="0"/>
              <a:t>Основные направления кадровой политики в сфере социальной защиты населения</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28</a:t>
            </a:fld>
            <a:endParaRPr lang="ru-RU" altLang="ru-RU"/>
          </a:p>
        </p:txBody>
      </p:sp>
      <p:sp>
        <p:nvSpPr>
          <p:cNvPr id="7" name="Скругленный прямоугольник 6"/>
          <p:cNvSpPr/>
          <p:nvPr/>
        </p:nvSpPr>
        <p:spPr>
          <a:xfrm>
            <a:off x="827584" y="3861048"/>
            <a:ext cx="367240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качественная подготовка, переподготовка и повышение квалификации</a:t>
            </a:r>
          </a:p>
        </p:txBody>
      </p:sp>
      <p:sp>
        <p:nvSpPr>
          <p:cNvPr id="8" name="Скругленный прямоугольник 7"/>
          <p:cNvSpPr/>
          <p:nvPr/>
        </p:nvSpPr>
        <p:spPr>
          <a:xfrm>
            <a:off x="827584" y="1820818"/>
            <a:ext cx="3672408" cy="1824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 подбор кадров по профессиональным, этическим и личностным качествам</a:t>
            </a:r>
          </a:p>
        </p:txBody>
      </p:sp>
      <p:sp>
        <p:nvSpPr>
          <p:cNvPr id="9" name="Скругленный прямоугольник 8"/>
          <p:cNvSpPr/>
          <p:nvPr/>
        </p:nvSpPr>
        <p:spPr>
          <a:xfrm>
            <a:off x="4860032" y="1844824"/>
            <a:ext cx="367240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аттестация и переаттестация специалистов</a:t>
            </a:r>
          </a:p>
        </p:txBody>
      </p:sp>
      <p:sp>
        <p:nvSpPr>
          <p:cNvPr id="10" name="Скругленный прямоугольник 9"/>
          <p:cNvSpPr/>
          <p:nvPr/>
        </p:nvSpPr>
        <p:spPr>
          <a:xfrm>
            <a:off x="4860032" y="3861048"/>
            <a:ext cx="367240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нормативно-правовые основы обеспечения кадровой политики</a:t>
            </a:r>
          </a:p>
        </p:txBody>
      </p:sp>
    </p:spTree>
    <p:extLst>
      <p:ext uri="{BB962C8B-B14F-4D97-AF65-F5344CB8AC3E}">
        <p14:creationId xmlns:p14="http://schemas.microsoft.com/office/powerpoint/2010/main" val="2126572510"/>
      </p:ext>
    </p:extLst>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9" descr="arrow_metal0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14400" y="2286000"/>
            <a:ext cx="25431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black">
          <a:xfrm>
            <a:off x="2971800" y="2743200"/>
            <a:ext cx="48006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0" name="Rectangle 7"/>
          <p:cNvSpPr>
            <a:spLocks noGrp="1" noChangeArrowheads="1"/>
          </p:cNvSpPr>
          <p:nvPr>
            <p:ph type="title"/>
          </p:nvPr>
        </p:nvSpPr>
        <p:spPr>
          <a:xfrm>
            <a:off x="1978025" y="1195388"/>
            <a:ext cx="6858000" cy="1074737"/>
          </a:xfrm>
        </p:spPr>
        <p:txBody>
          <a:bodyPr/>
          <a:lstStyle/>
          <a:p>
            <a:pPr eaLnBrk="1" hangingPunct="1"/>
            <a:r>
              <a:rPr lang="ru-RU" altLang="ru-RU" smtClean="0"/>
              <a:t>Содержание</a:t>
            </a:r>
            <a:endParaRPr lang="en-US" altLang="ru-RU" smtClean="0"/>
          </a:p>
        </p:txBody>
      </p:sp>
      <p:sp>
        <p:nvSpPr>
          <p:cNvPr id="4101" name="Line 9"/>
          <p:cNvSpPr>
            <a:spLocks noChangeShapeType="1"/>
          </p:cNvSpPr>
          <p:nvPr/>
        </p:nvSpPr>
        <p:spPr bwMode="black">
          <a:xfrm flipV="1">
            <a:off x="3000375" y="3429000"/>
            <a:ext cx="5262563"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Line 11"/>
          <p:cNvSpPr>
            <a:spLocks noChangeShapeType="1"/>
          </p:cNvSpPr>
          <p:nvPr/>
        </p:nvSpPr>
        <p:spPr bwMode="black">
          <a:xfrm flipV="1">
            <a:off x="3143250" y="4062413"/>
            <a:ext cx="5357813" cy="46037"/>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3" name="Line 13"/>
          <p:cNvSpPr>
            <a:spLocks noChangeShapeType="1"/>
          </p:cNvSpPr>
          <p:nvPr/>
        </p:nvSpPr>
        <p:spPr bwMode="black">
          <a:xfrm flipV="1">
            <a:off x="3357563" y="4857750"/>
            <a:ext cx="5000625"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grpSp>
        <p:nvGrpSpPr>
          <p:cNvPr id="4104" name="Group 94"/>
          <p:cNvGrpSpPr>
            <a:grpSpLocks/>
          </p:cNvGrpSpPr>
          <p:nvPr/>
        </p:nvGrpSpPr>
        <p:grpSpPr bwMode="auto">
          <a:xfrm>
            <a:off x="2571750" y="2286000"/>
            <a:ext cx="393700" cy="393700"/>
            <a:chOff x="2543" y="1006"/>
            <a:chExt cx="416" cy="416"/>
          </a:xfrm>
        </p:grpSpPr>
        <p:sp>
          <p:nvSpPr>
            <p:cNvPr id="4131"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32" name="Group 53"/>
            <p:cNvGrpSpPr>
              <a:grpSpLocks/>
            </p:cNvGrpSpPr>
            <p:nvPr/>
          </p:nvGrpSpPr>
          <p:grpSpPr bwMode="auto">
            <a:xfrm rot="-2288454">
              <a:off x="2578" y="1034"/>
              <a:ext cx="348" cy="356"/>
              <a:chOff x="887" y="2040"/>
              <a:chExt cx="433" cy="422"/>
            </a:xfrm>
          </p:grpSpPr>
          <p:pic>
            <p:nvPicPr>
              <p:cNvPr id="4134"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5"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6"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33" name="Picture 5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oup 93"/>
          <p:cNvGrpSpPr>
            <a:grpSpLocks/>
          </p:cNvGrpSpPr>
          <p:nvPr/>
        </p:nvGrpSpPr>
        <p:grpSpPr bwMode="auto">
          <a:xfrm>
            <a:off x="2602874" y="3375660"/>
            <a:ext cx="393700" cy="393700"/>
            <a:chOff x="3071" y="1006"/>
            <a:chExt cx="416" cy="416"/>
          </a:xfrm>
        </p:grpSpPr>
        <p:sp>
          <p:nvSpPr>
            <p:cNvPr id="4125"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6" name="Group 63"/>
            <p:cNvGrpSpPr>
              <a:grpSpLocks/>
            </p:cNvGrpSpPr>
            <p:nvPr/>
          </p:nvGrpSpPr>
          <p:grpSpPr bwMode="auto">
            <a:xfrm rot="-2288454">
              <a:off x="3106" y="1034"/>
              <a:ext cx="348" cy="356"/>
              <a:chOff x="887" y="2040"/>
              <a:chExt cx="433" cy="422"/>
            </a:xfrm>
          </p:grpSpPr>
          <p:pic>
            <p:nvPicPr>
              <p:cNvPr id="4128" name="Picture 6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0" name="Picture 6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7" name="Picture 86"/>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6" name="Group 92"/>
          <p:cNvGrpSpPr>
            <a:grpSpLocks/>
          </p:cNvGrpSpPr>
          <p:nvPr/>
        </p:nvGrpSpPr>
        <p:grpSpPr bwMode="auto">
          <a:xfrm>
            <a:off x="2681608" y="4428448"/>
            <a:ext cx="393700" cy="393700"/>
            <a:chOff x="3647" y="1006"/>
            <a:chExt cx="416" cy="416"/>
          </a:xfrm>
        </p:grpSpPr>
        <p:sp>
          <p:nvSpPr>
            <p:cNvPr id="4119" name="Oval 67"/>
            <p:cNvSpPr>
              <a:spLocks noChangeArrowheads="1"/>
            </p:cNvSpPr>
            <p:nvPr/>
          </p:nvSpPr>
          <p:spPr bwMode="gray">
            <a:xfrm>
              <a:off x="3647"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0" name="Group 68"/>
            <p:cNvGrpSpPr>
              <a:grpSpLocks/>
            </p:cNvGrpSpPr>
            <p:nvPr/>
          </p:nvGrpSpPr>
          <p:grpSpPr bwMode="auto">
            <a:xfrm rot="-2288454">
              <a:off x="3682" y="1034"/>
              <a:ext cx="348" cy="356"/>
              <a:chOff x="887" y="2040"/>
              <a:chExt cx="433" cy="422"/>
            </a:xfrm>
          </p:grpSpPr>
          <p:pic>
            <p:nvPicPr>
              <p:cNvPr id="4122" name="Picture 69"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Oval 70"/>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24" name="Picture 7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Picture 8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Group 91"/>
          <p:cNvGrpSpPr>
            <a:grpSpLocks/>
          </p:cNvGrpSpPr>
          <p:nvPr/>
        </p:nvGrpSpPr>
        <p:grpSpPr bwMode="auto">
          <a:xfrm>
            <a:off x="2673147" y="5327141"/>
            <a:ext cx="393700" cy="393700"/>
            <a:chOff x="4213" y="1006"/>
            <a:chExt cx="416" cy="416"/>
          </a:xfrm>
        </p:grpSpPr>
        <p:sp>
          <p:nvSpPr>
            <p:cNvPr id="4113" name="Oval 72"/>
            <p:cNvSpPr>
              <a:spLocks noChangeArrowheads="1"/>
            </p:cNvSpPr>
            <p:nvPr/>
          </p:nvSpPr>
          <p:spPr bwMode="gray">
            <a:xfrm>
              <a:off x="421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14" name="Group 73"/>
            <p:cNvGrpSpPr>
              <a:grpSpLocks/>
            </p:cNvGrpSpPr>
            <p:nvPr/>
          </p:nvGrpSpPr>
          <p:grpSpPr bwMode="auto">
            <a:xfrm rot="-2288454">
              <a:off x="4248" y="1034"/>
              <a:ext cx="348" cy="356"/>
              <a:chOff x="887" y="2040"/>
              <a:chExt cx="433" cy="422"/>
            </a:xfrm>
          </p:grpSpPr>
          <p:pic>
            <p:nvPicPr>
              <p:cNvPr id="4116" name="Picture 7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5" name="Oval 75"/>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18" name="Picture 7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5" name="Picture 88"/>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Rectangle 43"/>
          <p:cNvSpPr>
            <a:spLocks noChangeArrowheads="1"/>
          </p:cNvSpPr>
          <p:nvPr/>
        </p:nvSpPr>
        <p:spPr bwMode="auto">
          <a:xfrm>
            <a:off x="1763713" y="0"/>
            <a:ext cx="7056437" cy="156966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altLang="ru-RU" sz="2400" i="1" dirty="0" smtClean="0">
                <a:solidFill>
                  <a:schemeClr val="bg1"/>
                </a:solidFill>
              </a:rPr>
              <a:t>Своим делом человек должен </a:t>
            </a:r>
          </a:p>
          <a:p>
            <a:pPr eaLnBrk="1" hangingPunct="1"/>
            <a:r>
              <a:rPr lang="ru-RU" altLang="ru-RU" sz="2400" i="1" dirty="0">
                <a:solidFill>
                  <a:schemeClr val="bg1"/>
                </a:solidFill>
              </a:rPr>
              <a:t>з</a:t>
            </a:r>
            <a:r>
              <a:rPr lang="ru-RU" altLang="ru-RU" sz="2400" i="1" dirty="0" smtClean="0">
                <a:solidFill>
                  <a:schemeClr val="bg1"/>
                </a:solidFill>
              </a:rPr>
              <a:t>аниматься  так, словно помощи </a:t>
            </a:r>
          </a:p>
          <a:p>
            <a:pPr eaLnBrk="1" hangingPunct="1"/>
            <a:r>
              <a:rPr lang="ru-RU" altLang="ru-RU" sz="2400" i="1" dirty="0" smtClean="0">
                <a:solidFill>
                  <a:schemeClr val="bg1"/>
                </a:solidFill>
              </a:rPr>
              <a:t>ему искать негде.</a:t>
            </a:r>
          </a:p>
          <a:p>
            <a:pPr algn="r" eaLnBrk="1" hangingPunct="1"/>
            <a:r>
              <a:rPr lang="ru-RU" altLang="ru-RU" sz="2400" i="1" dirty="0" smtClean="0">
                <a:solidFill>
                  <a:schemeClr val="bg1"/>
                </a:solidFill>
              </a:rPr>
              <a:t>Д. Галифакс</a:t>
            </a:r>
            <a:endParaRPr lang="ru-RU" altLang="ru-RU" sz="2400" i="1" dirty="0">
              <a:solidFill>
                <a:schemeClr val="bg1"/>
              </a:solidFill>
            </a:endParaRPr>
          </a:p>
        </p:txBody>
      </p:sp>
      <p:sp>
        <p:nvSpPr>
          <p:cNvPr id="4110" name="Прямоугольник 2"/>
          <p:cNvSpPr>
            <a:spLocks noChangeArrowheads="1"/>
          </p:cNvSpPr>
          <p:nvPr/>
        </p:nvSpPr>
        <p:spPr bwMode="auto">
          <a:xfrm>
            <a:off x="3457575" y="4356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solidFill>
                <a:srgbClr val="004ADE"/>
              </a:solidFill>
            </a:endParaRPr>
          </a:p>
        </p:txBody>
      </p:sp>
      <p:sp>
        <p:nvSpPr>
          <p:cNvPr id="4111" name="Прямоугольник 1"/>
          <p:cNvSpPr>
            <a:spLocks noChangeArrowheads="1"/>
          </p:cNvSpPr>
          <p:nvPr/>
        </p:nvSpPr>
        <p:spPr bwMode="auto">
          <a:xfrm>
            <a:off x="3324225" y="21510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dirty="0">
                <a:solidFill>
                  <a:srgbClr val="1547B7"/>
                </a:solidFill>
              </a:rPr>
              <a:t>Понятие профессионализма в социальной работе, факторы его </a:t>
            </a:r>
            <a:r>
              <a:rPr lang="ru-RU" dirty="0" smtClean="0">
                <a:solidFill>
                  <a:srgbClr val="1547B7"/>
                </a:solidFill>
              </a:rPr>
              <a:t>формирования</a:t>
            </a:r>
          </a:p>
          <a:p>
            <a:pPr eaLnBrk="1" hangingPunct="1"/>
            <a:endParaRPr lang="ru-RU" dirty="0" smtClean="0">
              <a:solidFill>
                <a:srgbClr val="1547B7"/>
              </a:solidFill>
            </a:endParaRPr>
          </a:p>
          <a:p>
            <a:pPr eaLnBrk="1" hangingPunct="1"/>
            <a:r>
              <a:rPr lang="ru-RU" dirty="0">
                <a:solidFill>
                  <a:srgbClr val="1547B7"/>
                </a:solidFill>
              </a:rPr>
              <a:t>Проблемы профессионального воспитания и обучения специалиста</a:t>
            </a:r>
            <a:r>
              <a:rPr lang="ru-RU" dirty="0"/>
              <a:t>.</a:t>
            </a:r>
            <a:endParaRPr lang="ru-RU" altLang="ru-RU" dirty="0">
              <a:solidFill>
                <a:srgbClr val="1547B7"/>
              </a:solidFill>
            </a:endParaRPr>
          </a:p>
        </p:txBody>
      </p:sp>
      <p:pic>
        <p:nvPicPr>
          <p:cNvPr id="41" name="Рисунок 1" descr="Описание: 4215-logotip_volgg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97"/>
            <a:ext cx="1783879" cy="14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descr="0a2ae59b0b7e5ee1c62e80d684812acc.jpg"/>
          <p:cNvPicPr/>
          <p:nvPr/>
        </p:nvPicPr>
        <p:blipFill>
          <a:blip r:embed="rId7" cstate="print"/>
          <a:stretch>
            <a:fillRect/>
          </a:stretch>
        </p:blipFill>
        <p:spPr>
          <a:xfrm>
            <a:off x="7244629" y="12701"/>
            <a:ext cx="1800225" cy="1026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345656" y="4850891"/>
            <a:ext cx="4572000" cy="923330"/>
          </a:xfrm>
          <a:prstGeom prst="rect">
            <a:avLst/>
          </a:prstGeom>
        </p:spPr>
        <p:txBody>
          <a:bodyPr>
            <a:spAutoFit/>
          </a:bodyPr>
          <a:lstStyle/>
          <a:p>
            <a:endParaRPr lang="ru-RU" dirty="0" smtClean="0"/>
          </a:p>
          <a:p>
            <a:r>
              <a:rPr lang="ru-RU" b="1" dirty="0">
                <a:solidFill>
                  <a:srgbClr val="1547B7"/>
                </a:solidFill>
              </a:rPr>
              <a:t>Социальное взаимодействие социального работника и клиента. </a:t>
            </a:r>
            <a:endParaRPr lang="ru-RU" b="1" dirty="0" smtClean="0">
              <a:solidFill>
                <a:srgbClr val="1547B7"/>
              </a:solidFill>
            </a:endParaRPr>
          </a:p>
        </p:txBody>
      </p:sp>
      <p:sp>
        <p:nvSpPr>
          <p:cNvPr id="3" name="Прямоугольник 2"/>
          <p:cNvSpPr/>
          <p:nvPr/>
        </p:nvSpPr>
        <p:spPr>
          <a:xfrm>
            <a:off x="3143249" y="4095555"/>
            <a:ext cx="5357813" cy="923330"/>
          </a:xfrm>
          <a:prstGeom prst="rect">
            <a:avLst/>
          </a:prstGeom>
        </p:spPr>
        <p:txBody>
          <a:bodyPr wrap="square">
            <a:spAutoFit/>
          </a:bodyPr>
          <a:lstStyle/>
          <a:p>
            <a:r>
              <a:rPr lang="ru-RU" b="1" dirty="0">
                <a:solidFill>
                  <a:srgbClr val="1547B7"/>
                </a:solidFill>
              </a:rPr>
              <a:t>Профессиональные роли и функции социальных работников, их профессиональная дифференциация.</a:t>
            </a:r>
          </a:p>
        </p:txBody>
      </p:sp>
      <p:pic>
        <p:nvPicPr>
          <p:cNvPr id="69634" name="Picture 2" descr="ÐÐ¾Ð´ Ð¿ÑÐ¾ÑÐµÑÑÐ¸Ð¾Ð½Ð°Ð»Ð¸Ð·Ð¼Ð¾Ð¼ Ð¿Ð¾Ð½Ð¸Ð¼Ð°ÐµÑÑÑ Ð¾ÑÐ¾Ð±Ð¾Ðµ ÑÐ²Ð¾Ð¹ÑÑÐ²Ð¾ Ð»ÑÐ´ÐµÐ¹ ÑÐ¸ÑÑÐµÐ¼Ð°ÑÐ¸ÑÐµÑÐº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77328"/>
            <a:ext cx="9144000" cy="538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088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2800" dirty="0"/>
              <a:t>Профессионально-кадровая структура специалистов системы социальной защиты населения</a:t>
            </a:r>
          </a:p>
        </p:txBody>
      </p:sp>
      <p:sp>
        <p:nvSpPr>
          <p:cNvPr id="3" name="Объект 2"/>
          <p:cNvSpPr>
            <a:spLocks noGrp="1"/>
          </p:cNvSpPr>
          <p:nvPr>
            <p:ph idx="1"/>
          </p:nvPr>
        </p:nvSpPr>
        <p:spPr>
          <a:xfrm>
            <a:off x="404126" y="1513385"/>
            <a:ext cx="8761648" cy="4569122"/>
          </a:xfrm>
        </p:spPr>
        <p:txBody>
          <a:bodyPr/>
          <a:lstStyle/>
          <a:p>
            <a:pPr marL="0" indent="0" algn="ctr">
              <a:buNone/>
            </a:pPr>
            <a:r>
              <a:rPr lang="ru-RU" sz="2800" dirty="0"/>
              <a:t>В настоящее время </a:t>
            </a:r>
            <a:endParaRPr lang="ru-RU" sz="2800" dirty="0" smtClean="0"/>
          </a:p>
          <a:p>
            <a:pPr>
              <a:buFont typeface="Wingdings" panose="05000000000000000000" pitchFamily="2" charset="2"/>
              <a:buChar char="ü"/>
            </a:pPr>
            <a:r>
              <a:rPr lang="ru-RU" sz="2400" dirty="0" smtClean="0"/>
              <a:t>спектр </a:t>
            </a:r>
            <a:r>
              <a:rPr lang="ru-RU" sz="2400" dirty="0"/>
              <a:t>социальных услуг в социальных учреждениях вырос, </a:t>
            </a:r>
            <a:endParaRPr lang="ru-RU" sz="2400" dirty="0" smtClean="0"/>
          </a:p>
          <a:p>
            <a:pPr>
              <a:buFont typeface="Wingdings" panose="05000000000000000000" pitchFamily="2" charset="2"/>
              <a:buChar char="ü"/>
            </a:pPr>
            <a:r>
              <a:rPr lang="ru-RU" sz="2400" dirty="0" smtClean="0"/>
              <a:t>появились </a:t>
            </a:r>
            <a:r>
              <a:rPr lang="ru-RU" sz="2400" dirty="0"/>
              <a:t>новые направления в работе, </a:t>
            </a:r>
            <a:endParaRPr lang="ru-RU" sz="2400" dirty="0" smtClean="0"/>
          </a:p>
          <a:p>
            <a:pPr>
              <a:buFont typeface="Wingdings" panose="05000000000000000000" pitchFamily="2" charset="2"/>
              <a:buChar char="ü"/>
            </a:pPr>
            <a:r>
              <a:rPr lang="ru-RU" sz="2400" dirty="0" smtClean="0"/>
              <a:t>изменились </a:t>
            </a:r>
            <a:r>
              <a:rPr lang="ru-RU" sz="2400" dirty="0"/>
              <a:t>цели и задачи социальных </a:t>
            </a:r>
            <a:r>
              <a:rPr lang="ru-RU" sz="2400" dirty="0" smtClean="0"/>
              <a:t>подразделений, </a:t>
            </a:r>
          </a:p>
          <a:p>
            <a:pPr>
              <a:buFont typeface="Wingdings" panose="05000000000000000000" pitchFamily="2" charset="2"/>
              <a:buChar char="ü"/>
            </a:pPr>
            <a:r>
              <a:rPr lang="ru-RU" sz="2400" dirty="0"/>
              <a:t>к</a:t>
            </a:r>
            <a:r>
              <a:rPr lang="ru-RU" sz="2400" dirty="0" smtClean="0"/>
              <a:t>оллективы </a:t>
            </a:r>
            <a:r>
              <a:rPr lang="ru-RU" sz="2400" dirty="0"/>
              <a:t>учреждений выросли, </a:t>
            </a:r>
            <a:endParaRPr lang="ru-RU" sz="2400" dirty="0" smtClean="0"/>
          </a:p>
          <a:p>
            <a:pPr>
              <a:buFont typeface="Wingdings" panose="05000000000000000000" pitchFamily="2" charset="2"/>
              <a:buChar char="ü"/>
            </a:pPr>
            <a:r>
              <a:rPr lang="ru-RU" sz="2400" dirty="0" smtClean="0"/>
              <a:t>добавилось </a:t>
            </a:r>
            <a:r>
              <a:rPr lang="ru-RU" sz="2400" dirty="0"/>
              <a:t>много внешних функций, в том числе взаимодействие с государственными и региональными органами власти, смежными учреждениями и общественными организациями, деятельность которых направлена на решение социальных проблем общества</a:t>
            </a:r>
            <a:r>
              <a:rPr lang="ru-RU" sz="2400" dirty="0" smtClean="0"/>
              <a:t>.</a:t>
            </a:r>
            <a:endParaRPr lang="ru-RU" sz="2400" dirty="0"/>
          </a:p>
        </p:txBody>
      </p:sp>
      <p:sp>
        <p:nvSpPr>
          <p:cNvPr id="4" name="Дата 3"/>
          <p:cNvSpPr>
            <a:spLocks noGrp="1"/>
          </p:cNvSpPr>
          <p:nvPr>
            <p:ph type="dt" sz="half" idx="10"/>
          </p:nvPr>
        </p:nvSpPr>
        <p:spPr/>
        <p:txBody>
          <a:bodyPr/>
          <a:lstStyle/>
          <a:p>
            <a:pPr>
              <a:defRPr/>
            </a:pPr>
            <a:r>
              <a:rPr lang="ru-RU" dirty="0" smtClean="0"/>
              <a:t>15.11.16.</a:t>
            </a:r>
            <a:endParaRPr lang="ru-RU" dirty="0"/>
          </a:p>
        </p:txBody>
      </p:sp>
      <p:sp>
        <p:nvSpPr>
          <p:cNvPr id="6" name="Номер слайда 5"/>
          <p:cNvSpPr>
            <a:spLocks noGrp="1"/>
          </p:cNvSpPr>
          <p:nvPr>
            <p:ph type="sldNum" sz="quarter" idx="12"/>
          </p:nvPr>
        </p:nvSpPr>
        <p:spPr/>
        <p:txBody>
          <a:bodyPr/>
          <a:lstStyle/>
          <a:p>
            <a:pPr>
              <a:defRPr/>
            </a:pPr>
            <a:r>
              <a:rPr lang="ru-RU" altLang="ru-RU" dirty="0" smtClean="0"/>
              <a:t>1</a:t>
            </a:r>
            <a:endParaRPr lang="ru-RU" alt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115888"/>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txBox="1">
            <a:spLocks/>
          </p:cNvSpPr>
          <p:nvPr/>
        </p:nvSpPr>
        <p:spPr bwMode="auto">
          <a:xfrm>
            <a:off x="1907704" y="267272"/>
            <a:ext cx="5178896"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ru-RU" sz="2800" dirty="0" smtClean="0"/>
              <a:t>Профессионально-кадровая структура специалистов системы социальной защиты населения</a:t>
            </a:r>
            <a:endParaRPr lang="ru-RU" sz="2800" dirty="0"/>
          </a:p>
        </p:txBody>
      </p:sp>
    </p:spTree>
    <p:extLst>
      <p:ext uri="{BB962C8B-B14F-4D97-AF65-F5344CB8AC3E}">
        <p14:creationId xmlns:p14="http://schemas.microsoft.com/office/powerpoint/2010/main" val="975119639"/>
      </p:ext>
    </p:extLst>
  </p:cSld>
  <p:clrMapOvr>
    <a:masterClrMapping/>
  </p:clrMapOvr>
  <p:transition>
    <p:cover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9" descr="arrow_metal0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14400" y="2286000"/>
            <a:ext cx="25431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black">
          <a:xfrm>
            <a:off x="2971800" y="2743200"/>
            <a:ext cx="48006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0" name="Rectangle 7"/>
          <p:cNvSpPr>
            <a:spLocks noGrp="1" noChangeArrowheads="1"/>
          </p:cNvSpPr>
          <p:nvPr>
            <p:ph type="title"/>
          </p:nvPr>
        </p:nvSpPr>
        <p:spPr>
          <a:xfrm>
            <a:off x="1978025" y="1195388"/>
            <a:ext cx="6858000" cy="1074737"/>
          </a:xfrm>
        </p:spPr>
        <p:txBody>
          <a:bodyPr/>
          <a:lstStyle/>
          <a:p>
            <a:pPr eaLnBrk="1" hangingPunct="1"/>
            <a:r>
              <a:rPr lang="ru-RU" altLang="ru-RU" smtClean="0"/>
              <a:t>Содержание</a:t>
            </a:r>
            <a:endParaRPr lang="en-US" altLang="ru-RU" smtClean="0"/>
          </a:p>
        </p:txBody>
      </p:sp>
      <p:sp>
        <p:nvSpPr>
          <p:cNvPr id="4101" name="Line 9"/>
          <p:cNvSpPr>
            <a:spLocks noChangeShapeType="1"/>
          </p:cNvSpPr>
          <p:nvPr/>
        </p:nvSpPr>
        <p:spPr bwMode="black">
          <a:xfrm flipV="1">
            <a:off x="3000375" y="3429000"/>
            <a:ext cx="5262563"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Line 11"/>
          <p:cNvSpPr>
            <a:spLocks noChangeShapeType="1"/>
          </p:cNvSpPr>
          <p:nvPr/>
        </p:nvSpPr>
        <p:spPr bwMode="black">
          <a:xfrm flipV="1">
            <a:off x="3143250" y="4062413"/>
            <a:ext cx="5357813" cy="46037"/>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3" name="Line 13"/>
          <p:cNvSpPr>
            <a:spLocks noChangeShapeType="1"/>
          </p:cNvSpPr>
          <p:nvPr/>
        </p:nvSpPr>
        <p:spPr bwMode="black">
          <a:xfrm flipV="1">
            <a:off x="3357563" y="4857750"/>
            <a:ext cx="5000625"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grpSp>
        <p:nvGrpSpPr>
          <p:cNvPr id="4104" name="Group 94"/>
          <p:cNvGrpSpPr>
            <a:grpSpLocks/>
          </p:cNvGrpSpPr>
          <p:nvPr/>
        </p:nvGrpSpPr>
        <p:grpSpPr bwMode="auto">
          <a:xfrm>
            <a:off x="2571750" y="2286000"/>
            <a:ext cx="393700" cy="393700"/>
            <a:chOff x="2543" y="1006"/>
            <a:chExt cx="416" cy="416"/>
          </a:xfrm>
        </p:grpSpPr>
        <p:sp>
          <p:nvSpPr>
            <p:cNvPr id="4131"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32" name="Group 53"/>
            <p:cNvGrpSpPr>
              <a:grpSpLocks/>
            </p:cNvGrpSpPr>
            <p:nvPr/>
          </p:nvGrpSpPr>
          <p:grpSpPr bwMode="auto">
            <a:xfrm rot="-2288454">
              <a:off x="2578" y="1034"/>
              <a:ext cx="348" cy="356"/>
              <a:chOff x="887" y="2040"/>
              <a:chExt cx="433" cy="422"/>
            </a:xfrm>
          </p:grpSpPr>
          <p:pic>
            <p:nvPicPr>
              <p:cNvPr id="4134"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5"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6"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33" name="Picture 5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oup 93"/>
          <p:cNvGrpSpPr>
            <a:grpSpLocks/>
          </p:cNvGrpSpPr>
          <p:nvPr/>
        </p:nvGrpSpPr>
        <p:grpSpPr bwMode="auto">
          <a:xfrm>
            <a:off x="2602874" y="3375660"/>
            <a:ext cx="393700" cy="393700"/>
            <a:chOff x="3071" y="1006"/>
            <a:chExt cx="416" cy="416"/>
          </a:xfrm>
        </p:grpSpPr>
        <p:sp>
          <p:nvSpPr>
            <p:cNvPr id="4125"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6" name="Group 63"/>
            <p:cNvGrpSpPr>
              <a:grpSpLocks/>
            </p:cNvGrpSpPr>
            <p:nvPr/>
          </p:nvGrpSpPr>
          <p:grpSpPr bwMode="auto">
            <a:xfrm rot="-2288454">
              <a:off x="3106" y="1034"/>
              <a:ext cx="348" cy="356"/>
              <a:chOff x="887" y="2040"/>
              <a:chExt cx="433" cy="422"/>
            </a:xfrm>
          </p:grpSpPr>
          <p:pic>
            <p:nvPicPr>
              <p:cNvPr id="4128" name="Picture 6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0" name="Picture 6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7" name="Picture 86"/>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6" name="Group 92"/>
          <p:cNvGrpSpPr>
            <a:grpSpLocks/>
          </p:cNvGrpSpPr>
          <p:nvPr/>
        </p:nvGrpSpPr>
        <p:grpSpPr bwMode="auto">
          <a:xfrm>
            <a:off x="2681608" y="4428448"/>
            <a:ext cx="393700" cy="393700"/>
            <a:chOff x="3647" y="1006"/>
            <a:chExt cx="416" cy="416"/>
          </a:xfrm>
        </p:grpSpPr>
        <p:sp>
          <p:nvSpPr>
            <p:cNvPr id="4119" name="Oval 67"/>
            <p:cNvSpPr>
              <a:spLocks noChangeArrowheads="1"/>
            </p:cNvSpPr>
            <p:nvPr/>
          </p:nvSpPr>
          <p:spPr bwMode="gray">
            <a:xfrm>
              <a:off x="3647"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0" name="Group 68"/>
            <p:cNvGrpSpPr>
              <a:grpSpLocks/>
            </p:cNvGrpSpPr>
            <p:nvPr/>
          </p:nvGrpSpPr>
          <p:grpSpPr bwMode="auto">
            <a:xfrm rot="-2288454">
              <a:off x="3682" y="1034"/>
              <a:ext cx="348" cy="356"/>
              <a:chOff x="887" y="2040"/>
              <a:chExt cx="433" cy="422"/>
            </a:xfrm>
          </p:grpSpPr>
          <p:pic>
            <p:nvPicPr>
              <p:cNvPr id="4122" name="Picture 69"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Oval 70"/>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24" name="Picture 7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Picture 8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Group 91"/>
          <p:cNvGrpSpPr>
            <a:grpSpLocks/>
          </p:cNvGrpSpPr>
          <p:nvPr/>
        </p:nvGrpSpPr>
        <p:grpSpPr bwMode="auto">
          <a:xfrm>
            <a:off x="2673147" y="5327141"/>
            <a:ext cx="393700" cy="393700"/>
            <a:chOff x="4213" y="1006"/>
            <a:chExt cx="416" cy="416"/>
          </a:xfrm>
        </p:grpSpPr>
        <p:sp>
          <p:nvSpPr>
            <p:cNvPr id="4113" name="Oval 72"/>
            <p:cNvSpPr>
              <a:spLocks noChangeArrowheads="1"/>
            </p:cNvSpPr>
            <p:nvPr/>
          </p:nvSpPr>
          <p:spPr bwMode="gray">
            <a:xfrm>
              <a:off x="421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14" name="Group 73"/>
            <p:cNvGrpSpPr>
              <a:grpSpLocks/>
            </p:cNvGrpSpPr>
            <p:nvPr/>
          </p:nvGrpSpPr>
          <p:grpSpPr bwMode="auto">
            <a:xfrm rot="-2288454">
              <a:off x="4248" y="1034"/>
              <a:ext cx="348" cy="356"/>
              <a:chOff x="887" y="2040"/>
              <a:chExt cx="433" cy="422"/>
            </a:xfrm>
          </p:grpSpPr>
          <p:pic>
            <p:nvPicPr>
              <p:cNvPr id="4116" name="Picture 7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5" name="Oval 75"/>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18" name="Picture 7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5" name="Picture 88"/>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Rectangle 43"/>
          <p:cNvSpPr>
            <a:spLocks noChangeArrowheads="1"/>
          </p:cNvSpPr>
          <p:nvPr/>
        </p:nvSpPr>
        <p:spPr bwMode="auto">
          <a:xfrm>
            <a:off x="1309847" y="323165"/>
            <a:ext cx="7056437" cy="113877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ru-RU" sz="3600" dirty="0" smtClean="0">
                <a:solidFill>
                  <a:schemeClr val="bg1"/>
                </a:solidFill>
              </a:rPr>
              <a:t>Профессионализм</a:t>
            </a:r>
          </a:p>
          <a:p>
            <a:pPr algn="ctr" eaLnBrk="1" hangingPunct="1"/>
            <a:r>
              <a:rPr lang="ru-RU" sz="3200" dirty="0" smtClean="0">
                <a:solidFill>
                  <a:schemeClr val="bg1"/>
                </a:solidFill>
              </a:rPr>
              <a:t>обязательные </a:t>
            </a:r>
            <a:r>
              <a:rPr lang="ru-RU" sz="3200" dirty="0">
                <a:solidFill>
                  <a:schemeClr val="bg1"/>
                </a:solidFill>
              </a:rPr>
              <a:t>компоненты</a:t>
            </a:r>
            <a:endParaRPr lang="ru-RU" altLang="ru-RU" sz="3200" i="1" dirty="0">
              <a:solidFill>
                <a:schemeClr val="bg1"/>
              </a:solidFill>
            </a:endParaRPr>
          </a:p>
        </p:txBody>
      </p:sp>
      <p:sp>
        <p:nvSpPr>
          <p:cNvPr id="4110" name="Прямоугольник 2"/>
          <p:cNvSpPr>
            <a:spLocks noChangeArrowheads="1"/>
          </p:cNvSpPr>
          <p:nvPr/>
        </p:nvSpPr>
        <p:spPr bwMode="auto">
          <a:xfrm>
            <a:off x="3457575" y="4356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solidFill>
                <a:srgbClr val="004ADE"/>
              </a:solidFill>
            </a:endParaRPr>
          </a:p>
        </p:txBody>
      </p:sp>
      <p:sp>
        <p:nvSpPr>
          <p:cNvPr id="4111" name="Прямоугольник 1"/>
          <p:cNvSpPr>
            <a:spLocks noChangeArrowheads="1"/>
          </p:cNvSpPr>
          <p:nvPr/>
        </p:nvSpPr>
        <p:spPr bwMode="auto">
          <a:xfrm>
            <a:off x="3324225" y="21510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dirty="0">
                <a:solidFill>
                  <a:srgbClr val="1547B7"/>
                </a:solidFill>
              </a:rPr>
              <a:t>Понятие профессионализма в социальной работе, факторы его </a:t>
            </a:r>
            <a:r>
              <a:rPr lang="ru-RU" dirty="0" smtClean="0">
                <a:solidFill>
                  <a:srgbClr val="1547B7"/>
                </a:solidFill>
              </a:rPr>
              <a:t>формирования</a:t>
            </a:r>
          </a:p>
          <a:p>
            <a:pPr eaLnBrk="1" hangingPunct="1"/>
            <a:endParaRPr lang="ru-RU" dirty="0" smtClean="0">
              <a:solidFill>
                <a:srgbClr val="1547B7"/>
              </a:solidFill>
            </a:endParaRPr>
          </a:p>
          <a:p>
            <a:pPr eaLnBrk="1" hangingPunct="1"/>
            <a:r>
              <a:rPr lang="ru-RU" dirty="0">
                <a:solidFill>
                  <a:srgbClr val="1547B7"/>
                </a:solidFill>
              </a:rPr>
              <a:t>Проблемы профессионального воспитания и обучения специалиста</a:t>
            </a:r>
            <a:r>
              <a:rPr lang="ru-RU" dirty="0"/>
              <a:t>.</a:t>
            </a:r>
            <a:endParaRPr lang="ru-RU" altLang="ru-RU" dirty="0">
              <a:solidFill>
                <a:srgbClr val="1547B7"/>
              </a:solidFill>
            </a:endParaRPr>
          </a:p>
        </p:txBody>
      </p:sp>
      <p:pic>
        <p:nvPicPr>
          <p:cNvPr id="41" name="Рисунок 1" descr="Описание: 4215-logotip_volgg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97"/>
            <a:ext cx="1783879" cy="14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descr="0a2ae59b0b7e5ee1c62e80d684812acc.jpg"/>
          <p:cNvPicPr/>
          <p:nvPr/>
        </p:nvPicPr>
        <p:blipFill>
          <a:blip r:embed="rId7" cstate="print"/>
          <a:stretch>
            <a:fillRect/>
          </a:stretch>
        </p:blipFill>
        <p:spPr>
          <a:xfrm>
            <a:off x="7668344" y="103188"/>
            <a:ext cx="1408895" cy="1358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345656" y="4850891"/>
            <a:ext cx="4572000" cy="923330"/>
          </a:xfrm>
          <a:prstGeom prst="rect">
            <a:avLst/>
          </a:prstGeom>
        </p:spPr>
        <p:txBody>
          <a:bodyPr>
            <a:spAutoFit/>
          </a:bodyPr>
          <a:lstStyle/>
          <a:p>
            <a:endParaRPr lang="ru-RU" dirty="0" smtClean="0"/>
          </a:p>
          <a:p>
            <a:r>
              <a:rPr lang="ru-RU" b="1" dirty="0">
                <a:solidFill>
                  <a:srgbClr val="1547B7"/>
                </a:solidFill>
              </a:rPr>
              <a:t>Социальное взаимодействие социального работника и клиента. </a:t>
            </a:r>
            <a:endParaRPr lang="ru-RU" b="1" dirty="0" smtClean="0">
              <a:solidFill>
                <a:srgbClr val="1547B7"/>
              </a:solidFill>
            </a:endParaRPr>
          </a:p>
        </p:txBody>
      </p:sp>
      <p:sp>
        <p:nvSpPr>
          <p:cNvPr id="3" name="Прямоугольник 2"/>
          <p:cNvSpPr/>
          <p:nvPr/>
        </p:nvSpPr>
        <p:spPr>
          <a:xfrm>
            <a:off x="3143249" y="4095555"/>
            <a:ext cx="5357813" cy="923330"/>
          </a:xfrm>
          <a:prstGeom prst="rect">
            <a:avLst/>
          </a:prstGeom>
        </p:spPr>
        <p:txBody>
          <a:bodyPr wrap="square">
            <a:spAutoFit/>
          </a:bodyPr>
          <a:lstStyle/>
          <a:p>
            <a:r>
              <a:rPr lang="ru-RU" b="1" dirty="0">
                <a:solidFill>
                  <a:srgbClr val="1547B7"/>
                </a:solidFill>
              </a:rPr>
              <a:t>Профессиональные роли и функции социальных работников, их профессиональная дифференциация.</a:t>
            </a:r>
          </a:p>
        </p:txBody>
      </p:sp>
      <p:pic>
        <p:nvPicPr>
          <p:cNvPr id="69634" name="Picture 2" descr="ÐÐ¾Ð´ Ð¿ÑÐ¾ÑÐµÑÑÐ¸Ð¾Ð½Ð°Ð»Ð¸Ð·Ð¼Ð¾Ð¼ Ð¿Ð¾Ð½Ð¸Ð¼Ð°ÐµÑÑÑ Ð¾ÑÐ¾Ð±Ð¾Ðµ ÑÐ²Ð¾Ð¹ÑÑÐ²Ð¾ Ð»ÑÐ´ÐµÐ¹ ÑÐ¸ÑÑÐµÐ¼Ð°ÑÐ¸ÑÐµÑÐº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77328"/>
            <a:ext cx="9144000" cy="53806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113" y="2398226"/>
            <a:ext cx="9144000" cy="4459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1547B7"/>
              </a:solidFill>
            </a:endParaRPr>
          </a:p>
          <a:p>
            <a:pPr algn="ctr"/>
            <a:endParaRPr lang="ru-RU" dirty="0">
              <a:solidFill>
                <a:srgbClr val="1547B7"/>
              </a:solidFill>
            </a:endParaRPr>
          </a:p>
          <a:p>
            <a:pPr algn="ctr"/>
            <a:endParaRPr lang="ru-RU" dirty="0" smtClean="0">
              <a:solidFill>
                <a:srgbClr val="1547B7"/>
              </a:solidFill>
            </a:endParaRPr>
          </a:p>
          <a:p>
            <a:pPr algn="ctr"/>
            <a:endParaRPr lang="ru-RU" dirty="0">
              <a:solidFill>
                <a:srgbClr val="1547B7"/>
              </a:solidFill>
            </a:endParaRPr>
          </a:p>
          <a:p>
            <a:pPr algn="ctr"/>
            <a:endParaRPr lang="ru-RU" dirty="0" smtClean="0">
              <a:solidFill>
                <a:srgbClr val="1547B7"/>
              </a:solidFill>
            </a:endParaRPr>
          </a:p>
          <a:p>
            <a:pPr algn="ctr"/>
            <a:endParaRPr lang="ru-RU" dirty="0">
              <a:solidFill>
                <a:srgbClr val="1547B7"/>
              </a:solidFill>
            </a:endParaRPr>
          </a:p>
          <a:p>
            <a:pPr algn="ctr"/>
            <a:endParaRPr lang="ru-RU" dirty="0" smtClean="0">
              <a:solidFill>
                <a:srgbClr val="1547B7"/>
              </a:solidFill>
            </a:endParaRPr>
          </a:p>
          <a:p>
            <a:pPr algn="ctr"/>
            <a:endParaRPr lang="ru-RU" dirty="0">
              <a:solidFill>
                <a:srgbClr val="1547B7"/>
              </a:solidFill>
            </a:endParaRPr>
          </a:p>
          <a:p>
            <a:pPr algn="ctr"/>
            <a:r>
              <a:rPr lang="ru-RU" sz="2400" b="1" dirty="0" smtClean="0">
                <a:solidFill>
                  <a:srgbClr val="1547B7"/>
                </a:solidFill>
              </a:rPr>
              <a:t> </a:t>
            </a:r>
          </a:p>
          <a:p>
            <a:pPr algn="ctr"/>
            <a:r>
              <a:rPr lang="ru-RU" sz="2400" b="1" dirty="0" smtClean="0">
                <a:solidFill>
                  <a:srgbClr val="1547B7"/>
                </a:solidFill>
              </a:rPr>
              <a:t>В </a:t>
            </a:r>
            <a:r>
              <a:rPr lang="ru-RU" sz="2400" b="1" dirty="0">
                <a:solidFill>
                  <a:srgbClr val="1547B7"/>
                </a:solidFill>
              </a:rPr>
              <a:t>социальной работе -</a:t>
            </a:r>
            <a:r>
              <a:rPr lang="ru-RU" sz="2400" b="1" dirty="0" smtClean="0">
                <a:solidFill>
                  <a:srgbClr val="1547B7"/>
                </a:solidFill>
              </a:rPr>
              <a:t> </a:t>
            </a:r>
            <a:r>
              <a:rPr lang="ru-RU" sz="2400" b="1" dirty="0">
                <a:solidFill>
                  <a:srgbClr val="1547B7"/>
                </a:solidFill>
              </a:rPr>
              <a:t>постоянно поддерживаемые на высоком уровне знания и опыт специалиста, обеспечивающие реальное содействие людям в разрешении их жизненных проблем.</a:t>
            </a:r>
          </a:p>
        </p:txBody>
      </p:sp>
      <p:sp>
        <p:nvSpPr>
          <p:cNvPr id="5" name="Скругленный прямоугольник 4"/>
          <p:cNvSpPr/>
          <p:nvPr/>
        </p:nvSpPr>
        <p:spPr>
          <a:xfrm>
            <a:off x="410458" y="1844824"/>
            <a:ext cx="2542941" cy="31740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1547B7"/>
                </a:solidFill>
              </a:rPr>
              <a:t>степень </a:t>
            </a:r>
            <a:r>
              <a:rPr lang="ru-RU" sz="2400" b="1" dirty="0">
                <a:solidFill>
                  <a:srgbClr val="1547B7"/>
                </a:solidFill>
              </a:rPr>
              <a:t>овладения работником социальных служб профессиональными навыками</a:t>
            </a:r>
            <a:endParaRPr lang="ru-RU" sz="2400" b="1" dirty="0"/>
          </a:p>
        </p:txBody>
      </p:sp>
      <p:sp>
        <p:nvSpPr>
          <p:cNvPr id="46" name="Скругленный прямоугольник 45"/>
          <p:cNvSpPr/>
          <p:nvPr/>
        </p:nvSpPr>
        <p:spPr>
          <a:xfrm>
            <a:off x="3323589" y="2398227"/>
            <a:ext cx="2534285" cy="26206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1547B7"/>
                </a:solidFill>
              </a:rPr>
              <a:t>профессиональная </a:t>
            </a:r>
            <a:r>
              <a:rPr lang="ru-RU" sz="2400" b="1" dirty="0">
                <a:solidFill>
                  <a:srgbClr val="1547B7"/>
                </a:solidFill>
              </a:rPr>
              <a:t>подготовка </a:t>
            </a:r>
            <a:endParaRPr lang="ru-RU" sz="2400" b="1" dirty="0"/>
          </a:p>
        </p:txBody>
      </p:sp>
      <p:sp>
        <p:nvSpPr>
          <p:cNvPr id="47" name="Скругленный прямоугольник 46"/>
          <p:cNvSpPr/>
          <p:nvPr/>
        </p:nvSpPr>
        <p:spPr>
          <a:xfrm>
            <a:off x="6247256" y="2474333"/>
            <a:ext cx="2573215" cy="25691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1547B7"/>
                </a:solidFill>
              </a:rPr>
              <a:t>профессиональная квалификация </a:t>
            </a:r>
            <a:endParaRPr lang="ru-RU" sz="2400" b="1" dirty="0"/>
          </a:p>
        </p:txBody>
      </p:sp>
    </p:spTree>
    <p:extLst>
      <p:ext uri="{BB962C8B-B14F-4D97-AF65-F5344CB8AC3E}">
        <p14:creationId xmlns:p14="http://schemas.microsoft.com/office/powerpoint/2010/main" val="7621539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9" descr="arrow_metal0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14400" y="2286000"/>
            <a:ext cx="25431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black">
          <a:xfrm>
            <a:off x="2971800" y="2743200"/>
            <a:ext cx="48006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0" name="Rectangle 7"/>
          <p:cNvSpPr>
            <a:spLocks noGrp="1" noChangeArrowheads="1"/>
          </p:cNvSpPr>
          <p:nvPr>
            <p:ph type="title"/>
          </p:nvPr>
        </p:nvSpPr>
        <p:spPr>
          <a:xfrm>
            <a:off x="1978025" y="1195388"/>
            <a:ext cx="6858000" cy="1074737"/>
          </a:xfrm>
        </p:spPr>
        <p:txBody>
          <a:bodyPr/>
          <a:lstStyle/>
          <a:p>
            <a:pPr eaLnBrk="1" hangingPunct="1"/>
            <a:r>
              <a:rPr lang="ru-RU" altLang="ru-RU" smtClean="0"/>
              <a:t>Содержание</a:t>
            </a:r>
            <a:endParaRPr lang="en-US" altLang="ru-RU" smtClean="0"/>
          </a:p>
        </p:txBody>
      </p:sp>
      <p:sp>
        <p:nvSpPr>
          <p:cNvPr id="4101" name="Line 9"/>
          <p:cNvSpPr>
            <a:spLocks noChangeShapeType="1"/>
          </p:cNvSpPr>
          <p:nvPr/>
        </p:nvSpPr>
        <p:spPr bwMode="black">
          <a:xfrm flipV="1">
            <a:off x="3000375" y="3429000"/>
            <a:ext cx="5262563"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Line 11"/>
          <p:cNvSpPr>
            <a:spLocks noChangeShapeType="1"/>
          </p:cNvSpPr>
          <p:nvPr/>
        </p:nvSpPr>
        <p:spPr bwMode="black">
          <a:xfrm flipV="1">
            <a:off x="3143250" y="4062413"/>
            <a:ext cx="5357813" cy="46037"/>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3" name="Line 13"/>
          <p:cNvSpPr>
            <a:spLocks noChangeShapeType="1"/>
          </p:cNvSpPr>
          <p:nvPr/>
        </p:nvSpPr>
        <p:spPr bwMode="black">
          <a:xfrm flipV="1">
            <a:off x="3357563" y="4857750"/>
            <a:ext cx="5000625"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grpSp>
        <p:nvGrpSpPr>
          <p:cNvPr id="4104" name="Group 94"/>
          <p:cNvGrpSpPr>
            <a:grpSpLocks/>
          </p:cNvGrpSpPr>
          <p:nvPr/>
        </p:nvGrpSpPr>
        <p:grpSpPr bwMode="auto">
          <a:xfrm>
            <a:off x="2571750" y="2286000"/>
            <a:ext cx="393700" cy="393700"/>
            <a:chOff x="2543" y="1006"/>
            <a:chExt cx="416" cy="416"/>
          </a:xfrm>
        </p:grpSpPr>
        <p:sp>
          <p:nvSpPr>
            <p:cNvPr id="4131"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32" name="Group 53"/>
            <p:cNvGrpSpPr>
              <a:grpSpLocks/>
            </p:cNvGrpSpPr>
            <p:nvPr/>
          </p:nvGrpSpPr>
          <p:grpSpPr bwMode="auto">
            <a:xfrm rot="-2288454">
              <a:off x="2578" y="1034"/>
              <a:ext cx="348" cy="356"/>
              <a:chOff x="887" y="2040"/>
              <a:chExt cx="433" cy="422"/>
            </a:xfrm>
          </p:grpSpPr>
          <p:pic>
            <p:nvPicPr>
              <p:cNvPr id="4134"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5"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6"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33" name="Picture 5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oup 93"/>
          <p:cNvGrpSpPr>
            <a:grpSpLocks/>
          </p:cNvGrpSpPr>
          <p:nvPr/>
        </p:nvGrpSpPr>
        <p:grpSpPr bwMode="auto">
          <a:xfrm>
            <a:off x="2602874" y="3375660"/>
            <a:ext cx="393700" cy="393700"/>
            <a:chOff x="3071" y="1006"/>
            <a:chExt cx="416" cy="416"/>
          </a:xfrm>
        </p:grpSpPr>
        <p:sp>
          <p:nvSpPr>
            <p:cNvPr id="4125"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6" name="Group 63"/>
            <p:cNvGrpSpPr>
              <a:grpSpLocks/>
            </p:cNvGrpSpPr>
            <p:nvPr/>
          </p:nvGrpSpPr>
          <p:grpSpPr bwMode="auto">
            <a:xfrm rot="-2288454">
              <a:off x="3106" y="1034"/>
              <a:ext cx="348" cy="356"/>
              <a:chOff x="887" y="2040"/>
              <a:chExt cx="433" cy="422"/>
            </a:xfrm>
          </p:grpSpPr>
          <p:pic>
            <p:nvPicPr>
              <p:cNvPr id="4128" name="Picture 6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0" name="Picture 6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7" name="Picture 86"/>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6" name="Group 92"/>
          <p:cNvGrpSpPr>
            <a:grpSpLocks/>
          </p:cNvGrpSpPr>
          <p:nvPr/>
        </p:nvGrpSpPr>
        <p:grpSpPr bwMode="auto">
          <a:xfrm>
            <a:off x="2681608" y="4428448"/>
            <a:ext cx="393700" cy="393700"/>
            <a:chOff x="3647" y="1006"/>
            <a:chExt cx="416" cy="416"/>
          </a:xfrm>
        </p:grpSpPr>
        <p:sp>
          <p:nvSpPr>
            <p:cNvPr id="4119" name="Oval 67"/>
            <p:cNvSpPr>
              <a:spLocks noChangeArrowheads="1"/>
            </p:cNvSpPr>
            <p:nvPr/>
          </p:nvSpPr>
          <p:spPr bwMode="gray">
            <a:xfrm>
              <a:off x="3647"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0" name="Group 68"/>
            <p:cNvGrpSpPr>
              <a:grpSpLocks/>
            </p:cNvGrpSpPr>
            <p:nvPr/>
          </p:nvGrpSpPr>
          <p:grpSpPr bwMode="auto">
            <a:xfrm rot="-2288454">
              <a:off x="3682" y="1034"/>
              <a:ext cx="348" cy="356"/>
              <a:chOff x="887" y="2040"/>
              <a:chExt cx="433" cy="422"/>
            </a:xfrm>
          </p:grpSpPr>
          <p:pic>
            <p:nvPicPr>
              <p:cNvPr id="4122" name="Picture 69"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Oval 70"/>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24" name="Picture 7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Picture 8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Group 91"/>
          <p:cNvGrpSpPr>
            <a:grpSpLocks/>
          </p:cNvGrpSpPr>
          <p:nvPr/>
        </p:nvGrpSpPr>
        <p:grpSpPr bwMode="auto">
          <a:xfrm>
            <a:off x="2673147" y="5327141"/>
            <a:ext cx="393700" cy="393700"/>
            <a:chOff x="4213" y="1006"/>
            <a:chExt cx="416" cy="416"/>
          </a:xfrm>
        </p:grpSpPr>
        <p:sp>
          <p:nvSpPr>
            <p:cNvPr id="4113" name="Oval 72"/>
            <p:cNvSpPr>
              <a:spLocks noChangeArrowheads="1"/>
            </p:cNvSpPr>
            <p:nvPr/>
          </p:nvSpPr>
          <p:spPr bwMode="gray">
            <a:xfrm>
              <a:off x="421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14" name="Group 73"/>
            <p:cNvGrpSpPr>
              <a:grpSpLocks/>
            </p:cNvGrpSpPr>
            <p:nvPr/>
          </p:nvGrpSpPr>
          <p:grpSpPr bwMode="auto">
            <a:xfrm rot="-2288454">
              <a:off x="4248" y="1034"/>
              <a:ext cx="348" cy="356"/>
              <a:chOff x="887" y="2040"/>
              <a:chExt cx="433" cy="422"/>
            </a:xfrm>
          </p:grpSpPr>
          <p:pic>
            <p:nvPicPr>
              <p:cNvPr id="4116" name="Picture 7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5" name="Oval 75"/>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18" name="Picture 7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5" name="Picture 88"/>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Rectangle 43"/>
          <p:cNvSpPr>
            <a:spLocks noChangeArrowheads="1"/>
          </p:cNvSpPr>
          <p:nvPr/>
        </p:nvSpPr>
        <p:spPr bwMode="auto">
          <a:xfrm>
            <a:off x="1309847" y="103188"/>
            <a:ext cx="7056437" cy="126188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ru-RU" sz="2400" b="0" dirty="0">
                <a:solidFill>
                  <a:schemeClr val="bg1"/>
                </a:solidFill>
              </a:rPr>
              <a:t>О</a:t>
            </a:r>
            <a:r>
              <a:rPr lang="ru-RU" sz="2400" b="0" dirty="0" smtClean="0">
                <a:solidFill>
                  <a:schemeClr val="bg1"/>
                </a:solidFill>
              </a:rPr>
              <a:t>пределение </a:t>
            </a:r>
            <a:r>
              <a:rPr lang="ru-RU" sz="2400" b="0" dirty="0">
                <a:solidFill>
                  <a:schemeClr val="bg1"/>
                </a:solidFill>
              </a:rPr>
              <a:t>профессионализма в </a:t>
            </a:r>
            <a:endParaRPr lang="ru-RU" sz="2400" b="0" dirty="0" smtClean="0">
              <a:solidFill>
                <a:schemeClr val="bg1"/>
              </a:solidFill>
            </a:endParaRPr>
          </a:p>
          <a:p>
            <a:pPr algn="ctr" eaLnBrk="1" hangingPunct="1"/>
            <a:r>
              <a:rPr lang="ru-RU" sz="2400" b="0" dirty="0" smtClean="0">
                <a:solidFill>
                  <a:schemeClr val="bg1"/>
                </a:solidFill>
              </a:rPr>
              <a:t>социальной работе</a:t>
            </a:r>
          </a:p>
          <a:p>
            <a:pPr algn="ctr" eaLnBrk="1" hangingPunct="1"/>
            <a:r>
              <a:rPr lang="ru-RU" altLang="ru-RU" sz="2800" b="0" i="1" dirty="0" smtClean="0">
                <a:solidFill>
                  <a:schemeClr val="bg1"/>
                </a:solidFill>
              </a:rPr>
              <a:t>(</a:t>
            </a:r>
            <a:r>
              <a:rPr lang="ru-RU" sz="1400" b="0" dirty="0">
                <a:solidFill>
                  <a:schemeClr val="bg1"/>
                </a:solidFill>
              </a:rPr>
              <a:t>Н.С. </a:t>
            </a:r>
            <a:r>
              <a:rPr lang="ru-RU" sz="1400" b="0" dirty="0" err="1">
                <a:solidFill>
                  <a:schemeClr val="bg1"/>
                </a:solidFill>
              </a:rPr>
              <a:t>Давакин</a:t>
            </a:r>
            <a:r>
              <a:rPr lang="ru-RU" sz="1400" b="0" dirty="0">
                <a:solidFill>
                  <a:schemeClr val="bg1"/>
                </a:solidFill>
              </a:rPr>
              <a:t>, И.А. Зимняя, Л.В. </a:t>
            </a:r>
            <a:r>
              <a:rPr lang="ru-RU" sz="1400" b="0" dirty="0" err="1">
                <a:solidFill>
                  <a:schemeClr val="bg1"/>
                </a:solidFill>
              </a:rPr>
              <a:t>Топчий</a:t>
            </a:r>
            <a:r>
              <a:rPr lang="ru-RU" sz="1400" b="0" dirty="0">
                <a:solidFill>
                  <a:schemeClr val="bg1"/>
                </a:solidFill>
              </a:rPr>
              <a:t>, Н.Б. Шмелева, Е.А. Яблокова и </a:t>
            </a:r>
            <a:r>
              <a:rPr lang="ru-RU" sz="1400" b="0" dirty="0" err="1">
                <a:solidFill>
                  <a:schemeClr val="bg1"/>
                </a:solidFill>
              </a:rPr>
              <a:t>др</a:t>
            </a:r>
            <a:endParaRPr lang="ru-RU" altLang="ru-RU" sz="1400" i="1" dirty="0">
              <a:solidFill>
                <a:schemeClr val="bg1"/>
              </a:solidFill>
            </a:endParaRPr>
          </a:p>
        </p:txBody>
      </p:sp>
      <p:sp>
        <p:nvSpPr>
          <p:cNvPr id="4110" name="Прямоугольник 2"/>
          <p:cNvSpPr>
            <a:spLocks noChangeArrowheads="1"/>
          </p:cNvSpPr>
          <p:nvPr/>
        </p:nvSpPr>
        <p:spPr bwMode="auto">
          <a:xfrm>
            <a:off x="3457575" y="4356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solidFill>
                <a:srgbClr val="004ADE"/>
              </a:solidFill>
            </a:endParaRPr>
          </a:p>
        </p:txBody>
      </p:sp>
      <p:sp>
        <p:nvSpPr>
          <p:cNvPr id="4111" name="Прямоугольник 1"/>
          <p:cNvSpPr>
            <a:spLocks noChangeArrowheads="1"/>
          </p:cNvSpPr>
          <p:nvPr/>
        </p:nvSpPr>
        <p:spPr bwMode="auto">
          <a:xfrm>
            <a:off x="3324225" y="21510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dirty="0">
                <a:solidFill>
                  <a:srgbClr val="1547B7"/>
                </a:solidFill>
              </a:rPr>
              <a:t>Понятие профессионализма в социальной работе, факторы его </a:t>
            </a:r>
            <a:r>
              <a:rPr lang="ru-RU" dirty="0" smtClean="0">
                <a:solidFill>
                  <a:srgbClr val="1547B7"/>
                </a:solidFill>
              </a:rPr>
              <a:t>формирования</a:t>
            </a:r>
          </a:p>
          <a:p>
            <a:pPr eaLnBrk="1" hangingPunct="1"/>
            <a:endParaRPr lang="ru-RU" dirty="0" smtClean="0">
              <a:solidFill>
                <a:srgbClr val="1547B7"/>
              </a:solidFill>
            </a:endParaRPr>
          </a:p>
          <a:p>
            <a:pPr eaLnBrk="1" hangingPunct="1"/>
            <a:r>
              <a:rPr lang="ru-RU" dirty="0">
                <a:solidFill>
                  <a:srgbClr val="1547B7"/>
                </a:solidFill>
              </a:rPr>
              <a:t>Проблемы профессионального воспитания и обучения специалиста</a:t>
            </a:r>
            <a:r>
              <a:rPr lang="ru-RU" dirty="0"/>
              <a:t>.</a:t>
            </a:r>
            <a:endParaRPr lang="ru-RU" altLang="ru-RU" dirty="0">
              <a:solidFill>
                <a:srgbClr val="1547B7"/>
              </a:solidFill>
            </a:endParaRPr>
          </a:p>
        </p:txBody>
      </p:sp>
      <p:pic>
        <p:nvPicPr>
          <p:cNvPr id="41" name="Рисунок 1" descr="Описание: 4215-logotip_volgg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97"/>
            <a:ext cx="1783879" cy="14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descr="0a2ae59b0b7e5ee1c62e80d684812acc.jpg"/>
          <p:cNvPicPr/>
          <p:nvPr/>
        </p:nvPicPr>
        <p:blipFill>
          <a:blip r:embed="rId7" cstate="print"/>
          <a:stretch>
            <a:fillRect/>
          </a:stretch>
        </p:blipFill>
        <p:spPr>
          <a:xfrm>
            <a:off x="7668344" y="103188"/>
            <a:ext cx="1408895" cy="1358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345656" y="4850891"/>
            <a:ext cx="4572000" cy="923330"/>
          </a:xfrm>
          <a:prstGeom prst="rect">
            <a:avLst/>
          </a:prstGeom>
        </p:spPr>
        <p:txBody>
          <a:bodyPr>
            <a:spAutoFit/>
          </a:bodyPr>
          <a:lstStyle/>
          <a:p>
            <a:endParaRPr lang="ru-RU" dirty="0" smtClean="0"/>
          </a:p>
          <a:p>
            <a:r>
              <a:rPr lang="ru-RU" b="1" dirty="0">
                <a:solidFill>
                  <a:srgbClr val="1547B7"/>
                </a:solidFill>
              </a:rPr>
              <a:t>Социальное взаимодействие социального работника и клиента. </a:t>
            </a:r>
            <a:endParaRPr lang="ru-RU" b="1" dirty="0" smtClean="0">
              <a:solidFill>
                <a:srgbClr val="1547B7"/>
              </a:solidFill>
            </a:endParaRPr>
          </a:p>
        </p:txBody>
      </p:sp>
      <p:sp>
        <p:nvSpPr>
          <p:cNvPr id="3" name="Прямоугольник 2"/>
          <p:cNvSpPr/>
          <p:nvPr/>
        </p:nvSpPr>
        <p:spPr>
          <a:xfrm>
            <a:off x="3143249" y="4095555"/>
            <a:ext cx="5357813" cy="923330"/>
          </a:xfrm>
          <a:prstGeom prst="rect">
            <a:avLst/>
          </a:prstGeom>
        </p:spPr>
        <p:txBody>
          <a:bodyPr wrap="square">
            <a:spAutoFit/>
          </a:bodyPr>
          <a:lstStyle/>
          <a:p>
            <a:r>
              <a:rPr lang="ru-RU" b="1" dirty="0">
                <a:solidFill>
                  <a:srgbClr val="1547B7"/>
                </a:solidFill>
              </a:rPr>
              <a:t>Профессиональные роли и функции социальных работников, их профессиональная дифференциация.</a:t>
            </a:r>
          </a:p>
        </p:txBody>
      </p:sp>
      <p:pic>
        <p:nvPicPr>
          <p:cNvPr id="69634" name="Picture 2" descr="ÐÐ¾Ð´ Ð¿ÑÐ¾ÑÐµÑÑÐ¸Ð¾Ð½Ð°Ð»Ð¸Ð·Ð¼Ð¾Ð¼ Ð¿Ð¾Ð½Ð¸Ð¼Ð°ÐµÑÑÑ Ð¾ÑÐ¾Ð±Ð¾Ðµ ÑÐ²Ð¾Ð¹ÑÑÐ²Ð¾ Ð»ÑÐ´ÐµÐ¹ ÑÐ¸ÑÑÐµÐ¼Ð°ÑÐ¸ÑÐµÑÐº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77328"/>
            <a:ext cx="9144000" cy="53806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113" y="2398226"/>
            <a:ext cx="9144000" cy="4459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rgbClr val="1547B7"/>
              </a:solidFill>
            </a:endParaRPr>
          </a:p>
          <a:p>
            <a:endParaRPr lang="ru-RU" dirty="0">
              <a:solidFill>
                <a:srgbClr val="1547B7"/>
              </a:solidFill>
            </a:endParaRPr>
          </a:p>
          <a:p>
            <a:endParaRPr lang="ru-RU" dirty="0" smtClean="0">
              <a:solidFill>
                <a:srgbClr val="1547B7"/>
              </a:solidFill>
            </a:endParaRPr>
          </a:p>
          <a:p>
            <a:endParaRPr lang="ru-RU" dirty="0">
              <a:solidFill>
                <a:srgbClr val="1547B7"/>
              </a:solidFill>
            </a:endParaRPr>
          </a:p>
          <a:p>
            <a:endParaRPr lang="ru-RU" dirty="0" smtClean="0">
              <a:solidFill>
                <a:srgbClr val="1547B7"/>
              </a:solidFill>
            </a:endParaRPr>
          </a:p>
          <a:p>
            <a:endParaRPr lang="ru-RU" dirty="0">
              <a:solidFill>
                <a:srgbClr val="1547B7"/>
              </a:solidFill>
            </a:endParaRPr>
          </a:p>
          <a:p>
            <a:endParaRPr lang="ru-RU" dirty="0" smtClean="0">
              <a:solidFill>
                <a:srgbClr val="1547B7"/>
              </a:solidFill>
            </a:endParaRPr>
          </a:p>
          <a:p>
            <a:endParaRPr lang="ru-RU" dirty="0">
              <a:solidFill>
                <a:srgbClr val="1547B7"/>
              </a:solidFill>
            </a:endParaRPr>
          </a:p>
          <a:p>
            <a:r>
              <a:rPr lang="ru-RU" sz="2400" b="1" dirty="0" smtClean="0">
                <a:solidFill>
                  <a:srgbClr val="1547B7"/>
                </a:solidFill>
              </a:rPr>
              <a:t> </a:t>
            </a:r>
          </a:p>
        </p:txBody>
      </p:sp>
      <p:sp>
        <p:nvSpPr>
          <p:cNvPr id="46" name="Скругленный прямоугольник 45"/>
          <p:cNvSpPr/>
          <p:nvPr/>
        </p:nvSpPr>
        <p:spPr>
          <a:xfrm>
            <a:off x="4139952" y="2398228"/>
            <a:ext cx="4997624" cy="44597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C00000"/>
                </a:solidFill>
              </a:rPr>
              <a:t>Психологи</a:t>
            </a:r>
            <a:r>
              <a:rPr lang="ru-RU" sz="2000" b="1" dirty="0">
                <a:solidFill>
                  <a:srgbClr val="C00000"/>
                </a:solidFill>
              </a:rPr>
              <a:t>, </a:t>
            </a:r>
            <a:r>
              <a:rPr lang="ru-RU" sz="2000" b="1" dirty="0" err="1" smtClean="0">
                <a:solidFill>
                  <a:srgbClr val="C00000"/>
                </a:solidFill>
              </a:rPr>
              <a:t>акмеологи</a:t>
            </a:r>
            <a:r>
              <a:rPr lang="ru-RU" sz="2000" b="1" dirty="0" smtClean="0">
                <a:solidFill>
                  <a:srgbClr val="1547B7"/>
                </a:solidFill>
              </a:rPr>
              <a:t>:  престижность </a:t>
            </a:r>
            <a:r>
              <a:rPr lang="ru-RU" sz="2000" b="1" dirty="0">
                <a:solidFill>
                  <a:srgbClr val="1547B7"/>
                </a:solidFill>
              </a:rPr>
              <a:t>этой профессии; профессиональное мастерство; социальная престижность, успешность профессиональной деятельности; динамика, этапы, уровни развития профессионализма; знания, умения, навыки профессиональной деятельности; определенные индивидуально-психологические свойства и состояния личности социального работника; направленность личности, иерархия мотивов, </a:t>
            </a:r>
            <a:r>
              <a:rPr lang="ru-RU" sz="2000" b="1" dirty="0" smtClean="0">
                <a:solidFill>
                  <a:srgbClr val="1547B7"/>
                </a:solidFill>
              </a:rPr>
              <a:t>ценностных </a:t>
            </a:r>
            <a:r>
              <a:rPr lang="ru-RU" sz="2000" b="1" dirty="0">
                <a:solidFill>
                  <a:srgbClr val="1547B6"/>
                </a:solidFill>
              </a:rPr>
              <a:t>ориентации</a:t>
            </a:r>
          </a:p>
        </p:txBody>
      </p:sp>
      <p:sp>
        <p:nvSpPr>
          <p:cNvPr id="7" name="Скругленный прямоугольник 6"/>
          <p:cNvSpPr/>
          <p:nvPr/>
        </p:nvSpPr>
        <p:spPr>
          <a:xfrm>
            <a:off x="-22735" y="1505930"/>
            <a:ext cx="4065469" cy="28128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smtClean="0">
              <a:solidFill>
                <a:srgbClr val="C00000"/>
              </a:solidFill>
            </a:endParaRPr>
          </a:p>
          <a:p>
            <a:r>
              <a:rPr lang="ru-RU" sz="2000" b="1" dirty="0" smtClean="0">
                <a:solidFill>
                  <a:srgbClr val="C00000"/>
                </a:solidFill>
              </a:rPr>
              <a:t>Социологи</a:t>
            </a:r>
            <a:r>
              <a:rPr lang="ru-RU" sz="2000" b="1" dirty="0" smtClean="0">
                <a:solidFill>
                  <a:srgbClr val="000099"/>
                </a:solidFill>
              </a:rPr>
              <a:t> </a:t>
            </a:r>
            <a:r>
              <a:rPr lang="ru-RU" sz="2000" b="1" dirty="0">
                <a:solidFill>
                  <a:srgbClr val="000099"/>
                </a:solidFill>
              </a:rPr>
              <a:t>- внимание на связующих элементах профессионализма, исторически сформировавшихся элементах, четко </a:t>
            </a:r>
            <a:r>
              <a:rPr lang="ru-RU" sz="2000" b="1" dirty="0" smtClean="0">
                <a:solidFill>
                  <a:srgbClr val="000099"/>
                </a:solidFill>
              </a:rPr>
              <a:t> проявляемых </a:t>
            </a:r>
            <a:r>
              <a:rPr lang="ru-RU" sz="2000" b="1" dirty="0">
                <a:solidFill>
                  <a:srgbClr val="000099"/>
                </a:solidFill>
              </a:rPr>
              <a:t>и </a:t>
            </a:r>
            <a:r>
              <a:rPr lang="ru-RU" sz="2000" b="1" dirty="0" err="1">
                <a:solidFill>
                  <a:srgbClr val="000099"/>
                </a:solidFill>
              </a:rPr>
              <a:t>имплицидных</a:t>
            </a:r>
            <a:r>
              <a:rPr lang="ru-RU" sz="2000" b="1" dirty="0">
                <a:solidFill>
                  <a:srgbClr val="000099"/>
                </a:solidFill>
              </a:rPr>
              <a:t>, скрытых аспектах профессионализма </a:t>
            </a:r>
            <a:r>
              <a:rPr lang="ru-RU" sz="2000" b="1" dirty="0" smtClean="0">
                <a:solidFill>
                  <a:srgbClr val="000099"/>
                </a:solidFill>
              </a:rPr>
              <a:t>в СР</a:t>
            </a:r>
            <a:endParaRPr lang="ru-RU" sz="2000" b="1" dirty="0">
              <a:solidFill>
                <a:srgbClr val="000099"/>
              </a:solidFill>
            </a:endParaRPr>
          </a:p>
          <a:p>
            <a:pPr algn="ctr"/>
            <a:endParaRPr lang="ru-RU" dirty="0"/>
          </a:p>
        </p:txBody>
      </p:sp>
      <p:sp>
        <p:nvSpPr>
          <p:cNvPr id="50" name="Скругленный прямоугольник 49"/>
          <p:cNvSpPr/>
          <p:nvPr/>
        </p:nvSpPr>
        <p:spPr>
          <a:xfrm>
            <a:off x="-41343" y="4411144"/>
            <a:ext cx="4065469" cy="24468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rPr>
              <a:t>Педагоги : </a:t>
            </a:r>
            <a:r>
              <a:rPr lang="ru-RU" sz="2000" b="1" dirty="0" smtClean="0">
                <a:solidFill>
                  <a:srgbClr val="1547B6"/>
                </a:solidFill>
              </a:rPr>
              <a:t>мотивационно </a:t>
            </a:r>
            <a:r>
              <a:rPr lang="ru-RU" sz="2000" b="1" dirty="0">
                <a:solidFill>
                  <a:srgbClr val="1547B6"/>
                </a:solidFill>
              </a:rPr>
              <a:t>- ценностное отношение к профессии, профессиональное сознание и самосознание, профессионально обусловленные качества и свойства личности, готовность к </a:t>
            </a:r>
            <a:r>
              <a:rPr lang="ru-RU" sz="2000" b="1" dirty="0" smtClean="0">
                <a:solidFill>
                  <a:srgbClr val="1547B6"/>
                </a:solidFill>
              </a:rPr>
              <a:t>проф. </a:t>
            </a:r>
            <a:r>
              <a:rPr lang="ru-RU" sz="2000" b="1" dirty="0">
                <a:solidFill>
                  <a:srgbClr val="1547B6"/>
                </a:solidFill>
              </a:rPr>
              <a:t>деятельности</a:t>
            </a:r>
          </a:p>
        </p:txBody>
      </p:sp>
    </p:spTree>
    <p:extLst>
      <p:ext uri="{BB962C8B-B14F-4D97-AF65-F5344CB8AC3E}">
        <p14:creationId xmlns:p14="http://schemas.microsoft.com/office/powerpoint/2010/main" val="229329318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9" descr="arrow_metal0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14400" y="2286000"/>
            <a:ext cx="25431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black">
          <a:xfrm>
            <a:off x="2971800" y="2743200"/>
            <a:ext cx="48006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0" name="Rectangle 7"/>
          <p:cNvSpPr>
            <a:spLocks noGrp="1" noChangeArrowheads="1"/>
          </p:cNvSpPr>
          <p:nvPr>
            <p:ph type="title"/>
          </p:nvPr>
        </p:nvSpPr>
        <p:spPr>
          <a:xfrm>
            <a:off x="1978025" y="1195388"/>
            <a:ext cx="6858000" cy="1074737"/>
          </a:xfrm>
        </p:spPr>
        <p:txBody>
          <a:bodyPr/>
          <a:lstStyle/>
          <a:p>
            <a:pPr eaLnBrk="1" hangingPunct="1"/>
            <a:r>
              <a:rPr lang="ru-RU" altLang="ru-RU" smtClean="0"/>
              <a:t>Содержание</a:t>
            </a:r>
            <a:endParaRPr lang="en-US" altLang="ru-RU" smtClean="0"/>
          </a:p>
        </p:txBody>
      </p:sp>
      <p:sp>
        <p:nvSpPr>
          <p:cNvPr id="4101" name="Line 9"/>
          <p:cNvSpPr>
            <a:spLocks noChangeShapeType="1"/>
          </p:cNvSpPr>
          <p:nvPr/>
        </p:nvSpPr>
        <p:spPr bwMode="black">
          <a:xfrm flipV="1">
            <a:off x="3000375" y="3429000"/>
            <a:ext cx="5262563"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Line 11"/>
          <p:cNvSpPr>
            <a:spLocks noChangeShapeType="1"/>
          </p:cNvSpPr>
          <p:nvPr/>
        </p:nvSpPr>
        <p:spPr bwMode="black">
          <a:xfrm flipV="1">
            <a:off x="3143250" y="4062413"/>
            <a:ext cx="5357813" cy="46037"/>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3" name="Line 13"/>
          <p:cNvSpPr>
            <a:spLocks noChangeShapeType="1"/>
          </p:cNvSpPr>
          <p:nvPr/>
        </p:nvSpPr>
        <p:spPr bwMode="black">
          <a:xfrm flipV="1">
            <a:off x="3357563" y="4857750"/>
            <a:ext cx="5000625"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grpSp>
        <p:nvGrpSpPr>
          <p:cNvPr id="4104" name="Group 94"/>
          <p:cNvGrpSpPr>
            <a:grpSpLocks/>
          </p:cNvGrpSpPr>
          <p:nvPr/>
        </p:nvGrpSpPr>
        <p:grpSpPr bwMode="auto">
          <a:xfrm>
            <a:off x="2571750" y="2286000"/>
            <a:ext cx="393700" cy="393700"/>
            <a:chOff x="2543" y="1006"/>
            <a:chExt cx="416" cy="416"/>
          </a:xfrm>
        </p:grpSpPr>
        <p:sp>
          <p:nvSpPr>
            <p:cNvPr id="4131"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32" name="Group 53"/>
            <p:cNvGrpSpPr>
              <a:grpSpLocks/>
            </p:cNvGrpSpPr>
            <p:nvPr/>
          </p:nvGrpSpPr>
          <p:grpSpPr bwMode="auto">
            <a:xfrm rot="-2288454">
              <a:off x="2578" y="1034"/>
              <a:ext cx="348" cy="356"/>
              <a:chOff x="887" y="2040"/>
              <a:chExt cx="433" cy="422"/>
            </a:xfrm>
          </p:grpSpPr>
          <p:pic>
            <p:nvPicPr>
              <p:cNvPr id="4134"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5"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6"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33" name="Picture 5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oup 93"/>
          <p:cNvGrpSpPr>
            <a:grpSpLocks/>
          </p:cNvGrpSpPr>
          <p:nvPr/>
        </p:nvGrpSpPr>
        <p:grpSpPr bwMode="auto">
          <a:xfrm>
            <a:off x="2602874" y="3375660"/>
            <a:ext cx="393700" cy="393700"/>
            <a:chOff x="3071" y="1006"/>
            <a:chExt cx="416" cy="416"/>
          </a:xfrm>
        </p:grpSpPr>
        <p:sp>
          <p:nvSpPr>
            <p:cNvPr id="4125"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6" name="Group 63"/>
            <p:cNvGrpSpPr>
              <a:grpSpLocks/>
            </p:cNvGrpSpPr>
            <p:nvPr/>
          </p:nvGrpSpPr>
          <p:grpSpPr bwMode="auto">
            <a:xfrm rot="-2288454">
              <a:off x="3106" y="1034"/>
              <a:ext cx="348" cy="356"/>
              <a:chOff x="887" y="2040"/>
              <a:chExt cx="433" cy="422"/>
            </a:xfrm>
          </p:grpSpPr>
          <p:pic>
            <p:nvPicPr>
              <p:cNvPr id="4128" name="Picture 6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0" name="Picture 6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7" name="Picture 86"/>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6" name="Group 92"/>
          <p:cNvGrpSpPr>
            <a:grpSpLocks/>
          </p:cNvGrpSpPr>
          <p:nvPr/>
        </p:nvGrpSpPr>
        <p:grpSpPr bwMode="auto">
          <a:xfrm>
            <a:off x="2681608" y="4428448"/>
            <a:ext cx="393700" cy="393700"/>
            <a:chOff x="3647" y="1006"/>
            <a:chExt cx="416" cy="416"/>
          </a:xfrm>
        </p:grpSpPr>
        <p:sp>
          <p:nvSpPr>
            <p:cNvPr id="4119" name="Oval 67"/>
            <p:cNvSpPr>
              <a:spLocks noChangeArrowheads="1"/>
            </p:cNvSpPr>
            <p:nvPr/>
          </p:nvSpPr>
          <p:spPr bwMode="gray">
            <a:xfrm>
              <a:off x="3647"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0" name="Group 68"/>
            <p:cNvGrpSpPr>
              <a:grpSpLocks/>
            </p:cNvGrpSpPr>
            <p:nvPr/>
          </p:nvGrpSpPr>
          <p:grpSpPr bwMode="auto">
            <a:xfrm rot="-2288454">
              <a:off x="3682" y="1034"/>
              <a:ext cx="348" cy="356"/>
              <a:chOff x="887" y="2040"/>
              <a:chExt cx="433" cy="422"/>
            </a:xfrm>
          </p:grpSpPr>
          <p:pic>
            <p:nvPicPr>
              <p:cNvPr id="4122" name="Picture 69"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Oval 70"/>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24" name="Picture 7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Picture 8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Group 91"/>
          <p:cNvGrpSpPr>
            <a:grpSpLocks/>
          </p:cNvGrpSpPr>
          <p:nvPr/>
        </p:nvGrpSpPr>
        <p:grpSpPr bwMode="auto">
          <a:xfrm>
            <a:off x="2673147" y="5327141"/>
            <a:ext cx="393700" cy="393700"/>
            <a:chOff x="4213" y="1006"/>
            <a:chExt cx="416" cy="416"/>
          </a:xfrm>
        </p:grpSpPr>
        <p:sp>
          <p:nvSpPr>
            <p:cNvPr id="4113" name="Oval 72"/>
            <p:cNvSpPr>
              <a:spLocks noChangeArrowheads="1"/>
            </p:cNvSpPr>
            <p:nvPr/>
          </p:nvSpPr>
          <p:spPr bwMode="gray">
            <a:xfrm>
              <a:off x="421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14" name="Group 73"/>
            <p:cNvGrpSpPr>
              <a:grpSpLocks/>
            </p:cNvGrpSpPr>
            <p:nvPr/>
          </p:nvGrpSpPr>
          <p:grpSpPr bwMode="auto">
            <a:xfrm rot="-2288454">
              <a:off x="4248" y="1034"/>
              <a:ext cx="348" cy="356"/>
              <a:chOff x="887" y="2040"/>
              <a:chExt cx="433" cy="422"/>
            </a:xfrm>
          </p:grpSpPr>
          <p:pic>
            <p:nvPicPr>
              <p:cNvPr id="4116" name="Picture 7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5" name="Oval 75"/>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18" name="Picture 7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5" name="Picture 88"/>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Rectangle 43"/>
          <p:cNvSpPr>
            <a:spLocks noChangeArrowheads="1"/>
          </p:cNvSpPr>
          <p:nvPr/>
        </p:nvSpPr>
        <p:spPr bwMode="auto">
          <a:xfrm>
            <a:off x="1763713" y="0"/>
            <a:ext cx="7056437" cy="156966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altLang="ru-RU" sz="2400" i="1" dirty="0" smtClean="0">
                <a:solidFill>
                  <a:schemeClr val="bg1"/>
                </a:solidFill>
              </a:rPr>
              <a:t>Своим делом человек должен </a:t>
            </a:r>
          </a:p>
          <a:p>
            <a:pPr eaLnBrk="1" hangingPunct="1"/>
            <a:r>
              <a:rPr lang="ru-RU" altLang="ru-RU" sz="2400" i="1" dirty="0" smtClean="0">
                <a:solidFill>
                  <a:schemeClr val="bg1"/>
                </a:solidFill>
              </a:rPr>
              <a:t>Заниматься  так, словно помощи </a:t>
            </a:r>
          </a:p>
          <a:p>
            <a:pPr eaLnBrk="1" hangingPunct="1"/>
            <a:r>
              <a:rPr lang="ru-RU" altLang="ru-RU" sz="2400" i="1" dirty="0" smtClean="0">
                <a:solidFill>
                  <a:schemeClr val="bg1"/>
                </a:solidFill>
              </a:rPr>
              <a:t>ему искать негде.</a:t>
            </a:r>
          </a:p>
          <a:p>
            <a:pPr eaLnBrk="1" hangingPunct="1"/>
            <a:r>
              <a:rPr lang="ru-RU" altLang="ru-RU" sz="2400" i="1" dirty="0" smtClean="0">
                <a:solidFill>
                  <a:schemeClr val="bg1"/>
                </a:solidFill>
              </a:rPr>
              <a:t>Д. Галифакс</a:t>
            </a:r>
            <a:endParaRPr lang="ru-RU" altLang="ru-RU" sz="2400" i="1" dirty="0">
              <a:solidFill>
                <a:schemeClr val="bg1"/>
              </a:solidFill>
            </a:endParaRPr>
          </a:p>
        </p:txBody>
      </p:sp>
      <p:sp>
        <p:nvSpPr>
          <p:cNvPr id="4110" name="Прямоугольник 2"/>
          <p:cNvSpPr>
            <a:spLocks noChangeArrowheads="1"/>
          </p:cNvSpPr>
          <p:nvPr/>
        </p:nvSpPr>
        <p:spPr bwMode="auto">
          <a:xfrm>
            <a:off x="3457575" y="4356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solidFill>
                <a:srgbClr val="004ADE"/>
              </a:solidFill>
            </a:endParaRPr>
          </a:p>
        </p:txBody>
      </p:sp>
      <p:sp>
        <p:nvSpPr>
          <p:cNvPr id="4111" name="Прямоугольник 1"/>
          <p:cNvSpPr>
            <a:spLocks noChangeArrowheads="1"/>
          </p:cNvSpPr>
          <p:nvPr/>
        </p:nvSpPr>
        <p:spPr bwMode="auto">
          <a:xfrm>
            <a:off x="3324225" y="21510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dirty="0">
                <a:solidFill>
                  <a:srgbClr val="1547B7"/>
                </a:solidFill>
              </a:rPr>
              <a:t>Понятие профессионализма в социальной работе, факторы его </a:t>
            </a:r>
            <a:r>
              <a:rPr lang="ru-RU" dirty="0" smtClean="0">
                <a:solidFill>
                  <a:srgbClr val="1547B7"/>
                </a:solidFill>
              </a:rPr>
              <a:t>формирования</a:t>
            </a:r>
          </a:p>
          <a:p>
            <a:pPr eaLnBrk="1" hangingPunct="1"/>
            <a:endParaRPr lang="ru-RU" dirty="0" smtClean="0">
              <a:solidFill>
                <a:srgbClr val="1547B7"/>
              </a:solidFill>
            </a:endParaRPr>
          </a:p>
          <a:p>
            <a:pPr eaLnBrk="1" hangingPunct="1"/>
            <a:r>
              <a:rPr lang="ru-RU" dirty="0">
                <a:solidFill>
                  <a:srgbClr val="1547B7"/>
                </a:solidFill>
              </a:rPr>
              <a:t>Проблемы профессионального воспитания и обучения специалиста</a:t>
            </a:r>
            <a:r>
              <a:rPr lang="ru-RU" dirty="0"/>
              <a:t>.</a:t>
            </a:r>
            <a:endParaRPr lang="ru-RU" altLang="ru-RU" dirty="0">
              <a:solidFill>
                <a:srgbClr val="1547B7"/>
              </a:solidFill>
            </a:endParaRPr>
          </a:p>
        </p:txBody>
      </p:sp>
      <p:pic>
        <p:nvPicPr>
          <p:cNvPr id="41" name="Рисунок 1" descr="Описание: 4215-logotip_volgg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97"/>
            <a:ext cx="1783879" cy="14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descr="0a2ae59b0b7e5ee1c62e80d684812acc.jpg"/>
          <p:cNvPicPr/>
          <p:nvPr/>
        </p:nvPicPr>
        <p:blipFill>
          <a:blip r:embed="rId7" cstate="print"/>
          <a:stretch>
            <a:fillRect/>
          </a:stretch>
        </p:blipFill>
        <p:spPr>
          <a:xfrm>
            <a:off x="7244629" y="12701"/>
            <a:ext cx="1800225" cy="1026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345656" y="4850891"/>
            <a:ext cx="4572000" cy="923330"/>
          </a:xfrm>
          <a:prstGeom prst="rect">
            <a:avLst/>
          </a:prstGeom>
        </p:spPr>
        <p:txBody>
          <a:bodyPr>
            <a:spAutoFit/>
          </a:bodyPr>
          <a:lstStyle/>
          <a:p>
            <a:endParaRPr lang="ru-RU" dirty="0" smtClean="0"/>
          </a:p>
          <a:p>
            <a:r>
              <a:rPr lang="ru-RU" b="1" dirty="0">
                <a:solidFill>
                  <a:srgbClr val="1547B7"/>
                </a:solidFill>
              </a:rPr>
              <a:t>Социальное взаимодействие социального работника и клиента. </a:t>
            </a:r>
            <a:endParaRPr lang="ru-RU" b="1" dirty="0" smtClean="0">
              <a:solidFill>
                <a:srgbClr val="1547B7"/>
              </a:solidFill>
            </a:endParaRPr>
          </a:p>
        </p:txBody>
      </p:sp>
      <p:sp>
        <p:nvSpPr>
          <p:cNvPr id="3" name="Прямоугольник 2"/>
          <p:cNvSpPr/>
          <p:nvPr/>
        </p:nvSpPr>
        <p:spPr>
          <a:xfrm>
            <a:off x="3143249" y="4095555"/>
            <a:ext cx="5357813" cy="923330"/>
          </a:xfrm>
          <a:prstGeom prst="rect">
            <a:avLst/>
          </a:prstGeom>
        </p:spPr>
        <p:txBody>
          <a:bodyPr wrap="square">
            <a:spAutoFit/>
          </a:bodyPr>
          <a:lstStyle/>
          <a:p>
            <a:r>
              <a:rPr lang="ru-RU" b="1" dirty="0">
                <a:solidFill>
                  <a:srgbClr val="1547B7"/>
                </a:solidFill>
              </a:rPr>
              <a:t>Профессиональные роли и функции социальных работников, их профессиональная дифференциация.</a:t>
            </a:r>
          </a:p>
        </p:txBody>
      </p:sp>
      <p:pic>
        <p:nvPicPr>
          <p:cNvPr id="70658" name="Picture 2" descr="ÐÐ»Ñ Ð¿ÑÐ¸Ð¾Ð±ÑÐµÑÐµÐ½Ð¸Ñ Ð¿ÑÐ¾ÑÐµÑÑÐ¸Ð¾Ð½Ð°Ð»Ð¸Ð·Ð¼Ð° Ð½ÐµÐ¾Ð±ÑÐ¾Ð´Ð¸Ð¼Ñ: ÑÐ¾Ð¾ÑÐ²ÐµÑÑÑÐ²ÑÑÑ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9" y="-9210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858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33</a:t>
            </a:fld>
            <a:endParaRPr lang="ru-RU" altLang="ru-RU"/>
          </a:p>
        </p:txBody>
      </p:sp>
      <p:pic>
        <p:nvPicPr>
          <p:cNvPr id="71682" name="Picture 2" descr="ÐÐµÐ¾Ð±ÑÐ¾Ð´Ð¸Ð¼Ð¾Ð¹ ÑÐ¾ÑÑÐ°Ð²Ð»ÑÑÑÐµÐ¹ Ð¿ÑÐ¾ÑÐµÑÑÐ¸Ð¾Ð½Ð°Ð»Ð¸Ð·Ð¼Ð° ÑÐµÐ»Ð¾Ð²ÐµÐºÐ° ÑÐ²Ð»ÑÐµ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58236"/>
      </p:ext>
    </p:extLst>
  </p:cSld>
  <p:clrMapOvr>
    <a:masterClrMapping/>
  </p:clrMapOvr>
  <p:transition>
    <p:cover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34</a:t>
            </a:fld>
            <a:endParaRPr lang="ru-RU" altLang="ru-RU"/>
          </a:p>
        </p:txBody>
      </p:sp>
      <p:pic>
        <p:nvPicPr>
          <p:cNvPr id="72706" name="Picture 2" descr="Ð¡Ð¿ÐµÑÐ¸Ð°Ð»ÑÐ½Ð°Ñ, Ð¸Ð»Ð¸ Ð´ÐµÑÑÐµÐ»ÑÐ½Ð¾ÑÑÐ½Ð°Ñ Ð¿ÑÐ¾ÑÐºÐ¾Ð¼Ð¿ÐµÑÐµÐ½ÑÐ½Ð¾ÑÑÑ ÑÐ°ÑÐ°ÐºÑÐµÑÐ¸Ð·Ñ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1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05312"/>
      </p:ext>
    </p:extLst>
  </p:cSld>
  <p:clrMapOvr>
    <a:masterClrMapping/>
  </p:clrMapOvr>
  <p:transition>
    <p:cover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35</a:t>
            </a:fld>
            <a:endParaRPr lang="ru-RU" altLang="ru-RU"/>
          </a:p>
        </p:txBody>
      </p:sp>
      <p:pic>
        <p:nvPicPr>
          <p:cNvPr id="98306" name="Picture 2" descr="Ð Ð°Ð·Ð²Ð¸ÑÐ¸Ðµ Ð¿ÑÐ¾ÑÐµÑÑÐ¸Ð¾Ð½Ð°Ð»Ð¸Ð·Ð¼Ð°, Ð¿ÑÐ¾ÑÐµÑÑÑ ÑÑÐ°Ð³Ð½Ð°ÑÐ¸Ð¸ Ð¸ Ð´ÐµÐ³ÑÐ°Ð´Ð°ÑÐ¸Ð¸ Ð²Ð¾ Ð¼Ð½Ð¾Ð³Ð¾Ð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2"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03673"/>
      </p:ext>
    </p:extLst>
  </p:cSld>
  <p:clrMapOvr>
    <a:masterClrMapping/>
  </p:clrMapOvr>
  <p:transition>
    <p:cover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840" y="146720"/>
            <a:ext cx="7430783" cy="1066130"/>
          </a:xfrm>
        </p:spPr>
        <p:txBody>
          <a:bodyPr/>
          <a:lstStyle/>
          <a:p>
            <a:r>
              <a:rPr lang="ru-RU" sz="2800" dirty="0"/>
              <a:t>Схема – модель профессионально личностного развития социального </a:t>
            </a:r>
            <a:r>
              <a:rPr lang="ru-RU" sz="2800" dirty="0" smtClean="0"/>
              <a:t>работника</a:t>
            </a:r>
            <a:br>
              <a:rPr lang="ru-RU" sz="2800" dirty="0" smtClean="0"/>
            </a:br>
            <a:r>
              <a:rPr lang="ru-RU" sz="2800" dirty="0" smtClean="0"/>
              <a:t>(</a:t>
            </a:r>
            <a:r>
              <a:rPr lang="ru-RU" sz="2800" dirty="0" err="1" smtClean="0"/>
              <a:t>д.п.н</a:t>
            </a:r>
            <a:r>
              <a:rPr lang="ru-RU" sz="2800" dirty="0" smtClean="0"/>
              <a:t>. </a:t>
            </a:r>
            <a:r>
              <a:rPr lang="ru-RU" sz="2800" dirty="0"/>
              <a:t>Н.Б. </a:t>
            </a:r>
            <a:r>
              <a:rPr lang="ru-RU" sz="2800" dirty="0" smtClean="0"/>
              <a:t>Шмелева) </a:t>
            </a:r>
            <a:endParaRPr lang="ru-RU" sz="2800" dirty="0"/>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36</a:t>
            </a:fld>
            <a:endParaRPr lang="ru-RU" altLang="ru-RU"/>
          </a:p>
        </p:txBody>
      </p:sp>
      <p:pic>
        <p:nvPicPr>
          <p:cNvPr id="99330" name="Picture 2" descr="ÐÐ²ÑÑ Ð²ÐµÑÐµÐ¹ Ð¾ÑÐµÐ½Ñ ÑÑÑÐ´Ð½Ð¾ Ð¸Ð·Ð±ÐµÐ¶Ð°ÑÑ: ÑÑÐ¿Ð¾ÑÐ¼Ð¸Ñ - ÐµÑÐ»Ð¸ Ð·Ð°Ð¼ÐºÐ½ÑÑÑÑÑ Ð² ÑÐ²Ð¾Ðµ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4" y="1772816"/>
            <a:ext cx="9144000" cy="5085185"/>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0a2ae59b0b7e5ee1c62e80d684812acc.jpg"/>
          <p:cNvPicPr/>
          <p:nvPr/>
        </p:nvPicPr>
        <p:blipFill>
          <a:blip r:embed="rId3" cstate="print"/>
          <a:stretch>
            <a:fillRect/>
          </a:stretch>
        </p:blipFill>
        <p:spPr>
          <a:xfrm>
            <a:off x="7740352" y="146720"/>
            <a:ext cx="1330831" cy="1338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484784"/>
            <a:ext cx="9252520"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64246"/>
      </p:ext>
    </p:extLst>
  </p:cSld>
  <p:clrMapOvr>
    <a:masterClrMapping/>
  </p:clrMapOvr>
  <p:transition>
    <p:cover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37</a:t>
            </a:fld>
            <a:endParaRPr lang="ru-RU" altLang="ru-RU"/>
          </a:p>
        </p:txBody>
      </p:sp>
      <p:pic>
        <p:nvPicPr>
          <p:cNvPr id="98306" name="Picture 2" descr="Ð Ð°Ð·Ð²Ð¸ÑÐ¸Ðµ Ð¿ÑÐ¾ÑÐµÑÑÐ¸Ð¾Ð½Ð°Ð»Ð¸Ð·Ð¼Ð°, Ð¿ÑÐ¾ÑÐµÑÑÑ ÑÑÐ°Ð³Ð½Ð°ÑÐ¸Ð¸ Ð¸ Ð´ÐµÐ³ÑÐ°Ð´Ð°ÑÐ¸Ð¸ Ð²Ð¾ Ð¼Ð½Ð¾Ð³Ð¾Ð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2"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1412776"/>
            <a:ext cx="9118888" cy="4968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chemeClr val="tx1"/>
                </a:solidFill>
              </a:rPr>
              <a:t>Сущность и традиции </a:t>
            </a:r>
            <a:r>
              <a:rPr lang="ru-RU" sz="2400" b="1" dirty="0">
                <a:solidFill>
                  <a:srgbClr val="1547B7"/>
                </a:solidFill>
              </a:rPr>
              <a:t>развития профессионализма</a:t>
            </a:r>
            <a:r>
              <a:rPr lang="ru-RU" sz="2400" dirty="0">
                <a:solidFill>
                  <a:srgbClr val="1547B7"/>
                </a:solidFill>
              </a:rPr>
              <a:t> </a:t>
            </a:r>
            <a:r>
              <a:rPr lang="ru-RU" sz="2400" dirty="0">
                <a:solidFill>
                  <a:schemeClr val="tx1"/>
                </a:solidFill>
              </a:rPr>
              <a:t>в социальной работе определяются множеством факторов </a:t>
            </a:r>
            <a:r>
              <a:rPr lang="ru-RU" sz="2400" dirty="0" smtClean="0">
                <a:solidFill>
                  <a:schemeClr val="tx1"/>
                </a:solidFill>
              </a:rPr>
              <a:t> </a:t>
            </a:r>
            <a:r>
              <a:rPr lang="ru-RU" sz="2400" dirty="0">
                <a:solidFill>
                  <a:schemeClr val="tx1"/>
                </a:solidFill>
              </a:rPr>
              <a:t>экономического, социологического, </a:t>
            </a:r>
            <a:r>
              <a:rPr lang="ru-RU" sz="2400" dirty="0" smtClean="0">
                <a:solidFill>
                  <a:schemeClr val="tx1"/>
                </a:solidFill>
              </a:rPr>
              <a:t> </a:t>
            </a:r>
            <a:r>
              <a:rPr lang="ru-RU" sz="2400" dirty="0">
                <a:solidFill>
                  <a:schemeClr val="tx1"/>
                </a:solidFill>
              </a:rPr>
              <a:t>психологического, этического, культурологического и иного характера. Профессионализм отражает радикальные изменения роли социальной работы в обществе, которая воспринимается как реакция на негативные преобразования в стране.</a:t>
            </a:r>
          </a:p>
          <a:p>
            <a:r>
              <a:rPr lang="ru-RU" sz="2400" b="1" dirty="0">
                <a:solidFill>
                  <a:srgbClr val="1547B7"/>
                </a:solidFill>
              </a:rPr>
              <a:t>Содержание профессиональной деятельности социального работника</a:t>
            </a:r>
            <a:r>
              <a:rPr lang="ru-RU" sz="2400" dirty="0">
                <a:solidFill>
                  <a:srgbClr val="1547B7"/>
                </a:solidFill>
              </a:rPr>
              <a:t> </a:t>
            </a:r>
            <a:r>
              <a:rPr lang="ru-RU" sz="2400" dirty="0">
                <a:solidFill>
                  <a:schemeClr val="tx1"/>
                </a:solidFill>
              </a:rPr>
              <a:t>определено ее функциями, выполняемыми в соответствии с законами, подзаконными актами и, конечно, в соответствии с разделением труда в сфере социальной защиты населения, в целом социальной сферы общества в широком ее понимании. Профессиональный труд социального работника состоит из взаимосвязанных и взаимодополняющих личностных, функциональных и материализованных, вещных компонентов</a:t>
            </a:r>
            <a:r>
              <a:rPr lang="ru-RU" sz="2400" dirty="0">
                <a:solidFill>
                  <a:srgbClr val="1547B7"/>
                </a:solidFill>
              </a:rPr>
              <a:t>.</a:t>
            </a:r>
          </a:p>
        </p:txBody>
      </p:sp>
    </p:spTree>
    <p:extLst>
      <p:ext uri="{BB962C8B-B14F-4D97-AF65-F5344CB8AC3E}">
        <p14:creationId xmlns:p14="http://schemas.microsoft.com/office/powerpoint/2010/main" val="2961202166"/>
      </p:ext>
    </p:extLst>
  </p:cSld>
  <p:clrMapOvr>
    <a:masterClrMapping/>
  </p:clrMapOvr>
  <p:transition>
    <p:cover dir="l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38</a:t>
            </a:fld>
            <a:endParaRPr lang="ru-RU" altLang="ru-RU"/>
          </a:p>
        </p:txBody>
      </p:sp>
      <p:pic>
        <p:nvPicPr>
          <p:cNvPr id="98306" name="Picture 2" descr="Ð Ð°Ð·Ð²Ð¸ÑÐ¸Ðµ Ð¿ÑÐ¾ÑÐµÑÑÐ¸Ð¾Ð½Ð°Ð»Ð¸Ð·Ð¼Ð°, Ð¿ÑÐ¾ÑÐµÑÑÑ ÑÑÐ°Ð³Ð½Ð°ÑÐ¸Ð¸ Ð¸ Ð´ÐµÐ³ÑÐ°Ð´Ð°ÑÐ¸Ð¸ Ð²Ð¾ Ð¼Ð½Ð¾Ð³Ð¾Ð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4" y="116632"/>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1331640" y="6021288"/>
            <a:ext cx="7200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95536" y="1556792"/>
            <a:ext cx="8640960" cy="489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rgbClr val="1547B7"/>
                </a:solidFill>
              </a:rPr>
              <a:t>Роль</a:t>
            </a:r>
            <a:r>
              <a:rPr lang="ru-RU" sz="2800" b="1" dirty="0" smtClean="0"/>
              <a:t> </a:t>
            </a:r>
            <a:r>
              <a:rPr lang="ru-RU" sz="2800" b="1" dirty="0">
                <a:solidFill>
                  <a:srgbClr val="1547B7"/>
                </a:solidFill>
              </a:rPr>
              <a:t>неправительственных организаций в деле повышения квалификации работников системы социальной защиты </a:t>
            </a:r>
            <a:endParaRPr lang="ru-RU" sz="2800" b="1" dirty="0" smtClean="0">
              <a:solidFill>
                <a:srgbClr val="1547B7"/>
              </a:solidFill>
            </a:endParaRPr>
          </a:p>
          <a:p>
            <a:r>
              <a:rPr lang="ru-RU" sz="2800" dirty="0" smtClean="0">
                <a:solidFill>
                  <a:schemeClr val="tx1"/>
                </a:solidFill>
              </a:rPr>
              <a:t>Межрегиональная </a:t>
            </a:r>
            <a:r>
              <a:rPr lang="ru-RU" sz="2800" dirty="0">
                <a:solidFill>
                  <a:schemeClr val="tx1"/>
                </a:solidFill>
              </a:rPr>
              <a:t>общественная организация «Ассоциация работников социальных служб», Ассоциация социальных педагогов и социальных работников, Академия проблем социальной работы МАИ и др</a:t>
            </a:r>
            <a:r>
              <a:rPr lang="ru-RU" sz="2800" dirty="0" smtClean="0">
                <a:solidFill>
                  <a:schemeClr val="tx1"/>
                </a:solidFill>
              </a:rPr>
              <a:t>.).</a:t>
            </a:r>
            <a:r>
              <a:rPr lang="ru-RU" sz="2800" dirty="0">
                <a:solidFill>
                  <a:schemeClr val="tx1"/>
                </a:solidFill>
              </a:rPr>
              <a:t> </a:t>
            </a:r>
          </a:p>
          <a:p>
            <a:endParaRPr lang="ru-RU" sz="2400" dirty="0">
              <a:solidFill>
                <a:schemeClr val="tx1"/>
              </a:solidFill>
            </a:endParaRPr>
          </a:p>
        </p:txBody>
      </p:sp>
    </p:spTree>
    <p:extLst>
      <p:ext uri="{BB962C8B-B14F-4D97-AF65-F5344CB8AC3E}">
        <p14:creationId xmlns:p14="http://schemas.microsoft.com/office/powerpoint/2010/main" val="2916615362"/>
      </p:ext>
    </p:extLst>
  </p:cSld>
  <p:clrMapOvr>
    <a:masterClrMapping/>
  </p:clrMapOvr>
  <p:transition>
    <p:cover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39</a:t>
            </a:fld>
            <a:endParaRPr lang="ru-RU" altLang="ru-RU"/>
          </a:p>
        </p:txBody>
      </p:sp>
      <p:pic>
        <p:nvPicPr>
          <p:cNvPr id="98306" name="Picture 2" descr="Ð Ð°Ð·Ð²Ð¸ÑÐ¸Ðµ Ð¿ÑÐ¾ÑÐµÑÑÐ¸Ð¾Ð½Ð°Ð»Ð¸Ð·Ð¼Ð°, Ð¿ÑÐ¾ÑÐµÑÑÑ ÑÑÐ°Ð³Ð½Ð°ÑÐ¸Ð¸ Ð¸ Ð´ÐµÐ³ÑÐ°Ð´Ð°ÑÐ¸Ð¸ Ð²Ð¾ Ð¼Ð½Ð¾Ð³Ð¾Ð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4" y="116632"/>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1331640" y="6021288"/>
            <a:ext cx="7200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95536" y="1556792"/>
            <a:ext cx="8640960" cy="489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rgbClr val="1547B7"/>
                </a:solidFill>
              </a:rPr>
              <a:t>Значение </a:t>
            </a:r>
            <a:r>
              <a:rPr lang="ru-RU" sz="2800" b="1" dirty="0">
                <a:solidFill>
                  <a:srgbClr val="1547B7"/>
                </a:solidFill>
              </a:rPr>
              <a:t>средств </a:t>
            </a:r>
            <a:r>
              <a:rPr lang="ru-RU" sz="2800" b="1" dirty="0" smtClean="0">
                <a:solidFill>
                  <a:srgbClr val="1547B7"/>
                </a:solidFill>
              </a:rPr>
              <a:t>массовой </a:t>
            </a:r>
            <a:r>
              <a:rPr lang="ru-RU" sz="2800" b="1" dirty="0">
                <a:solidFill>
                  <a:srgbClr val="1547B7"/>
                </a:solidFill>
              </a:rPr>
              <a:t>информации </a:t>
            </a:r>
            <a:r>
              <a:rPr lang="ru-RU" sz="2800" dirty="0">
                <a:solidFill>
                  <a:schemeClr val="tx1"/>
                </a:solidFill>
              </a:rPr>
              <a:t>(журналы: «Социальная защита», «Российский журнал социальной работы», «Работник социальной службы», «Социальное обеспечение» и др.) для повышения квалификации работников системы социальной защиты и формирования профессионализма специалистов. </a:t>
            </a:r>
          </a:p>
          <a:p>
            <a:endParaRPr lang="ru-RU" sz="2400" dirty="0">
              <a:solidFill>
                <a:schemeClr val="tx1"/>
              </a:solidFill>
            </a:endParaRPr>
          </a:p>
        </p:txBody>
      </p:sp>
    </p:spTree>
    <p:extLst>
      <p:ext uri="{BB962C8B-B14F-4D97-AF65-F5344CB8AC3E}">
        <p14:creationId xmlns:p14="http://schemas.microsoft.com/office/powerpoint/2010/main" val="849981235"/>
      </p:ext>
    </p:extLst>
  </p:cSld>
  <p:clrMapOvr>
    <a:masterClrMapping/>
  </p:clrMapOvr>
  <p:transitio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2800" dirty="0"/>
              <a:t>Профессионально-кадровая структура специалистов системы социальной защиты населения</a:t>
            </a:r>
          </a:p>
        </p:txBody>
      </p:sp>
      <p:sp>
        <p:nvSpPr>
          <p:cNvPr id="3" name="Объект 2"/>
          <p:cNvSpPr>
            <a:spLocks noGrp="1"/>
          </p:cNvSpPr>
          <p:nvPr>
            <p:ph idx="1"/>
          </p:nvPr>
        </p:nvSpPr>
        <p:spPr>
          <a:xfrm>
            <a:off x="382352" y="1628800"/>
            <a:ext cx="8438120" cy="4569122"/>
          </a:xfrm>
        </p:spPr>
        <p:txBody>
          <a:bodyPr/>
          <a:lstStyle/>
          <a:p>
            <a:r>
              <a:rPr lang="ru-RU" sz="2800" dirty="0" smtClean="0"/>
              <a:t>Объем </a:t>
            </a:r>
            <a:r>
              <a:rPr lang="ru-RU" sz="2800" dirty="0"/>
              <a:t>социальных задач постоянно увеличивается </a:t>
            </a:r>
            <a:endParaRPr lang="ru-RU" sz="2800" dirty="0" smtClean="0"/>
          </a:p>
          <a:p>
            <a:endParaRPr lang="ru-RU" sz="2800" dirty="0"/>
          </a:p>
          <a:p>
            <a:endParaRPr lang="ru-RU" sz="2800" dirty="0" smtClean="0"/>
          </a:p>
          <a:p>
            <a:endParaRPr lang="ru-RU" sz="2800" dirty="0"/>
          </a:p>
          <a:p>
            <a:r>
              <a:rPr lang="ru-RU" sz="2800" dirty="0" smtClean="0"/>
              <a:t>и </a:t>
            </a:r>
            <a:r>
              <a:rPr lang="ru-RU" sz="2800" dirty="0"/>
              <a:t>решать их могут специалисты, обладающие высоким профессиональным мастерством и уровнем компетентности. Поэтому в настоящее время кадровому составу социальных учреждений предъявляются более высокие требования</a:t>
            </a:r>
            <a:r>
              <a:rPr lang="ru-RU" sz="2800" dirty="0" smtClean="0"/>
              <a:t>.</a:t>
            </a:r>
            <a:endParaRPr lang="ru-RU" sz="2800" dirty="0"/>
          </a:p>
        </p:txBody>
      </p:sp>
      <p:sp>
        <p:nvSpPr>
          <p:cNvPr id="4" name="Дата 3"/>
          <p:cNvSpPr>
            <a:spLocks noGrp="1"/>
          </p:cNvSpPr>
          <p:nvPr>
            <p:ph type="dt" sz="half" idx="10"/>
          </p:nvPr>
        </p:nvSpPr>
        <p:spPr/>
        <p:txBody>
          <a:bodyPr/>
          <a:lstStyle/>
          <a:p>
            <a:pPr>
              <a:defRPr/>
            </a:pPr>
            <a:r>
              <a:rPr lang="ru-RU" dirty="0" smtClean="0"/>
              <a:t>15.11.16.</a:t>
            </a:r>
            <a:endParaRPr lang="ru-RU" dirty="0"/>
          </a:p>
        </p:txBody>
      </p:sp>
      <p:sp>
        <p:nvSpPr>
          <p:cNvPr id="6" name="Номер слайда 5"/>
          <p:cNvSpPr>
            <a:spLocks noGrp="1"/>
          </p:cNvSpPr>
          <p:nvPr>
            <p:ph type="sldNum" sz="quarter" idx="12"/>
          </p:nvPr>
        </p:nvSpPr>
        <p:spPr/>
        <p:txBody>
          <a:bodyPr/>
          <a:lstStyle/>
          <a:p>
            <a:pPr>
              <a:defRPr/>
            </a:pPr>
            <a:r>
              <a:rPr lang="ru-RU" altLang="ru-RU" dirty="0" smtClean="0"/>
              <a:t>1</a:t>
            </a:r>
            <a:endParaRPr lang="ru-RU" alt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115888"/>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txBox="1">
            <a:spLocks/>
          </p:cNvSpPr>
          <p:nvPr/>
        </p:nvSpPr>
        <p:spPr bwMode="auto">
          <a:xfrm>
            <a:off x="1907704" y="267272"/>
            <a:ext cx="5178896"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ru-RU" sz="2800" dirty="0" smtClean="0"/>
              <a:t>Профессионально-кадровая структура специалистов системы социальной защиты населения</a:t>
            </a:r>
            <a:endParaRPr lang="ru-RU" sz="2800" dirty="0"/>
          </a:p>
        </p:txBody>
      </p:sp>
      <p:sp>
        <p:nvSpPr>
          <p:cNvPr id="5" name="Стрелка вниз 4"/>
          <p:cNvSpPr/>
          <p:nvPr/>
        </p:nvSpPr>
        <p:spPr>
          <a:xfrm>
            <a:off x="395536" y="2132856"/>
            <a:ext cx="456434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на </a:t>
            </a:r>
            <a:r>
              <a:rPr lang="ru-RU" sz="2400" dirty="0" smtClean="0"/>
              <a:t>федеральном уровне</a:t>
            </a:r>
            <a:endParaRPr lang="ru-RU" sz="2400" dirty="0"/>
          </a:p>
        </p:txBody>
      </p:sp>
      <p:sp>
        <p:nvSpPr>
          <p:cNvPr id="10" name="Стрелка вниз 9"/>
          <p:cNvSpPr/>
          <p:nvPr/>
        </p:nvSpPr>
        <p:spPr>
          <a:xfrm>
            <a:off x="4804426" y="2132856"/>
            <a:ext cx="456434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на региональном уровне</a:t>
            </a:r>
          </a:p>
        </p:txBody>
      </p:sp>
    </p:spTree>
    <p:extLst>
      <p:ext uri="{BB962C8B-B14F-4D97-AF65-F5344CB8AC3E}">
        <p14:creationId xmlns:p14="http://schemas.microsoft.com/office/powerpoint/2010/main" val="3488985410"/>
      </p:ext>
    </p:extLst>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Забота о формировании профессионализма специалистов </a:t>
            </a:r>
            <a:r>
              <a:rPr lang="ru-RU" sz="3200" dirty="0" smtClean="0"/>
              <a:t> -важнейшее </a:t>
            </a:r>
            <a:r>
              <a:rPr lang="ru-RU" sz="3200" dirty="0"/>
              <a:t>звено кадровой политики</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40</a:t>
            </a:fld>
            <a:endParaRPr lang="ru-RU" altLang="ru-RU"/>
          </a:p>
        </p:txBody>
      </p:sp>
      <p:sp>
        <p:nvSpPr>
          <p:cNvPr id="7" name="Выноска-облако 6"/>
          <p:cNvSpPr/>
          <p:nvPr/>
        </p:nvSpPr>
        <p:spPr>
          <a:xfrm>
            <a:off x="1907704" y="1844824"/>
            <a:ext cx="5904656" cy="39604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t>Почему?</a:t>
            </a:r>
            <a:endParaRPr lang="ru-RU" sz="4400" dirty="0"/>
          </a:p>
        </p:txBody>
      </p:sp>
    </p:spTree>
    <p:extLst>
      <p:ext uri="{BB962C8B-B14F-4D97-AF65-F5344CB8AC3E}">
        <p14:creationId xmlns:p14="http://schemas.microsoft.com/office/powerpoint/2010/main" val="3861984732"/>
      </p:ext>
    </p:extLst>
  </p:cSld>
  <p:clrMapOvr>
    <a:masterClrMapping/>
  </p:clrMapOvr>
  <p:transition>
    <p:cover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41</a:t>
            </a:fld>
            <a:endParaRPr lang="ru-RU" altLang="ru-RU"/>
          </a:p>
        </p:txBody>
      </p:sp>
      <p:pic>
        <p:nvPicPr>
          <p:cNvPr id="2050" name="Picture 2" descr="http://images.myshared.ru/5/378340/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04607"/>
      </p:ext>
    </p:extLst>
  </p:cSld>
  <p:clrMapOvr>
    <a:masterClrMapping/>
  </p:clrMapOvr>
  <p:transition>
    <p:cover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Кадровое обеспечение социальной защиты</a:t>
            </a:r>
            <a:endParaRPr lang="ru-RU" dirty="0"/>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42</a:t>
            </a:fld>
            <a:endParaRPr lang="ru-RU" altLang="ru-RU"/>
          </a:p>
        </p:txBody>
      </p:sp>
      <p:pic>
        <p:nvPicPr>
          <p:cNvPr id="7170" name="Picture 2" descr="http://www.admkusa.ru/Upload/images/%D0%A1%D0%A2%D0%A0%D0%A3%D0%9A%D0%A2%D0%A3%D0%A0%D0%90%20%D0%A3%D0%A1%D0%97%D0%9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24936" cy="470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88403"/>
      </p:ext>
    </p:extLst>
  </p:cSld>
  <p:clrMapOvr>
    <a:masterClrMapping/>
  </p:clrMapOvr>
  <p:transition>
    <p:cover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43</a:t>
            </a:fld>
            <a:endParaRPr lang="ru-RU" altLang="ru-RU"/>
          </a:p>
        </p:txBody>
      </p:sp>
      <p:pic>
        <p:nvPicPr>
          <p:cNvPr id="8194" name="Picture 2" descr="http://www.aksp.ru/img/st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525000" cy="67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30806"/>
      </p:ext>
    </p:extLst>
  </p:cSld>
  <p:clrMapOvr>
    <a:masterClrMapping/>
  </p:clrMapOvr>
  <p:transition>
    <p:cover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44</a:t>
            </a:fld>
            <a:endParaRPr lang="ru-RU" altLang="ru-RU"/>
          </a:p>
        </p:txBody>
      </p:sp>
      <p:pic>
        <p:nvPicPr>
          <p:cNvPr id="9218" name="Picture 2" descr="http://yartehnostroy-s.ru/images/10817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60887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13001"/>
      </p:ext>
    </p:extLst>
  </p:cSld>
  <p:clrMapOvr>
    <a:masterClrMapping/>
  </p:clrMapOvr>
  <p:transition>
    <p:cover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45</a:t>
            </a:fld>
            <a:endParaRPr lang="ru-RU" altLang="ru-RU"/>
          </a:p>
        </p:txBody>
      </p:sp>
      <p:pic>
        <p:nvPicPr>
          <p:cNvPr id="10242" name="Picture 2" descr="http://dis.podelise.ru/pars_docs/diser_refs/88/87847/87847_html_m4a9e906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7704856" cy="629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49929"/>
      </p:ext>
    </p:extLst>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525344"/>
          </a:xfrm>
        </p:spPr>
        <p:txBody>
          <a:bodyPr/>
          <a:lstStyle/>
          <a:p>
            <a:pPr marL="0" indent="0" algn="ctr">
              <a:buNone/>
            </a:pPr>
            <a:r>
              <a:rPr lang="ru-RU" dirty="0" smtClean="0">
                <a:solidFill>
                  <a:schemeClr val="bg1"/>
                </a:solidFill>
              </a:rPr>
              <a:t>Экономический механизм эффективной кадровой политики</a:t>
            </a:r>
            <a:endParaRPr lang="ru-RU" dirty="0">
              <a:solidFill>
                <a:schemeClr val="bg1"/>
              </a:solidFill>
            </a:endParaRP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46</a:t>
            </a:fld>
            <a:endParaRPr lang="ru-RU" altLang="ru-RU"/>
          </a:p>
        </p:txBody>
      </p:sp>
      <p:pic>
        <p:nvPicPr>
          <p:cNvPr id="12292" name="Picture 4" descr="http://www.dissers.ru/avtoreferati-kandidatskih-dissertatsii1/images/clip_image012_0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352928" cy="510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20272"/>
      </p:ext>
    </p:extLst>
  </p:cSld>
  <p:clrMapOvr>
    <a:masterClrMapping/>
  </p:clrMapOvr>
  <p:transition>
    <p:cover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Личностный потенциал работника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47</a:t>
            </a:fld>
            <a:endParaRPr lang="ru-RU" altLang="ru-RU"/>
          </a:p>
        </p:txBody>
      </p:sp>
      <p:pic>
        <p:nvPicPr>
          <p:cNvPr id="13314" name="Picture 2" descr="http://www.smartcat.ru/catalog/MenedzhmentPersonalaPredpriyatiya/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7848872"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98462"/>
      </p:ext>
    </p:extLst>
  </p:cSld>
  <p:clrMapOvr>
    <a:masterClrMapping/>
  </p:clrMapOvr>
  <p:transition>
    <p:cover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Управление персоналом</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48</a:t>
            </a:fld>
            <a:endParaRPr lang="ru-RU" altLang="ru-RU"/>
          </a:p>
        </p:txBody>
      </p:sp>
      <p:pic>
        <p:nvPicPr>
          <p:cNvPr id="14338" name="Picture 2" descr="http://training.n1-v-spb.ru/Portals/11/etapy.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00808"/>
            <a:ext cx="822960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87102"/>
      </p:ext>
    </p:extLst>
  </p:cSld>
  <p:clrMapOvr>
    <a:masterClrMapping/>
  </p:clrMapOvr>
  <p:transition>
    <p:cover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49</a:t>
            </a:fld>
            <a:endParaRPr lang="ru-RU" altLang="ru-RU"/>
          </a:p>
        </p:txBody>
      </p:sp>
      <p:pic>
        <p:nvPicPr>
          <p:cNvPr id="15362" name="Picture 2" descr="http://slidepedia.net/u/storage/ppt_4971/dc37-1391861102-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655"/>
            <a:ext cx="7488832" cy="59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63971"/>
      </p:ext>
    </p:extLst>
  </p:cSld>
  <p:clrMapOvr>
    <a:masterClrMapping/>
  </p:clrMapOvr>
  <p:transitio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2800" dirty="0"/>
              <a:t>Профессионально-кадровая структура специалистов системы социальной защиты населения</a:t>
            </a:r>
          </a:p>
        </p:txBody>
      </p:sp>
      <p:sp>
        <p:nvSpPr>
          <p:cNvPr id="3" name="Объект 2"/>
          <p:cNvSpPr>
            <a:spLocks noGrp="1"/>
          </p:cNvSpPr>
          <p:nvPr>
            <p:ph idx="1"/>
          </p:nvPr>
        </p:nvSpPr>
        <p:spPr>
          <a:xfrm>
            <a:off x="382352" y="1628800"/>
            <a:ext cx="8438120" cy="4569122"/>
          </a:xfrm>
        </p:spPr>
        <p:txBody>
          <a:bodyPr/>
          <a:lstStyle/>
          <a:p>
            <a:pPr marL="0" indent="0">
              <a:buNone/>
            </a:pPr>
            <a:r>
              <a:rPr lang="ru-RU" sz="2400" dirty="0" smtClean="0"/>
              <a:t>Одной </a:t>
            </a:r>
            <a:r>
              <a:rPr lang="ru-RU" sz="2400" dirty="0"/>
              <a:t>из главных задач в стратегии развития любого социального учреждения </a:t>
            </a:r>
            <a:r>
              <a:rPr lang="ru-RU" sz="2400" dirty="0" smtClean="0"/>
              <a:t>является</a:t>
            </a:r>
          </a:p>
          <a:p>
            <a:pPr>
              <a:buFont typeface="Wingdings" pitchFamily="2" charset="2"/>
              <a:buChar char="Ø"/>
            </a:pPr>
            <a:r>
              <a:rPr lang="ru-RU" sz="2400" dirty="0" smtClean="0"/>
              <a:t> </a:t>
            </a:r>
            <a:r>
              <a:rPr lang="ru-RU" sz="2400" dirty="0">
                <a:solidFill>
                  <a:srgbClr val="1547B7"/>
                </a:solidFill>
              </a:rPr>
              <a:t>формирование хорошего кадрового состава, имеющего высокий производственный потенциал необходимый для достижения поставленных перед учреждением целей, </a:t>
            </a:r>
            <a:endParaRPr lang="ru-RU" sz="2400" dirty="0" smtClean="0">
              <a:solidFill>
                <a:srgbClr val="1547B7"/>
              </a:solidFill>
            </a:endParaRPr>
          </a:p>
          <a:p>
            <a:pPr>
              <a:buFont typeface="Wingdings" pitchFamily="2" charset="2"/>
              <a:buChar char="Ø"/>
            </a:pPr>
            <a:r>
              <a:rPr lang="ru-RU" sz="2400" dirty="0" smtClean="0">
                <a:solidFill>
                  <a:srgbClr val="1547B7"/>
                </a:solidFill>
              </a:rPr>
              <a:t>создание </a:t>
            </a:r>
            <a:r>
              <a:rPr lang="ru-RU" sz="2400" dirty="0">
                <a:solidFill>
                  <a:srgbClr val="1547B7"/>
                </a:solidFill>
              </a:rPr>
              <a:t>благоприятных условий, сохранение имеющихся положительных традиций и устоев в коллективе, </a:t>
            </a:r>
            <a:endParaRPr lang="ru-RU" sz="2400" dirty="0" smtClean="0">
              <a:solidFill>
                <a:srgbClr val="1547B7"/>
              </a:solidFill>
            </a:endParaRPr>
          </a:p>
          <a:p>
            <a:pPr>
              <a:buFont typeface="Wingdings" pitchFamily="2" charset="2"/>
              <a:buChar char="Ø"/>
            </a:pPr>
            <a:r>
              <a:rPr lang="ru-RU" sz="2400" dirty="0" smtClean="0">
                <a:solidFill>
                  <a:srgbClr val="1547B7"/>
                </a:solidFill>
              </a:rPr>
              <a:t>грамотное </a:t>
            </a:r>
            <a:r>
              <a:rPr lang="ru-RU" sz="2400" dirty="0">
                <a:solidFill>
                  <a:srgbClr val="1547B7"/>
                </a:solidFill>
              </a:rPr>
              <a:t>построение работы, творческий подход к управлению персоналом для создания хорошего творческого коллектива единомышленников.</a:t>
            </a:r>
          </a:p>
          <a:p>
            <a:pPr>
              <a:lnSpc>
                <a:spcPct val="115000"/>
              </a:lnSpc>
              <a:spcAft>
                <a:spcPts val="1000"/>
              </a:spcAft>
            </a:pPr>
            <a:endParaRPr lang="ru-RU" sz="2400" dirty="0"/>
          </a:p>
        </p:txBody>
      </p:sp>
      <p:sp>
        <p:nvSpPr>
          <p:cNvPr id="4" name="Дата 3"/>
          <p:cNvSpPr>
            <a:spLocks noGrp="1"/>
          </p:cNvSpPr>
          <p:nvPr>
            <p:ph type="dt" sz="half" idx="10"/>
          </p:nvPr>
        </p:nvSpPr>
        <p:spPr/>
        <p:txBody>
          <a:bodyPr/>
          <a:lstStyle/>
          <a:p>
            <a:pPr>
              <a:defRPr/>
            </a:pPr>
            <a:r>
              <a:rPr lang="ru-RU" dirty="0" smtClean="0"/>
              <a:t>15.11.16.</a:t>
            </a:r>
            <a:endParaRPr lang="ru-RU" dirty="0"/>
          </a:p>
        </p:txBody>
      </p:sp>
      <p:sp>
        <p:nvSpPr>
          <p:cNvPr id="6" name="Номер слайда 5"/>
          <p:cNvSpPr>
            <a:spLocks noGrp="1"/>
          </p:cNvSpPr>
          <p:nvPr>
            <p:ph type="sldNum" sz="quarter" idx="12"/>
          </p:nvPr>
        </p:nvSpPr>
        <p:spPr/>
        <p:txBody>
          <a:bodyPr/>
          <a:lstStyle/>
          <a:p>
            <a:pPr>
              <a:defRPr/>
            </a:pPr>
            <a:r>
              <a:rPr lang="ru-RU" altLang="ru-RU" dirty="0" smtClean="0"/>
              <a:t>1</a:t>
            </a:r>
            <a:endParaRPr lang="ru-RU" alt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115888"/>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txBox="1">
            <a:spLocks/>
          </p:cNvSpPr>
          <p:nvPr/>
        </p:nvSpPr>
        <p:spPr bwMode="auto">
          <a:xfrm>
            <a:off x="1907704" y="267272"/>
            <a:ext cx="5178896"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ru-RU" sz="2800" dirty="0" smtClean="0"/>
              <a:t>Профессионально-кадровая структура специалистов системы социальной защиты населения</a:t>
            </a:r>
            <a:endParaRPr lang="ru-RU" sz="2800" dirty="0"/>
          </a:p>
        </p:txBody>
      </p:sp>
    </p:spTree>
    <p:extLst>
      <p:ext uri="{BB962C8B-B14F-4D97-AF65-F5344CB8AC3E}">
        <p14:creationId xmlns:p14="http://schemas.microsoft.com/office/powerpoint/2010/main" val="2909131426"/>
      </p:ext>
    </p:extLst>
  </p:cSld>
  <p:clrMapOvr>
    <a:masterClrMapping/>
  </p:clrMapOvr>
  <p:transition>
    <p:cover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700808"/>
            <a:ext cx="8013576" cy="3096344"/>
          </a:xfrm>
        </p:spPr>
        <p:txBody>
          <a:bodyPr/>
          <a:lstStyle/>
          <a:p>
            <a:pPr algn="just">
              <a:buFont typeface="Wingdings" pitchFamily="2" charset="2"/>
              <a:buChar char="Ø"/>
            </a:pPr>
            <a:r>
              <a:rPr lang="ru-RU" dirty="0">
                <a:solidFill>
                  <a:srgbClr val="003399"/>
                </a:solidFill>
              </a:rPr>
              <a:t>Какова в настоящее время укомплектованность социальных служб специалистами с профильным образованием</a:t>
            </a:r>
            <a:r>
              <a:rPr lang="ru-RU" dirty="0" smtClean="0">
                <a:solidFill>
                  <a:srgbClr val="003399"/>
                </a:solidFill>
              </a:rPr>
              <a:t>?</a:t>
            </a:r>
          </a:p>
          <a:p>
            <a:pPr algn="just">
              <a:buFont typeface="Wingdings" pitchFamily="2" charset="2"/>
              <a:buChar char="Ø"/>
            </a:pPr>
            <a:r>
              <a:rPr lang="ru-RU" dirty="0" smtClean="0">
                <a:solidFill>
                  <a:srgbClr val="003399"/>
                </a:solidFill>
              </a:rPr>
              <a:t>Какие </a:t>
            </a:r>
            <a:r>
              <a:rPr lang="ru-RU" dirty="0">
                <a:solidFill>
                  <a:srgbClr val="003399"/>
                </a:solidFill>
              </a:rPr>
              <a:t>существуют проблемы и пути развития кадрового потенциала системы социальных служб?</a:t>
            </a:r>
          </a:p>
          <a:p>
            <a:pPr>
              <a:buFont typeface="Wingdings" pitchFamily="2" charset="2"/>
              <a:buChar char="Ø"/>
            </a:pPr>
            <a:endParaRPr lang="ru-RU" altLang="ru-RU" sz="2400" dirty="0">
              <a:solidFill>
                <a:srgbClr val="002060"/>
              </a:solidFill>
            </a:endParaRPr>
          </a:p>
        </p:txBody>
      </p:sp>
      <p:sp>
        <p:nvSpPr>
          <p:cNvPr id="4" name="Дата 3"/>
          <p:cNvSpPr>
            <a:spLocks noGrp="1"/>
          </p:cNvSpPr>
          <p:nvPr>
            <p:ph type="dt" sz="half" idx="10"/>
          </p:nvPr>
        </p:nvSpPr>
        <p:spPr/>
        <p:txBody>
          <a:bodyPr/>
          <a:lstStyle/>
          <a:p>
            <a:pPr>
              <a:defRPr/>
            </a:pPr>
            <a:r>
              <a:rPr lang="ru-RU" dirty="0"/>
              <a:t>15.11.16</a:t>
            </a:r>
          </a:p>
        </p:txBody>
      </p:sp>
      <p:sp>
        <p:nvSpPr>
          <p:cNvPr id="6" name="Номер слайда 5"/>
          <p:cNvSpPr>
            <a:spLocks noGrp="1"/>
          </p:cNvSpPr>
          <p:nvPr>
            <p:ph type="sldNum" sz="quarter" idx="12"/>
          </p:nvPr>
        </p:nvSpPr>
        <p:spPr/>
        <p:txBody>
          <a:bodyPr/>
          <a:lstStyle/>
          <a:p>
            <a:pPr>
              <a:defRPr/>
            </a:pPr>
            <a:r>
              <a:rPr lang="ru-RU" altLang="ru-RU" dirty="0" smtClean="0"/>
              <a:t>3</a:t>
            </a:r>
            <a:endParaRPr lang="ru-RU" altLang="ru-RU" dirty="0"/>
          </a:p>
        </p:txBody>
      </p:sp>
      <p:pic>
        <p:nvPicPr>
          <p:cNvPr id="7" name="Рисунок 1" descr="Описание: 4215-logotip_volgg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4" cstate="print"/>
          <a:stretch>
            <a:fillRect/>
          </a:stretch>
        </p:blipFill>
        <p:spPr>
          <a:xfrm>
            <a:off x="7121941" y="115888"/>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Объект 2"/>
          <p:cNvSpPr>
            <a:spLocks noGrp="1"/>
          </p:cNvSpPr>
          <p:nvPr>
            <p:ph type="title"/>
          </p:nvPr>
        </p:nvSpPr>
        <p:spPr>
          <a:xfrm>
            <a:off x="1908175" y="274638"/>
            <a:ext cx="5178425" cy="1066800"/>
          </a:xfrm>
        </p:spPr>
        <p:txBody>
          <a:bodyPr/>
          <a:lstStyle/>
          <a:p>
            <a:pPr marL="0" indent="0">
              <a:buNone/>
            </a:pPr>
            <a:r>
              <a:rPr lang="ru-RU" sz="3200" dirty="0" smtClean="0"/>
              <a:t>Контрольные вопросы</a:t>
            </a:r>
            <a:endParaRPr lang="ru-RU" sz="3200" dirty="0">
              <a:solidFill>
                <a:schemeClr val="tx1">
                  <a:lumMod val="85000"/>
                  <a:lumOff val="15000"/>
                </a:schemeClr>
              </a:solidFill>
            </a:endParaRPr>
          </a:p>
        </p:txBody>
      </p:sp>
    </p:spTree>
    <p:extLst>
      <p:ext uri="{BB962C8B-B14F-4D97-AF65-F5344CB8AC3E}">
        <p14:creationId xmlns:p14="http://schemas.microsoft.com/office/powerpoint/2010/main" val="2497900198"/>
      </p:ext>
    </p:extLst>
  </p:cSld>
  <p:clrMapOvr>
    <a:masterClrMapping/>
  </p:clrMapOvr>
  <p:transition>
    <p:cover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5908270" cy="1066130"/>
          </a:xfrm>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51</a:t>
            </a:fld>
            <a:endParaRPr lang="ru-RU" altLang="ru-RU"/>
          </a:p>
        </p:txBody>
      </p:sp>
      <p:pic>
        <p:nvPicPr>
          <p:cNvPr id="27650" name="Picture 2" descr="http://vuskniga.ru/image/cache/data/new/2/237749807869-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3"/>
            <a:ext cx="22734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Оцените статью скачать pd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1666875"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1916832"/>
            <a:ext cx="8280920" cy="4801314"/>
          </a:xfrm>
          <a:prstGeom prst="rect">
            <a:avLst/>
          </a:prstGeom>
        </p:spPr>
        <p:txBody>
          <a:bodyPr wrap="square">
            <a:spAutoFit/>
          </a:bodyPr>
          <a:lstStyle/>
          <a:p>
            <a:pPr marL="285750" lvl="0" indent="-285750">
              <a:buFont typeface="Wingdings" panose="05000000000000000000" pitchFamily="2" charset="2"/>
              <a:buChar char="Ø"/>
            </a:pPr>
            <a:r>
              <a:rPr lang="ru-RU" dirty="0"/>
              <a:t>Фирсов М. В.</a:t>
            </a:r>
            <a:r>
              <a:rPr lang="ru-RU" b="1" dirty="0"/>
              <a:t> </a:t>
            </a:r>
            <a:r>
              <a:rPr lang="ru-RU" dirty="0"/>
              <a:t>Теория социальной работы [Текст] : учебник для студентов вузов по направлению подготовки "Соц. работа" (квалификация (степень) "бакалавр") / Фирсов М. В., Студёнова Е. Г. . - М. : КНОРУС , 2018 . - 322 с. : ил. . - </a:t>
            </a:r>
            <a:r>
              <a:rPr lang="ru-RU" dirty="0" err="1"/>
              <a:t>Бакалавриат</a:t>
            </a:r>
            <a:r>
              <a:rPr lang="ru-RU" dirty="0"/>
              <a:t> .</a:t>
            </a:r>
          </a:p>
          <a:p>
            <a:pPr marL="285750" lvl="0" indent="-285750">
              <a:buFont typeface="Wingdings" panose="05000000000000000000" pitchFamily="2" charset="2"/>
              <a:buChar char="Ø"/>
            </a:pPr>
            <a:r>
              <a:rPr lang="ru-RU" dirty="0" err="1"/>
              <a:t>Холостова</a:t>
            </a:r>
            <a:r>
              <a:rPr lang="ru-RU" dirty="0"/>
              <a:t> Е. И. Генезис социальной работы в России [Текст ] : учеб. пособие /  </a:t>
            </a:r>
            <a:r>
              <a:rPr lang="ru-RU" dirty="0" err="1"/>
              <a:t>Холостова</a:t>
            </a:r>
            <a:r>
              <a:rPr lang="ru-RU" dirty="0"/>
              <a:t> Е.И. - 3-е изд. - М. : Дашков и Ко, 2015. - 230. – (Социальная работа. Золотой фонд учебной литературы).</a:t>
            </a:r>
          </a:p>
          <a:p>
            <a:pPr marL="285750" lvl="0" indent="-285750">
              <a:buFont typeface="Wingdings" panose="05000000000000000000" pitchFamily="2" charset="2"/>
              <a:buChar char="Ø"/>
            </a:pPr>
            <a:r>
              <a:rPr lang="ru-RU" dirty="0"/>
              <a:t>Социальная работа [Текст] : учеб. пособие / Басов Н. Ф., Басова В. М., </a:t>
            </a:r>
            <a:r>
              <a:rPr lang="ru-RU" dirty="0" err="1"/>
              <a:t>Бойцова</a:t>
            </a:r>
            <a:r>
              <a:rPr lang="ru-RU" dirty="0"/>
              <a:t> С. В. и др. ; под ред. Н. Ф. Басова. - 3-е изд., </a:t>
            </a:r>
            <a:r>
              <a:rPr lang="ru-RU" dirty="0" err="1"/>
              <a:t>перераб</a:t>
            </a:r>
            <a:r>
              <a:rPr lang="ru-RU" dirty="0"/>
              <a:t>. и доп. - М. : Дашков и Ко, 2016. - 351, [1] с. – (Учебные издания для бакалавров).</a:t>
            </a:r>
          </a:p>
          <a:p>
            <a:pPr marL="285750" lvl="0" indent="-285750">
              <a:buFont typeface="Wingdings" panose="05000000000000000000" pitchFamily="2" charset="2"/>
              <a:buChar char="Ø"/>
            </a:pPr>
            <a:r>
              <a:rPr lang="ru-RU" dirty="0"/>
              <a:t>Социальная работа [Электронный ресурс]: учебник для бакалавров / Е.И. </a:t>
            </a:r>
            <a:r>
              <a:rPr lang="ru-RU" dirty="0" err="1"/>
              <a:t>Холостова</a:t>
            </a:r>
            <a:r>
              <a:rPr lang="ru-RU" dirty="0"/>
              <a:t> - М. : Дашков и К, 2015. Режим доступа: </a:t>
            </a:r>
            <a:r>
              <a:rPr lang="ru-RU" dirty="0">
                <a:hlinkClick r:id="rId4"/>
              </a:rPr>
              <a:t>http://www.studentlibrary.ru</a:t>
            </a:r>
            <a:r>
              <a:rPr lang="ru-RU" dirty="0" smtClean="0">
                <a:hlinkClick r:id="rId4"/>
              </a:rPr>
              <a:t>/</a:t>
            </a:r>
            <a:endParaRPr lang="ru-RU" dirty="0" smtClean="0"/>
          </a:p>
          <a:p>
            <a:pPr marL="285750" indent="-285750">
              <a:buFont typeface="Wingdings" panose="05000000000000000000" pitchFamily="2" charset="2"/>
              <a:buChar char="Ø"/>
            </a:pPr>
            <a:r>
              <a:rPr lang="ru-RU" dirty="0"/>
              <a:t>Теория социальной работы [Текст] : учеб.-метод. пособие / </a:t>
            </a:r>
            <a:r>
              <a:rPr lang="ru-RU" dirty="0" err="1"/>
              <a:t>Артюхина</a:t>
            </a:r>
            <a:r>
              <a:rPr lang="ru-RU" dirty="0"/>
              <a:t> А. И., Чижова В. М., Чумаков В. И., </a:t>
            </a:r>
            <a:r>
              <a:rPr lang="ru-RU" dirty="0" err="1"/>
              <a:t>Волчанский</a:t>
            </a:r>
            <a:r>
              <a:rPr lang="ru-RU" dirty="0"/>
              <a:t> М. Е. ; </a:t>
            </a:r>
            <a:r>
              <a:rPr lang="ru-RU" dirty="0" err="1"/>
              <a:t>ВолгГМУ</a:t>
            </a:r>
            <a:r>
              <a:rPr lang="ru-RU" dirty="0"/>
              <a:t> Минздрава РФ . - Волгоград : Изд-во </a:t>
            </a:r>
            <a:r>
              <a:rPr lang="ru-RU" dirty="0" err="1"/>
              <a:t>ВолгГМУ</a:t>
            </a:r>
            <a:r>
              <a:rPr lang="ru-RU" dirty="0"/>
              <a:t> , 2018 . - 151, [1] с.</a:t>
            </a:r>
          </a:p>
          <a:p>
            <a:pPr lvl="0"/>
            <a:endParaRPr lang="ru-RU" dirty="0"/>
          </a:p>
        </p:txBody>
      </p:sp>
    </p:spTree>
    <p:extLst>
      <p:ext uri="{BB962C8B-B14F-4D97-AF65-F5344CB8AC3E}">
        <p14:creationId xmlns:p14="http://schemas.microsoft.com/office/powerpoint/2010/main" val="1535092191"/>
      </p:ext>
    </p:extLst>
  </p:cSld>
  <p:clrMapOvr>
    <a:masterClrMapping/>
  </p:clrMapOvr>
  <p:transition>
    <p:cover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52</a:t>
            </a:fld>
            <a:endParaRPr lang="ru-RU" altLang="ru-RU"/>
          </a:p>
        </p:txBody>
      </p:sp>
      <p:pic>
        <p:nvPicPr>
          <p:cNvPr id="44034" name="Picture 2" descr="http://www.char.ru/books/4252755_Socialnaya_zashchita_otdelnyh_kategorij_naseleniya_Uchebnoe_posob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0" y="215516"/>
            <a:ext cx="223556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http://www.litceymos.ru/itbeitb/%C2%A7%2024.%20%D0%9F%D1%80%D0%B0%D0%B2%D0%BE%D0%B2%D0%BE%D0%B5%20%D1%80%D0%B5%D0%B3%D1%83%D0%BB%D0%B8%D1%80%D0%BE%D0%B2%D0%B0%D0%BD%D0%B8%D0%B5%20%D0%B7%D0%B0%D0%BD%D1%8F%D1%82%D0%BE%D1%81%D1%82%D0%B8%20%D0%B8%20%D1%82%D1%80%D1%83%D0%B4%D0%BE%D1%83%D1%81%D1%82%D1%80%D0%BE%D0%B9%D1%81%D1%82%D0%B2%D0%B0b/img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89216"/>
            <a:ext cx="2160240" cy="2691712"/>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http://detectivebookshop.ru/image/10120395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068960"/>
            <a:ext cx="208823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https://images.our-assets.com/fullcover/2000x/97861301963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9321" y="4437112"/>
            <a:ext cx="4082879" cy="2322584"/>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http://www.100book.ru/b45967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040" y="3068960"/>
            <a:ext cx="220945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4046" name="Picture 14" descr="http://www.sarjob.ru/covers/3774d730795f4ffa9a381fb5a0bc9e5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1374363"/>
            <a:ext cx="19050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44048" name="Picture 16" descr="http://ozon-st.cdn.ngenix.net/multimedia/10057659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374362"/>
            <a:ext cx="2028478"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54852"/>
      </p:ext>
    </p:extLst>
  </p:cSld>
  <p:clrMapOvr>
    <a:masterClrMapping/>
  </p:clrMapOvr>
  <p:transition>
    <p:cover dir="l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53</a:t>
            </a:fld>
            <a:endParaRPr lang="ru-RU" altLang="ru-RU"/>
          </a:p>
        </p:txBody>
      </p:sp>
      <p:pic>
        <p:nvPicPr>
          <p:cNvPr id="56322" name="Picture 2" descr="https://arhivurokov.ru/kopilka/uploads/user_file_548d47e8961c5/img_user_file_548d47e8961c5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63655"/>
      </p:ext>
    </p:extLst>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2800" dirty="0"/>
              <a:t>Профессионально-кадровая структура специалистов системы социальной защиты населения</a:t>
            </a:r>
          </a:p>
        </p:txBody>
      </p:sp>
      <p:sp>
        <p:nvSpPr>
          <p:cNvPr id="3" name="Объект 2"/>
          <p:cNvSpPr>
            <a:spLocks noGrp="1"/>
          </p:cNvSpPr>
          <p:nvPr>
            <p:ph idx="1"/>
          </p:nvPr>
        </p:nvSpPr>
        <p:spPr>
          <a:xfrm>
            <a:off x="123825" y="1628800"/>
            <a:ext cx="9200703" cy="4569122"/>
          </a:xfrm>
        </p:spPr>
        <p:txBody>
          <a:bodyPr/>
          <a:lstStyle/>
          <a:p>
            <a:r>
              <a:rPr lang="ru-RU" sz="2800" dirty="0"/>
              <a:t>Управление кадрами в рамках организации имеет </a:t>
            </a:r>
            <a:endParaRPr lang="ru-RU" sz="2800" dirty="0" smtClean="0"/>
          </a:p>
          <a:p>
            <a:endParaRPr lang="ru-RU" sz="1800" dirty="0"/>
          </a:p>
          <a:p>
            <a:endParaRPr lang="ru-RU" sz="1800" dirty="0" smtClean="0"/>
          </a:p>
          <a:p>
            <a:r>
              <a:rPr lang="ru-RU" sz="2400" dirty="0" smtClean="0"/>
              <a:t>Организация </a:t>
            </a:r>
            <a:r>
              <a:rPr lang="ru-RU" sz="2400" dirty="0"/>
              <a:t>управления персоналом вырабатывается на основе концепции развития предприятия, состоящей из трех </a:t>
            </a:r>
            <a:r>
              <a:rPr lang="ru-RU" sz="2400" dirty="0" smtClean="0"/>
              <a:t>частей</a:t>
            </a:r>
          </a:p>
          <a:p>
            <a:endParaRPr lang="ru-RU" sz="1800" dirty="0"/>
          </a:p>
        </p:txBody>
      </p:sp>
      <p:sp>
        <p:nvSpPr>
          <p:cNvPr id="4" name="Дата 3"/>
          <p:cNvSpPr>
            <a:spLocks noGrp="1"/>
          </p:cNvSpPr>
          <p:nvPr>
            <p:ph type="dt" sz="half" idx="10"/>
          </p:nvPr>
        </p:nvSpPr>
        <p:spPr/>
        <p:txBody>
          <a:bodyPr/>
          <a:lstStyle/>
          <a:p>
            <a:pPr>
              <a:defRPr/>
            </a:pPr>
            <a:r>
              <a:rPr lang="ru-RU" dirty="0" smtClean="0"/>
              <a:t>15.11.16.</a:t>
            </a:r>
            <a:endParaRPr lang="ru-RU" dirty="0"/>
          </a:p>
        </p:txBody>
      </p:sp>
      <p:sp>
        <p:nvSpPr>
          <p:cNvPr id="6" name="Номер слайда 5"/>
          <p:cNvSpPr>
            <a:spLocks noGrp="1"/>
          </p:cNvSpPr>
          <p:nvPr>
            <p:ph type="sldNum" sz="quarter" idx="12"/>
          </p:nvPr>
        </p:nvSpPr>
        <p:spPr/>
        <p:txBody>
          <a:bodyPr/>
          <a:lstStyle/>
          <a:p>
            <a:pPr>
              <a:defRPr/>
            </a:pPr>
            <a:r>
              <a:rPr lang="ru-RU" altLang="ru-RU" dirty="0" smtClean="0"/>
              <a:t>1</a:t>
            </a:r>
            <a:endParaRPr lang="ru-RU" alt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115888"/>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txBox="1">
            <a:spLocks/>
          </p:cNvSpPr>
          <p:nvPr/>
        </p:nvSpPr>
        <p:spPr bwMode="auto">
          <a:xfrm>
            <a:off x="1907704" y="267272"/>
            <a:ext cx="5178896"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ru-RU" sz="2800" dirty="0" smtClean="0"/>
              <a:t>Профессионально-кадровая структура специалистов системы социальной защиты населения</a:t>
            </a:r>
            <a:endParaRPr lang="ru-RU" sz="2800" dirty="0"/>
          </a:p>
        </p:txBody>
      </p:sp>
      <p:sp>
        <p:nvSpPr>
          <p:cNvPr id="5" name="Скругленный прямоугольник 4"/>
          <p:cNvSpPr/>
          <p:nvPr/>
        </p:nvSpPr>
        <p:spPr>
          <a:xfrm>
            <a:off x="827584" y="2132856"/>
            <a:ext cx="32403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Стратегический аспект</a:t>
            </a:r>
            <a:endParaRPr lang="ru-RU" sz="2400" dirty="0"/>
          </a:p>
        </p:txBody>
      </p:sp>
      <p:sp>
        <p:nvSpPr>
          <p:cNvPr id="10" name="Скругленный прямоугольник 9"/>
          <p:cNvSpPr/>
          <p:nvPr/>
        </p:nvSpPr>
        <p:spPr>
          <a:xfrm>
            <a:off x="5004048" y="2134012"/>
            <a:ext cx="32403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Оперативный </a:t>
            </a:r>
            <a:r>
              <a:rPr lang="ru-RU" sz="2400" dirty="0"/>
              <a:t>аспект</a:t>
            </a:r>
          </a:p>
        </p:txBody>
      </p:sp>
      <p:graphicFrame>
        <p:nvGraphicFramePr>
          <p:cNvPr id="12" name="Содержимое 3"/>
          <p:cNvGraphicFramePr>
            <a:graphicFrameLocks/>
          </p:cNvGraphicFramePr>
          <p:nvPr>
            <p:extLst>
              <p:ext uri="{D42A27DB-BD31-4B8C-83A1-F6EECF244321}">
                <p14:modId xmlns:p14="http://schemas.microsoft.com/office/powerpoint/2010/main" val="946767028"/>
              </p:ext>
            </p:extLst>
          </p:nvPr>
        </p:nvGraphicFramePr>
        <p:xfrm>
          <a:off x="689183" y="3068960"/>
          <a:ext cx="8229600"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8019409"/>
      </p:ext>
    </p:extLst>
  </p:cSld>
  <p:clrMapOvr>
    <a:masterClrMapping/>
  </p:clrMapOvr>
  <p:transition>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2800" dirty="0"/>
              <a:t>Профессионально-кадровая структура специалистов системы социальной защиты населения</a:t>
            </a:r>
          </a:p>
        </p:txBody>
      </p:sp>
      <p:sp>
        <p:nvSpPr>
          <p:cNvPr id="3" name="Объект 2"/>
          <p:cNvSpPr>
            <a:spLocks noGrp="1"/>
          </p:cNvSpPr>
          <p:nvPr>
            <p:ph idx="1"/>
          </p:nvPr>
        </p:nvSpPr>
        <p:spPr>
          <a:xfrm>
            <a:off x="123825" y="1628800"/>
            <a:ext cx="9200703" cy="4569122"/>
          </a:xfrm>
        </p:spPr>
        <p:txBody>
          <a:bodyPr/>
          <a:lstStyle/>
          <a:p>
            <a:r>
              <a:rPr lang="ru-RU" sz="2800" dirty="0" smtClean="0"/>
              <a:t>Кадровая </a:t>
            </a:r>
            <a:r>
              <a:rPr lang="ru-RU" sz="2800" dirty="0"/>
              <a:t>политика определяет цели, связанные с </a:t>
            </a:r>
            <a:r>
              <a:rPr lang="ru-RU" sz="2800" dirty="0" smtClean="0"/>
              <a:t>   отношением к </a:t>
            </a:r>
          </a:p>
          <a:p>
            <a:endParaRPr lang="ru-RU" sz="2800" dirty="0"/>
          </a:p>
          <a:p>
            <a:endParaRPr lang="ru-RU" sz="2800" dirty="0" smtClean="0"/>
          </a:p>
          <a:p>
            <a:endParaRPr lang="ru-RU" sz="2800" dirty="0"/>
          </a:p>
          <a:p>
            <a:endParaRPr lang="ru-RU" sz="2800" dirty="0" smtClean="0"/>
          </a:p>
          <a:p>
            <a:r>
              <a:rPr lang="ru-RU" sz="1800" dirty="0" smtClean="0"/>
              <a:t>. </a:t>
            </a:r>
            <a:r>
              <a:rPr lang="ru-RU" sz="2800" dirty="0"/>
              <a:t>Кадровая политика осуществляется стратегическими и оперативными системами управления</a:t>
            </a:r>
            <a:r>
              <a:rPr lang="ru-RU" sz="2800" dirty="0" smtClean="0"/>
              <a:t>.</a:t>
            </a:r>
            <a:endParaRPr lang="ru-RU" sz="2800" dirty="0"/>
          </a:p>
        </p:txBody>
      </p:sp>
      <p:sp>
        <p:nvSpPr>
          <p:cNvPr id="4" name="Дата 3"/>
          <p:cNvSpPr>
            <a:spLocks noGrp="1"/>
          </p:cNvSpPr>
          <p:nvPr>
            <p:ph type="dt" sz="half" idx="10"/>
          </p:nvPr>
        </p:nvSpPr>
        <p:spPr/>
        <p:txBody>
          <a:bodyPr/>
          <a:lstStyle/>
          <a:p>
            <a:pPr>
              <a:defRPr/>
            </a:pPr>
            <a:r>
              <a:rPr lang="ru-RU" dirty="0" smtClean="0"/>
              <a:t>15.11.16.</a:t>
            </a:r>
            <a:endParaRPr lang="ru-RU" dirty="0"/>
          </a:p>
        </p:txBody>
      </p:sp>
      <p:sp>
        <p:nvSpPr>
          <p:cNvPr id="6" name="Номер слайда 5"/>
          <p:cNvSpPr>
            <a:spLocks noGrp="1"/>
          </p:cNvSpPr>
          <p:nvPr>
            <p:ph type="sldNum" sz="quarter" idx="12"/>
          </p:nvPr>
        </p:nvSpPr>
        <p:spPr/>
        <p:txBody>
          <a:bodyPr/>
          <a:lstStyle/>
          <a:p>
            <a:pPr>
              <a:defRPr/>
            </a:pPr>
            <a:r>
              <a:rPr lang="ru-RU" altLang="ru-RU" dirty="0" smtClean="0"/>
              <a:t>1</a:t>
            </a:r>
            <a:endParaRPr lang="ru-RU" alt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492458"/>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txBox="1">
            <a:spLocks/>
          </p:cNvSpPr>
          <p:nvPr/>
        </p:nvSpPr>
        <p:spPr bwMode="auto">
          <a:xfrm>
            <a:off x="1907704" y="267272"/>
            <a:ext cx="5178896"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ru-RU" sz="2800" dirty="0" smtClean="0"/>
              <a:t>Профессионально-кадровая структура специалистов системы социальной защиты населения</a:t>
            </a:r>
            <a:endParaRPr lang="ru-RU" sz="2800" dirty="0"/>
          </a:p>
        </p:txBody>
      </p:sp>
      <p:sp>
        <p:nvSpPr>
          <p:cNvPr id="5" name="Овал 4"/>
          <p:cNvSpPr/>
          <p:nvPr/>
        </p:nvSpPr>
        <p:spPr>
          <a:xfrm>
            <a:off x="1015764" y="2492896"/>
            <a:ext cx="410445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 </a:t>
            </a:r>
            <a:r>
              <a:rPr lang="ru-RU" sz="2000" dirty="0">
                <a:solidFill>
                  <a:schemeClr val="bg1"/>
                </a:solidFill>
              </a:rPr>
              <a:t>внешнему </a:t>
            </a:r>
            <a:r>
              <a:rPr lang="ru-RU" sz="2000" dirty="0"/>
              <a:t>окружению (рынок труда, взаимоотношения с государственными органами</a:t>
            </a:r>
            <a:r>
              <a:rPr lang="ru-RU" sz="2000" dirty="0" smtClean="0"/>
              <a:t>) </a:t>
            </a:r>
            <a:endParaRPr lang="ru-RU" sz="2000" dirty="0"/>
          </a:p>
        </p:txBody>
      </p:sp>
      <p:sp>
        <p:nvSpPr>
          <p:cNvPr id="10" name="Овал 9"/>
          <p:cNvSpPr/>
          <p:nvPr/>
        </p:nvSpPr>
        <p:spPr>
          <a:xfrm>
            <a:off x="5220072" y="2492896"/>
            <a:ext cx="334021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своему персоналу</a:t>
            </a:r>
          </a:p>
        </p:txBody>
      </p:sp>
    </p:spTree>
    <p:extLst>
      <p:ext uri="{BB962C8B-B14F-4D97-AF65-F5344CB8AC3E}">
        <p14:creationId xmlns:p14="http://schemas.microsoft.com/office/powerpoint/2010/main" val="3134351013"/>
      </p:ext>
    </p:extLst>
  </p:cSld>
  <p:clrMapOvr>
    <a:masterClrMapping/>
  </p:clrMapOvr>
  <p:transition>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825" y="1628800"/>
            <a:ext cx="9020175" cy="4569122"/>
          </a:xfrm>
        </p:spPr>
        <p:txBody>
          <a:bodyPr/>
          <a:lstStyle/>
          <a:p>
            <a:pPr>
              <a:buFont typeface="Wingdings" pitchFamily="2" charset="2"/>
              <a:buChar char="Ø"/>
            </a:pPr>
            <a:r>
              <a:rPr lang="ru-RU" sz="2400" dirty="0" smtClean="0"/>
              <a:t>поднятие </a:t>
            </a:r>
            <a:r>
              <a:rPr lang="ru-RU" sz="2400" dirty="0"/>
              <a:t>престижа предприятия</a:t>
            </a:r>
            <a:r>
              <a:rPr lang="ru-RU" sz="2400" dirty="0" smtClean="0"/>
              <a:t>;</a:t>
            </a:r>
          </a:p>
          <a:p>
            <a:pPr>
              <a:buFont typeface="Wingdings" pitchFamily="2" charset="2"/>
              <a:buChar char="Ø"/>
            </a:pPr>
            <a:r>
              <a:rPr lang="ru-RU" sz="2400" dirty="0" smtClean="0"/>
              <a:t> </a:t>
            </a:r>
            <a:r>
              <a:rPr lang="ru-RU" sz="2400" dirty="0"/>
              <a:t>исследование атмосферы внутри предприятия; </a:t>
            </a:r>
            <a:endParaRPr lang="ru-RU" sz="2400" dirty="0" smtClean="0"/>
          </a:p>
          <a:p>
            <a:pPr>
              <a:buFont typeface="Wingdings" pitchFamily="2" charset="2"/>
              <a:buChar char="Ø"/>
            </a:pPr>
            <a:r>
              <a:rPr lang="ru-RU" sz="2400" dirty="0" smtClean="0"/>
              <a:t>анализ </a:t>
            </a:r>
            <a:r>
              <a:rPr lang="ru-RU" sz="2400" dirty="0"/>
              <a:t>перспективы развития потенциалов рабочей силы</a:t>
            </a:r>
            <a:r>
              <a:rPr lang="ru-RU" sz="2400" dirty="0" smtClean="0"/>
              <a:t>;</a:t>
            </a:r>
          </a:p>
          <a:p>
            <a:pPr>
              <a:buFont typeface="Wingdings" pitchFamily="2" charset="2"/>
              <a:buChar char="Ø"/>
            </a:pPr>
            <a:r>
              <a:rPr lang="ru-RU" sz="2400" dirty="0" smtClean="0"/>
              <a:t> </a:t>
            </a:r>
            <a:r>
              <a:rPr lang="ru-RU" sz="2400" dirty="0"/>
              <a:t>обобщение и предупреждение причин увольнения с работы.</a:t>
            </a:r>
          </a:p>
          <a:p>
            <a:pPr marL="0" indent="0">
              <a:buNone/>
            </a:pPr>
            <a:r>
              <a:rPr lang="ru-RU" sz="2400" dirty="0"/>
              <a:t>Повседневная реализация кадровой стратегии, а также одновременно оказание помощи руководству, при выполнении ими задач управления предприятием, лежат в оперативной области управления кадрами.</a:t>
            </a:r>
          </a:p>
          <a:p>
            <a:pPr marL="0" indent="0">
              <a:buNone/>
            </a:pPr>
            <a:r>
              <a:rPr lang="ru-RU" sz="2400" dirty="0"/>
              <a:t>Кадровая политика предприятия - это целостная кадровая стратегия, объединяющая различные формы кадровой работы, стиль ее проведения в организации и планы по использованию рабочей силы</a:t>
            </a:r>
          </a:p>
          <a:p>
            <a:pPr marL="0" indent="0">
              <a:lnSpc>
                <a:spcPct val="115000"/>
              </a:lnSpc>
              <a:spcAft>
                <a:spcPts val="1000"/>
              </a:spcAft>
              <a:buNone/>
            </a:pPr>
            <a:endParaRPr lang="ru-RU" sz="2400" dirty="0"/>
          </a:p>
        </p:txBody>
      </p:sp>
      <p:sp>
        <p:nvSpPr>
          <p:cNvPr id="4" name="Дата 3"/>
          <p:cNvSpPr>
            <a:spLocks noGrp="1"/>
          </p:cNvSpPr>
          <p:nvPr>
            <p:ph type="dt" sz="half" idx="10"/>
          </p:nvPr>
        </p:nvSpPr>
        <p:spPr/>
        <p:txBody>
          <a:bodyPr/>
          <a:lstStyle/>
          <a:p>
            <a:pPr>
              <a:defRPr/>
            </a:pPr>
            <a:r>
              <a:rPr lang="ru-RU" dirty="0" smtClean="0"/>
              <a:t>15.11.16.</a:t>
            </a:r>
            <a:endParaRPr lang="ru-RU" dirty="0"/>
          </a:p>
        </p:txBody>
      </p:sp>
      <p:sp>
        <p:nvSpPr>
          <p:cNvPr id="6" name="Номер слайда 5"/>
          <p:cNvSpPr>
            <a:spLocks noGrp="1"/>
          </p:cNvSpPr>
          <p:nvPr>
            <p:ph type="sldNum" sz="quarter" idx="12"/>
          </p:nvPr>
        </p:nvSpPr>
        <p:spPr/>
        <p:txBody>
          <a:bodyPr/>
          <a:lstStyle/>
          <a:p>
            <a:pPr>
              <a:defRPr/>
            </a:pPr>
            <a:r>
              <a:rPr lang="ru-RU" altLang="ru-RU" dirty="0" smtClean="0"/>
              <a:t>1</a:t>
            </a:r>
            <a:endParaRPr lang="ru-RU" altLang="ru-RU" dirty="0"/>
          </a:p>
        </p:txBody>
      </p:sp>
      <p:pic>
        <p:nvPicPr>
          <p:cNvPr id="7" name="Рисунок 1" descr="Описание: 4215-logotip_volg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889"/>
            <a:ext cx="1783879" cy="136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3" cstate="print"/>
          <a:stretch>
            <a:fillRect/>
          </a:stretch>
        </p:blipFill>
        <p:spPr>
          <a:xfrm>
            <a:off x="7118558" y="0"/>
            <a:ext cx="1800225" cy="1368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txBox="1">
            <a:spLocks/>
          </p:cNvSpPr>
          <p:nvPr/>
        </p:nvSpPr>
        <p:spPr bwMode="auto">
          <a:xfrm>
            <a:off x="1939662" y="115889"/>
            <a:ext cx="5178896"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a:lstStyle>
          <a:p>
            <a:pPr>
              <a:lnSpc>
                <a:spcPct val="115000"/>
              </a:lnSpc>
              <a:spcAft>
                <a:spcPts val="1000"/>
              </a:spcAft>
            </a:pPr>
            <a:r>
              <a:rPr lang="ru-RU" sz="3200" dirty="0"/>
              <a:t>Задачи кадровой стратегии включают:</a:t>
            </a:r>
          </a:p>
        </p:txBody>
      </p:sp>
    </p:spTree>
    <p:extLst>
      <p:ext uri="{BB962C8B-B14F-4D97-AF65-F5344CB8AC3E}">
        <p14:creationId xmlns:p14="http://schemas.microsoft.com/office/powerpoint/2010/main" val="2321809481"/>
      </p:ext>
    </p:extLst>
  </p:cSld>
  <p:clrMapOvr>
    <a:masterClrMapping/>
  </p:clrMapOvr>
  <p:transitio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Управление персоналом в системе социальной защиты населения осуществляют </a:t>
            </a:r>
            <a:endParaRPr lang="ru-RU" sz="2800" dirty="0"/>
          </a:p>
        </p:txBody>
      </p:sp>
      <p:sp>
        <p:nvSpPr>
          <p:cNvPr id="3" name="Объект 2"/>
          <p:cNvSpPr>
            <a:spLocks noGrp="1"/>
          </p:cNvSpPr>
          <p:nvPr>
            <p:ph idx="1"/>
          </p:nvPr>
        </p:nvSpPr>
        <p:spPr/>
        <p:txBody>
          <a:bodyPr/>
          <a:lstStyle/>
          <a:p>
            <a:pPr marL="0" indent="0">
              <a:buNone/>
            </a:pPr>
            <a:r>
              <a:rPr lang="ru-RU" sz="2800" dirty="0" smtClean="0"/>
              <a:t>руководители </a:t>
            </a:r>
            <a:r>
              <a:rPr lang="ru-RU" sz="2800" dirty="0"/>
              <a:t>высшего, среднего и низшего звена. </a:t>
            </a:r>
            <a:r>
              <a:rPr lang="ru-RU" sz="2800" b="1" dirty="0">
                <a:solidFill>
                  <a:srgbClr val="1547B6"/>
                </a:solidFill>
              </a:rPr>
              <a:t>Функции руководителя </a:t>
            </a:r>
            <a:r>
              <a:rPr lang="ru-RU" sz="2800" b="1" dirty="0" smtClean="0">
                <a:solidFill>
                  <a:srgbClr val="1547B6"/>
                </a:solidFill>
              </a:rPr>
              <a:t>предполагают</a:t>
            </a:r>
          </a:p>
          <a:p>
            <a:r>
              <a:rPr lang="ru-RU" sz="2800" dirty="0" smtClean="0"/>
              <a:t> </a:t>
            </a:r>
            <a:r>
              <a:rPr lang="ru-RU" sz="2800" dirty="0"/>
              <a:t>подбор, обучение и развитие персонала, </a:t>
            </a:r>
            <a:endParaRPr lang="ru-RU" sz="2800" dirty="0" smtClean="0"/>
          </a:p>
          <a:p>
            <a:r>
              <a:rPr lang="ru-RU" sz="2800" dirty="0" smtClean="0"/>
              <a:t>стимулирование </a:t>
            </a:r>
            <a:r>
              <a:rPr lang="ru-RU" sz="2800" dirty="0"/>
              <a:t>и мотивацию работников, </a:t>
            </a:r>
            <a:endParaRPr lang="ru-RU" sz="2800" dirty="0" smtClean="0"/>
          </a:p>
          <a:p>
            <a:r>
              <a:rPr lang="ru-RU" sz="2800" dirty="0" smtClean="0"/>
              <a:t>создание </a:t>
            </a:r>
            <a:r>
              <a:rPr lang="ru-RU" sz="2800" dirty="0"/>
              <a:t>в организации благоприятного морально-психологического климата.</a:t>
            </a:r>
          </a:p>
          <a:p>
            <a:endParaRPr lang="ru-RU" sz="24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9</a:t>
            </a:fld>
            <a:endParaRPr lang="ru-RU" altLang="ru-RU"/>
          </a:p>
        </p:txBody>
      </p:sp>
      <p:pic>
        <p:nvPicPr>
          <p:cNvPr id="1026" name="Picture 2" descr="http://creation.miroznai.ru/images.php?subformat=BigLogo&amp;format=contest&amp;id=0.1986680015059338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191000"/>
            <a:ext cx="32575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84813"/>
      </p:ext>
    </p:extLst>
  </p:cSld>
  <p:clrMapOvr>
    <a:masterClrMapping/>
  </p:clrMapOvr>
  <p:transition>
    <p:cover dir="lu"/>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2638</Words>
  <Application>Microsoft Office PowerPoint</Application>
  <PresentationFormat>Экран (4:3)</PresentationFormat>
  <Paragraphs>436</Paragraphs>
  <Slides>53</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53</vt:i4>
      </vt:variant>
    </vt:vector>
  </HeadingPairs>
  <TitlesOfParts>
    <vt:vector size="58" baseType="lpstr">
      <vt:lpstr>Arial</vt:lpstr>
      <vt:lpstr>Wingdings</vt:lpstr>
      <vt:lpstr>Times New Roman</vt:lpstr>
      <vt:lpstr>Calibri</vt:lpstr>
      <vt:lpstr>Специальное оформление</vt:lpstr>
      <vt:lpstr>ВОЛГОГРАДСКИЙ ГОСУДАРСТВЕННЫЙ МЕДИЦИНСКИЙ УНИВЕРСИТЕТ КАФЕДРА  МЕДИКО-СОЦИАЛЬНЫХ ТЕХНОЛОГИЙ С КУРСОМ ПЕДАГОГИКИ И ОБРАЗОВАТЕЛЬНЫХ ТЕХНОЛОГИЙ ДПО </vt:lpstr>
      <vt:lpstr>Содержание</vt:lpstr>
      <vt:lpstr>Профессионально-кадровая структура специалистов системы социальной защиты населения</vt:lpstr>
      <vt:lpstr>Профессионально-кадровая структура специалистов системы социальной защиты населения</vt:lpstr>
      <vt:lpstr>Профессионально-кадровая структура специалистов системы социальной защиты населения</vt:lpstr>
      <vt:lpstr>Профессионально-кадровая структура специалистов системы социальной защиты населения</vt:lpstr>
      <vt:lpstr>Профессионально-кадровая структура специалистов системы социальной защиты населения</vt:lpstr>
      <vt:lpstr>Презентация PowerPoint</vt:lpstr>
      <vt:lpstr>Управление персоналом в системе социальной защиты населения осуществляют </vt:lpstr>
      <vt:lpstr>Управление персоналом в системе социальной защиты населения осуществляют </vt:lpstr>
      <vt:lpstr>Укомплектованность органов и социальных служб выпускниками высших и средних профессиональных учебных заведений.</vt:lpstr>
      <vt:lpstr>Количество специалистов, имеющих профильное образование и использование их потенциала и знаний. Методы оценки персонала</vt:lpstr>
      <vt:lpstr>Количество специалистов, имеющих профильное образование и использование их потенциала и знаний. Методы оценки персонала</vt:lpstr>
      <vt:lpstr>Количество специалистов, имеющих профильное образование и использование их потенциала и знаний. Методы оценки персонала</vt:lpstr>
      <vt:lpstr>Методы оценки результативности труда</vt:lpstr>
      <vt:lpstr>Презентация PowerPoint</vt:lpstr>
      <vt:lpstr>Профессиональное развитие кадров системы социальной защиты населения</vt:lpstr>
      <vt:lpstr>Профессиональное развитие кадров системы социальной защиты населения</vt:lpstr>
      <vt:lpstr>Периодизация процесса профессионального развития </vt:lpstr>
      <vt:lpstr>Профессиональное развитие кадров системы социальной защиты населения</vt:lpstr>
      <vt:lpstr>Профессиональное развитие кадров системы социальной защиты населения</vt:lpstr>
      <vt:lpstr>     Повышению эффективности обучения кадров системы социальной защиты населения будет способствовать   бствовать     </vt:lpstr>
      <vt:lpstr>Качественный состав кадров органов управления, учреждений и предприятий системы социальной защиты </vt:lpstr>
      <vt:lpstr>Типы взаимодействия сотрудника и организации и кадровая стратегия</vt:lpstr>
      <vt:lpstr>Каждый вариант стратегии рассматривают по индикаторам</vt:lpstr>
      <vt:lpstr>  </vt:lpstr>
      <vt:lpstr>Факторы, обусловливающие рост требований к кадрам социальных служб</vt:lpstr>
      <vt:lpstr>Основные направления кадровой политики в сфере социальной защиты населения</vt:lpstr>
      <vt:lpstr>Содержание</vt:lpstr>
      <vt:lpstr>Содержание</vt:lpstr>
      <vt:lpstr>Содержание</vt:lpstr>
      <vt:lpstr>Содержание</vt:lpstr>
      <vt:lpstr>Презентация PowerPoint</vt:lpstr>
      <vt:lpstr>Презентация PowerPoint</vt:lpstr>
      <vt:lpstr>Презентация PowerPoint</vt:lpstr>
      <vt:lpstr>Схема – модель профессионально личностного развития социального работника (д.п.н. Н.Б. Шмелева) </vt:lpstr>
      <vt:lpstr>Презентация PowerPoint</vt:lpstr>
      <vt:lpstr>Презентация PowerPoint</vt:lpstr>
      <vt:lpstr>Презентация PowerPoint</vt:lpstr>
      <vt:lpstr>Забота о формировании профессионализма специалистов  -важнейшее звено кадровой политики</vt:lpstr>
      <vt:lpstr>Презентация PowerPoint</vt:lpstr>
      <vt:lpstr>Кадровое обеспечение социальной защиты</vt:lpstr>
      <vt:lpstr>Презентация PowerPoint</vt:lpstr>
      <vt:lpstr>Презентация PowerPoint</vt:lpstr>
      <vt:lpstr>Презентация PowerPoint</vt:lpstr>
      <vt:lpstr>Презентация PowerPoint</vt:lpstr>
      <vt:lpstr>Личностный потенциал работника</vt:lpstr>
      <vt:lpstr>Управление персоналом</vt:lpstr>
      <vt:lpstr>Презентация PowerPoint</vt:lpstr>
      <vt:lpstr>Контрольные вопросы</vt:lpstr>
      <vt:lpstr>Литература</vt:lpstr>
      <vt:lpstr>Литература</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2010-04-27T13:42:52Z</dcterms:created>
  <dcterms:modified xsi:type="dcterms:W3CDTF">2021-01-09T13:30:56Z</dcterms:modified>
</cp:coreProperties>
</file>