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7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88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2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9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8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9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2BD1-D196-4E0F-96A1-D0AFAD251FE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A53AD9-E3F8-4F95-9799-3DA8B0EF8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Lecture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Methods of Human genetics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96" y="604351"/>
            <a:ext cx="6813712" cy="487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Autosomal Dominant </a:t>
            </a:r>
            <a:r>
              <a:rPr lang="en-US" sz="2800" b="1" dirty="0" smtClean="0">
                <a:solidFill>
                  <a:srgbClr val="0070C0"/>
                </a:solidFill>
              </a:rPr>
              <a:t>inheritance:</a:t>
            </a:r>
          </a:p>
          <a:p>
            <a:pPr marL="0" lvl="0" indent="0">
              <a:buNone/>
            </a:pPr>
            <a:r>
              <a:rPr lang="en-US" sz="2800" dirty="0"/>
              <a:t>the trait shows up in every generation.</a:t>
            </a:r>
            <a:endParaRPr lang="ru-RU" sz="2800" dirty="0"/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Example – </a:t>
            </a:r>
            <a:r>
              <a:rPr lang="en-US" sz="2400" dirty="0" smtClean="0"/>
              <a:t>Achondroplasia </a:t>
            </a:r>
            <a:endParaRPr lang="ru-RU" sz="2400" i="1" dirty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71" y="563365"/>
            <a:ext cx="4413887" cy="19813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1" r="-1422" b="3951"/>
          <a:stretch/>
        </p:blipFill>
        <p:spPr bwMode="auto">
          <a:xfrm>
            <a:off x="5102542" y="2169160"/>
            <a:ext cx="1986915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427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00101"/>
            <a:ext cx="6752166" cy="52412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Autosomal Recessive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inheritance </a:t>
            </a:r>
            <a:endParaRPr lang="ru-RU" sz="28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400" i="1" dirty="0"/>
              <a:t>Rare </a:t>
            </a:r>
            <a:r>
              <a:rPr lang="en-US" sz="2400" dirty="0"/>
              <a:t>recessive traits show a </a:t>
            </a:r>
            <a:r>
              <a:rPr lang="en-US" sz="2400" i="1" dirty="0">
                <a:solidFill>
                  <a:srgbClr val="FF0000"/>
                </a:solidFill>
              </a:rPr>
              <a:t>horizontal pattern </a:t>
            </a:r>
            <a:r>
              <a:rPr lang="en-US" sz="2400" dirty="0"/>
              <a:t>of inheritance: the trait first appears among several members of one generation and is not seen in earlier generations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Example: </a:t>
            </a:r>
            <a:r>
              <a:rPr lang="en-US" sz="2400" i="1" dirty="0" smtClean="0">
                <a:solidFill>
                  <a:schemeClr val="tx1"/>
                </a:solidFill>
              </a:rPr>
              <a:t>Albinism</a:t>
            </a:r>
            <a:endParaRPr lang="ru-RU" sz="24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26" y="800101"/>
            <a:ext cx="3834716" cy="2158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64" y="3522692"/>
            <a:ext cx="3615241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6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685801"/>
            <a:ext cx="8009793" cy="535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X-Linked Dominant </a:t>
            </a:r>
            <a:r>
              <a:rPr lang="en-US" sz="2800" b="1" dirty="0" smtClean="0">
                <a:solidFill>
                  <a:srgbClr val="0070C0"/>
                </a:solidFill>
              </a:rPr>
              <a:t>inheritance: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men and women have the trait equally often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Example: </a:t>
            </a:r>
            <a:r>
              <a:rPr lang="en-US" sz="2800" dirty="0"/>
              <a:t>Vitamin D- resistant rickets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461" y="685801"/>
            <a:ext cx="3999323" cy="167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75" y="3101262"/>
            <a:ext cx="407248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12177"/>
            <a:ext cx="5573997" cy="5329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X-Linked Recessive </a:t>
            </a:r>
            <a:r>
              <a:rPr lang="en-US" sz="2800" b="1" dirty="0" smtClean="0">
                <a:solidFill>
                  <a:srgbClr val="0070C0"/>
                </a:solidFill>
              </a:rPr>
              <a:t>inheritance:</a:t>
            </a:r>
          </a:p>
          <a:p>
            <a:pPr marL="0" lvl="0" indent="0">
              <a:buNone/>
            </a:pPr>
            <a:r>
              <a:rPr lang="en-US" sz="2800" dirty="0" smtClean="0"/>
              <a:t>males are </a:t>
            </a:r>
            <a:r>
              <a:rPr lang="en-US" sz="2800" dirty="0"/>
              <a:t>much more likely to exhibit the trait.</a:t>
            </a:r>
            <a:endParaRPr lang="ru-RU" sz="2800" dirty="0"/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sz="2800" dirty="0" smtClean="0"/>
              <a:t>Hemophilia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Red-green </a:t>
            </a:r>
            <a:r>
              <a:rPr lang="en-US" sz="2800" dirty="0"/>
              <a:t>color </a:t>
            </a:r>
            <a:r>
              <a:rPr lang="en-US" sz="2800" dirty="0" smtClean="0"/>
              <a:t>blindness,</a:t>
            </a:r>
          </a:p>
          <a:p>
            <a:pPr marL="0" indent="0">
              <a:buNone/>
            </a:pPr>
            <a:r>
              <a:rPr lang="en-US" sz="2800" dirty="0"/>
              <a:t>Duchene muscular dystrophy </a:t>
            </a:r>
            <a:r>
              <a:rPr lang="en-US" sz="2800" dirty="0" smtClean="0"/>
              <a:t>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40" y="272562"/>
            <a:ext cx="4389500" cy="245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40" y="2905308"/>
            <a:ext cx="4925995" cy="179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331" y="4880152"/>
            <a:ext cx="479796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50631"/>
            <a:ext cx="6391681" cy="5390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Y-Linked </a:t>
            </a:r>
            <a:r>
              <a:rPr lang="en-US" sz="2800" b="1" dirty="0" smtClean="0">
                <a:solidFill>
                  <a:srgbClr val="0070C0"/>
                </a:solidFill>
              </a:rPr>
              <a:t>inheritance:</a:t>
            </a:r>
          </a:p>
          <a:p>
            <a:pPr marL="0" indent="0">
              <a:buNone/>
            </a:pPr>
            <a:r>
              <a:rPr lang="en-US" sz="2800" dirty="0"/>
              <a:t>The concepts of dominant and recessive do not apply to </a:t>
            </a:r>
            <a:r>
              <a:rPr lang="en-US" sz="2800" b="1" dirty="0"/>
              <a:t>Y</a:t>
            </a:r>
            <a:r>
              <a:rPr lang="en-US" sz="2800" dirty="0"/>
              <a:t>-linked traits, as only one allele (on the </a:t>
            </a:r>
            <a:r>
              <a:rPr lang="en-US" sz="2800" b="1" dirty="0"/>
              <a:t>Y</a:t>
            </a:r>
            <a:r>
              <a:rPr lang="en-US" sz="2800" dirty="0"/>
              <a:t>) is present in any one (male) individual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i="1" dirty="0" err="1"/>
              <a:t>Hypertrichosis</a:t>
            </a:r>
            <a:r>
              <a:rPr lang="en-US" sz="2800" i="1" dirty="0"/>
              <a:t> pinnae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33" y="908120"/>
            <a:ext cx="2749534" cy="1542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21" y="3431368"/>
            <a:ext cx="142658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4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Twins studies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4015"/>
            <a:ext cx="7552266" cy="5196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is an informative approach for understanding the genetic (</a:t>
            </a:r>
            <a:r>
              <a:rPr lang="en-US" sz="2400" b="1" dirty="0"/>
              <a:t>H</a:t>
            </a:r>
            <a:r>
              <a:rPr lang="en-US" sz="2400" dirty="0"/>
              <a:t>) and environmental influences (</a:t>
            </a:r>
            <a:r>
              <a:rPr lang="en-US" sz="2400" b="1" dirty="0"/>
              <a:t>E</a:t>
            </a:r>
            <a:r>
              <a:rPr lang="en-US" sz="2400" dirty="0"/>
              <a:t>) affecting behavioral, physical, and medical traits.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There are two types of twins: </a:t>
            </a:r>
            <a:endParaRPr lang="ru-RU" sz="2400" dirty="0"/>
          </a:p>
          <a:p>
            <a:pPr lvl="0"/>
            <a:r>
              <a:rPr lang="ru-RU" sz="2400" dirty="0" err="1">
                <a:solidFill>
                  <a:srgbClr val="0070C0"/>
                </a:solidFill>
              </a:rPr>
              <a:t>Monozygotic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(MZ, </a:t>
            </a:r>
            <a:r>
              <a:rPr lang="en-US" sz="2400" dirty="0"/>
              <a:t>Identical Twins</a:t>
            </a:r>
            <a:r>
              <a:rPr lang="ru-RU" sz="2400" dirty="0"/>
              <a:t>) </a:t>
            </a:r>
          </a:p>
          <a:p>
            <a:pPr lvl="0"/>
            <a:r>
              <a:rPr lang="ru-RU" sz="2400" dirty="0" err="1">
                <a:solidFill>
                  <a:srgbClr val="0070C0"/>
                </a:solidFill>
              </a:rPr>
              <a:t>Dizygotic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(DZ, </a:t>
            </a:r>
            <a:r>
              <a:rPr lang="en-US" sz="2400" dirty="0"/>
              <a:t>Fraternal Twins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MZ twins result when a fertilized egg (ovum) divides during the first two weeks </a:t>
            </a:r>
            <a:r>
              <a:rPr lang="en-US" sz="2400" dirty="0" smtClean="0"/>
              <a:t>after </a:t>
            </a:r>
            <a:r>
              <a:rPr lang="en-US" sz="2400" dirty="0" err="1" smtClean="0"/>
              <a:t>firtelazation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0070C0"/>
                </a:solidFill>
              </a:rPr>
              <a:t>Have the same genotype and gender.</a:t>
            </a:r>
          </a:p>
          <a:p>
            <a:pPr marL="0" indent="0">
              <a:buNone/>
            </a:pPr>
            <a:r>
              <a:rPr lang="en-US" sz="2400" dirty="0" smtClean="0"/>
              <a:t>DZ </a:t>
            </a:r>
            <a:r>
              <a:rPr lang="en-US" sz="2400" dirty="0"/>
              <a:t>twins result when a woman simultaneously releases two eggs that are fertilized by two separate </a:t>
            </a:r>
            <a:r>
              <a:rPr lang="en-US" sz="2400" dirty="0" smtClean="0"/>
              <a:t>sperm. </a:t>
            </a:r>
            <a:r>
              <a:rPr lang="en-US" sz="2400" dirty="0" smtClean="0">
                <a:solidFill>
                  <a:srgbClr val="0070C0"/>
                </a:solidFill>
              </a:rPr>
              <a:t>Have different genotype and gender.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150" y="184015"/>
            <a:ext cx="2954998" cy="23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1535" b="16817"/>
          <a:stretch/>
        </p:blipFill>
        <p:spPr>
          <a:xfrm>
            <a:off x="8930265" y="2800085"/>
            <a:ext cx="2869011" cy="1719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1088" b="16108"/>
          <a:stretch/>
        </p:blipFill>
        <p:spPr>
          <a:xfrm>
            <a:off x="9020908" y="4934369"/>
            <a:ext cx="2898436" cy="17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1354"/>
            <a:ext cx="10937304" cy="576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</a:t>
            </a:r>
            <a:r>
              <a:rPr lang="en-US" sz="2800" dirty="0">
                <a:solidFill>
                  <a:srgbClr val="0070C0"/>
                </a:solidFill>
              </a:rPr>
              <a:t>two theoretical approaches </a:t>
            </a:r>
            <a:r>
              <a:rPr lang="en-US" sz="2800" dirty="0"/>
              <a:t>to the study of twins:</a:t>
            </a:r>
            <a:endParaRPr lang="ru-RU" sz="2800" dirty="0"/>
          </a:p>
          <a:p>
            <a:pPr lvl="0"/>
            <a:r>
              <a:rPr lang="en-US" sz="2800" dirty="0"/>
              <a:t>The comparison of monozygotic (MZ) twins reared together and dizygotic (DZ) twins reared together.</a:t>
            </a:r>
            <a:endParaRPr lang="ru-RU" sz="2800" dirty="0"/>
          </a:p>
          <a:p>
            <a:pPr lvl="0"/>
            <a:r>
              <a:rPr lang="en-US" sz="2800" dirty="0"/>
              <a:t>The study of MZ twins reared apart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assess the impact of heredity and </a:t>
            </a:r>
            <a:r>
              <a:rPr lang="en-US" sz="2800" dirty="0" smtClean="0"/>
              <a:t>environment </a:t>
            </a:r>
            <a:r>
              <a:rPr lang="en-US" sz="2800" dirty="0" smtClean="0">
                <a:solidFill>
                  <a:srgbClr val="0070C0"/>
                </a:solidFill>
              </a:rPr>
              <a:t>H </a:t>
            </a:r>
            <a:r>
              <a:rPr lang="en-US" sz="2800" dirty="0">
                <a:solidFill>
                  <a:srgbClr val="0070C0"/>
                </a:solidFill>
              </a:rPr>
              <a:t>index </a:t>
            </a:r>
            <a:r>
              <a:rPr lang="en-US" sz="2800" dirty="0"/>
              <a:t>devised by </a:t>
            </a:r>
            <a:r>
              <a:rPr lang="en-US" sz="2800" dirty="0" err="1" smtClean="0">
                <a:solidFill>
                  <a:srgbClr val="0070C0"/>
                </a:solidFill>
              </a:rPr>
              <a:t>Holzinger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is used.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 </a:t>
            </a:r>
            <a:r>
              <a:rPr lang="en-US" sz="2800" dirty="0"/>
              <a:t>– genetic effect,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 - environmental effects, </a:t>
            </a:r>
            <a:r>
              <a:rPr lang="en-US" sz="2800" dirty="0" err="1"/>
              <a:t>Holzinger's</a:t>
            </a:r>
            <a:r>
              <a:rPr lang="en-US" sz="2800" dirty="0"/>
              <a:t> H index: </a:t>
            </a:r>
            <a:endParaRPr lang="ru-RU" sz="2800" dirty="0"/>
          </a:p>
          <a:p>
            <a:r>
              <a:rPr lang="en-US" sz="2800" dirty="0"/>
              <a:t>H = 1 –  greater genetic effects, </a:t>
            </a:r>
            <a:endParaRPr lang="ru-RU" sz="2800" dirty="0"/>
          </a:p>
          <a:p>
            <a:r>
              <a:rPr lang="en-US" sz="2800" dirty="0"/>
              <a:t>H = 0 – greater environmental effects, </a:t>
            </a:r>
            <a:endParaRPr lang="ru-RU" sz="2800" dirty="0"/>
          </a:p>
          <a:p>
            <a:r>
              <a:rPr lang="en-US" sz="2800" dirty="0"/>
              <a:t>H = 0,5 – equal genetic and environmental effects.</a:t>
            </a:r>
            <a:r>
              <a:rPr lang="en-US" sz="2800" b="1" dirty="0"/>
              <a:t> </a:t>
            </a:r>
            <a:endParaRPr lang="ru-RU" sz="2800" dirty="0"/>
          </a:p>
          <a:p>
            <a:pPr lvl="0"/>
            <a:endParaRPr lang="ru-RU" sz="2800" dirty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70" y="4146881"/>
            <a:ext cx="295390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2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Cytogenetic techniques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8847"/>
            <a:ext cx="8596668" cy="4722516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</a:rPr>
              <a:t>Cytogenetics</a:t>
            </a:r>
            <a:r>
              <a:rPr lang="en-US" sz="2400" b="1" dirty="0"/>
              <a:t> </a:t>
            </a:r>
            <a:r>
              <a:rPr lang="en-US" sz="2400" dirty="0"/>
              <a:t>is the field of Human genetics that involves the microscopic examination of normal and abnormal chromosomes.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includes </a:t>
            </a:r>
            <a:endParaRPr lang="en-US" sz="2400" dirty="0" smtClean="0"/>
          </a:p>
          <a:p>
            <a:r>
              <a:rPr lang="en-US" sz="2400" dirty="0" smtClean="0"/>
              <a:t>examination </a:t>
            </a:r>
            <a:r>
              <a:rPr lang="en-US" sz="2400" dirty="0"/>
              <a:t>of chromosome </a:t>
            </a:r>
            <a:r>
              <a:rPr lang="en-US" sz="2400" dirty="0" smtClean="0"/>
              <a:t>structure</a:t>
            </a:r>
          </a:p>
          <a:p>
            <a:r>
              <a:rPr lang="en-US" sz="2400" dirty="0" smtClean="0"/>
              <a:t>learning </a:t>
            </a:r>
            <a:r>
              <a:rPr lang="en-US" sz="2400" dirty="0"/>
              <a:t>and describing the relationships between chromosome structure and </a:t>
            </a:r>
            <a:r>
              <a:rPr lang="en-US" sz="2400" dirty="0" smtClean="0"/>
              <a:t>phenotype</a:t>
            </a:r>
          </a:p>
          <a:p>
            <a:r>
              <a:rPr lang="en-US" sz="2400" dirty="0" smtClean="0"/>
              <a:t>seeking </a:t>
            </a:r>
            <a:r>
              <a:rPr lang="en-US" sz="2400" dirty="0"/>
              <a:t>out the causes of chromosomal abnormalities.</a:t>
            </a:r>
            <a:endParaRPr lang="ru-RU" sz="2400" dirty="0"/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2729"/>
            <a:ext cx="10474760" cy="5718633"/>
          </a:xfrm>
        </p:spPr>
        <p:txBody>
          <a:bodyPr>
            <a:normAutofit/>
          </a:bodyPr>
          <a:lstStyle/>
          <a:p>
            <a:r>
              <a:rPr lang="en-US" sz="2400" dirty="0"/>
              <a:t>Peripheral blood cells are used,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encouraged to divide,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at the metaphase stage, the poison colchicine is added to the solution to stop the division.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hypertonic solution is added to the culture to make the cells burst.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cell culture is </a:t>
            </a:r>
            <a:r>
              <a:rPr lang="en-US" sz="2400" dirty="0" smtClean="0"/>
              <a:t>placed </a:t>
            </a:r>
            <a:r>
              <a:rPr lang="en-US" sz="2400" dirty="0"/>
              <a:t>on a slide, dried, fixed, and stained.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58" y="3374412"/>
            <a:ext cx="5919729" cy="1902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76" y="3374412"/>
            <a:ext cx="3450635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2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278" r="203"/>
          <a:stretch/>
        </p:blipFill>
        <p:spPr>
          <a:xfrm>
            <a:off x="2129475" y="765619"/>
            <a:ext cx="697524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11" y="424960"/>
            <a:ext cx="8596668" cy="6916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Human Genetics </a:t>
            </a:r>
            <a:r>
              <a:rPr lang="en-US" sz="4000" b="1" dirty="0" smtClean="0">
                <a:solidFill>
                  <a:srgbClr val="FF0000"/>
                </a:solidFill>
              </a:rPr>
              <a:t>–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6046"/>
            <a:ext cx="10119620" cy="4265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division of Biological Sciences for the study of basic principles of genetics as applied to human disease.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710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5993"/>
            <a:ext cx="8596668" cy="5575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Using this </a:t>
            </a:r>
            <a:r>
              <a:rPr lang="en-US" sz="2800" dirty="0" smtClean="0">
                <a:solidFill>
                  <a:srgbClr val="0070C0"/>
                </a:solidFill>
              </a:rPr>
              <a:t>method structural and numerical chromosomal abnormalities may be defined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Normal karyotype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94" y="1344426"/>
            <a:ext cx="5940817" cy="2489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-1405" b="6542"/>
          <a:stretch/>
        </p:blipFill>
        <p:spPr>
          <a:xfrm>
            <a:off x="406201" y="1583548"/>
            <a:ext cx="6021493" cy="2011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349" b="11488"/>
          <a:stretch/>
        </p:blipFill>
        <p:spPr>
          <a:xfrm>
            <a:off x="3567267" y="3905686"/>
            <a:ext cx="5370546" cy="25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Application of cytogenetic techniques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50731"/>
            <a:ext cx="7130235" cy="4590631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Abnormalities in chromosome number 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Down syndrome </a:t>
            </a:r>
            <a:r>
              <a:rPr lang="en-US" sz="2400" dirty="0"/>
              <a:t>(Trisomy 21, 47, </a:t>
            </a:r>
            <a:r>
              <a:rPr lang="ru-RU" sz="2400" dirty="0"/>
              <a:t>ХХ</a:t>
            </a:r>
            <a:r>
              <a:rPr lang="en-US" sz="2400" dirty="0"/>
              <a:t> (</a:t>
            </a:r>
            <a:r>
              <a:rPr lang="ru-RU" sz="2400" dirty="0"/>
              <a:t>ХУ</a:t>
            </a:r>
            <a:r>
              <a:rPr lang="en-US" sz="2400" dirty="0"/>
              <a:t>) +21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 err="1">
                <a:solidFill>
                  <a:srgbClr val="0070C0"/>
                </a:solidFill>
              </a:rPr>
              <a:t>Patau</a:t>
            </a:r>
            <a:r>
              <a:rPr lang="en-US" sz="2400" i="1" dirty="0">
                <a:solidFill>
                  <a:srgbClr val="0070C0"/>
                </a:solidFill>
              </a:rPr>
              <a:t> syndrome </a:t>
            </a:r>
            <a:r>
              <a:rPr lang="en-US" sz="2400" dirty="0"/>
              <a:t>(Trisomy 13, 47XX (XY), 13+)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094" y="1327638"/>
            <a:ext cx="1993565" cy="2164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32" y="4183083"/>
            <a:ext cx="501744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4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409"/>
            <a:ext cx="7306081" cy="5592954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Edwards syndrome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(Trisomy 18, 47XX (XY), 18+)</a:t>
            </a:r>
            <a:endParaRPr lang="ru-RU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i="1" dirty="0">
                <a:solidFill>
                  <a:srgbClr val="0070C0"/>
                </a:solidFill>
              </a:rPr>
              <a:t>Turner syndrome </a:t>
            </a:r>
            <a:r>
              <a:rPr lang="en-US" sz="2400" dirty="0"/>
              <a:t>(</a:t>
            </a:r>
            <a:r>
              <a:rPr lang="en-US" sz="2400" dirty="0" err="1"/>
              <a:t>Monosomy</a:t>
            </a:r>
            <a:r>
              <a:rPr lang="en-US" sz="2400" dirty="0"/>
              <a:t> 45, XO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 err="1">
                <a:solidFill>
                  <a:srgbClr val="0070C0"/>
                </a:solidFill>
              </a:rPr>
              <a:t>Klinefelter’s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syndrome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(47, XXY or XXY)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522" y="345745"/>
            <a:ext cx="2536156" cy="1981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46" b="10890"/>
          <a:stretch/>
        </p:blipFill>
        <p:spPr>
          <a:xfrm>
            <a:off x="6664150" y="2327117"/>
            <a:ext cx="4273482" cy="1923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144" y="4308489"/>
            <a:ext cx="1792379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8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18" y="501163"/>
            <a:ext cx="8596668" cy="55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Abnormalities in chromosome structure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Cri du chat syndrome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i="1" dirty="0"/>
              <a:t>Cat-cry</a:t>
            </a:r>
            <a:r>
              <a:rPr lang="en-US" sz="2400" dirty="0"/>
              <a:t> </a:t>
            </a:r>
            <a:r>
              <a:rPr lang="en-US" sz="2400" i="1" dirty="0"/>
              <a:t>syndrome,</a:t>
            </a:r>
            <a:r>
              <a:rPr lang="en-US" sz="2400" dirty="0"/>
              <a:t> 5p−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>
                <a:solidFill>
                  <a:srgbClr val="0070C0"/>
                </a:solidFill>
              </a:rPr>
              <a:t>Wolf–</a:t>
            </a:r>
            <a:r>
              <a:rPr lang="en-US" sz="2400" i="1" dirty="0" err="1">
                <a:solidFill>
                  <a:srgbClr val="0070C0"/>
                </a:solidFill>
              </a:rPr>
              <a:t>Hirschhorn</a:t>
            </a:r>
            <a:r>
              <a:rPr lang="en-US" sz="2400" i="1" dirty="0">
                <a:solidFill>
                  <a:srgbClr val="0070C0"/>
                </a:solidFill>
              </a:rPr>
              <a:t> syndrome</a:t>
            </a:r>
            <a:r>
              <a:rPr lang="en-US" sz="2400" dirty="0"/>
              <a:t> (</a:t>
            </a:r>
            <a:r>
              <a:rPr lang="en-US" sz="2400" i="1" dirty="0"/>
              <a:t>WHS, Pitt syndrome,</a:t>
            </a:r>
            <a:r>
              <a:rPr lang="en-US" sz="2400" dirty="0"/>
              <a:t> 4p−)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48" y="1765420"/>
            <a:ext cx="5060119" cy="1505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20" y="3735097"/>
            <a:ext cx="212159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0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7038"/>
            <a:ext cx="8596668" cy="67407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Biochemical testing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60585"/>
            <a:ext cx="10102035" cy="48807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is </a:t>
            </a:r>
            <a:r>
              <a:rPr lang="en-US" sz="2800" dirty="0"/>
              <a:t>used for detecting of the enzymatic activity of a protein </a:t>
            </a:r>
            <a:r>
              <a:rPr lang="en-US" sz="2800" i="1" dirty="0"/>
              <a:t>in vitro.</a:t>
            </a:r>
            <a:r>
              <a:rPr lang="en-US" sz="2800" dirty="0"/>
              <a:t> </a:t>
            </a:r>
            <a:endParaRPr lang="ru-RU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The objects of biochemical testing may </a:t>
            </a:r>
            <a:r>
              <a:rPr lang="en-US" sz="2800" dirty="0" smtClean="0">
                <a:solidFill>
                  <a:srgbClr val="0070C0"/>
                </a:solidFill>
              </a:rPr>
              <a:t>be:</a:t>
            </a:r>
          </a:p>
          <a:p>
            <a:r>
              <a:rPr lang="en-US" sz="2800" dirty="0" smtClean="0"/>
              <a:t> urine</a:t>
            </a:r>
          </a:p>
          <a:p>
            <a:r>
              <a:rPr lang="en-US" sz="2800" dirty="0" smtClean="0"/>
              <a:t>blood </a:t>
            </a:r>
          </a:p>
          <a:p>
            <a:r>
              <a:rPr lang="en-US" sz="2800" dirty="0" smtClean="0"/>
              <a:t>plasma </a:t>
            </a:r>
            <a:r>
              <a:rPr lang="en-US" sz="2800" dirty="0"/>
              <a:t>and blood cells.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subject of a biochemical testing may </a:t>
            </a:r>
            <a:r>
              <a:rPr lang="en-US" sz="2800" dirty="0">
                <a:solidFill>
                  <a:srgbClr val="0070C0"/>
                </a:solidFill>
              </a:rPr>
              <a:t>serve various classes of organic and inorganic </a:t>
            </a:r>
            <a:r>
              <a:rPr lang="en-US" sz="2800" dirty="0" smtClean="0">
                <a:solidFill>
                  <a:srgbClr val="0070C0"/>
                </a:solidFill>
              </a:rPr>
              <a:t>substances:</a:t>
            </a:r>
          </a:p>
          <a:p>
            <a:r>
              <a:rPr lang="en-US" sz="2800" dirty="0" smtClean="0"/>
              <a:t>amino acids</a:t>
            </a:r>
          </a:p>
          <a:p>
            <a:r>
              <a:rPr lang="en-US" sz="2800" dirty="0" smtClean="0"/>
              <a:t>Carbohydrates</a:t>
            </a:r>
          </a:p>
          <a:p>
            <a:r>
              <a:rPr lang="en-US" sz="2800" dirty="0" smtClean="0"/>
              <a:t>Lipids etc.</a:t>
            </a:r>
          </a:p>
          <a:p>
            <a:pPr marL="0" indent="0">
              <a:buNone/>
            </a:pPr>
            <a:r>
              <a:rPr lang="en-US" sz="2800" dirty="0" smtClean="0"/>
              <a:t>Biochemical </a:t>
            </a:r>
            <a:r>
              <a:rPr lang="en-US" sz="2800" dirty="0"/>
              <a:t>methods are divided into </a:t>
            </a:r>
            <a:r>
              <a:rPr lang="en-US" sz="2800" i="1" dirty="0"/>
              <a:t>qualitative </a:t>
            </a:r>
            <a:r>
              <a:rPr lang="en-US" sz="2800" dirty="0"/>
              <a:t>and </a:t>
            </a:r>
            <a:r>
              <a:rPr lang="en-US" sz="2800" i="1" dirty="0"/>
              <a:t>quantitative</a:t>
            </a:r>
            <a:r>
              <a:rPr lang="en-US" sz="28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761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92" y="378069"/>
            <a:ext cx="10188402" cy="592706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Newborn Screening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In </a:t>
            </a:r>
            <a:r>
              <a:rPr lang="en-US" sz="2800" dirty="0"/>
              <a:t>developed countries, the certain screening tests must be done on all newborn infants.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well-known newborn screening test is for PKU. </a:t>
            </a:r>
            <a:endParaRPr lang="en-US" sz="2800" dirty="0" smtClean="0"/>
          </a:p>
          <a:p>
            <a:r>
              <a:rPr lang="en-US" sz="2800" dirty="0" smtClean="0"/>
              <a:t>PKU </a:t>
            </a:r>
            <a:r>
              <a:rPr lang="en-US" sz="2800" dirty="0"/>
              <a:t>is an autosomal, recessively inherited metabolic disorder characterized by a lack or, an enzyme involved in the metabolism of an amino acid called phenylalanine. Because this enzyme does not function properly, persons with PKU have a buildup of phenylalanine in their bodies, which results in severe mental retardation if untreated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82" y="1089089"/>
            <a:ext cx="5273497" cy="234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85" y="3192864"/>
            <a:ext cx="3432345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Population study (statistical method)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5031"/>
            <a:ext cx="10066866" cy="4476331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Population genetics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is the study of allele frequencies and genotype frequencies in the population, and the determination of how these frequencies change from one generation to the next.</a:t>
            </a:r>
            <a:endParaRPr lang="ru-RU" sz="2000" dirty="0"/>
          </a:p>
          <a:p>
            <a:r>
              <a:rPr lang="en-US" sz="2000" dirty="0"/>
              <a:t>A </a:t>
            </a:r>
            <a:r>
              <a:rPr lang="en-US" sz="2000" b="1" i="1" dirty="0">
                <a:solidFill>
                  <a:srgbClr val="0070C0"/>
                </a:solidFill>
              </a:rPr>
              <a:t>population</a:t>
            </a:r>
            <a:r>
              <a:rPr lang="en-US" sz="2000" b="1" dirty="0"/>
              <a:t> </a:t>
            </a:r>
            <a:r>
              <a:rPr lang="en-US" sz="2000" dirty="0"/>
              <a:t>is any group of members of the same species in a given geographical area. </a:t>
            </a:r>
            <a:endParaRPr lang="ru-RU" sz="2000" dirty="0"/>
          </a:p>
          <a:p>
            <a:r>
              <a:rPr lang="en-US" sz="2000" dirty="0"/>
              <a:t>The genes in a population comprise its gene pool.</a:t>
            </a:r>
            <a:endParaRPr lang="ru-RU" sz="2000" dirty="0"/>
          </a:p>
          <a:p>
            <a:r>
              <a:rPr lang="en-US" sz="2000" dirty="0"/>
              <a:t>The </a:t>
            </a:r>
            <a:r>
              <a:rPr lang="en-US" sz="2000" b="1" i="1" dirty="0">
                <a:solidFill>
                  <a:srgbClr val="0070C0"/>
                </a:solidFill>
              </a:rPr>
              <a:t>allele frequency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is a proportion of alleles for that gene in the gene pool. </a:t>
            </a:r>
            <a:endParaRPr lang="ru-RU" sz="2000" dirty="0"/>
          </a:p>
          <a:p>
            <a:r>
              <a:rPr lang="en-US" sz="2000" dirty="0"/>
              <a:t>The </a:t>
            </a:r>
            <a:r>
              <a:rPr lang="en-US" sz="2000" b="1" i="1" dirty="0">
                <a:solidFill>
                  <a:srgbClr val="0070C0"/>
                </a:solidFill>
              </a:rPr>
              <a:t>genotype frequencies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are the proportions of heterozygotes and the two types of homozygotes in the population.</a:t>
            </a:r>
            <a:endParaRPr lang="ru-RU" sz="2000" dirty="0"/>
          </a:p>
          <a:p>
            <a:r>
              <a:rPr lang="en-US" sz="2000" dirty="0"/>
              <a:t>The </a:t>
            </a:r>
            <a:r>
              <a:rPr lang="en-US" sz="2000" b="1" i="1" dirty="0">
                <a:solidFill>
                  <a:srgbClr val="0070C0"/>
                </a:solidFill>
              </a:rPr>
              <a:t>phenotypic frequency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is simply the percentage of people in the population who have a certain (analyzing) trait.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46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78069"/>
            <a:ext cx="10102035" cy="566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estimate the distribution of alleles in population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Hardy – </a:t>
            </a:r>
            <a:r>
              <a:rPr lang="en-US" sz="2800" b="1" dirty="0" smtClean="0">
                <a:solidFill>
                  <a:srgbClr val="FF0000"/>
                </a:solidFill>
              </a:rPr>
              <a:t>Weinberg Law </a:t>
            </a:r>
            <a:r>
              <a:rPr lang="en-US" sz="2800" dirty="0" smtClean="0">
                <a:solidFill>
                  <a:schemeClr val="tx2"/>
                </a:solidFill>
              </a:rPr>
              <a:t>is used.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                          P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+ 2pq + q</a:t>
            </a:r>
            <a:r>
              <a:rPr lang="en-US" sz="2800" b="1" baseline="30000" dirty="0">
                <a:solidFill>
                  <a:srgbClr val="0070C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 = 1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/>
              <a:t>In this </a:t>
            </a:r>
            <a:r>
              <a:rPr lang="en-US" sz="2800" dirty="0" smtClean="0"/>
              <a:t>equation: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p2</a:t>
            </a:r>
            <a:r>
              <a:rPr lang="en-US" sz="2800" dirty="0" smtClean="0"/>
              <a:t> </a:t>
            </a:r>
            <a:r>
              <a:rPr lang="en-US" sz="2800" dirty="0"/>
              <a:t>represents homozygous dominant individuals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AA)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q2</a:t>
            </a:r>
            <a:r>
              <a:rPr lang="en-US" sz="2800" dirty="0" smtClean="0"/>
              <a:t> </a:t>
            </a:r>
            <a:r>
              <a:rPr lang="en-US" sz="2800" dirty="0"/>
              <a:t>represents homozygous recessive individuals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aa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2pq</a:t>
            </a:r>
            <a:r>
              <a:rPr lang="en-US" sz="2800" dirty="0" smtClean="0"/>
              <a:t> </a:t>
            </a:r>
            <a:r>
              <a:rPr lang="en-US" sz="2800" dirty="0"/>
              <a:t>represents heterozygotes </a:t>
            </a:r>
            <a:r>
              <a:rPr lang="en-US" sz="2800" dirty="0">
                <a:solidFill>
                  <a:srgbClr val="0070C0"/>
                </a:solidFill>
              </a:rPr>
              <a:t>(Aa).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                           p </a:t>
            </a:r>
            <a:r>
              <a:rPr lang="en-US" sz="2800" b="1" dirty="0">
                <a:solidFill>
                  <a:srgbClr val="0070C0"/>
                </a:solidFill>
              </a:rPr>
              <a:t>+ q = 1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/>
              <a:t>Where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represents all dominant alleles for a </a:t>
            </a:r>
            <a:r>
              <a:rPr lang="en-US" sz="2800" dirty="0" smtClean="0"/>
              <a:t>gene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q</a:t>
            </a:r>
            <a:r>
              <a:rPr lang="en-US" sz="2800" i="1" dirty="0" smtClean="0"/>
              <a:t> </a:t>
            </a:r>
            <a:r>
              <a:rPr lang="en-US" sz="2800" dirty="0"/>
              <a:t>represents all recessive alleles.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5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9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Classification of Genetic Disorders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977"/>
            <a:ext cx="10576820" cy="464338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Chromosome disorders </a:t>
            </a:r>
            <a:r>
              <a:rPr lang="en-US" sz="2400" b="1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defects are </a:t>
            </a:r>
            <a:r>
              <a:rPr lang="en-US" sz="2400" dirty="0"/>
              <a:t>due </a:t>
            </a:r>
            <a:r>
              <a:rPr lang="en-US" sz="2400" dirty="0" smtClean="0"/>
              <a:t>to structural or numerical chromosomal abnormalities.</a:t>
            </a:r>
          </a:p>
          <a:p>
            <a:r>
              <a:rPr lang="en-US" sz="2400" dirty="0" smtClean="0"/>
              <a:t>(</a:t>
            </a:r>
            <a:r>
              <a:rPr lang="en-US" sz="2400" dirty="0">
                <a:solidFill>
                  <a:srgbClr val="0070C0"/>
                </a:solidFill>
              </a:rPr>
              <a:t>For example: </a:t>
            </a:r>
            <a:r>
              <a:rPr lang="en-US" sz="2400" i="1" dirty="0"/>
              <a:t>Down’s syndrome</a:t>
            </a:r>
            <a:r>
              <a:rPr lang="en-US" sz="2400" dirty="0"/>
              <a:t>, </a:t>
            </a:r>
            <a:r>
              <a:rPr lang="en-US" sz="2400" i="1" dirty="0"/>
              <a:t>Cat cry syndrome</a:t>
            </a:r>
            <a:r>
              <a:rPr lang="en-US" sz="2400" dirty="0"/>
              <a:t> etc.)</a:t>
            </a:r>
            <a:endParaRPr lang="ru-RU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Single-gene defects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caused by </a:t>
            </a:r>
            <a:r>
              <a:rPr lang="en-US" sz="2400" dirty="0" smtClean="0"/>
              <a:t>gene-level mutations (substitutions? Insertion, deletion etc.). </a:t>
            </a:r>
          </a:p>
          <a:p>
            <a:r>
              <a:rPr lang="en-US" sz="2400" dirty="0" smtClean="0"/>
              <a:t>(</a:t>
            </a:r>
            <a:r>
              <a:rPr lang="en-US" sz="2400" dirty="0">
                <a:solidFill>
                  <a:srgbClr val="0070C0"/>
                </a:solidFill>
              </a:rPr>
              <a:t>For example: </a:t>
            </a:r>
            <a:r>
              <a:rPr lang="en-US" sz="2400" i="1" dirty="0"/>
              <a:t>Cystic fibrosis, Sickle cell anemia</a:t>
            </a:r>
            <a:r>
              <a:rPr lang="en-US" sz="2400" dirty="0"/>
              <a:t> etc.)</a:t>
            </a:r>
            <a:endParaRPr lang="ru-RU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Multifactorial disorders </a:t>
            </a:r>
            <a:r>
              <a:rPr lang="en-US" sz="2400" dirty="0"/>
              <a:t>are determined by several genes and the </a:t>
            </a:r>
            <a:r>
              <a:rPr lang="en-US" sz="2400" dirty="0" smtClean="0"/>
              <a:t>environment.</a:t>
            </a:r>
          </a:p>
          <a:p>
            <a:r>
              <a:rPr lang="en-US" sz="2400" dirty="0" smtClean="0"/>
              <a:t>(</a:t>
            </a:r>
            <a:r>
              <a:rPr lang="en-US" sz="2400" dirty="0">
                <a:solidFill>
                  <a:srgbClr val="0070C0"/>
                </a:solidFill>
              </a:rPr>
              <a:t>For example: </a:t>
            </a:r>
            <a:r>
              <a:rPr lang="en-US" sz="2400" i="1" dirty="0" smtClean="0"/>
              <a:t>Alzheimer </a:t>
            </a:r>
            <a:r>
              <a:rPr lang="en-US" sz="2400" i="1" dirty="0"/>
              <a:t>disease, diabetes,</a:t>
            </a:r>
            <a:r>
              <a:rPr lang="en-US" sz="2400" dirty="0"/>
              <a:t> and </a:t>
            </a:r>
            <a:r>
              <a:rPr lang="en-US" sz="2400" i="1" dirty="0"/>
              <a:t>hypertension</a:t>
            </a:r>
            <a:r>
              <a:rPr lang="en-US" sz="2400" dirty="0"/>
              <a:t>).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1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ru-RU" b="1" dirty="0" err="1">
                <a:solidFill>
                  <a:srgbClr val="FF0000"/>
                </a:solidFill>
              </a:rPr>
              <a:t>ethods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of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Human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Genetics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43099"/>
            <a:ext cx="9310728" cy="40982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Pedigree analysis	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Twins studies	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Cytogenetic techniques	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Molecular cytogenetic	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Biochemical testing	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Population study (statistical method)	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9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Pedigree analysis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2277"/>
            <a:ext cx="10691120" cy="452908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is the method of </a:t>
            </a:r>
            <a:r>
              <a:rPr lang="en-US" sz="2800" dirty="0" smtClean="0"/>
              <a:t>Human Genetics that </a:t>
            </a:r>
            <a:r>
              <a:rPr lang="en-US" sz="2800" dirty="0"/>
              <a:t>provides information about the medical history of analyzing family.</a:t>
            </a:r>
            <a:endParaRPr lang="ru-RU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Pedigrees </a:t>
            </a:r>
            <a:r>
              <a:rPr lang="en-US" sz="2800" dirty="0"/>
              <a:t>can be used in the clinical setting, such </a:t>
            </a:r>
            <a:r>
              <a:rPr lang="en-US" sz="2800" dirty="0" smtClean="0"/>
              <a:t>as:</a:t>
            </a:r>
          </a:p>
          <a:p>
            <a:r>
              <a:rPr lang="en-US" sz="2800" dirty="0" smtClean="0"/>
              <a:t>genetic </a:t>
            </a:r>
            <a:r>
              <a:rPr lang="en-US" sz="2800" dirty="0"/>
              <a:t>counseling </a:t>
            </a:r>
            <a:r>
              <a:rPr lang="en-US" sz="2800" dirty="0" smtClean="0"/>
              <a:t>sessions</a:t>
            </a:r>
          </a:p>
          <a:p>
            <a:r>
              <a:rPr lang="en-US" sz="2800" dirty="0" smtClean="0"/>
              <a:t>genetic evaluations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genetic research.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902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7108"/>
            <a:ext cx="10743874" cy="4564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Pedigree analysis includes three steps:</a:t>
            </a:r>
            <a:endParaRPr lang="ru-RU" sz="2800" dirty="0"/>
          </a:p>
          <a:p>
            <a:pPr lvl="0"/>
            <a:r>
              <a:rPr lang="en-US" sz="2800" dirty="0">
                <a:solidFill>
                  <a:srgbClr val="0070C0"/>
                </a:solidFill>
              </a:rPr>
              <a:t>Collecting of the family history. 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 err="1">
                <a:solidFill>
                  <a:srgbClr val="0070C0"/>
                </a:solidFill>
              </a:rPr>
              <a:t>Drawing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and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Recording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Pedigree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</a:p>
          <a:p>
            <a:pPr lvl="0"/>
            <a:r>
              <a:rPr lang="ru-RU" sz="2800" dirty="0" err="1">
                <a:solidFill>
                  <a:srgbClr val="0070C0"/>
                </a:solidFill>
              </a:rPr>
              <a:t>Analyzing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of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pedigree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712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26477"/>
            <a:ext cx="10313051" cy="52148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 step. </a:t>
            </a:r>
            <a:r>
              <a:rPr lang="en-US" sz="2800" b="1" dirty="0" smtClean="0">
                <a:solidFill>
                  <a:srgbClr val="0070C0"/>
                </a:solidFill>
              </a:rPr>
              <a:t>Collecting </a:t>
            </a:r>
            <a:r>
              <a:rPr lang="en-US" sz="2800" b="1" dirty="0">
                <a:solidFill>
                  <a:srgbClr val="0070C0"/>
                </a:solidFill>
              </a:rPr>
              <a:t>of the family history</a:t>
            </a:r>
            <a:endParaRPr lang="en-US" sz="2800" b="1" dirty="0" smtClean="0"/>
          </a:p>
          <a:p>
            <a:r>
              <a:rPr lang="en-US" sz="2400" dirty="0"/>
              <a:t>A person whose pedigree is being studied is called a </a:t>
            </a:r>
            <a:r>
              <a:rPr lang="en-US" sz="2400" b="1" dirty="0" err="1" smtClean="0">
                <a:solidFill>
                  <a:srgbClr val="FF0000"/>
                </a:solidFill>
              </a:rPr>
              <a:t>proband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/>
              <a:t>this stage, the geneticist  interview the </a:t>
            </a:r>
            <a:r>
              <a:rPr lang="en-US" sz="2400" dirty="0" err="1"/>
              <a:t>proband</a:t>
            </a:r>
            <a:r>
              <a:rPr lang="en-US" sz="2400" dirty="0"/>
              <a:t> about himself and all his relatives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information </a:t>
            </a:r>
            <a:r>
              <a:rPr lang="en-US" sz="2400" dirty="0"/>
              <a:t>must be </a:t>
            </a:r>
            <a:r>
              <a:rPr lang="en-US" sz="2400" dirty="0" smtClean="0"/>
              <a:t>complete, even </a:t>
            </a:r>
            <a:r>
              <a:rPr lang="en-US" sz="2400" dirty="0"/>
              <a:t>the smallest details </a:t>
            </a:r>
            <a:r>
              <a:rPr lang="en-US" sz="2400" dirty="0" smtClean="0"/>
              <a:t>matter.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 step. </a:t>
            </a:r>
            <a:r>
              <a:rPr lang="ru-RU" sz="2800" b="1" dirty="0" err="1" smtClean="0">
                <a:solidFill>
                  <a:srgbClr val="0070C0"/>
                </a:solidFill>
              </a:rPr>
              <a:t>Drawing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and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Recording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Pedigree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Pedigrees are hand — drawn or created using special computer software. The standard </a:t>
            </a:r>
            <a:r>
              <a:rPr lang="en-US" sz="2400" dirty="0" smtClean="0">
                <a:solidFill>
                  <a:schemeClr val="tx1"/>
                </a:solidFill>
              </a:rPr>
              <a:t>pedigree </a:t>
            </a:r>
            <a:r>
              <a:rPr lang="en-US" sz="2400" dirty="0">
                <a:solidFill>
                  <a:schemeClr val="tx1"/>
                </a:solidFill>
              </a:rPr>
              <a:t>typically includes at least three generations.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71501"/>
            <a:ext cx="11315374" cy="5469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When composing a pedigree, the </a:t>
            </a:r>
            <a:r>
              <a:rPr lang="en-US" sz="2800" dirty="0" err="1" smtClean="0"/>
              <a:t>spetial</a:t>
            </a:r>
            <a:r>
              <a:rPr lang="en-US" sz="2800" dirty="0" smtClean="0"/>
              <a:t> symbols </a:t>
            </a:r>
            <a:r>
              <a:rPr lang="en-US" sz="2800" dirty="0"/>
              <a:t>are </a:t>
            </a:r>
            <a:r>
              <a:rPr lang="en-US" sz="2800" dirty="0" smtClean="0"/>
              <a:t>used: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69" y="1395808"/>
            <a:ext cx="5334462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8409"/>
            <a:ext cx="8596668" cy="559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3 step:</a:t>
            </a:r>
            <a:r>
              <a:rPr lang="en-US" sz="2800" i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Analyzing of pedigree.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One </a:t>
            </a:r>
            <a:r>
              <a:rPr lang="en-US" sz="2800" dirty="0"/>
              <a:t>of the purposes of analyzing of pedigree is to determine the pattern of inheritance. 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There are six patterns of inheritance: </a:t>
            </a:r>
            <a:endParaRPr lang="en-US" sz="2800" dirty="0" smtClean="0"/>
          </a:p>
          <a:p>
            <a:r>
              <a:rPr lang="en-US" sz="2800" i="1" dirty="0" smtClean="0">
                <a:solidFill>
                  <a:srgbClr val="0070C0"/>
                </a:solidFill>
              </a:rPr>
              <a:t>Autosomal </a:t>
            </a:r>
            <a:r>
              <a:rPr lang="en-US" sz="2800" i="1" dirty="0">
                <a:solidFill>
                  <a:srgbClr val="0070C0"/>
                </a:solidFill>
              </a:rPr>
              <a:t>Dominant, 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0070C0"/>
                </a:solidFill>
              </a:rPr>
              <a:t>Autosomal </a:t>
            </a:r>
            <a:r>
              <a:rPr lang="en-US" sz="2800" i="1" dirty="0">
                <a:solidFill>
                  <a:srgbClr val="0070C0"/>
                </a:solidFill>
              </a:rPr>
              <a:t>Recessive, 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0070C0"/>
                </a:solidFill>
              </a:rPr>
              <a:t>X-Linked </a:t>
            </a:r>
            <a:r>
              <a:rPr lang="en-US" sz="2800" i="1" dirty="0">
                <a:solidFill>
                  <a:srgbClr val="0070C0"/>
                </a:solidFill>
              </a:rPr>
              <a:t>Dominant, 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0070C0"/>
                </a:solidFill>
              </a:rPr>
              <a:t>X-Linked </a:t>
            </a:r>
            <a:r>
              <a:rPr lang="en-US" sz="2800" i="1" dirty="0">
                <a:solidFill>
                  <a:srgbClr val="0070C0"/>
                </a:solidFill>
              </a:rPr>
              <a:t>Recessive, 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0070C0"/>
                </a:solidFill>
              </a:rPr>
              <a:t>Y- </a:t>
            </a:r>
            <a:r>
              <a:rPr lang="en-US" sz="2800" i="1" dirty="0">
                <a:solidFill>
                  <a:srgbClr val="0070C0"/>
                </a:solidFill>
              </a:rPr>
              <a:t>Linked,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i="1" dirty="0" smtClean="0">
                <a:solidFill>
                  <a:srgbClr val="0070C0"/>
                </a:solidFill>
              </a:rPr>
              <a:t>Maternal </a:t>
            </a:r>
            <a:r>
              <a:rPr lang="en-US" sz="2800" i="1" dirty="0">
                <a:solidFill>
                  <a:srgbClr val="0070C0"/>
                </a:solidFill>
              </a:rPr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mithochondrial</a:t>
            </a:r>
            <a:r>
              <a:rPr lang="en-US" sz="2800" i="1" dirty="0">
                <a:solidFill>
                  <a:srgbClr val="0070C0"/>
                </a:solidFill>
              </a:rPr>
              <a:t>) inheritance.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634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1169</Words>
  <Application>Microsoft Office PowerPoint</Application>
  <PresentationFormat>Широкоэкранный</PresentationFormat>
  <Paragraphs>162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Грань</vt:lpstr>
      <vt:lpstr>Lecture</vt:lpstr>
      <vt:lpstr>Human Genetics – </vt:lpstr>
      <vt:lpstr>Classification of Genetic Disorders </vt:lpstr>
      <vt:lpstr>Methods of Human Genetics:</vt:lpstr>
      <vt:lpstr>Pedigree analysis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Twins studies </vt:lpstr>
      <vt:lpstr>Презентация PowerPoint</vt:lpstr>
      <vt:lpstr>Cytogenetic techniques </vt:lpstr>
      <vt:lpstr>Презентация PowerPoint</vt:lpstr>
      <vt:lpstr>Презентация PowerPoint</vt:lpstr>
      <vt:lpstr>Презентация PowerPoint</vt:lpstr>
      <vt:lpstr>Application of cytogenetic techniques </vt:lpstr>
      <vt:lpstr>Презентация PowerPoint</vt:lpstr>
      <vt:lpstr>Презентация PowerPoint</vt:lpstr>
      <vt:lpstr>Biochemical testing</vt:lpstr>
      <vt:lpstr>Презентация PowerPoint</vt:lpstr>
      <vt:lpstr>Презентация PowerPoint</vt:lpstr>
      <vt:lpstr>Population study (statistical method)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User</dc:creator>
  <cp:lastModifiedBy>User</cp:lastModifiedBy>
  <cp:revision>14</cp:revision>
  <dcterms:created xsi:type="dcterms:W3CDTF">2021-01-24T20:58:14Z</dcterms:created>
  <dcterms:modified xsi:type="dcterms:W3CDTF">2021-12-07T10:56:05Z</dcterms:modified>
</cp:coreProperties>
</file>