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Default Extension="png" ContentType="image/png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5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75677" y="889689"/>
            <a:ext cx="15536644" cy="2006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3446" y="3544807"/>
            <a:ext cx="17101185" cy="482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42" y="0"/>
            <a:ext cx="18288635" cy="10287000"/>
            <a:chOff x="-42" y="0"/>
            <a:chExt cx="18288635" cy="1028700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217737" y="0"/>
              <a:ext cx="7067549" cy="10286999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1238207" y="1013810"/>
              <a:ext cx="17050385" cy="9525"/>
            </a:xfrm>
            <a:custGeom>
              <a:avLst/>
              <a:gdLst/>
              <a:ahLst/>
              <a:cxnLst/>
              <a:rect l="l" t="t" r="r" b="b"/>
              <a:pathLst>
                <a:path w="17050385" h="9525">
                  <a:moveTo>
                    <a:pt x="0" y="9525"/>
                  </a:moveTo>
                  <a:lnTo>
                    <a:pt x="17049792" y="9525"/>
                  </a:lnTo>
                  <a:lnTo>
                    <a:pt x="17049792" y="0"/>
                  </a:lnTo>
                  <a:lnTo>
                    <a:pt x="0" y="0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FE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-42" y="983604"/>
              <a:ext cx="1238250" cy="66675"/>
            </a:xfrm>
            <a:custGeom>
              <a:avLst/>
              <a:gdLst/>
              <a:ahLst/>
              <a:cxnLst/>
              <a:rect l="l" t="t" r="r" b="b"/>
              <a:pathLst>
                <a:path w="1238250" h="66675">
                  <a:moveTo>
                    <a:pt x="1238250" y="0"/>
                  </a:moveTo>
                  <a:lnTo>
                    <a:pt x="1238250" y="66675"/>
                  </a:lnTo>
                  <a:lnTo>
                    <a:pt x="0" y="66675"/>
                  </a:lnTo>
                  <a:lnTo>
                    <a:pt x="0" y="0"/>
                  </a:lnTo>
                  <a:lnTo>
                    <a:pt x="1238250" y="0"/>
                  </a:lnTo>
                  <a:close/>
                </a:path>
              </a:pathLst>
            </a:custGeom>
            <a:solidFill>
              <a:srgbClr val="BFE7D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858537" y="2530043"/>
            <a:ext cx="9843135" cy="4587875"/>
          </a:xfrm>
          <a:prstGeom prst="rect">
            <a:avLst/>
          </a:prstGeom>
        </p:spPr>
        <p:txBody>
          <a:bodyPr wrap="square" lIns="0" tIns="127635" rIns="0" bIns="0" rtlCol="0" vert="horz">
            <a:spAutoFit/>
          </a:bodyPr>
          <a:lstStyle/>
          <a:p>
            <a:pPr marL="12700" marR="5080">
              <a:lnSpc>
                <a:spcPts val="8780"/>
              </a:lnSpc>
              <a:spcBef>
                <a:spcPts val="1005"/>
              </a:spcBef>
            </a:pPr>
            <a:r>
              <a:rPr dirty="0" sz="8000" spc="-10">
                <a:solidFill>
                  <a:srgbClr val="FEFFFF"/>
                </a:solidFill>
                <a:latin typeface="Noto Sans"/>
                <a:cs typeface="Noto Sans"/>
              </a:rPr>
              <a:t>Современная </a:t>
            </a:r>
            <a:r>
              <a:rPr dirty="0" sz="8000" spc="45">
                <a:solidFill>
                  <a:srgbClr val="FEFFFF"/>
                </a:solidFill>
                <a:latin typeface="Noto Sans"/>
                <a:cs typeface="Noto Sans"/>
              </a:rPr>
              <a:t>экспертно</a:t>
            </a:r>
            <a:r>
              <a:rPr dirty="0" sz="7600" spc="45">
                <a:solidFill>
                  <a:srgbClr val="FEFFFF"/>
                </a:solidFill>
                <a:latin typeface="[F500]"/>
                <a:cs typeface="[F500]"/>
              </a:rPr>
              <a:t>- </a:t>
            </a:r>
            <a:r>
              <a:rPr dirty="0" sz="8000" spc="-10">
                <a:solidFill>
                  <a:srgbClr val="FEFFFF"/>
                </a:solidFill>
                <a:latin typeface="Noto Sans"/>
                <a:cs typeface="Noto Sans"/>
              </a:rPr>
              <a:t>реабилитационная диагностика</a:t>
            </a:r>
            <a:endParaRPr sz="8000">
              <a:latin typeface="Noto Sans"/>
              <a:cs typeface="Noto Sans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58537" y="7522710"/>
            <a:ext cx="4518660" cy="885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5400"/>
              </a:lnSpc>
              <a:spcBef>
                <a:spcPts val="100"/>
              </a:spcBef>
            </a:pPr>
            <a:r>
              <a:rPr dirty="0" sz="2250" spc="50">
                <a:solidFill>
                  <a:srgbClr val="BFE7DE"/>
                </a:solidFill>
                <a:latin typeface="Noto Sans"/>
                <a:cs typeface="Noto Sans"/>
              </a:rPr>
              <a:t>Подготовила</a:t>
            </a:r>
            <a:r>
              <a:rPr dirty="0" sz="2250" spc="50">
                <a:solidFill>
                  <a:srgbClr val="BFE7DE"/>
                </a:solidFill>
                <a:latin typeface="Times New Roman"/>
                <a:cs typeface="Times New Roman"/>
              </a:rPr>
              <a:t>:</a:t>
            </a:r>
            <a:r>
              <a:rPr dirty="0" sz="2250" spc="55">
                <a:solidFill>
                  <a:srgbClr val="BFE7DE"/>
                </a:solidFill>
                <a:latin typeface="Times New Roman"/>
                <a:cs typeface="Times New Roman"/>
              </a:rPr>
              <a:t> </a:t>
            </a:r>
            <a:r>
              <a:rPr dirty="0" sz="2250" spc="50">
                <a:solidFill>
                  <a:srgbClr val="BFE7DE"/>
                </a:solidFill>
                <a:latin typeface="Noto Sans"/>
                <a:cs typeface="Noto Sans"/>
              </a:rPr>
              <a:t>студентка</a:t>
            </a:r>
            <a:r>
              <a:rPr dirty="0" sz="2250" spc="40">
                <a:solidFill>
                  <a:srgbClr val="BFE7DE"/>
                </a:solidFill>
                <a:latin typeface="Noto Sans"/>
                <a:cs typeface="Noto Sans"/>
              </a:rPr>
              <a:t> </a:t>
            </a:r>
            <a:r>
              <a:rPr dirty="0" sz="2250">
                <a:solidFill>
                  <a:srgbClr val="BFE7DE"/>
                </a:solidFill>
                <a:latin typeface="Times New Roman"/>
                <a:cs typeface="Times New Roman"/>
              </a:rPr>
              <a:t>401-</a:t>
            </a:r>
            <a:r>
              <a:rPr dirty="0" sz="2250" spc="-25">
                <a:solidFill>
                  <a:srgbClr val="BFE7DE"/>
                </a:solidFill>
                <a:latin typeface="Noto Sans"/>
                <a:cs typeface="Noto Sans"/>
              </a:rPr>
              <a:t>СР </a:t>
            </a:r>
            <a:r>
              <a:rPr dirty="0" sz="2250" spc="50">
                <a:solidFill>
                  <a:srgbClr val="BFE7DE"/>
                </a:solidFill>
                <a:latin typeface="Noto Sans"/>
                <a:cs typeface="Noto Sans"/>
              </a:rPr>
              <a:t>Попова</a:t>
            </a:r>
            <a:r>
              <a:rPr dirty="0" sz="2250" spc="25">
                <a:solidFill>
                  <a:srgbClr val="BFE7DE"/>
                </a:solidFill>
                <a:latin typeface="Noto Sans"/>
                <a:cs typeface="Noto Sans"/>
              </a:rPr>
              <a:t> </a:t>
            </a:r>
            <a:r>
              <a:rPr dirty="0" sz="2250" spc="-20">
                <a:solidFill>
                  <a:srgbClr val="BFE7DE"/>
                </a:solidFill>
                <a:latin typeface="Noto Sans"/>
                <a:cs typeface="Noto Sans"/>
              </a:rPr>
              <a:t>Е</a:t>
            </a:r>
            <a:r>
              <a:rPr dirty="0" sz="2250" spc="-20">
                <a:solidFill>
                  <a:srgbClr val="BFE7DE"/>
                </a:solidFill>
                <a:latin typeface="Times New Roman"/>
                <a:cs typeface="Times New Roman"/>
              </a:rPr>
              <a:t>.</a:t>
            </a:r>
            <a:r>
              <a:rPr dirty="0" sz="2250" spc="-20">
                <a:solidFill>
                  <a:srgbClr val="BFE7DE"/>
                </a:solidFill>
                <a:latin typeface="Noto Sans"/>
                <a:cs typeface="Noto Sans"/>
              </a:rPr>
              <a:t>А</a:t>
            </a:r>
            <a:r>
              <a:rPr dirty="0" sz="2250" spc="-20">
                <a:solidFill>
                  <a:srgbClr val="BFE7DE"/>
                </a:solidFill>
                <a:latin typeface="Times New Roman"/>
                <a:cs typeface="Times New Roman"/>
              </a:rPr>
              <a:t>.</a:t>
            </a:r>
            <a:endParaRPr sz="2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5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046594" y="11"/>
            <a:ext cx="66675" cy="10287000"/>
          </a:xfrm>
          <a:custGeom>
            <a:avLst/>
            <a:gdLst/>
            <a:ahLst/>
            <a:cxnLst/>
            <a:rect l="l" t="t" r="r" b="b"/>
            <a:pathLst>
              <a:path w="66675" h="10287000">
                <a:moveTo>
                  <a:pt x="66675" y="0"/>
                </a:moveTo>
                <a:lnTo>
                  <a:pt x="0" y="0"/>
                </a:lnTo>
                <a:lnTo>
                  <a:pt x="0" y="1238250"/>
                </a:lnTo>
                <a:lnTo>
                  <a:pt x="26962" y="1238250"/>
                </a:lnTo>
                <a:lnTo>
                  <a:pt x="26962" y="10287000"/>
                </a:lnTo>
                <a:lnTo>
                  <a:pt x="36487" y="10287000"/>
                </a:lnTo>
                <a:lnTo>
                  <a:pt x="36487" y="1238250"/>
                </a:lnTo>
                <a:lnTo>
                  <a:pt x="66675" y="1238250"/>
                </a:lnTo>
                <a:lnTo>
                  <a:pt x="66675" y="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60009" y="907427"/>
            <a:ext cx="15768319" cy="2254250"/>
          </a:xfrm>
          <a:prstGeom prst="rect"/>
        </p:spPr>
        <p:txBody>
          <a:bodyPr wrap="square" lIns="0" tIns="11557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10"/>
              </a:spcBef>
            </a:pPr>
            <a:r>
              <a:rPr dirty="0" sz="4200" spc="-85"/>
              <a:t>Экспертно-</a:t>
            </a:r>
            <a:r>
              <a:rPr dirty="0" sz="4200" spc="-20"/>
              <a:t>реабилитационная</a:t>
            </a:r>
            <a:endParaRPr sz="4200"/>
          </a:p>
          <a:p>
            <a:pPr algn="ctr" marL="12700" marR="5080">
              <a:lnSpc>
                <a:spcPts val="5850"/>
              </a:lnSpc>
              <a:spcBef>
                <a:spcPts val="130"/>
              </a:spcBef>
            </a:pPr>
            <a:r>
              <a:rPr dirty="0" sz="4200" spc="-30"/>
              <a:t>диагностика</a:t>
            </a:r>
            <a:r>
              <a:rPr dirty="0" sz="4200" spc="-285"/>
              <a:t> </a:t>
            </a:r>
            <a:r>
              <a:rPr dirty="0" sz="4200" spc="-30"/>
              <a:t>включает</a:t>
            </a:r>
            <a:r>
              <a:rPr dirty="0" sz="4200" spc="-280"/>
              <a:t> </a:t>
            </a:r>
            <a:r>
              <a:rPr dirty="0" sz="4200" spc="-170"/>
              <a:t>всестороннее</a:t>
            </a:r>
            <a:r>
              <a:rPr dirty="0" sz="4200" spc="-280"/>
              <a:t> </a:t>
            </a:r>
            <a:r>
              <a:rPr dirty="0" sz="4200" spc="-114"/>
              <a:t>обследование</a:t>
            </a:r>
            <a:r>
              <a:rPr dirty="0" sz="4200" spc="-280"/>
              <a:t> </a:t>
            </a:r>
            <a:r>
              <a:rPr dirty="0" sz="4200" spc="35"/>
              <a:t>и </a:t>
            </a:r>
            <a:r>
              <a:rPr dirty="0" sz="4200" spc="-80"/>
              <a:t>состоит</a:t>
            </a:r>
            <a:r>
              <a:rPr dirty="0" sz="4200" spc="-295"/>
              <a:t> </a:t>
            </a:r>
            <a:r>
              <a:rPr dirty="0" sz="4200" spc="-240"/>
              <a:t>из</a:t>
            </a:r>
            <a:r>
              <a:rPr dirty="0" sz="4200" spc="-295"/>
              <a:t> </a:t>
            </a:r>
            <a:r>
              <a:rPr dirty="0" sz="4200" spc="-65"/>
              <a:t>следующих</a:t>
            </a:r>
            <a:r>
              <a:rPr dirty="0" sz="4200" spc="-295"/>
              <a:t> </a:t>
            </a:r>
            <a:r>
              <a:rPr dirty="0" sz="4200" spc="-10"/>
              <a:t>этапов:</a:t>
            </a:r>
            <a:endParaRPr sz="4200"/>
          </a:p>
        </p:txBody>
      </p:sp>
      <p:sp>
        <p:nvSpPr>
          <p:cNvPr id="5" name="object 5" descr=""/>
          <p:cNvSpPr txBox="1"/>
          <p:nvPr/>
        </p:nvSpPr>
        <p:spPr>
          <a:xfrm>
            <a:off x="2568334" y="3905313"/>
            <a:ext cx="12053570" cy="5008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3695" indent="-352425">
              <a:lnSpc>
                <a:spcPct val="100000"/>
              </a:lnSpc>
              <a:spcBef>
                <a:spcPts val="100"/>
              </a:spcBef>
              <a:buSzPct val="93750"/>
              <a:buAutoNum type="arabicParenR"/>
              <a:tabLst>
                <a:tab pos="353695" algn="l"/>
              </a:tabLst>
            </a:pPr>
            <a:r>
              <a:rPr dirty="0" sz="3200" spc="-25">
                <a:latin typeface="Trebuchet MS"/>
                <a:cs typeface="Trebuchet MS"/>
              </a:rPr>
              <a:t>клинико-</a:t>
            </a:r>
            <a:r>
              <a:rPr dirty="0" sz="3200">
                <a:latin typeface="Trebuchet MS"/>
                <a:cs typeface="Trebuchet MS"/>
              </a:rPr>
              <a:t>функциональная</a:t>
            </a:r>
            <a:r>
              <a:rPr dirty="0" sz="3200" spc="285">
                <a:latin typeface="Trebuchet MS"/>
                <a:cs typeface="Trebuchet MS"/>
              </a:rPr>
              <a:t> </a:t>
            </a:r>
            <a:r>
              <a:rPr dirty="0" sz="3200" spc="-10">
                <a:latin typeface="Trebuchet MS"/>
                <a:cs typeface="Trebuchet MS"/>
              </a:rPr>
              <a:t>диагностика;</a:t>
            </a:r>
            <a:endParaRPr sz="3200">
              <a:latin typeface="Trebuchet MS"/>
              <a:cs typeface="Trebuchet MS"/>
            </a:endParaRPr>
          </a:p>
          <a:p>
            <a:pPr marL="12700" marR="5080" indent="-11430">
              <a:lnSpc>
                <a:spcPts val="8850"/>
              </a:lnSpc>
              <a:spcBef>
                <a:spcPts val="1130"/>
              </a:spcBef>
              <a:buSzPct val="93750"/>
              <a:buAutoNum type="arabicParenR"/>
              <a:tabLst>
                <a:tab pos="353695" algn="l"/>
              </a:tabLst>
            </a:pPr>
            <a:r>
              <a:rPr dirty="0" sz="3200">
                <a:latin typeface="Trebuchet MS"/>
                <a:cs typeface="Trebuchet MS"/>
              </a:rPr>
              <a:t>	</a:t>
            </a:r>
            <a:r>
              <a:rPr dirty="0" sz="3200">
                <a:latin typeface="Trebuchet MS"/>
                <a:cs typeface="Trebuchet MS"/>
              </a:rPr>
              <a:t>психологическая</a:t>
            </a:r>
            <a:r>
              <a:rPr dirty="0" sz="3200" spc="30">
                <a:latin typeface="Trebuchet MS"/>
                <a:cs typeface="Trebuchet MS"/>
              </a:rPr>
              <a:t> </a:t>
            </a:r>
            <a:r>
              <a:rPr dirty="0" sz="3200">
                <a:latin typeface="Trebuchet MS"/>
                <a:cs typeface="Trebuchet MS"/>
              </a:rPr>
              <a:t>экспертно-</a:t>
            </a:r>
            <a:r>
              <a:rPr dirty="0" sz="3200" spc="65">
                <a:latin typeface="Trebuchet MS"/>
                <a:cs typeface="Trebuchet MS"/>
              </a:rPr>
              <a:t>реабилитационная</a:t>
            </a:r>
            <a:r>
              <a:rPr dirty="0" sz="3200" spc="30">
                <a:latin typeface="Trebuchet MS"/>
                <a:cs typeface="Trebuchet MS"/>
              </a:rPr>
              <a:t> </a:t>
            </a:r>
            <a:r>
              <a:rPr dirty="0" sz="3200" spc="-10">
                <a:latin typeface="Trebuchet MS"/>
                <a:cs typeface="Trebuchet MS"/>
              </a:rPr>
              <a:t>диагностика; </a:t>
            </a:r>
            <a:r>
              <a:rPr dirty="0" sz="3200">
                <a:latin typeface="Trebuchet MS"/>
                <a:cs typeface="Trebuchet MS"/>
              </a:rPr>
              <a:t>3)социальная</a:t>
            </a:r>
            <a:r>
              <a:rPr dirty="0" sz="3200" spc="130">
                <a:latin typeface="Trebuchet MS"/>
                <a:cs typeface="Trebuchet MS"/>
              </a:rPr>
              <a:t> </a:t>
            </a:r>
            <a:r>
              <a:rPr dirty="0" sz="3200">
                <a:latin typeface="Trebuchet MS"/>
                <a:cs typeface="Trebuchet MS"/>
              </a:rPr>
              <a:t>экспертно-</a:t>
            </a:r>
            <a:r>
              <a:rPr dirty="0" sz="3200" spc="65">
                <a:latin typeface="Trebuchet MS"/>
                <a:cs typeface="Trebuchet MS"/>
              </a:rPr>
              <a:t>реабилитационная</a:t>
            </a:r>
            <a:r>
              <a:rPr dirty="0" sz="3200" spc="135">
                <a:latin typeface="Trebuchet MS"/>
                <a:cs typeface="Trebuchet MS"/>
              </a:rPr>
              <a:t> </a:t>
            </a:r>
            <a:r>
              <a:rPr dirty="0" sz="3200" spc="-10">
                <a:latin typeface="Trebuchet MS"/>
                <a:cs typeface="Trebuchet MS"/>
              </a:rPr>
              <a:t>диагностика; </a:t>
            </a:r>
            <a:r>
              <a:rPr dirty="0" sz="3200">
                <a:latin typeface="Trebuchet MS"/>
                <a:cs typeface="Trebuchet MS"/>
              </a:rPr>
              <a:t>4)педагогическая</a:t>
            </a:r>
            <a:r>
              <a:rPr dirty="0" sz="3200" spc="-125">
                <a:latin typeface="Trebuchet MS"/>
                <a:cs typeface="Trebuchet MS"/>
              </a:rPr>
              <a:t> </a:t>
            </a:r>
            <a:r>
              <a:rPr dirty="0" sz="3200">
                <a:latin typeface="Trebuchet MS"/>
                <a:cs typeface="Trebuchet MS"/>
              </a:rPr>
              <a:t>экспертно-</a:t>
            </a:r>
            <a:r>
              <a:rPr dirty="0" sz="3200" spc="65">
                <a:latin typeface="Trebuchet MS"/>
                <a:cs typeface="Trebuchet MS"/>
              </a:rPr>
              <a:t>реабилитационная</a:t>
            </a:r>
            <a:r>
              <a:rPr dirty="0" sz="3200" spc="-120">
                <a:latin typeface="Trebuchet MS"/>
                <a:cs typeface="Trebuchet MS"/>
              </a:rPr>
              <a:t> </a:t>
            </a:r>
            <a:r>
              <a:rPr dirty="0" sz="3200" spc="-10">
                <a:latin typeface="Trebuchet MS"/>
                <a:cs typeface="Trebuchet MS"/>
              </a:rPr>
              <a:t>диагностика;</a:t>
            </a:r>
            <a:endParaRPr sz="3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32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3200">
                <a:latin typeface="Trebuchet MS"/>
                <a:cs typeface="Trebuchet MS"/>
              </a:rPr>
              <a:t>5)оценка</a:t>
            </a:r>
            <a:r>
              <a:rPr dirty="0" sz="3200" spc="-70">
                <a:latin typeface="Trebuchet MS"/>
                <a:cs typeface="Trebuchet MS"/>
              </a:rPr>
              <a:t> </a:t>
            </a:r>
            <a:r>
              <a:rPr dirty="0" sz="3200" spc="85">
                <a:latin typeface="Trebuchet MS"/>
                <a:cs typeface="Trebuchet MS"/>
              </a:rPr>
              <a:t>ограничений</a:t>
            </a:r>
            <a:r>
              <a:rPr dirty="0" sz="3200" spc="-70">
                <a:latin typeface="Trebuchet MS"/>
                <a:cs typeface="Trebuchet MS"/>
              </a:rPr>
              <a:t> </a:t>
            </a:r>
            <a:r>
              <a:rPr dirty="0" sz="3200" spc="-10">
                <a:latin typeface="Trebuchet MS"/>
                <a:cs typeface="Trebuchet MS"/>
              </a:rPr>
              <a:t>жизнедеятельности.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-38" y="983614"/>
            <a:ext cx="18288635" cy="66675"/>
          </a:xfrm>
          <a:custGeom>
            <a:avLst/>
            <a:gdLst/>
            <a:ahLst/>
            <a:cxnLst/>
            <a:rect l="l" t="t" r="r" b="b"/>
            <a:pathLst>
              <a:path w="18288635" h="66675">
                <a:moveTo>
                  <a:pt x="18288038" y="30200"/>
                </a:moveTo>
                <a:lnTo>
                  <a:pt x="1238237" y="30200"/>
                </a:lnTo>
                <a:lnTo>
                  <a:pt x="1238237" y="0"/>
                </a:lnTo>
                <a:lnTo>
                  <a:pt x="0" y="0"/>
                </a:lnTo>
                <a:lnTo>
                  <a:pt x="0" y="66675"/>
                </a:lnTo>
                <a:lnTo>
                  <a:pt x="1238237" y="66675"/>
                </a:lnTo>
                <a:lnTo>
                  <a:pt x="1238237" y="39725"/>
                </a:lnTo>
                <a:lnTo>
                  <a:pt x="18288038" y="39725"/>
                </a:lnTo>
                <a:lnTo>
                  <a:pt x="18288038" y="3020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986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180"/>
              </a:spcBef>
            </a:pPr>
            <a:r>
              <a:rPr dirty="0" spc="-245"/>
              <a:t>I</a:t>
            </a:r>
            <a:r>
              <a:rPr dirty="0" spc="-400"/>
              <a:t> </a:t>
            </a:r>
            <a:r>
              <a:rPr dirty="0" spc="-145"/>
              <a:t>этап</a:t>
            </a:r>
            <a:r>
              <a:rPr dirty="0" spc="-395"/>
              <a:t> </a:t>
            </a:r>
            <a:r>
              <a:rPr dirty="0" spc="-50"/>
              <a:t>-</a:t>
            </a:r>
          </a:p>
          <a:p>
            <a:pPr algn="ctr">
              <a:lnSpc>
                <a:spcPct val="100000"/>
              </a:lnSpc>
              <a:spcBef>
                <a:spcPts val="1080"/>
              </a:spcBef>
            </a:pPr>
            <a:r>
              <a:rPr dirty="0" spc="-35"/>
              <a:t>клинико-</a:t>
            </a:r>
            <a:r>
              <a:rPr dirty="0" spc="-175"/>
              <a:t>функциональная</a:t>
            </a:r>
            <a:r>
              <a:rPr dirty="0" spc="-250"/>
              <a:t> </a:t>
            </a:r>
            <a:r>
              <a:rPr dirty="0" spc="-10"/>
              <a:t>диагностика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396198" y="3893479"/>
            <a:ext cx="17491075" cy="3854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6300"/>
              </a:lnSpc>
              <a:spcBef>
                <a:spcPts val="100"/>
              </a:spcBef>
            </a:pPr>
            <a:r>
              <a:rPr dirty="0" sz="3600">
                <a:latin typeface="Arial"/>
                <a:cs typeface="Arial"/>
              </a:rPr>
              <a:t>Клинико-функциональная</a:t>
            </a:r>
            <a:r>
              <a:rPr dirty="0" sz="3600" spc="59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диагностика</a:t>
            </a:r>
            <a:r>
              <a:rPr dirty="0" sz="3600" spc="59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(наиболее</a:t>
            </a:r>
            <a:r>
              <a:rPr dirty="0" sz="3600" spc="59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важная</a:t>
            </a:r>
            <a:r>
              <a:rPr dirty="0" sz="3600" spc="59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часть</a:t>
            </a:r>
            <a:r>
              <a:rPr dirty="0" sz="3600" spc="595">
                <a:latin typeface="Arial"/>
                <a:cs typeface="Arial"/>
              </a:rPr>
              <a:t>  </a:t>
            </a:r>
            <a:r>
              <a:rPr dirty="0" sz="3600" spc="-10">
                <a:latin typeface="Arial"/>
                <a:cs typeface="Arial"/>
              </a:rPr>
              <a:t>экспертно- </a:t>
            </a:r>
            <a:r>
              <a:rPr dirty="0" sz="3600" spc="55">
                <a:latin typeface="Arial"/>
                <a:cs typeface="Arial"/>
              </a:rPr>
              <a:t>реабилитационной</a:t>
            </a:r>
            <a:r>
              <a:rPr dirty="0" sz="3600" spc="33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диагностики)</a:t>
            </a:r>
            <a:r>
              <a:rPr dirty="0" sz="3600" spc="33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-</a:t>
            </a:r>
            <a:r>
              <a:rPr dirty="0" sz="3600" spc="33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процедура,</a:t>
            </a:r>
            <a:r>
              <a:rPr dirty="0" sz="3600" spc="335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объединяющая</a:t>
            </a:r>
            <a:r>
              <a:rPr dirty="0" sz="3600" spc="330">
                <a:latin typeface="Arial"/>
                <a:cs typeface="Arial"/>
              </a:rPr>
              <a:t>  </a:t>
            </a:r>
            <a:r>
              <a:rPr dirty="0" sz="3600" spc="45">
                <a:latin typeface="Arial"/>
                <a:cs typeface="Arial"/>
              </a:rPr>
              <a:t>совокупность </a:t>
            </a:r>
            <a:r>
              <a:rPr dirty="0" sz="3600">
                <a:latin typeface="Arial"/>
                <a:cs typeface="Arial"/>
              </a:rPr>
              <a:t>методов</a:t>
            </a:r>
            <a:r>
              <a:rPr dirty="0" sz="3600" spc="55">
                <a:latin typeface="Arial"/>
                <a:cs typeface="Arial"/>
              </a:rPr>
              <a:t> получения </a:t>
            </a:r>
            <a:r>
              <a:rPr dirty="0" sz="3600">
                <a:latin typeface="Arial"/>
                <a:cs typeface="Arial"/>
              </a:rPr>
              <a:t>достоверных</a:t>
            </a:r>
            <a:r>
              <a:rPr dirty="0" sz="3600" spc="6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данных</a:t>
            </a:r>
            <a:r>
              <a:rPr dirty="0" sz="3600" spc="55">
                <a:latin typeface="Arial"/>
                <a:cs typeface="Arial"/>
              </a:rPr>
              <a:t> </a:t>
            </a:r>
            <a:r>
              <a:rPr dirty="0" sz="3600" spc="100">
                <a:latin typeface="Arial"/>
                <a:cs typeface="Arial"/>
              </a:rPr>
              <a:t>о</a:t>
            </a:r>
            <a:r>
              <a:rPr dirty="0" sz="3600" spc="6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состоянии</a:t>
            </a:r>
            <a:r>
              <a:rPr dirty="0" sz="3600" spc="5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здоровья,</a:t>
            </a:r>
            <a:r>
              <a:rPr dirty="0" sz="3600" spc="55">
                <a:latin typeface="Arial"/>
                <a:cs typeface="Arial"/>
              </a:rPr>
              <a:t>  </a:t>
            </a:r>
            <a:r>
              <a:rPr dirty="0" sz="3600" spc="-10">
                <a:latin typeface="Arial"/>
                <a:cs typeface="Arial"/>
              </a:rPr>
              <a:t>патологии,</a:t>
            </a:r>
            <a:endParaRPr sz="36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705"/>
              </a:spcBef>
            </a:pPr>
            <a:r>
              <a:rPr dirty="0" sz="3600" spc="60">
                <a:latin typeface="Arial"/>
                <a:cs typeface="Arial"/>
              </a:rPr>
              <a:t>нарушенных</a:t>
            </a:r>
            <a:r>
              <a:rPr dirty="0" sz="3600" spc="-25">
                <a:latin typeface="Arial"/>
                <a:cs typeface="Arial"/>
              </a:rPr>
              <a:t> </a:t>
            </a:r>
            <a:r>
              <a:rPr dirty="0" sz="3600" spc="140">
                <a:latin typeface="Arial"/>
                <a:cs typeface="Arial"/>
              </a:rPr>
              <a:t>и</a:t>
            </a:r>
            <a:r>
              <a:rPr dirty="0" sz="3600" spc="-2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сохранных</a:t>
            </a:r>
            <a:r>
              <a:rPr dirty="0" sz="3600" spc="-25">
                <a:latin typeface="Arial"/>
                <a:cs typeface="Arial"/>
              </a:rPr>
              <a:t> функциях</a:t>
            </a:r>
            <a:r>
              <a:rPr dirty="0" sz="3600" spc="-20">
                <a:latin typeface="Arial"/>
                <a:cs typeface="Arial"/>
              </a:rPr>
              <a:t> </a:t>
            </a:r>
            <a:r>
              <a:rPr dirty="0" sz="3600" spc="140">
                <a:latin typeface="Arial"/>
                <a:cs typeface="Arial"/>
              </a:rPr>
              <a:t>и</a:t>
            </a:r>
            <a:r>
              <a:rPr dirty="0" sz="3600" spc="-2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структур</a:t>
            </a:r>
            <a:r>
              <a:rPr dirty="0" sz="3600" spc="-25">
                <a:latin typeface="Arial"/>
                <a:cs typeface="Arial"/>
              </a:rPr>
              <a:t> </a:t>
            </a:r>
            <a:r>
              <a:rPr dirty="0" sz="3600" spc="55">
                <a:latin typeface="Arial"/>
                <a:cs typeface="Arial"/>
              </a:rPr>
              <a:t>организма</a:t>
            </a:r>
            <a:r>
              <a:rPr dirty="0" sz="3600" spc="-20">
                <a:latin typeface="Arial"/>
                <a:cs typeface="Arial"/>
              </a:rPr>
              <a:t> </a:t>
            </a:r>
            <a:r>
              <a:rPr dirty="0" sz="3600" spc="-235">
                <a:latin typeface="Arial"/>
                <a:cs typeface="Arial"/>
              </a:rPr>
              <a:t>,</a:t>
            </a:r>
            <a:r>
              <a:rPr dirty="0" sz="3600" spc="-2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достаточных</a:t>
            </a:r>
            <a:r>
              <a:rPr dirty="0" sz="3600" spc="-25">
                <a:latin typeface="Arial"/>
                <a:cs typeface="Arial"/>
              </a:rPr>
              <a:t> для</a:t>
            </a:r>
            <a:endParaRPr sz="3600">
              <a:latin typeface="Arial"/>
              <a:cs typeface="Arial"/>
            </a:endParaRPr>
          </a:p>
          <a:p>
            <a:pPr algn="just" marL="12700" marR="5080">
              <a:lnSpc>
                <a:spcPct val="116300"/>
              </a:lnSpc>
            </a:pPr>
            <a:r>
              <a:rPr dirty="0" sz="3600">
                <a:latin typeface="Arial"/>
                <a:cs typeface="Arial"/>
              </a:rPr>
              <a:t>вынесения</a:t>
            </a:r>
            <a:r>
              <a:rPr dirty="0" sz="3600" spc="360">
                <a:latin typeface="Arial"/>
                <a:cs typeface="Arial"/>
              </a:rPr>
              <a:t>  </a:t>
            </a:r>
            <a:r>
              <a:rPr dirty="0" sz="3600" spc="70">
                <a:latin typeface="Arial"/>
                <a:cs typeface="Arial"/>
              </a:rPr>
              <a:t>экспертного</a:t>
            </a:r>
            <a:r>
              <a:rPr dirty="0" sz="3600" spc="360">
                <a:latin typeface="Arial"/>
                <a:cs typeface="Arial"/>
              </a:rPr>
              <a:t>  </a:t>
            </a:r>
            <a:r>
              <a:rPr dirty="0" sz="3600" spc="60">
                <a:latin typeface="Arial"/>
                <a:cs typeface="Arial"/>
              </a:rPr>
              <a:t>решения</a:t>
            </a:r>
            <a:r>
              <a:rPr dirty="0" sz="3600" spc="365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об</a:t>
            </a:r>
            <a:r>
              <a:rPr dirty="0" sz="3600" spc="36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инвалидности</a:t>
            </a:r>
            <a:r>
              <a:rPr dirty="0" sz="3600" spc="365">
                <a:latin typeface="Arial"/>
                <a:cs typeface="Arial"/>
              </a:rPr>
              <a:t>  </a:t>
            </a:r>
            <a:r>
              <a:rPr dirty="0" sz="3600" spc="140">
                <a:latin typeface="Arial"/>
                <a:cs typeface="Arial"/>
              </a:rPr>
              <a:t>и</a:t>
            </a:r>
            <a:r>
              <a:rPr dirty="0" sz="3600" spc="36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потребностях</a:t>
            </a:r>
            <a:r>
              <a:rPr dirty="0" sz="3600" spc="365">
                <a:latin typeface="Arial"/>
                <a:cs typeface="Arial"/>
              </a:rPr>
              <a:t>  </a:t>
            </a:r>
            <a:r>
              <a:rPr dirty="0" sz="3600" spc="-10">
                <a:latin typeface="Arial"/>
                <a:cs typeface="Arial"/>
              </a:rPr>
              <a:t>детей- </a:t>
            </a:r>
            <a:r>
              <a:rPr dirty="0" sz="3600">
                <a:latin typeface="Arial"/>
                <a:cs typeface="Arial"/>
              </a:rPr>
              <a:t>инвалидов</a:t>
            </a:r>
            <a:r>
              <a:rPr dirty="0" sz="3600" spc="5">
                <a:latin typeface="Arial"/>
                <a:cs typeface="Arial"/>
              </a:rPr>
              <a:t> </a:t>
            </a:r>
            <a:r>
              <a:rPr dirty="0" sz="3600" spc="110">
                <a:latin typeface="Arial"/>
                <a:cs typeface="Arial"/>
              </a:rPr>
              <a:t>в</a:t>
            </a:r>
            <a:r>
              <a:rPr dirty="0" sz="3600" spc="10">
                <a:latin typeface="Arial"/>
                <a:cs typeface="Arial"/>
              </a:rPr>
              <a:t> </a:t>
            </a:r>
            <a:r>
              <a:rPr dirty="0" sz="3600" spc="-35">
                <a:latin typeface="Arial"/>
                <a:cs typeface="Arial"/>
              </a:rPr>
              <a:t>мерах,</a:t>
            </a:r>
            <a:r>
              <a:rPr dirty="0" sz="3600" spc="5">
                <a:latin typeface="Arial"/>
                <a:cs typeface="Arial"/>
              </a:rPr>
              <a:t> </a:t>
            </a:r>
            <a:r>
              <a:rPr dirty="0" sz="3600" spc="-25">
                <a:latin typeface="Arial"/>
                <a:cs typeface="Arial"/>
              </a:rPr>
              <a:t>средствах</a:t>
            </a:r>
            <a:r>
              <a:rPr dirty="0" sz="3600" spc="5">
                <a:latin typeface="Arial"/>
                <a:cs typeface="Arial"/>
              </a:rPr>
              <a:t> </a:t>
            </a:r>
            <a:r>
              <a:rPr dirty="0" sz="3600" spc="140">
                <a:latin typeface="Arial"/>
                <a:cs typeface="Arial"/>
              </a:rPr>
              <a:t>и</a:t>
            </a:r>
            <a:r>
              <a:rPr dirty="0" sz="3600" spc="10">
                <a:latin typeface="Arial"/>
                <a:cs typeface="Arial"/>
              </a:rPr>
              <a:t> </a:t>
            </a:r>
            <a:r>
              <a:rPr dirty="0" sz="3600" spc="-55">
                <a:latin typeface="Arial"/>
                <a:cs typeface="Arial"/>
              </a:rPr>
              <a:t>услугах</a:t>
            </a:r>
            <a:r>
              <a:rPr dirty="0" sz="3600" spc="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медицинской</a:t>
            </a:r>
            <a:r>
              <a:rPr dirty="0" sz="3600" spc="10">
                <a:latin typeface="Arial"/>
                <a:cs typeface="Arial"/>
              </a:rPr>
              <a:t> </a:t>
            </a:r>
            <a:r>
              <a:rPr dirty="0" sz="3600" spc="-10">
                <a:latin typeface="Arial"/>
                <a:cs typeface="Arial"/>
              </a:rPr>
              <a:t>реабилитации.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028700" y="11"/>
            <a:ext cx="66675" cy="10287000"/>
          </a:xfrm>
          <a:custGeom>
            <a:avLst/>
            <a:gdLst/>
            <a:ahLst/>
            <a:cxnLst/>
            <a:rect l="l" t="t" r="r" b="b"/>
            <a:pathLst>
              <a:path w="66675" h="10287000">
                <a:moveTo>
                  <a:pt x="66675" y="0"/>
                </a:moveTo>
                <a:lnTo>
                  <a:pt x="0" y="0"/>
                </a:lnTo>
                <a:lnTo>
                  <a:pt x="0" y="1238250"/>
                </a:lnTo>
                <a:lnTo>
                  <a:pt x="26962" y="1238250"/>
                </a:lnTo>
                <a:lnTo>
                  <a:pt x="26962" y="10286987"/>
                </a:lnTo>
                <a:lnTo>
                  <a:pt x="36487" y="10286987"/>
                </a:lnTo>
                <a:lnTo>
                  <a:pt x="36487" y="1238250"/>
                </a:lnTo>
                <a:lnTo>
                  <a:pt x="66675" y="1238250"/>
                </a:lnTo>
                <a:lnTo>
                  <a:pt x="66675" y="0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80413" y="868033"/>
            <a:ext cx="16944975" cy="20066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3774440">
              <a:lnSpc>
                <a:spcPct val="116100"/>
              </a:lnSpc>
              <a:spcBef>
                <a:spcPts val="95"/>
              </a:spcBef>
            </a:pPr>
            <a:r>
              <a:rPr dirty="0" spc="-250">
                <a:solidFill>
                  <a:srgbClr val="FFFFFF"/>
                </a:solidFill>
              </a:rPr>
              <a:t>II</a:t>
            </a:r>
            <a:r>
              <a:rPr dirty="0" spc="-355">
                <a:solidFill>
                  <a:srgbClr val="FFFFFF"/>
                </a:solidFill>
              </a:rPr>
              <a:t> </a:t>
            </a:r>
            <a:r>
              <a:rPr dirty="0" spc="-140">
                <a:solidFill>
                  <a:srgbClr val="FFFFFF"/>
                </a:solidFill>
              </a:rPr>
              <a:t>этап-</a:t>
            </a:r>
            <a:r>
              <a:rPr dirty="0" spc="-105">
                <a:solidFill>
                  <a:srgbClr val="FFFFFF"/>
                </a:solidFill>
              </a:rPr>
              <a:t>психологическая </a:t>
            </a:r>
            <a:r>
              <a:rPr dirty="0" spc="-195">
                <a:solidFill>
                  <a:srgbClr val="FFFFFF"/>
                </a:solidFill>
              </a:rPr>
              <a:t>экспертно-</a:t>
            </a:r>
            <a:r>
              <a:rPr dirty="0" spc="-80">
                <a:solidFill>
                  <a:srgbClr val="FFFFFF"/>
                </a:solidFill>
              </a:rPr>
              <a:t>реабилитационная</a:t>
            </a:r>
            <a:r>
              <a:rPr dirty="0" spc="-300">
                <a:solidFill>
                  <a:srgbClr val="FFFFFF"/>
                </a:solidFill>
              </a:rPr>
              <a:t> </a:t>
            </a:r>
            <a:r>
              <a:rPr dirty="0" spc="-10">
                <a:solidFill>
                  <a:srgbClr val="FFFFFF"/>
                </a:solidFill>
              </a:rPr>
              <a:t>диагностика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160194" y="3584602"/>
            <a:ext cx="15965805" cy="5083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5199"/>
              </a:lnSpc>
              <a:spcBef>
                <a:spcPts val="100"/>
              </a:spcBef>
            </a:pP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Психологическая</a:t>
            </a:r>
            <a:r>
              <a:rPr dirty="0" sz="3200" spc="30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экспертно-реабилитационная</a:t>
            </a:r>
            <a:r>
              <a:rPr dirty="0" sz="3200" spc="30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диагностика</a:t>
            </a:r>
            <a:r>
              <a:rPr dirty="0" sz="3200" spc="30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dirty="0" sz="3200" spc="30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обследование</a:t>
            </a:r>
            <a:r>
              <a:rPr dirty="0" sz="3200" spc="30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200" spc="-50">
                <a:solidFill>
                  <a:srgbClr val="FFFFFF"/>
                </a:solidFill>
                <a:latin typeface="Arial"/>
                <a:cs typeface="Arial"/>
              </a:rPr>
              <a:t>с </a:t>
            </a:r>
            <a:r>
              <a:rPr dirty="0" sz="3200" spc="95">
                <a:solidFill>
                  <a:srgbClr val="FFFFFF"/>
                </a:solidFill>
                <a:latin typeface="Arial"/>
                <a:cs typeface="Arial"/>
              </a:rPr>
              <a:t>помощью</a:t>
            </a:r>
            <a:r>
              <a:rPr dirty="0" sz="3200" spc="71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психодиагностических</a:t>
            </a:r>
            <a:r>
              <a:rPr dirty="0" sz="3200" spc="72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методов</a:t>
            </a:r>
            <a:r>
              <a:rPr dirty="0" sz="3200" spc="72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3200" spc="72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целью</a:t>
            </a:r>
            <a:r>
              <a:rPr dirty="0" sz="3200" spc="72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выявления</a:t>
            </a:r>
            <a:r>
              <a:rPr dirty="0" sz="3200" spc="72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200" spc="50">
                <a:solidFill>
                  <a:srgbClr val="FFFFFF"/>
                </a:solidFill>
                <a:latin typeface="Arial"/>
                <a:cs typeface="Arial"/>
              </a:rPr>
              <a:t>нарушений </a:t>
            </a:r>
            <a:r>
              <a:rPr dirty="0" sz="3200" spc="45">
                <a:solidFill>
                  <a:srgbClr val="FFFFFF"/>
                </a:solidFill>
                <a:latin typeface="Arial"/>
                <a:cs typeface="Arial"/>
              </a:rPr>
              <a:t>психических</a:t>
            </a:r>
            <a:r>
              <a:rPr dirty="0" sz="3200" spc="5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функций,</a:t>
            </a:r>
            <a:r>
              <a:rPr dirty="0" sz="3200" spc="5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адаптационных</a:t>
            </a:r>
            <a:r>
              <a:rPr dirty="0" sz="3200" spc="5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способностей</a:t>
            </a:r>
            <a:r>
              <a:rPr dirty="0" sz="3200" spc="5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dirty="0" sz="3200" spc="5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сохранных</a:t>
            </a:r>
            <a:r>
              <a:rPr dirty="0" sz="3200" spc="5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функций,</a:t>
            </a:r>
            <a:r>
              <a:rPr dirty="0" sz="3200" spc="5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35">
                <a:solidFill>
                  <a:srgbClr val="FFFFFF"/>
                </a:solidFill>
                <a:latin typeface="Arial"/>
                <a:cs typeface="Arial"/>
              </a:rPr>
              <a:t>зоны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актуального</a:t>
            </a:r>
            <a:r>
              <a:rPr dirty="0" sz="3200" spc="6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125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dirty="0" sz="3200" spc="6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ближайшего</a:t>
            </a:r>
            <a:r>
              <a:rPr dirty="0" sz="3200" spc="6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развития,</a:t>
            </a:r>
            <a:r>
              <a:rPr dirty="0" sz="3200" spc="6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60">
                <a:solidFill>
                  <a:srgbClr val="FFFFFF"/>
                </a:solidFill>
                <a:latin typeface="Arial"/>
                <a:cs typeface="Arial"/>
              </a:rPr>
              <a:t>нарушений</a:t>
            </a:r>
            <a:r>
              <a:rPr dirty="0" sz="3200" spc="6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эмоционально-волевой</a:t>
            </a:r>
            <a:r>
              <a:rPr dirty="0" sz="3200" spc="6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FFFFFF"/>
                </a:solidFill>
                <a:latin typeface="Arial"/>
                <a:cs typeface="Arial"/>
              </a:rPr>
              <a:t>сферы,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уровня</a:t>
            </a:r>
            <a:r>
              <a:rPr dirty="0" sz="3200" spc="575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притязаний,</a:t>
            </a:r>
            <a:r>
              <a:rPr dirty="0" sz="3200" spc="575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dirty="0" sz="3200" spc="45">
                <a:solidFill>
                  <a:srgbClr val="FFFFFF"/>
                </a:solidFill>
                <a:latin typeface="Arial"/>
                <a:cs typeface="Arial"/>
              </a:rPr>
              <a:t>ценностных</a:t>
            </a:r>
            <a:r>
              <a:rPr dirty="0" sz="3200" spc="580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ориентаций,</a:t>
            </a:r>
            <a:r>
              <a:rPr dirty="0" sz="3200" spc="575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определение</a:t>
            </a:r>
            <a:r>
              <a:rPr dirty="0" sz="3200" spc="580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dirty="0" sz="3200" spc="35">
                <a:solidFill>
                  <a:srgbClr val="FFFFFF"/>
                </a:solidFill>
                <a:latin typeface="Arial"/>
                <a:cs typeface="Arial"/>
              </a:rPr>
              <a:t>социальной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недостаточности,</a:t>
            </a:r>
            <a:r>
              <a:rPr dirty="0" sz="3200" spc="360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определение</a:t>
            </a:r>
            <a:r>
              <a:rPr dirty="0" sz="3200" spc="360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dirty="0" sz="3200" spc="50">
                <a:solidFill>
                  <a:srgbClr val="FFFFFF"/>
                </a:solidFill>
                <a:latin typeface="Arial"/>
                <a:cs typeface="Arial"/>
              </a:rPr>
              <a:t>реабилитационного</a:t>
            </a:r>
            <a:r>
              <a:rPr dirty="0" sz="3200" spc="360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потенциала</a:t>
            </a:r>
            <a:r>
              <a:rPr dirty="0" sz="3200" spc="365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3200" spc="360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dirty="0" sz="3200" spc="-10">
                <a:solidFill>
                  <a:srgbClr val="FFFFFF"/>
                </a:solidFill>
                <a:latin typeface="Arial"/>
                <a:cs typeface="Arial"/>
              </a:rPr>
              <a:t>учетом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имеющихся</a:t>
            </a:r>
            <a:r>
              <a:rPr dirty="0" sz="3200" spc="570">
                <a:solidFill>
                  <a:srgbClr val="FFFFFF"/>
                </a:solidFill>
                <a:latin typeface="Arial"/>
                <a:cs typeface="Arial"/>
              </a:rPr>
              <a:t>  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возможностей</a:t>
            </a:r>
            <a:r>
              <a:rPr dirty="0" sz="3200" spc="575">
                <a:solidFill>
                  <a:srgbClr val="FFFFFF"/>
                </a:solidFill>
                <a:latin typeface="Arial"/>
                <a:cs typeface="Arial"/>
              </a:rPr>
              <a:t>    </a:t>
            </a:r>
            <a:r>
              <a:rPr dirty="0" sz="3200" spc="45">
                <a:solidFill>
                  <a:srgbClr val="FFFFFF"/>
                </a:solidFill>
                <a:latin typeface="Arial"/>
                <a:cs typeface="Arial"/>
              </a:rPr>
              <a:t>реабилитационной</a:t>
            </a:r>
            <a:r>
              <a:rPr dirty="0" sz="3200" spc="570">
                <a:solidFill>
                  <a:srgbClr val="FFFFFF"/>
                </a:solidFill>
                <a:latin typeface="Arial"/>
                <a:cs typeface="Arial"/>
              </a:rPr>
              <a:t>  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системы,</a:t>
            </a:r>
            <a:r>
              <a:rPr dirty="0" sz="3200" spc="575">
                <a:solidFill>
                  <a:srgbClr val="FFFFFF"/>
                </a:solidFill>
                <a:latin typeface="Arial"/>
                <a:cs typeface="Arial"/>
              </a:rPr>
              <a:t>    </a:t>
            </a:r>
            <a:r>
              <a:rPr dirty="0" sz="3200" spc="-10">
                <a:solidFill>
                  <a:srgbClr val="FFFFFF"/>
                </a:solidFill>
                <a:latin typeface="Arial"/>
                <a:cs typeface="Arial"/>
              </a:rPr>
              <a:t>определение </a:t>
            </a:r>
            <a:r>
              <a:rPr dirty="0" sz="3200" spc="50">
                <a:solidFill>
                  <a:srgbClr val="FFFFFF"/>
                </a:solidFill>
                <a:latin typeface="Arial"/>
                <a:cs typeface="Arial"/>
              </a:rPr>
              <a:t>реабилитационного</a:t>
            </a:r>
            <a:r>
              <a:rPr dirty="0" sz="3200" spc="62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200" spc="80">
                <a:solidFill>
                  <a:srgbClr val="FFFFFF"/>
                </a:solidFill>
                <a:latin typeface="Arial"/>
                <a:cs typeface="Arial"/>
              </a:rPr>
              <a:t>прогноза</a:t>
            </a:r>
            <a:r>
              <a:rPr dirty="0" sz="3200" spc="62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dirty="0" sz="3200" spc="62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формирования</a:t>
            </a:r>
            <a:r>
              <a:rPr dirty="0" sz="3200" spc="62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индивидуальной</a:t>
            </a:r>
            <a:r>
              <a:rPr dirty="0" sz="3200" spc="62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200" spc="40">
                <a:solidFill>
                  <a:srgbClr val="FFFFFF"/>
                </a:solidFill>
                <a:latin typeface="Arial"/>
                <a:cs typeface="Arial"/>
              </a:rPr>
              <a:t>программы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реабилитации</a:t>
            </a:r>
            <a:r>
              <a:rPr dirty="0" sz="3200" spc="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FFFFFF"/>
                </a:solidFill>
                <a:latin typeface="Arial"/>
                <a:cs typeface="Arial"/>
              </a:rPr>
              <a:t>инвалида.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1"/>
            <a:ext cx="18288000" cy="10287000"/>
            <a:chOff x="0" y="1"/>
            <a:chExt cx="18288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1"/>
              <a:ext cx="18288000" cy="4876800"/>
            </a:xfrm>
            <a:custGeom>
              <a:avLst/>
              <a:gdLst/>
              <a:ahLst/>
              <a:cxnLst/>
              <a:rect l="l" t="t" r="r" b="b"/>
              <a:pathLst>
                <a:path w="18288000" h="4876800">
                  <a:moveTo>
                    <a:pt x="18288000" y="4876800"/>
                  </a:moveTo>
                  <a:lnTo>
                    <a:pt x="0" y="4876800"/>
                  </a:lnTo>
                  <a:lnTo>
                    <a:pt x="0" y="0"/>
                  </a:lnTo>
                  <a:lnTo>
                    <a:pt x="18288000" y="0"/>
                  </a:lnTo>
                  <a:lnTo>
                    <a:pt x="18288000" y="4876800"/>
                  </a:lnTo>
                  <a:close/>
                </a:path>
              </a:pathLst>
            </a:custGeom>
            <a:solidFill>
              <a:srgbClr val="BFE7D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028700" y="11"/>
              <a:ext cx="66675" cy="10287000"/>
            </a:xfrm>
            <a:custGeom>
              <a:avLst/>
              <a:gdLst/>
              <a:ahLst/>
              <a:cxnLst/>
              <a:rect l="l" t="t" r="r" b="b"/>
              <a:pathLst>
                <a:path w="66675" h="10287000">
                  <a:moveTo>
                    <a:pt x="66675" y="0"/>
                  </a:moveTo>
                  <a:lnTo>
                    <a:pt x="0" y="0"/>
                  </a:lnTo>
                  <a:lnTo>
                    <a:pt x="0" y="1238250"/>
                  </a:lnTo>
                  <a:lnTo>
                    <a:pt x="26962" y="1238250"/>
                  </a:lnTo>
                  <a:lnTo>
                    <a:pt x="26962" y="10286987"/>
                  </a:lnTo>
                  <a:lnTo>
                    <a:pt x="36487" y="10286987"/>
                  </a:lnTo>
                  <a:lnTo>
                    <a:pt x="36487" y="1238250"/>
                  </a:lnTo>
                  <a:lnTo>
                    <a:pt x="66675" y="1238250"/>
                  </a:lnTo>
                  <a:lnTo>
                    <a:pt x="66675" y="0"/>
                  </a:lnTo>
                  <a:close/>
                </a:path>
              </a:pathLst>
            </a:custGeom>
            <a:solidFill>
              <a:srgbClr val="254E7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8280" rIns="0" bIns="0" rtlCol="0" vert="horz">
            <a:spAutoFit/>
          </a:bodyPr>
          <a:lstStyle/>
          <a:p>
            <a:pPr marL="1253490">
              <a:lnSpc>
                <a:spcPct val="100000"/>
              </a:lnSpc>
              <a:spcBef>
                <a:spcPts val="100"/>
              </a:spcBef>
            </a:pPr>
            <a:r>
              <a:rPr dirty="0" spc="-250"/>
              <a:t>III</a:t>
            </a:r>
            <a:r>
              <a:rPr dirty="0" spc="-395"/>
              <a:t> </a:t>
            </a:r>
            <a:r>
              <a:rPr dirty="0" spc="-145"/>
              <a:t>этап</a:t>
            </a:r>
            <a:r>
              <a:rPr dirty="0" spc="-395"/>
              <a:t> </a:t>
            </a:r>
            <a:r>
              <a:rPr dirty="0" spc="-100"/>
              <a:t>-</a:t>
            </a:r>
            <a:r>
              <a:rPr dirty="0" spc="-395"/>
              <a:t> </a:t>
            </a:r>
            <a:r>
              <a:rPr dirty="0" spc="-185"/>
              <a:t>социальная</a:t>
            </a:r>
            <a:r>
              <a:rPr dirty="0" spc="-395"/>
              <a:t> </a:t>
            </a:r>
            <a:r>
              <a:rPr dirty="0" spc="-10"/>
              <a:t>диагностика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1572796" y="3269614"/>
            <a:ext cx="15140940" cy="5969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6100"/>
              </a:lnSpc>
              <a:spcBef>
                <a:spcPts val="95"/>
              </a:spcBef>
            </a:pPr>
            <a:r>
              <a:rPr dirty="0" sz="4200">
                <a:latin typeface="Arial"/>
                <a:cs typeface="Arial"/>
              </a:rPr>
              <a:t>Социальная</a:t>
            </a:r>
            <a:r>
              <a:rPr dirty="0" sz="4200" spc="515">
                <a:latin typeface="Arial"/>
                <a:cs typeface="Arial"/>
              </a:rPr>
              <a:t>    </a:t>
            </a:r>
            <a:r>
              <a:rPr dirty="0" sz="4200">
                <a:latin typeface="Arial"/>
                <a:cs typeface="Arial"/>
              </a:rPr>
              <a:t>диагностика</a:t>
            </a:r>
            <a:r>
              <a:rPr dirty="0" sz="4200" spc="520">
                <a:latin typeface="Arial"/>
                <a:cs typeface="Arial"/>
              </a:rPr>
              <a:t>    </a:t>
            </a:r>
            <a:r>
              <a:rPr dirty="0" sz="4200">
                <a:latin typeface="Arial"/>
                <a:cs typeface="Arial"/>
              </a:rPr>
              <a:t>объединяет</a:t>
            </a:r>
            <a:r>
              <a:rPr dirty="0" sz="4200" spc="520">
                <a:latin typeface="Arial"/>
                <a:cs typeface="Arial"/>
              </a:rPr>
              <a:t>    </a:t>
            </a:r>
            <a:r>
              <a:rPr dirty="0" sz="4200" spc="55">
                <a:latin typeface="Arial"/>
                <a:cs typeface="Arial"/>
              </a:rPr>
              <a:t>совокупность </a:t>
            </a:r>
            <a:r>
              <a:rPr dirty="0" sz="4200">
                <a:latin typeface="Arial"/>
                <a:cs typeface="Arial"/>
              </a:rPr>
              <a:t>методов</a:t>
            </a:r>
            <a:r>
              <a:rPr dirty="0" sz="4200" spc="-15">
                <a:latin typeface="Arial"/>
                <a:cs typeface="Arial"/>
              </a:rPr>
              <a:t>  </a:t>
            </a:r>
            <a:r>
              <a:rPr dirty="0" sz="4200">
                <a:latin typeface="Arial"/>
                <a:cs typeface="Arial"/>
              </a:rPr>
              <a:t>получения</a:t>
            </a:r>
            <a:r>
              <a:rPr dirty="0" sz="4200" spc="-15">
                <a:latin typeface="Arial"/>
                <a:cs typeface="Arial"/>
              </a:rPr>
              <a:t>  </a:t>
            </a:r>
            <a:r>
              <a:rPr dirty="0" sz="4200" spc="160">
                <a:latin typeface="Arial"/>
                <a:cs typeface="Arial"/>
              </a:rPr>
              <a:t>и</a:t>
            </a:r>
            <a:r>
              <a:rPr dirty="0" sz="4200" spc="-15">
                <a:latin typeface="Arial"/>
                <a:cs typeface="Arial"/>
              </a:rPr>
              <a:t>  </a:t>
            </a:r>
            <a:r>
              <a:rPr dirty="0" sz="4200">
                <a:latin typeface="Arial"/>
                <a:cs typeface="Arial"/>
              </a:rPr>
              <a:t>анализа</a:t>
            </a:r>
            <a:r>
              <a:rPr dirty="0" sz="4200" spc="-15">
                <a:latin typeface="Arial"/>
                <a:cs typeface="Arial"/>
              </a:rPr>
              <a:t>  </a:t>
            </a:r>
            <a:r>
              <a:rPr dirty="0" sz="4200">
                <a:latin typeface="Arial"/>
                <a:cs typeface="Arial"/>
              </a:rPr>
              <a:t>данных,</a:t>
            </a:r>
            <a:r>
              <a:rPr dirty="0" sz="4200" spc="-10">
                <a:latin typeface="Arial"/>
                <a:cs typeface="Arial"/>
              </a:rPr>
              <a:t>  характеризующих </a:t>
            </a:r>
            <a:r>
              <a:rPr dirty="0" sz="4200">
                <a:latin typeface="Arial"/>
                <a:cs typeface="Arial"/>
              </a:rPr>
              <a:t>социальный</a:t>
            </a:r>
            <a:r>
              <a:rPr dirty="0" sz="4200" spc="590">
                <a:latin typeface="Arial"/>
                <a:cs typeface="Arial"/>
              </a:rPr>
              <a:t>   </a:t>
            </a:r>
            <a:r>
              <a:rPr dirty="0" sz="4200">
                <a:latin typeface="Arial"/>
                <a:cs typeface="Arial"/>
              </a:rPr>
              <a:t>статус</a:t>
            </a:r>
            <a:r>
              <a:rPr dirty="0" sz="4200" spc="590">
                <a:latin typeface="Arial"/>
                <a:cs typeface="Arial"/>
              </a:rPr>
              <a:t>   </a:t>
            </a:r>
            <a:r>
              <a:rPr dirty="0" sz="4200">
                <a:latin typeface="Arial"/>
                <a:cs typeface="Arial"/>
              </a:rPr>
              <a:t>ребенка,</a:t>
            </a:r>
            <a:r>
              <a:rPr dirty="0" sz="4200" spc="590">
                <a:latin typeface="Arial"/>
                <a:cs typeface="Arial"/>
              </a:rPr>
              <a:t>   </a:t>
            </a:r>
            <a:r>
              <a:rPr dirty="0" sz="4200">
                <a:latin typeface="Arial"/>
                <a:cs typeface="Arial"/>
              </a:rPr>
              <a:t>социально-средовые</a:t>
            </a:r>
            <a:r>
              <a:rPr dirty="0" sz="4200" spc="590">
                <a:latin typeface="Arial"/>
                <a:cs typeface="Arial"/>
              </a:rPr>
              <a:t>   </a:t>
            </a:r>
            <a:r>
              <a:rPr dirty="0" sz="4200" spc="110">
                <a:latin typeface="Arial"/>
                <a:cs typeface="Arial"/>
              </a:rPr>
              <a:t>и </a:t>
            </a:r>
            <a:r>
              <a:rPr dirty="0" sz="4200">
                <a:latin typeface="Arial"/>
                <a:cs typeface="Arial"/>
              </a:rPr>
              <a:t>социально-бытовые</a:t>
            </a:r>
            <a:r>
              <a:rPr dirty="0" sz="4200" spc="755">
                <a:latin typeface="Arial"/>
                <a:cs typeface="Arial"/>
              </a:rPr>
              <a:t> </a:t>
            </a:r>
            <a:r>
              <a:rPr dirty="0" sz="4200">
                <a:latin typeface="Arial"/>
                <a:cs typeface="Arial"/>
              </a:rPr>
              <a:t>условия</a:t>
            </a:r>
            <a:r>
              <a:rPr dirty="0" sz="4200" spc="755">
                <a:latin typeface="Arial"/>
                <a:cs typeface="Arial"/>
              </a:rPr>
              <a:t> </a:t>
            </a:r>
            <a:r>
              <a:rPr dirty="0" sz="4200" spc="90">
                <a:latin typeface="Arial"/>
                <a:cs typeface="Arial"/>
              </a:rPr>
              <a:t>жизни</a:t>
            </a:r>
            <a:r>
              <a:rPr dirty="0" sz="4200" spc="755">
                <a:latin typeface="Arial"/>
                <a:cs typeface="Arial"/>
              </a:rPr>
              <a:t> </a:t>
            </a:r>
            <a:r>
              <a:rPr dirty="0" sz="4200">
                <a:latin typeface="Arial"/>
                <a:cs typeface="Arial"/>
              </a:rPr>
              <a:t>с</a:t>
            </a:r>
            <a:r>
              <a:rPr dirty="0" sz="4200" spc="755">
                <a:latin typeface="Arial"/>
                <a:cs typeface="Arial"/>
              </a:rPr>
              <a:t> </a:t>
            </a:r>
            <a:r>
              <a:rPr dirty="0" sz="4200" spc="50">
                <a:latin typeface="Arial"/>
                <a:cs typeface="Arial"/>
              </a:rPr>
              <a:t>целью</a:t>
            </a:r>
            <a:r>
              <a:rPr dirty="0" sz="4200" spc="755">
                <a:latin typeface="Arial"/>
                <a:cs typeface="Arial"/>
              </a:rPr>
              <a:t> </a:t>
            </a:r>
            <a:r>
              <a:rPr dirty="0" sz="4200" spc="-10">
                <a:latin typeface="Arial"/>
                <a:cs typeface="Arial"/>
              </a:rPr>
              <a:t>определения </a:t>
            </a:r>
            <a:r>
              <a:rPr dirty="0" sz="4200" spc="65">
                <a:latin typeface="Arial"/>
                <a:cs typeface="Arial"/>
              </a:rPr>
              <a:t>наличия</a:t>
            </a:r>
            <a:r>
              <a:rPr dirty="0" sz="4200" spc="635">
                <a:latin typeface="Arial"/>
                <a:cs typeface="Arial"/>
              </a:rPr>
              <a:t>    </a:t>
            </a:r>
            <a:r>
              <a:rPr dirty="0" sz="4200" spc="160">
                <a:latin typeface="Arial"/>
                <a:cs typeface="Arial"/>
              </a:rPr>
              <a:t>и</a:t>
            </a:r>
            <a:r>
              <a:rPr dirty="0" sz="4200" spc="635">
                <a:latin typeface="Arial"/>
                <a:cs typeface="Arial"/>
              </a:rPr>
              <a:t>    </a:t>
            </a:r>
            <a:r>
              <a:rPr dirty="0" sz="4200">
                <a:latin typeface="Arial"/>
                <a:cs typeface="Arial"/>
              </a:rPr>
              <a:t>степени</a:t>
            </a:r>
            <a:r>
              <a:rPr dirty="0" sz="4200" spc="640">
                <a:latin typeface="Arial"/>
                <a:cs typeface="Arial"/>
              </a:rPr>
              <a:t>    </a:t>
            </a:r>
            <a:r>
              <a:rPr dirty="0" sz="4200">
                <a:latin typeface="Arial"/>
                <a:cs typeface="Arial"/>
              </a:rPr>
              <a:t>выраженности</a:t>
            </a:r>
            <a:r>
              <a:rPr dirty="0" sz="4200" spc="635">
                <a:latin typeface="Arial"/>
                <a:cs typeface="Arial"/>
              </a:rPr>
              <a:t>    </a:t>
            </a:r>
            <a:r>
              <a:rPr dirty="0" sz="4200" spc="125">
                <a:latin typeface="Arial"/>
                <a:cs typeface="Arial"/>
              </a:rPr>
              <a:t>ограничений </a:t>
            </a:r>
            <a:r>
              <a:rPr dirty="0" sz="4200">
                <a:latin typeface="Arial"/>
                <a:cs typeface="Arial"/>
              </a:rPr>
              <a:t>жизнедеятельности</a:t>
            </a:r>
            <a:r>
              <a:rPr dirty="0" sz="4200" spc="355">
                <a:latin typeface="Arial"/>
                <a:cs typeface="Arial"/>
              </a:rPr>
              <a:t>   </a:t>
            </a:r>
            <a:r>
              <a:rPr dirty="0" sz="4200">
                <a:latin typeface="Arial"/>
                <a:cs typeface="Arial"/>
              </a:rPr>
              <a:t>ребенка,</a:t>
            </a:r>
            <a:r>
              <a:rPr dirty="0" sz="4200" spc="355">
                <a:latin typeface="Arial"/>
                <a:cs typeface="Arial"/>
              </a:rPr>
              <a:t>   </a:t>
            </a:r>
            <a:r>
              <a:rPr dirty="0" sz="4200" spc="110">
                <a:latin typeface="Arial"/>
                <a:cs typeface="Arial"/>
              </a:rPr>
              <a:t>оценки</a:t>
            </a:r>
            <a:r>
              <a:rPr dirty="0" sz="4200" spc="355">
                <a:latin typeface="Arial"/>
                <a:cs typeface="Arial"/>
              </a:rPr>
              <a:t>   </a:t>
            </a:r>
            <a:r>
              <a:rPr dirty="0" sz="4200">
                <a:latin typeface="Arial"/>
                <a:cs typeface="Arial"/>
              </a:rPr>
              <a:t>возможностей</a:t>
            </a:r>
            <a:r>
              <a:rPr dirty="0" sz="4200" spc="355">
                <a:latin typeface="Arial"/>
                <a:cs typeface="Arial"/>
              </a:rPr>
              <a:t>   </a:t>
            </a:r>
            <a:r>
              <a:rPr dirty="0" sz="4200" spc="110">
                <a:latin typeface="Arial"/>
                <a:cs typeface="Arial"/>
              </a:rPr>
              <a:t>и </a:t>
            </a:r>
            <a:r>
              <a:rPr dirty="0" sz="4200">
                <a:latin typeface="Arial"/>
                <a:cs typeface="Arial"/>
              </a:rPr>
              <a:t>условий</a:t>
            </a:r>
            <a:r>
              <a:rPr dirty="0" sz="4200" spc="840">
                <a:latin typeface="Arial"/>
                <a:cs typeface="Arial"/>
              </a:rPr>
              <a:t>  </a:t>
            </a:r>
            <a:r>
              <a:rPr dirty="0" sz="4200" spc="100">
                <a:latin typeface="Arial"/>
                <a:cs typeface="Arial"/>
              </a:rPr>
              <a:t>его</a:t>
            </a:r>
            <a:r>
              <a:rPr dirty="0" sz="4200" spc="844">
                <a:latin typeface="Arial"/>
                <a:cs typeface="Arial"/>
              </a:rPr>
              <a:t>  </a:t>
            </a:r>
            <a:r>
              <a:rPr dirty="0" sz="4200">
                <a:latin typeface="Arial"/>
                <a:cs typeface="Arial"/>
              </a:rPr>
              <a:t>социализации,</a:t>
            </a:r>
            <a:r>
              <a:rPr dirty="0" sz="4200" spc="844">
                <a:latin typeface="Arial"/>
                <a:cs typeface="Arial"/>
              </a:rPr>
              <a:t>  </a:t>
            </a:r>
            <a:r>
              <a:rPr dirty="0" sz="4200" spc="70">
                <a:latin typeface="Arial"/>
                <a:cs typeface="Arial"/>
              </a:rPr>
              <a:t>социальной</a:t>
            </a:r>
            <a:r>
              <a:rPr dirty="0" sz="4200" spc="844">
                <a:latin typeface="Arial"/>
                <a:cs typeface="Arial"/>
              </a:rPr>
              <a:t>  </a:t>
            </a:r>
            <a:r>
              <a:rPr dirty="0" sz="4200">
                <a:latin typeface="Arial"/>
                <a:cs typeface="Arial"/>
              </a:rPr>
              <a:t>адаптации</a:t>
            </a:r>
            <a:r>
              <a:rPr dirty="0" sz="4200" spc="844">
                <a:latin typeface="Arial"/>
                <a:cs typeface="Arial"/>
              </a:rPr>
              <a:t>  </a:t>
            </a:r>
            <a:r>
              <a:rPr dirty="0" sz="4200" spc="110">
                <a:latin typeface="Arial"/>
                <a:cs typeface="Arial"/>
              </a:rPr>
              <a:t>и </a:t>
            </a:r>
            <a:r>
              <a:rPr dirty="0" sz="4200" spc="85">
                <a:latin typeface="Arial"/>
                <a:cs typeface="Arial"/>
              </a:rPr>
              <a:t>интеграции</a:t>
            </a:r>
            <a:r>
              <a:rPr dirty="0" sz="4200" spc="-60">
                <a:latin typeface="Arial"/>
                <a:cs typeface="Arial"/>
              </a:rPr>
              <a:t> </a:t>
            </a:r>
            <a:r>
              <a:rPr dirty="0" sz="4200" spc="130">
                <a:latin typeface="Arial"/>
                <a:cs typeface="Arial"/>
              </a:rPr>
              <a:t>в</a:t>
            </a:r>
            <a:r>
              <a:rPr dirty="0" sz="4200" spc="-60">
                <a:latin typeface="Arial"/>
                <a:cs typeface="Arial"/>
              </a:rPr>
              <a:t> </a:t>
            </a:r>
            <a:r>
              <a:rPr dirty="0" sz="4200" spc="-10">
                <a:latin typeface="Arial"/>
                <a:cs typeface="Arial"/>
              </a:rPr>
              <a:t>общество.</a:t>
            </a:r>
            <a:endParaRPr sz="4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42" y="983604"/>
            <a:ext cx="18288635" cy="66675"/>
            <a:chOff x="-42" y="983604"/>
            <a:chExt cx="18288635" cy="66675"/>
          </a:xfrm>
        </p:grpSpPr>
        <p:sp>
          <p:nvSpPr>
            <p:cNvPr id="4" name="object 4" descr=""/>
            <p:cNvSpPr/>
            <p:nvPr/>
          </p:nvSpPr>
          <p:spPr>
            <a:xfrm>
              <a:off x="1238207" y="1013810"/>
              <a:ext cx="17050385" cy="9525"/>
            </a:xfrm>
            <a:custGeom>
              <a:avLst/>
              <a:gdLst/>
              <a:ahLst/>
              <a:cxnLst/>
              <a:rect l="l" t="t" r="r" b="b"/>
              <a:pathLst>
                <a:path w="17050385" h="9525">
                  <a:moveTo>
                    <a:pt x="0" y="9525"/>
                  </a:moveTo>
                  <a:lnTo>
                    <a:pt x="17049792" y="9525"/>
                  </a:lnTo>
                  <a:lnTo>
                    <a:pt x="17049792" y="0"/>
                  </a:lnTo>
                  <a:lnTo>
                    <a:pt x="0" y="0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FE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-42" y="983604"/>
              <a:ext cx="1238250" cy="66675"/>
            </a:xfrm>
            <a:custGeom>
              <a:avLst/>
              <a:gdLst/>
              <a:ahLst/>
              <a:cxnLst/>
              <a:rect l="l" t="t" r="r" b="b"/>
              <a:pathLst>
                <a:path w="1238250" h="66675">
                  <a:moveTo>
                    <a:pt x="1238250" y="0"/>
                  </a:moveTo>
                  <a:lnTo>
                    <a:pt x="1238250" y="66675"/>
                  </a:lnTo>
                  <a:lnTo>
                    <a:pt x="0" y="66675"/>
                  </a:lnTo>
                  <a:lnTo>
                    <a:pt x="0" y="0"/>
                  </a:lnTo>
                  <a:lnTo>
                    <a:pt x="1238250" y="0"/>
                  </a:lnTo>
                  <a:close/>
                </a:path>
              </a:pathLst>
            </a:custGeom>
            <a:solidFill>
              <a:srgbClr val="BFE7D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44340" rIns="0" bIns="0" rtlCol="0" vert="horz">
            <a:spAutoFit/>
          </a:bodyPr>
          <a:lstStyle/>
          <a:p>
            <a:pPr marL="630555">
              <a:lnSpc>
                <a:spcPct val="100000"/>
              </a:lnSpc>
              <a:spcBef>
                <a:spcPts val="100"/>
              </a:spcBef>
            </a:pPr>
            <a:r>
              <a:rPr dirty="0" spc="-365">
                <a:solidFill>
                  <a:srgbClr val="FFFFFF"/>
                </a:solidFill>
              </a:rPr>
              <a:t>IV</a:t>
            </a:r>
            <a:r>
              <a:rPr dirty="0" spc="-350">
                <a:solidFill>
                  <a:srgbClr val="FFFFFF"/>
                </a:solidFill>
              </a:rPr>
              <a:t> </a:t>
            </a:r>
            <a:r>
              <a:rPr dirty="0" spc="-140">
                <a:solidFill>
                  <a:srgbClr val="FFFFFF"/>
                </a:solidFill>
              </a:rPr>
              <a:t>этап-</a:t>
            </a:r>
            <a:r>
              <a:rPr dirty="0" spc="-130">
                <a:solidFill>
                  <a:srgbClr val="FFFFFF"/>
                </a:solidFill>
              </a:rPr>
              <a:t>педагогическая</a:t>
            </a:r>
            <a:r>
              <a:rPr dirty="0" spc="-350">
                <a:solidFill>
                  <a:srgbClr val="FFFFFF"/>
                </a:solidFill>
              </a:rPr>
              <a:t> </a:t>
            </a:r>
            <a:r>
              <a:rPr dirty="0" spc="-10">
                <a:solidFill>
                  <a:srgbClr val="FFFFFF"/>
                </a:solidFill>
              </a:rPr>
              <a:t>диагностика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491293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805"/>
              </a:spcBef>
            </a:pPr>
            <a:r>
              <a:rPr dirty="0" sz="3600">
                <a:solidFill>
                  <a:srgbClr val="FFFFFF"/>
                </a:solidFill>
              </a:rPr>
              <a:t>Педагогическая</a:t>
            </a:r>
            <a:r>
              <a:rPr dirty="0" sz="3600" spc="120">
                <a:solidFill>
                  <a:srgbClr val="FFFFFF"/>
                </a:solidFill>
              </a:rPr>
              <a:t> </a:t>
            </a:r>
            <a:r>
              <a:rPr dirty="0" sz="3600">
                <a:solidFill>
                  <a:srgbClr val="FFFFFF"/>
                </a:solidFill>
              </a:rPr>
              <a:t>диагностика</a:t>
            </a:r>
            <a:r>
              <a:rPr dirty="0" sz="3600" spc="120">
                <a:solidFill>
                  <a:srgbClr val="FFFFFF"/>
                </a:solidFill>
              </a:rPr>
              <a:t> </a:t>
            </a:r>
            <a:r>
              <a:rPr dirty="0" sz="3600">
                <a:solidFill>
                  <a:srgbClr val="FFFFFF"/>
                </a:solidFill>
              </a:rPr>
              <a:t>предполагает</a:t>
            </a:r>
            <a:r>
              <a:rPr dirty="0" sz="3600" spc="120">
                <a:solidFill>
                  <a:srgbClr val="FFFFFF"/>
                </a:solidFill>
              </a:rPr>
              <a:t> </a:t>
            </a:r>
            <a:r>
              <a:rPr dirty="0" sz="3600" spc="55">
                <a:solidFill>
                  <a:srgbClr val="FFFFFF"/>
                </a:solidFill>
              </a:rPr>
              <a:t>получение</a:t>
            </a:r>
            <a:r>
              <a:rPr dirty="0" sz="3600" spc="120">
                <a:solidFill>
                  <a:srgbClr val="FFFFFF"/>
                </a:solidFill>
              </a:rPr>
              <a:t> </a:t>
            </a:r>
            <a:r>
              <a:rPr dirty="0" sz="3600" spc="140">
                <a:solidFill>
                  <a:srgbClr val="FFFFFF"/>
                </a:solidFill>
              </a:rPr>
              <a:t>и</a:t>
            </a:r>
            <a:r>
              <a:rPr dirty="0" sz="3600" spc="120">
                <a:solidFill>
                  <a:srgbClr val="FFFFFF"/>
                </a:solidFill>
              </a:rPr>
              <a:t> </a:t>
            </a:r>
            <a:r>
              <a:rPr dirty="0" sz="3600">
                <a:solidFill>
                  <a:srgbClr val="FFFFFF"/>
                </a:solidFill>
              </a:rPr>
              <a:t>оценку</a:t>
            </a:r>
            <a:r>
              <a:rPr dirty="0" sz="3600" spc="120">
                <a:solidFill>
                  <a:srgbClr val="FFFFFF"/>
                </a:solidFill>
              </a:rPr>
              <a:t> </a:t>
            </a:r>
            <a:r>
              <a:rPr dirty="0" sz="3600">
                <a:solidFill>
                  <a:srgbClr val="FFFFFF"/>
                </a:solidFill>
              </a:rPr>
              <a:t>данных</a:t>
            </a:r>
            <a:r>
              <a:rPr dirty="0" sz="3600" spc="120">
                <a:solidFill>
                  <a:srgbClr val="FFFFFF"/>
                </a:solidFill>
              </a:rPr>
              <a:t> </a:t>
            </a:r>
            <a:r>
              <a:rPr dirty="0" sz="3600" spc="-25">
                <a:solidFill>
                  <a:srgbClr val="FFFFFF"/>
                </a:solidFill>
              </a:rPr>
              <a:t>об</a:t>
            </a:r>
            <a:endParaRPr sz="3600"/>
          </a:p>
          <a:p>
            <a:pPr marL="50800">
              <a:lnSpc>
                <a:spcPct val="100000"/>
              </a:lnSpc>
              <a:spcBef>
                <a:spcPts val="705"/>
              </a:spcBef>
            </a:pPr>
            <a:r>
              <a:rPr dirty="0" sz="3600">
                <a:solidFill>
                  <a:srgbClr val="FFFFFF"/>
                </a:solidFill>
              </a:rPr>
              <a:t>образовательном</a:t>
            </a:r>
            <a:r>
              <a:rPr dirty="0" sz="3600" spc="30">
                <a:solidFill>
                  <a:srgbClr val="FFFFFF"/>
                </a:solidFill>
              </a:rPr>
              <a:t> </a:t>
            </a:r>
            <a:r>
              <a:rPr dirty="0" sz="3600" spc="-80">
                <a:solidFill>
                  <a:srgbClr val="FFFFFF"/>
                </a:solidFill>
              </a:rPr>
              <a:t>статусе</a:t>
            </a:r>
            <a:r>
              <a:rPr dirty="0" sz="3600" spc="35">
                <a:solidFill>
                  <a:srgbClr val="FFFFFF"/>
                </a:solidFill>
              </a:rPr>
              <a:t> </a:t>
            </a:r>
            <a:r>
              <a:rPr dirty="0" sz="3600">
                <a:solidFill>
                  <a:srgbClr val="FFFFFF"/>
                </a:solidFill>
              </a:rPr>
              <a:t>ребенка,</a:t>
            </a:r>
            <a:r>
              <a:rPr dirty="0" sz="3600" spc="30">
                <a:solidFill>
                  <a:srgbClr val="FFFFFF"/>
                </a:solidFill>
              </a:rPr>
              <a:t> </a:t>
            </a:r>
            <a:r>
              <a:rPr dirty="0" sz="3600" spc="85">
                <a:solidFill>
                  <a:srgbClr val="FFFFFF"/>
                </a:solidFill>
              </a:rPr>
              <a:t>его</a:t>
            </a:r>
            <a:r>
              <a:rPr dirty="0" sz="3600" spc="35">
                <a:solidFill>
                  <a:srgbClr val="FFFFFF"/>
                </a:solidFill>
              </a:rPr>
              <a:t> </a:t>
            </a:r>
            <a:r>
              <a:rPr dirty="0" sz="3600" spc="55">
                <a:solidFill>
                  <a:srgbClr val="FFFFFF"/>
                </a:solidFill>
              </a:rPr>
              <a:t>обученности</a:t>
            </a:r>
            <a:r>
              <a:rPr dirty="0" sz="3600" spc="30">
                <a:solidFill>
                  <a:srgbClr val="FFFFFF"/>
                </a:solidFill>
              </a:rPr>
              <a:t> </a:t>
            </a:r>
            <a:r>
              <a:rPr dirty="0" sz="3600" spc="140">
                <a:solidFill>
                  <a:srgbClr val="FFFFFF"/>
                </a:solidFill>
              </a:rPr>
              <a:t>и</a:t>
            </a:r>
            <a:r>
              <a:rPr dirty="0" sz="3600" spc="35">
                <a:solidFill>
                  <a:srgbClr val="FFFFFF"/>
                </a:solidFill>
              </a:rPr>
              <a:t> </a:t>
            </a:r>
            <a:r>
              <a:rPr dirty="0" sz="3600">
                <a:solidFill>
                  <a:srgbClr val="FFFFFF"/>
                </a:solidFill>
              </a:rPr>
              <a:t>способности</a:t>
            </a:r>
            <a:r>
              <a:rPr dirty="0" sz="3600" spc="35">
                <a:solidFill>
                  <a:srgbClr val="FFFFFF"/>
                </a:solidFill>
              </a:rPr>
              <a:t> </a:t>
            </a:r>
            <a:r>
              <a:rPr dirty="0" sz="3600" spc="-10">
                <a:solidFill>
                  <a:srgbClr val="FFFFFF"/>
                </a:solidFill>
              </a:rPr>
              <a:t>обучаться.</a:t>
            </a:r>
            <a:endParaRPr sz="3600"/>
          </a:p>
          <a:p>
            <a:pPr marL="50800">
              <a:lnSpc>
                <a:spcPct val="100000"/>
              </a:lnSpc>
              <a:spcBef>
                <a:spcPts val="705"/>
              </a:spcBef>
            </a:pPr>
            <a:r>
              <a:rPr dirty="0" sz="3600">
                <a:solidFill>
                  <a:srgbClr val="FFFFFF"/>
                </a:solidFill>
              </a:rPr>
              <a:t>Используя</a:t>
            </a:r>
            <a:r>
              <a:rPr dirty="0" sz="3600" spc="-70">
                <a:solidFill>
                  <a:srgbClr val="FFFFFF"/>
                </a:solidFill>
              </a:rPr>
              <a:t> </a:t>
            </a:r>
            <a:r>
              <a:rPr dirty="0" sz="3600" spc="55">
                <a:solidFill>
                  <a:srgbClr val="FFFFFF"/>
                </a:solidFill>
              </a:rPr>
              <a:t>педагогические</a:t>
            </a:r>
            <a:r>
              <a:rPr dirty="0" sz="3600" spc="-55">
                <a:solidFill>
                  <a:srgbClr val="FFFFFF"/>
                </a:solidFill>
              </a:rPr>
              <a:t> </a:t>
            </a:r>
            <a:r>
              <a:rPr dirty="0" sz="3600" spc="-40">
                <a:solidFill>
                  <a:srgbClr val="FFFFFF"/>
                </a:solidFill>
              </a:rPr>
              <a:t>средства,</a:t>
            </a:r>
            <a:r>
              <a:rPr dirty="0" sz="3600" spc="-55">
                <a:solidFill>
                  <a:srgbClr val="FFFFFF"/>
                </a:solidFill>
              </a:rPr>
              <a:t> </a:t>
            </a:r>
            <a:r>
              <a:rPr dirty="0" sz="3600" spc="70">
                <a:solidFill>
                  <a:srgbClr val="FFFFFF"/>
                </a:solidFill>
              </a:rPr>
              <a:t>педагоги</a:t>
            </a:r>
            <a:r>
              <a:rPr dirty="0" sz="3600" spc="-55">
                <a:solidFill>
                  <a:srgbClr val="FFFFFF"/>
                </a:solidFill>
              </a:rPr>
              <a:t> </a:t>
            </a:r>
            <a:r>
              <a:rPr dirty="0" sz="3600">
                <a:solidFill>
                  <a:srgbClr val="FFFFFF"/>
                </a:solidFill>
              </a:rPr>
              <a:t>изучают</a:t>
            </a:r>
            <a:r>
              <a:rPr dirty="0" sz="3600" spc="-55">
                <a:solidFill>
                  <a:srgbClr val="FFFFFF"/>
                </a:solidFill>
              </a:rPr>
              <a:t> </a:t>
            </a:r>
            <a:r>
              <a:rPr dirty="0" sz="3600" spc="45">
                <a:solidFill>
                  <a:srgbClr val="FFFFFF"/>
                </a:solidFill>
              </a:rPr>
              <a:t>личность</a:t>
            </a:r>
            <a:endParaRPr sz="3600"/>
          </a:p>
          <a:p>
            <a:pPr marL="50800" marR="5080">
              <a:lnSpc>
                <a:spcPct val="116300"/>
              </a:lnSpc>
            </a:pPr>
            <a:r>
              <a:rPr dirty="0" sz="3600">
                <a:solidFill>
                  <a:srgbClr val="FFFFFF"/>
                </a:solidFill>
              </a:rPr>
              <a:t>ребенка</a:t>
            </a:r>
            <a:r>
              <a:rPr dirty="0" sz="3600" spc="10">
                <a:solidFill>
                  <a:srgbClr val="FFFFFF"/>
                </a:solidFill>
              </a:rPr>
              <a:t> </a:t>
            </a:r>
            <a:r>
              <a:rPr dirty="0" sz="3600" spc="110">
                <a:solidFill>
                  <a:srgbClr val="FFFFFF"/>
                </a:solidFill>
              </a:rPr>
              <a:t>в</a:t>
            </a:r>
            <a:r>
              <a:rPr dirty="0" sz="3600" spc="10">
                <a:solidFill>
                  <a:srgbClr val="FFFFFF"/>
                </a:solidFill>
              </a:rPr>
              <a:t> </a:t>
            </a:r>
            <a:r>
              <a:rPr dirty="0" sz="3600" spc="55">
                <a:solidFill>
                  <a:srgbClr val="FFFFFF"/>
                </a:solidFill>
              </a:rPr>
              <a:t>педагогическом</a:t>
            </a:r>
            <a:r>
              <a:rPr dirty="0" sz="3600" spc="15">
                <a:solidFill>
                  <a:srgbClr val="FFFFFF"/>
                </a:solidFill>
              </a:rPr>
              <a:t> </a:t>
            </a:r>
            <a:r>
              <a:rPr dirty="0" sz="3600">
                <a:solidFill>
                  <a:srgbClr val="FFFFFF"/>
                </a:solidFill>
              </a:rPr>
              <a:t>процессе.</a:t>
            </a:r>
            <a:r>
              <a:rPr dirty="0" sz="3600" spc="10">
                <a:solidFill>
                  <a:srgbClr val="FFFFFF"/>
                </a:solidFill>
              </a:rPr>
              <a:t> </a:t>
            </a:r>
            <a:r>
              <a:rPr dirty="0" sz="3600" spc="90">
                <a:solidFill>
                  <a:srgbClr val="FFFFFF"/>
                </a:solidFill>
              </a:rPr>
              <a:t>Они</a:t>
            </a:r>
            <a:r>
              <a:rPr dirty="0" sz="3600" spc="15">
                <a:solidFill>
                  <a:srgbClr val="FFFFFF"/>
                </a:solidFill>
              </a:rPr>
              <a:t> </a:t>
            </a:r>
            <a:r>
              <a:rPr dirty="0" sz="3600" spc="-25">
                <a:solidFill>
                  <a:srgbClr val="FFFFFF"/>
                </a:solidFill>
              </a:rPr>
              <a:t>исследуют</a:t>
            </a:r>
            <a:r>
              <a:rPr dirty="0" sz="3600" spc="10">
                <a:solidFill>
                  <a:srgbClr val="FFFFFF"/>
                </a:solidFill>
              </a:rPr>
              <a:t> </a:t>
            </a:r>
            <a:r>
              <a:rPr dirty="0" sz="3600" spc="55">
                <a:solidFill>
                  <a:srgbClr val="FFFFFF"/>
                </a:solidFill>
              </a:rPr>
              <a:t>личность</a:t>
            </a:r>
            <a:r>
              <a:rPr dirty="0" sz="3600" spc="15">
                <a:solidFill>
                  <a:srgbClr val="FFFFFF"/>
                </a:solidFill>
              </a:rPr>
              <a:t> </a:t>
            </a:r>
            <a:r>
              <a:rPr dirty="0" sz="3600">
                <a:solidFill>
                  <a:srgbClr val="FFFFFF"/>
                </a:solidFill>
              </a:rPr>
              <a:t>ученика</a:t>
            </a:r>
            <a:r>
              <a:rPr dirty="0" sz="3600" spc="10">
                <a:solidFill>
                  <a:srgbClr val="FFFFFF"/>
                </a:solidFill>
              </a:rPr>
              <a:t> </a:t>
            </a:r>
            <a:r>
              <a:rPr dirty="0" sz="3600" spc="-25">
                <a:solidFill>
                  <a:srgbClr val="FFFFFF"/>
                </a:solidFill>
              </a:rPr>
              <a:t>как </a:t>
            </a:r>
            <a:r>
              <a:rPr dirty="0" sz="3600" spc="-20">
                <a:solidFill>
                  <a:srgbClr val="FFFFFF"/>
                </a:solidFill>
              </a:rPr>
              <a:t>субъекта</a:t>
            </a:r>
            <a:r>
              <a:rPr dirty="0" sz="3600" spc="-80">
                <a:solidFill>
                  <a:srgbClr val="FFFFFF"/>
                </a:solidFill>
              </a:rPr>
              <a:t> </a:t>
            </a:r>
            <a:r>
              <a:rPr dirty="0" sz="3600" spc="55">
                <a:solidFill>
                  <a:srgbClr val="FFFFFF"/>
                </a:solidFill>
              </a:rPr>
              <a:t>учебной</a:t>
            </a:r>
            <a:r>
              <a:rPr dirty="0" sz="3600" spc="-75">
                <a:solidFill>
                  <a:srgbClr val="FFFFFF"/>
                </a:solidFill>
              </a:rPr>
              <a:t> </a:t>
            </a:r>
            <a:r>
              <a:rPr dirty="0" sz="3600">
                <a:solidFill>
                  <a:srgbClr val="FFFFFF"/>
                </a:solidFill>
              </a:rPr>
              <a:t>деятельности</a:t>
            </a:r>
            <a:r>
              <a:rPr dirty="0" sz="3600" spc="-75">
                <a:solidFill>
                  <a:srgbClr val="FFFFFF"/>
                </a:solidFill>
              </a:rPr>
              <a:t> </a:t>
            </a:r>
            <a:r>
              <a:rPr dirty="0" sz="3600" spc="140">
                <a:solidFill>
                  <a:srgbClr val="FFFFFF"/>
                </a:solidFill>
              </a:rPr>
              <a:t>и</a:t>
            </a:r>
            <a:r>
              <a:rPr dirty="0" sz="3600" spc="-75">
                <a:solidFill>
                  <a:srgbClr val="FFFFFF"/>
                </a:solidFill>
              </a:rPr>
              <a:t> </a:t>
            </a:r>
            <a:r>
              <a:rPr dirty="0" sz="3600">
                <a:solidFill>
                  <a:srgbClr val="FFFFFF"/>
                </a:solidFill>
              </a:rPr>
              <a:t>со</a:t>
            </a:r>
            <a:r>
              <a:rPr dirty="0" sz="3600" spc="-75">
                <a:solidFill>
                  <a:srgbClr val="FFFFFF"/>
                </a:solidFill>
              </a:rPr>
              <a:t> </a:t>
            </a:r>
            <a:r>
              <a:rPr dirty="0" sz="3600" spc="60">
                <a:solidFill>
                  <a:srgbClr val="FFFFFF"/>
                </a:solidFill>
              </a:rPr>
              <a:t>стороны</a:t>
            </a:r>
            <a:r>
              <a:rPr dirty="0" sz="3600" spc="-75">
                <a:solidFill>
                  <a:srgbClr val="FFFFFF"/>
                </a:solidFill>
              </a:rPr>
              <a:t> </a:t>
            </a:r>
            <a:r>
              <a:rPr dirty="0" sz="3600" spc="55">
                <a:solidFill>
                  <a:srgbClr val="FFFFFF"/>
                </a:solidFill>
              </a:rPr>
              <a:t>школьно-</a:t>
            </a:r>
            <a:r>
              <a:rPr dirty="0" sz="3600" spc="60">
                <a:solidFill>
                  <a:srgbClr val="FFFFFF"/>
                </a:solidFill>
              </a:rPr>
              <a:t>значимых</a:t>
            </a:r>
            <a:r>
              <a:rPr dirty="0" sz="3600" spc="-75">
                <a:solidFill>
                  <a:srgbClr val="FFFFFF"/>
                </a:solidFill>
              </a:rPr>
              <a:t> </a:t>
            </a:r>
            <a:r>
              <a:rPr dirty="0" sz="3600" spc="45">
                <a:solidFill>
                  <a:srgbClr val="FFFFFF"/>
                </a:solidFill>
              </a:rPr>
              <a:t>психических </a:t>
            </a:r>
            <a:r>
              <a:rPr dirty="0" sz="3600" spc="-10">
                <a:solidFill>
                  <a:srgbClr val="FFFFFF"/>
                </a:solidFill>
              </a:rPr>
              <a:t>функций.</a:t>
            </a:r>
            <a:endParaRPr sz="36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2"/>
            <a:ext cx="18288000" cy="10287000"/>
            <a:chOff x="0" y="2"/>
            <a:chExt cx="18288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2"/>
              <a:ext cx="18288000" cy="3317875"/>
            </a:xfrm>
            <a:custGeom>
              <a:avLst/>
              <a:gdLst/>
              <a:ahLst/>
              <a:cxnLst/>
              <a:rect l="l" t="t" r="r" b="b"/>
              <a:pathLst>
                <a:path w="18288000" h="3317875">
                  <a:moveTo>
                    <a:pt x="18288000" y="3317319"/>
                  </a:moveTo>
                  <a:lnTo>
                    <a:pt x="0" y="3317319"/>
                  </a:lnTo>
                  <a:lnTo>
                    <a:pt x="0" y="0"/>
                  </a:lnTo>
                  <a:lnTo>
                    <a:pt x="18288000" y="0"/>
                  </a:lnTo>
                  <a:lnTo>
                    <a:pt x="18288000" y="3317319"/>
                  </a:lnTo>
                  <a:close/>
                </a:path>
              </a:pathLst>
            </a:custGeom>
            <a:solidFill>
              <a:srgbClr val="BFE7D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7195775" y="11"/>
              <a:ext cx="66675" cy="10287000"/>
            </a:xfrm>
            <a:custGeom>
              <a:avLst/>
              <a:gdLst/>
              <a:ahLst/>
              <a:cxnLst/>
              <a:rect l="l" t="t" r="r" b="b"/>
              <a:pathLst>
                <a:path w="66675" h="10287000">
                  <a:moveTo>
                    <a:pt x="66675" y="0"/>
                  </a:moveTo>
                  <a:lnTo>
                    <a:pt x="0" y="0"/>
                  </a:lnTo>
                  <a:lnTo>
                    <a:pt x="0" y="1238250"/>
                  </a:lnTo>
                  <a:lnTo>
                    <a:pt x="26974" y="1238250"/>
                  </a:lnTo>
                  <a:lnTo>
                    <a:pt x="26974" y="10287000"/>
                  </a:lnTo>
                  <a:lnTo>
                    <a:pt x="36499" y="10287000"/>
                  </a:lnTo>
                  <a:lnTo>
                    <a:pt x="36499" y="1238250"/>
                  </a:lnTo>
                  <a:lnTo>
                    <a:pt x="66675" y="1238250"/>
                  </a:lnTo>
                  <a:lnTo>
                    <a:pt x="66675" y="0"/>
                  </a:lnTo>
                  <a:close/>
                </a:path>
              </a:pathLst>
            </a:custGeom>
            <a:solidFill>
              <a:srgbClr val="254E7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73837" y="88675"/>
            <a:ext cx="14740890" cy="2254250"/>
          </a:xfrm>
          <a:prstGeom prst="rect"/>
        </p:spPr>
        <p:txBody>
          <a:bodyPr wrap="square" lIns="0" tIns="11557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10"/>
              </a:spcBef>
            </a:pPr>
            <a:r>
              <a:rPr dirty="0" sz="4200" spc="-360"/>
              <a:t>V</a:t>
            </a:r>
            <a:r>
              <a:rPr dirty="0" sz="4200" spc="-300"/>
              <a:t> </a:t>
            </a:r>
            <a:r>
              <a:rPr dirty="0" sz="4200" spc="-114"/>
              <a:t>этап</a:t>
            </a:r>
            <a:r>
              <a:rPr dirty="0" sz="4200" spc="-295"/>
              <a:t> </a:t>
            </a:r>
            <a:r>
              <a:rPr dirty="0" sz="4200" spc="-70"/>
              <a:t>-</a:t>
            </a:r>
            <a:r>
              <a:rPr dirty="0" sz="4200" spc="-300"/>
              <a:t> </a:t>
            </a:r>
            <a:r>
              <a:rPr dirty="0" sz="4200" spc="-10"/>
              <a:t>определение</a:t>
            </a:r>
            <a:endParaRPr sz="4200"/>
          </a:p>
          <a:p>
            <a:pPr algn="ctr" marL="12700" marR="5080">
              <a:lnSpc>
                <a:spcPts val="5850"/>
              </a:lnSpc>
              <a:spcBef>
                <a:spcPts val="130"/>
              </a:spcBef>
            </a:pPr>
            <a:r>
              <a:rPr dirty="0" sz="4200" spc="-85"/>
              <a:t>потребностей</a:t>
            </a:r>
            <a:r>
              <a:rPr dirty="0" sz="4200" spc="-250"/>
              <a:t> </a:t>
            </a:r>
            <a:r>
              <a:rPr dirty="0" sz="4200"/>
              <a:t>инвалидов</a:t>
            </a:r>
            <a:r>
              <a:rPr dirty="0" sz="4200" spc="-250"/>
              <a:t> </a:t>
            </a:r>
            <a:r>
              <a:rPr dirty="0" sz="4200" spc="85"/>
              <a:t>и</a:t>
            </a:r>
            <a:r>
              <a:rPr dirty="0" sz="4200" spc="-245"/>
              <a:t> </a:t>
            </a:r>
            <a:r>
              <a:rPr dirty="0" sz="4200" spc="55"/>
              <a:t>лиц</a:t>
            </a:r>
            <a:r>
              <a:rPr dirty="0" sz="4200" spc="-250"/>
              <a:t> </a:t>
            </a:r>
            <a:r>
              <a:rPr dirty="0" sz="4200" spc="-560"/>
              <a:t>с</a:t>
            </a:r>
            <a:r>
              <a:rPr dirty="0" sz="4200" spc="-245"/>
              <a:t> </a:t>
            </a:r>
            <a:r>
              <a:rPr dirty="0" sz="4200" spc="-80"/>
              <a:t>прогнозируемой </a:t>
            </a:r>
            <a:r>
              <a:rPr dirty="0" sz="4200" spc="-90"/>
              <a:t>инвалидностью</a:t>
            </a:r>
            <a:r>
              <a:rPr dirty="0" sz="4200" spc="-295"/>
              <a:t> </a:t>
            </a:r>
            <a:r>
              <a:rPr dirty="0" sz="4200" spc="204"/>
              <a:t>в</a:t>
            </a:r>
            <a:r>
              <a:rPr dirty="0" sz="4200" spc="-290"/>
              <a:t> </a:t>
            </a:r>
            <a:r>
              <a:rPr dirty="0" sz="4200" spc="-120"/>
              <a:t>мерах</a:t>
            </a:r>
            <a:r>
              <a:rPr dirty="0" sz="4200" spc="-290"/>
              <a:t> </a:t>
            </a:r>
            <a:r>
              <a:rPr dirty="0" sz="4200" spc="-10"/>
              <a:t>социальной</a:t>
            </a:r>
            <a:endParaRPr sz="4200"/>
          </a:p>
        </p:txBody>
      </p:sp>
      <p:sp>
        <p:nvSpPr>
          <p:cNvPr id="6" name="object 6" descr=""/>
          <p:cNvSpPr txBox="1"/>
          <p:nvPr/>
        </p:nvSpPr>
        <p:spPr>
          <a:xfrm>
            <a:off x="1741259" y="2420395"/>
            <a:ext cx="14805660" cy="7394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latin typeface="Arial Black"/>
                <a:cs typeface="Arial Black"/>
              </a:rPr>
              <a:t>помощи,</a:t>
            </a:r>
            <a:r>
              <a:rPr dirty="0" sz="4200" spc="-185">
                <a:latin typeface="Arial Black"/>
                <a:cs typeface="Arial Black"/>
              </a:rPr>
              <a:t> </a:t>
            </a:r>
            <a:r>
              <a:rPr dirty="0" sz="4200" spc="-120">
                <a:latin typeface="Arial Black"/>
                <a:cs typeface="Arial Black"/>
              </a:rPr>
              <a:t>социальной</a:t>
            </a:r>
            <a:r>
              <a:rPr dirty="0" sz="4200" spc="-180">
                <a:latin typeface="Arial Black"/>
                <a:cs typeface="Arial Black"/>
              </a:rPr>
              <a:t> </a:t>
            </a:r>
            <a:r>
              <a:rPr dirty="0" sz="4200" spc="-10">
                <a:latin typeface="Arial Black"/>
                <a:cs typeface="Arial Black"/>
              </a:rPr>
              <a:t>защиты</a:t>
            </a:r>
            <a:endParaRPr sz="42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890"/>
              </a:spcBef>
              <a:tabLst>
                <a:tab pos="1940560" algn="l"/>
                <a:tab pos="3237865" algn="l"/>
                <a:tab pos="6218555" algn="l"/>
                <a:tab pos="12405995" algn="l"/>
              </a:tabLst>
            </a:pPr>
            <a:r>
              <a:rPr dirty="0" sz="3200" spc="-10">
                <a:latin typeface="Arial"/>
                <a:cs typeface="Arial"/>
              </a:rPr>
              <a:t>Главная</a:t>
            </a:r>
            <a:r>
              <a:rPr dirty="0" sz="3200">
                <a:latin typeface="Arial"/>
                <a:cs typeface="Arial"/>
              </a:rPr>
              <a:t>	</a:t>
            </a:r>
            <a:r>
              <a:rPr dirty="0" sz="3200" spc="-20">
                <a:latin typeface="Arial"/>
                <a:cs typeface="Arial"/>
              </a:rPr>
              <a:t>цель</a:t>
            </a:r>
            <a:r>
              <a:rPr dirty="0" sz="3200">
                <a:latin typeface="Arial"/>
                <a:cs typeface="Arial"/>
              </a:rPr>
              <a:t>	</a:t>
            </a:r>
            <a:r>
              <a:rPr dirty="0" sz="3200" spc="45">
                <a:latin typeface="Arial"/>
                <a:cs typeface="Arial"/>
              </a:rPr>
              <a:t>современной</a:t>
            </a:r>
            <a:r>
              <a:rPr dirty="0" sz="3200">
                <a:latin typeface="Arial"/>
                <a:cs typeface="Arial"/>
              </a:rPr>
              <a:t>	экспертно-</a:t>
            </a:r>
            <a:r>
              <a:rPr dirty="0" sz="3200" spc="35">
                <a:latin typeface="Arial"/>
                <a:cs typeface="Arial"/>
              </a:rPr>
              <a:t>реабилитационной</a:t>
            </a:r>
            <a:r>
              <a:rPr dirty="0" sz="3200">
                <a:latin typeface="Arial"/>
                <a:cs typeface="Arial"/>
              </a:rPr>
              <a:t>	</a:t>
            </a:r>
            <a:r>
              <a:rPr dirty="0" sz="3200" spc="-10">
                <a:latin typeface="Arial"/>
                <a:cs typeface="Arial"/>
              </a:rPr>
              <a:t>диагностики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dirty="0" sz="3200" spc="-55">
                <a:latin typeface="Arial"/>
                <a:cs typeface="Arial"/>
              </a:rPr>
              <a:t>-</a:t>
            </a:r>
            <a:r>
              <a:rPr dirty="0" sz="3200">
                <a:latin typeface="Arial"/>
                <a:cs typeface="Arial"/>
              </a:rPr>
              <a:t>выявление</a:t>
            </a:r>
            <a:r>
              <a:rPr dirty="0" sz="3200" spc="29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потребностей</a:t>
            </a:r>
            <a:r>
              <a:rPr dirty="0" sz="3200" spc="29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инвалида.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3200">
              <a:latin typeface="Arial"/>
              <a:cs typeface="Arial"/>
            </a:endParaRPr>
          </a:p>
          <a:p>
            <a:pPr marL="962025">
              <a:lnSpc>
                <a:spcPct val="100000"/>
              </a:lnSpc>
            </a:pPr>
            <a:r>
              <a:rPr dirty="0" sz="3200">
                <a:latin typeface="Arial"/>
                <a:cs typeface="Arial"/>
              </a:rPr>
              <a:t>Потребности,</a:t>
            </a:r>
            <a:r>
              <a:rPr dirty="0" sz="3200" spc="6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свойственные</a:t>
            </a:r>
            <a:r>
              <a:rPr dirty="0" sz="3200" spc="7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инвалидам</a:t>
            </a:r>
            <a:r>
              <a:rPr dirty="0" sz="3200" spc="7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всех</a:t>
            </a:r>
            <a:r>
              <a:rPr dirty="0" sz="3200" spc="7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категорий:</a:t>
            </a:r>
            <a:endParaRPr sz="3200">
              <a:latin typeface="Arial"/>
              <a:cs typeface="Arial"/>
            </a:endParaRPr>
          </a:p>
          <a:p>
            <a:pPr marL="360680" indent="-360045">
              <a:lnSpc>
                <a:spcPct val="100000"/>
              </a:lnSpc>
              <a:spcBef>
                <a:spcPts val="585"/>
              </a:spcBef>
              <a:buSzPct val="90625"/>
              <a:buFont typeface="DejaVu Sans"/>
              <a:buChar char="□"/>
              <a:tabLst>
                <a:tab pos="360680" algn="l"/>
              </a:tabLst>
            </a:pPr>
            <a:r>
              <a:rPr dirty="0" sz="3200">
                <a:latin typeface="Arial"/>
                <a:cs typeface="Arial"/>
              </a:rPr>
              <a:t>уважение</a:t>
            </a:r>
            <a:r>
              <a:rPr dirty="0" sz="3200" spc="-105">
                <a:latin typeface="Arial"/>
                <a:cs typeface="Arial"/>
              </a:rPr>
              <a:t> </a:t>
            </a:r>
            <a:r>
              <a:rPr dirty="0" sz="3200" spc="55">
                <a:latin typeface="Arial"/>
                <a:cs typeface="Arial"/>
              </a:rPr>
              <a:t>к</a:t>
            </a:r>
            <a:r>
              <a:rPr dirty="0" sz="3200" spc="-10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себе</a:t>
            </a:r>
            <a:r>
              <a:rPr dirty="0" sz="3200" spc="-105">
                <a:latin typeface="Arial"/>
                <a:cs typeface="Arial"/>
              </a:rPr>
              <a:t> </a:t>
            </a:r>
            <a:r>
              <a:rPr dirty="0" sz="3200" spc="125">
                <a:latin typeface="Arial"/>
                <a:cs typeface="Arial"/>
              </a:rPr>
              <a:t>и</a:t>
            </a:r>
            <a:r>
              <a:rPr dirty="0" sz="3200" spc="-10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своему</a:t>
            </a:r>
            <a:r>
              <a:rPr dirty="0" sz="3200" spc="-10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достоинству;</a:t>
            </a:r>
            <a:endParaRPr sz="3200">
              <a:latin typeface="Arial"/>
              <a:cs typeface="Arial"/>
            </a:endParaRPr>
          </a:p>
          <a:p>
            <a:pPr marL="360680" indent="-360045">
              <a:lnSpc>
                <a:spcPct val="100000"/>
              </a:lnSpc>
              <a:spcBef>
                <a:spcPts val="585"/>
              </a:spcBef>
              <a:buSzPct val="90625"/>
              <a:buFont typeface="DejaVu Sans"/>
              <a:buChar char="□"/>
              <a:tabLst>
                <a:tab pos="360680" algn="l"/>
              </a:tabLst>
            </a:pPr>
            <a:r>
              <a:rPr dirty="0" sz="3200">
                <a:latin typeface="Arial"/>
                <a:cs typeface="Arial"/>
              </a:rPr>
              <a:t>личная</a:t>
            </a:r>
            <a:r>
              <a:rPr dirty="0" sz="3200" spc="12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самостоятельность;</a:t>
            </a:r>
            <a:endParaRPr sz="3200">
              <a:latin typeface="Arial"/>
              <a:cs typeface="Arial"/>
            </a:endParaRPr>
          </a:p>
          <a:p>
            <a:pPr marL="360680" indent="-360045">
              <a:lnSpc>
                <a:spcPct val="100000"/>
              </a:lnSpc>
              <a:spcBef>
                <a:spcPts val="585"/>
              </a:spcBef>
              <a:buSzPct val="90625"/>
              <a:buFont typeface="DejaVu Sans"/>
              <a:buChar char="□"/>
              <a:tabLst>
                <a:tab pos="360680" algn="l"/>
              </a:tabLst>
            </a:pPr>
            <a:r>
              <a:rPr dirty="0" sz="3200" spc="-10">
                <a:latin typeface="Arial"/>
                <a:cs typeface="Arial"/>
              </a:rPr>
              <a:t>независимость;</a:t>
            </a:r>
            <a:endParaRPr sz="3200">
              <a:latin typeface="Arial"/>
              <a:cs typeface="Arial"/>
            </a:endParaRPr>
          </a:p>
          <a:p>
            <a:pPr marL="360680" indent="-360045">
              <a:lnSpc>
                <a:spcPct val="100000"/>
              </a:lnSpc>
              <a:spcBef>
                <a:spcPts val="585"/>
              </a:spcBef>
              <a:buSzPct val="90625"/>
              <a:buFont typeface="DejaVu Sans"/>
              <a:buChar char="□"/>
              <a:tabLst>
                <a:tab pos="360680" algn="l"/>
              </a:tabLst>
            </a:pPr>
            <a:r>
              <a:rPr dirty="0" sz="3200" spc="55">
                <a:latin typeface="Arial"/>
                <a:cs typeface="Arial"/>
              </a:rPr>
              <a:t>полное</a:t>
            </a:r>
            <a:r>
              <a:rPr dirty="0" sz="3200" spc="-70">
                <a:latin typeface="Arial"/>
                <a:cs typeface="Arial"/>
              </a:rPr>
              <a:t> </a:t>
            </a:r>
            <a:r>
              <a:rPr dirty="0" sz="3200" spc="125">
                <a:latin typeface="Arial"/>
                <a:cs typeface="Arial"/>
              </a:rPr>
              <a:t>и</a:t>
            </a:r>
            <a:r>
              <a:rPr dirty="0" sz="3200" spc="-65">
                <a:latin typeface="Arial"/>
                <a:cs typeface="Arial"/>
              </a:rPr>
              <a:t> </a:t>
            </a:r>
            <a:r>
              <a:rPr dirty="0" sz="3200" spc="-55">
                <a:latin typeface="Arial"/>
                <a:cs typeface="Arial"/>
              </a:rPr>
              <a:t>эффективное</a:t>
            </a:r>
            <a:r>
              <a:rPr dirty="0" sz="3200" spc="-65">
                <a:latin typeface="Arial"/>
                <a:cs typeface="Arial"/>
              </a:rPr>
              <a:t> </a:t>
            </a:r>
            <a:r>
              <a:rPr dirty="0" sz="3200" spc="45">
                <a:latin typeface="Arial"/>
                <a:cs typeface="Arial"/>
              </a:rPr>
              <a:t>вовлечение</a:t>
            </a:r>
            <a:r>
              <a:rPr dirty="0" sz="3200" spc="-65">
                <a:latin typeface="Arial"/>
                <a:cs typeface="Arial"/>
              </a:rPr>
              <a:t> </a:t>
            </a:r>
            <a:r>
              <a:rPr dirty="0" sz="3200" spc="125">
                <a:latin typeface="Arial"/>
                <a:cs typeface="Arial"/>
              </a:rPr>
              <a:t>и</a:t>
            </a:r>
            <a:r>
              <a:rPr dirty="0" sz="3200" spc="-65">
                <a:latin typeface="Arial"/>
                <a:cs typeface="Arial"/>
              </a:rPr>
              <a:t> </a:t>
            </a:r>
            <a:r>
              <a:rPr dirty="0" sz="3200" spc="60">
                <a:latin typeface="Arial"/>
                <a:cs typeface="Arial"/>
              </a:rPr>
              <a:t>включение</a:t>
            </a:r>
            <a:r>
              <a:rPr dirty="0" sz="3200" spc="-65">
                <a:latin typeface="Arial"/>
                <a:cs typeface="Arial"/>
              </a:rPr>
              <a:t> </a:t>
            </a:r>
            <a:r>
              <a:rPr dirty="0" sz="3200" spc="100">
                <a:latin typeface="Arial"/>
                <a:cs typeface="Arial"/>
              </a:rPr>
              <a:t>в</a:t>
            </a:r>
            <a:r>
              <a:rPr dirty="0" sz="3200" spc="-6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общество;</a:t>
            </a:r>
            <a:endParaRPr sz="3200">
              <a:latin typeface="Arial"/>
              <a:cs typeface="Arial"/>
            </a:endParaRPr>
          </a:p>
          <a:p>
            <a:pPr marL="360680" indent="-360045">
              <a:lnSpc>
                <a:spcPct val="100000"/>
              </a:lnSpc>
              <a:spcBef>
                <a:spcPts val="585"/>
              </a:spcBef>
              <a:buSzPct val="90625"/>
              <a:buFont typeface="DejaVu Sans"/>
              <a:buChar char="□"/>
              <a:tabLst>
                <a:tab pos="360680" algn="l"/>
              </a:tabLst>
            </a:pPr>
            <a:r>
              <a:rPr dirty="0" sz="3200">
                <a:latin typeface="Arial"/>
                <a:cs typeface="Arial"/>
              </a:rPr>
              <a:t>равенство</a:t>
            </a:r>
            <a:r>
              <a:rPr dirty="0" sz="3200" spc="45">
                <a:latin typeface="Arial"/>
                <a:cs typeface="Arial"/>
              </a:rPr>
              <a:t> </a:t>
            </a:r>
            <a:r>
              <a:rPr dirty="0" sz="3200" spc="70">
                <a:latin typeface="Arial"/>
                <a:cs typeface="Arial"/>
              </a:rPr>
              <a:t>прав</a:t>
            </a:r>
            <a:r>
              <a:rPr dirty="0" sz="3200" spc="45">
                <a:latin typeface="Arial"/>
                <a:cs typeface="Arial"/>
              </a:rPr>
              <a:t> </a:t>
            </a:r>
            <a:r>
              <a:rPr dirty="0" sz="3200" spc="125">
                <a:latin typeface="Arial"/>
                <a:cs typeface="Arial"/>
              </a:rPr>
              <a:t>и</a:t>
            </a:r>
            <a:r>
              <a:rPr dirty="0" sz="3200" spc="5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возможностей;</a:t>
            </a:r>
            <a:endParaRPr sz="3200">
              <a:latin typeface="Arial"/>
              <a:cs typeface="Arial"/>
            </a:endParaRPr>
          </a:p>
          <a:p>
            <a:pPr marL="360680" indent="-360045">
              <a:lnSpc>
                <a:spcPct val="100000"/>
              </a:lnSpc>
              <a:spcBef>
                <a:spcPts val="585"/>
              </a:spcBef>
              <a:buSzPct val="90625"/>
              <a:buFont typeface="DejaVu Sans"/>
              <a:buChar char="□"/>
              <a:tabLst>
                <a:tab pos="360680" algn="l"/>
              </a:tabLst>
            </a:pPr>
            <a:r>
              <a:rPr dirty="0" sz="3200">
                <a:latin typeface="Arial"/>
                <a:cs typeface="Arial"/>
              </a:rPr>
              <a:t>доступность</a:t>
            </a:r>
            <a:r>
              <a:rPr dirty="0" sz="3200" spc="14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окружающей</a:t>
            </a:r>
            <a:r>
              <a:rPr dirty="0" sz="3200" spc="14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среды;</a:t>
            </a:r>
            <a:endParaRPr sz="3200">
              <a:latin typeface="Arial"/>
              <a:cs typeface="Arial"/>
            </a:endParaRPr>
          </a:p>
          <a:p>
            <a:pPr marL="360680" indent="-360045">
              <a:lnSpc>
                <a:spcPct val="100000"/>
              </a:lnSpc>
              <a:spcBef>
                <a:spcPts val="585"/>
              </a:spcBef>
              <a:buSzPct val="90625"/>
              <a:buFont typeface="DejaVu Sans"/>
              <a:buChar char="□"/>
              <a:tabLst>
                <a:tab pos="360680" algn="l"/>
              </a:tabLst>
            </a:pPr>
            <a:r>
              <a:rPr dirty="0" sz="3200">
                <a:latin typeface="Arial"/>
                <a:cs typeface="Arial"/>
              </a:rPr>
              <a:t>уважение</a:t>
            </a:r>
            <a:r>
              <a:rPr dirty="0" sz="3200" spc="6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права</a:t>
            </a:r>
            <a:r>
              <a:rPr dirty="0" sz="3200" spc="6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сохранять</a:t>
            </a:r>
            <a:r>
              <a:rPr dirty="0" sz="3200" spc="60">
                <a:latin typeface="Arial"/>
                <a:cs typeface="Arial"/>
              </a:rPr>
              <a:t> </a:t>
            </a:r>
            <a:r>
              <a:rPr dirty="0" sz="3200" spc="55">
                <a:latin typeface="Arial"/>
                <a:cs typeface="Arial"/>
              </a:rPr>
              <a:t>свою</a:t>
            </a:r>
            <a:r>
              <a:rPr dirty="0" sz="3200" spc="6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индивидуальность.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046594" y="0"/>
            <a:ext cx="66675" cy="10287000"/>
          </a:xfrm>
          <a:custGeom>
            <a:avLst/>
            <a:gdLst/>
            <a:ahLst/>
            <a:cxnLst/>
            <a:rect l="l" t="t" r="r" b="b"/>
            <a:pathLst>
              <a:path w="66675" h="10287000">
                <a:moveTo>
                  <a:pt x="66675" y="0"/>
                </a:moveTo>
                <a:lnTo>
                  <a:pt x="0" y="0"/>
                </a:lnTo>
                <a:lnTo>
                  <a:pt x="0" y="1238250"/>
                </a:lnTo>
                <a:lnTo>
                  <a:pt x="26962" y="1238250"/>
                </a:lnTo>
                <a:lnTo>
                  <a:pt x="26962" y="10287000"/>
                </a:lnTo>
                <a:lnTo>
                  <a:pt x="36487" y="10287000"/>
                </a:lnTo>
                <a:lnTo>
                  <a:pt x="36487" y="1238250"/>
                </a:lnTo>
                <a:lnTo>
                  <a:pt x="66675" y="1238250"/>
                </a:lnTo>
                <a:lnTo>
                  <a:pt x="66675" y="0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16770218" y="1028617"/>
            <a:ext cx="488950" cy="488950"/>
            <a:chOff x="16770218" y="1028617"/>
            <a:chExt cx="488950" cy="488950"/>
          </a:xfrm>
        </p:grpSpPr>
        <p:sp>
          <p:nvSpPr>
            <p:cNvPr id="4" name="object 4" descr=""/>
            <p:cNvSpPr/>
            <p:nvPr/>
          </p:nvSpPr>
          <p:spPr>
            <a:xfrm>
              <a:off x="16770218" y="1028617"/>
              <a:ext cx="488950" cy="488950"/>
            </a:xfrm>
            <a:custGeom>
              <a:avLst/>
              <a:gdLst/>
              <a:ahLst/>
              <a:cxnLst/>
              <a:rect l="l" t="t" r="r" b="b"/>
              <a:pathLst>
                <a:path w="488950" h="488950">
                  <a:moveTo>
                    <a:pt x="244305" y="488611"/>
                  </a:moveTo>
                  <a:lnTo>
                    <a:pt x="196280" y="483923"/>
                  </a:lnTo>
                  <a:lnTo>
                    <a:pt x="150762" y="470144"/>
                  </a:lnTo>
                  <a:lnTo>
                    <a:pt x="108833" y="447706"/>
                  </a:lnTo>
                  <a:lnTo>
                    <a:pt x="71573" y="417038"/>
                  </a:lnTo>
                  <a:lnTo>
                    <a:pt x="40905" y="379777"/>
                  </a:lnTo>
                  <a:lnTo>
                    <a:pt x="18466" y="337848"/>
                  </a:lnTo>
                  <a:lnTo>
                    <a:pt x="4688" y="292331"/>
                  </a:lnTo>
                  <a:lnTo>
                    <a:pt x="0" y="244305"/>
                  </a:lnTo>
                  <a:lnTo>
                    <a:pt x="4688" y="196280"/>
                  </a:lnTo>
                  <a:lnTo>
                    <a:pt x="18466" y="150762"/>
                  </a:lnTo>
                  <a:lnTo>
                    <a:pt x="40905" y="108833"/>
                  </a:lnTo>
                  <a:lnTo>
                    <a:pt x="71573" y="71573"/>
                  </a:lnTo>
                  <a:lnTo>
                    <a:pt x="108833" y="40905"/>
                  </a:lnTo>
                  <a:lnTo>
                    <a:pt x="150762" y="18466"/>
                  </a:lnTo>
                  <a:lnTo>
                    <a:pt x="196280" y="4688"/>
                  </a:lnTo>
                  <a:lnTo>
                    <a:pt x="244305" y="0"/>
                  </a:lnTo>
                  <a:lnTo>
                    <a:pt x="292331" y="4688"/>
                  </a:lnTo>
                  <a:lnTo>
                    <a:pt x="325228" y="14646"/>
                  </a:lnTo>
                  <a:lnTo>
                    <a:pt x="244305" y="14646"/>
                  </a:lnTo>
                  <a:lnTo>
                    <a:pt x="199160" y="19061"/>
                  </a:lnTo>
                  <a:lnTo>
                    <a:pt x="156377" y="32027"/>
                  </a:lnTo>
                  <a:lnTo>
                    <a:pt x="116962" y="53121"/>
                  </a:lnTo>
                  <a:lnTo>
                    <a:pt x="81923" y="81923"/>
                  </a:lnTo>
                  <a:lnTo>
                    <a:pt x="53121" y="116962"/>
                  </a:lnTo>
                  <a:lnTo>
                    <a:pt x="32027" y="156377"/>
                  </a:lnTo>
                  <a:lnTo>
                    <a:pt x="19061" y="199160"/>
                  </a:lnTo>
                  <a:lnTo>
                    <a:pt x="14646" y="244305"/>
                  </a:lnTo>
                  <a:lnTo>
                    <a:pt x="19061" y="289450"/>
                  </a:lnTo>
                  <a:lnTo>
                    <a:pt x="32027" y="332234"/>
                  </a:lnTo>
                  <a:lnTo>
                    <a:pt x="53121" y="371649"/>
                  </a:lnTo>
                  <a:lnTo>
                    <a:pt x="81923" y="406688"/>
                  </a:lnTo>
                  <a:lnTo>
                    <a:pt x="116962" y="435490"/>
                  </a:lnTo>
                  <a:lnTo>
                    <a:pt x="156377" y="456584"/>
                  </a:lnTo>
                  <a:lnTo>
                    <a:pt x="199160" y="469549"/>
                  </a:lnTo>
                  <a:lnTo>
                    <a:pt x="244305" y="473964"/>
                  </a:lnTo>
                  <a:lnTo>
                    <a:pt x="325228" y="473964"/>
                  </a:lnTo>
                  <a:lnTo>
                    <a:pt x="292331" y="483923"/>
                  </a:lnTo>
                  <a:lnTo>
                    <a:pt x="244305" y="488611"/>
                  </a:lnTo>
                  <a:close/>
                </a:path>
                <a:path w="488950" h="488950">
                  <a:moveTo>
                    <a:pt x="325228" y="473964"/>
                  </a:moveTo>
                  <a:lnTo>
                    <a:pt x="244305" y="473964"/>
                  </a:lnTo>
                  <a:lnTo>
                    <a:pt x="289450" y="469549"/>
                  </a:lnTo>
                  <a:lnTo>
                    <a:pt x="332234" y="456584"/>
                  </a:lnTo>
                  <a:lnTo>
                    <a:pt x="371649" y="435490"/>
                  </a:lnTo>
                  <a:lnTo>
                    <a:pt x="406688" y="406688"/>
                  </a:lnTo>
                  <a:lnTo>
                    <a:pt x="435490" y="371649"/>
                  </a:lnTo>
                  <a:lnTo>
                    <a:pt x="456584" y="332234"/>
                  </a:lnTo>
                  <a:lnTo>
                    <a:pt x="469549" y="289450"/>
                  </a:lnTo>
                  <a:lnTo>
                    <a:pt x="473964" y="244305"/>
                  </a:lnTo>
                  <a:lnTo>
                    <a:pt x="469549" y="199160"/>
                  </a:lnTo>
                  <a:lnTo>
                    <a:pt x="456584" y="156377"/>
                  </a:lnTo>
                  <a:lnTo>
                    <a:pt x="435490" y="116962"/>
                  </a:lnTo>
                  <a:lnTo>
                    <a:pt x="406688" y="81923"/>
                  </a:lnTo>
                  <a:lnTo>
                    <a:pt x="371649" y="53121"/>
                  </a:lnTo>
                  <a:lnTo>
                    <a:pt x="332234" y="32027"/>
                  </a:lnTo>
                  <a:lnTo>
                    <a:pt x="289450" y="19061"/>
                  </a:lnTo>
                  <a:lnTo>
                    <a:pt x="244305" y="14646"/>
                  </a:lnTo>
                  <a:lnTo>
                    <a:pt x="325228" y="14646"/>
                  </a:lnTo>
                  <a:lnTo>
                    <a:pt x="379777" y="40905"/>
                  </a:lnTo>
                  <a:lnTo>
                    <a:pt x="417038" y="71573"/>
                  </a:lnTo>
                  <a:lnTo>
                    <a:pt x="447706" y="108874"/>
                  </a:lnTo>
                  <a:lnTo>
                    <a:pt x="470144" y="150799"/>
                  </a:lnTo>
                  <a:lnTo>
                    <a:pt x="483923" y="196293"/>
                  </a:lnTo>
                  <a:lnTo>
                    <a:pt x="488611" y="244305"/>
                  </a:lnTo>
                  <a:lnTo>
                    <a:pt x="483923" y="292331"/>
                  </a:lnTo>
                  <a:lnTo>
                    <a:pt x="470144" y="337848"/>
                  </a:lnTo>
                  <a:lnTo>
                    <a:pt x="447706" y="379777"/>
                  </a:lnTo>
                  <a:lnTo>
                    <a:pt x="417038" y="417038"/>
                  </a:lnTo>
                  <a:lnTo>
                    <a:pt x="379777" y="447706"/>
                  </a:lnTo>
                  <a:lnTo>
                    <a:pt x="337848" y="470144"/>
                  </a:lnTo>
                  <a:lnTo>
                    <a:pt x="325228" y="473964"/>
                  </a:lnTo>
                  <a:close/>
                </a:path>
              </a:pathLst>
            </a:custGeom>
            <a:solidFill>
              <a:srgbClr val="254E72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968111" y="1191759"/>
              <a:ext cx="100819" cy="163161"/>
            </a:xfrm>
            <a:prstGeom prst="rect">
              <a:avLst/>
            </a:prstGeom>
          </p:spPr>
        </p:pic>
      </p:grpSp>
      <p:grpSp>
        <p:nvGrpSpPr>
          <p:cNvPr id="6" name="object 6" descr=""/>
          <p:cNvGrpSpPr/>
          <p:nvPr/>
        </p:nvGrpSpPr>
        <p:grpSpPr>
          <a:xfrm>
            <a:off x="16121586" y="1029072"/>
            <a:ext cx="488950" cy="488950"/>
            <a:chOff x="16121586" y="1029072"/>
            <a:chExt cx="488950" cy="488950"/>
          </a:xfrm>
        </p:grpSpPr>
        <p:sp>
          <p:nvSpPr>
            <p:cNvPr id="7" name="object 7" descr=""/>
            <p:cNvSpPr/>
            <p:nvPr/>
          </p:nvSpPr>
          <p:spPr>
            <a:xfrm>
              <a:off x="16121586" y="1029072"/>
              <a:ext cx="488950" cy="488950"/>
            </a:xfrm>
            <a:custGeom>
              <a:avLst/>
              <a:gdLst/>
              <a:ahLst/>
              <a:cxnLst/>
              <a:rect l="l" t="t" r="r" b="b"/>
              <a:pathLst>
                <a:path w="488950" h="488950">
                  <a:moveTo>
                    <a:pt x="244305" y="0"/>
                  </a:moveTo>
                  <a:lnTo>
                    <a:pt x="292331" y="4688"/>
                  </a:lnTo>
                  <a:lnTo>
                    <a:pt x="337848" y="18466"/>
                  </a:lnTo>
                  <a:lnTo>
                    <a:pt x="379777" y="40905"/>
                  </a:lnTo>
                  <a:lnTo>
                    <a:pt x="417038" y="71573"/>
                  </a:lnTo>
                  <a:lnTo>
                    <a:pt x="447706" y="108833"/>
                  </a:lnTo>
                  <a:lnTo>
                    <a:pt x="470144" y="150762"/>
                  </a:lnTo>
                  <a:lnTo>
                    <a:pt x="483923" y="196280"/>
                  </a:lnTo>
                  <a:lnTo>
                    <a:pt x="488611" y="244305"/>
                  </a:lnTo>
                  <a:lnTo>
                    <a:pt x="483923" y="292331"/>
                  </a:lnTo>
                  <a:lnTo>
                    <a:pt x="470144" y="337848"/>
                  </a:lnTo>
                  <a:lnTo>
                    <a:pt x="447706" y="379777"/>
                  </a:lnTo>
                  <a:lnTo>
                    <a:pt x="417038" y="417038"/>
                  </a:lnTo>
                  <a:lnTo>
                    <a:pt x="379777" y="447706"/>
                  </a:lnTo>
                  <a:lnTo>
                    <a:pt x="337848" y="470144"/>
                  </a:lnTo>
                  <a:lnTo>
                    <a:pt x="292331" y="483923"/>
                  </a:lnTo>
                  <a:lnTo>
                    <a:pt x="244305" y="488611"/>
                  </a:lnTo>
                  <a:lnTo>
                    <a:pt x="196280" y="483923"/>
                  </a:lnTo>
                  <a:lnTo>
                    <a:pt x="163383" y="473964"/>
                  </a:lnTo>
                  <a:lnTo>
                    <a:pt x="244305" y="473964"/>
                  </a:lnTo>
                  <a:lnTo>
                    <a:pt x="289450" y="469549"/>
                  </a:lnTo>
                  <a:lnTo>
                    <a:pt x="332234" y="456584"/>
                  </a:lnTo>
                  <a:lnTo>
                    <a:pt x="371649" y="435490"/>
                  </a:lnTo>
                  <a:lnTo>
                    <a:pt x="406688" y="406688"/>
                  </a:lnTo>
                  <a:lnTo>
                    <a:pt x="435490" y="371649"/>
                  </a:lnTo>
                  <a:lnTo>
                    <a:pt x="456584" y="332234"/>
                  </a:lnTo>
                  <a:lnTo>
                    <a:pt x="469549" y="289450"/>
                  </a:lnTo>
                  <a:lnTo>
                    <a:pt x="473964" y="244305"/>
                  </a:lnTo>
                  <a:lnTo>
                    <a:pt x="469549" y="199160"/>
                  </a:lnTo>
                  <a:lnTo>
                    <a:pt x="456584" y="156377"/>
                  </a:lnTo>
                  <a:lnTo>
                    <a:pt x="435490" y="116962"/>
                  </a:lnTo>
                  <a:lnTo>
                    <a:pt x="406688" y="81923"/>
                  </a:lnTo>
                  <a:lnTo>
                    <a:pt x="371649" y="53121"/>
                  </a:lnTo>
                  <a:lnTo>
                    <a:pt x="332234" y="32027"/>
                  </a:lnTo>
                  <a:lnTo>
                    <a:pt x="289450" y="19061"/>
                  </a:lnTo>
                  <a:lnTo>
                    <a:pt x="244305" y="14646"/>
                  </a:lnTo>
                  <a:lnTo>
                    <a:pt x="163383" y="14646"/>
                  </a:lnTo>
                  <a:lnTo>
                    <a:pt x="196280" y="4688"/>
                  </a:lnTo>
                  <a:lnTo>
                    <a:pt x="244305" y="0"/>
                  </a:lnTo>
                  <a:close/>
                </a:path>
                <a:path w="488950" h="488950">
                  <a:moveTo>
                    <a:pt x="163383" y="14646"/>
                  </a:moveTo>
                  <a:lnTo>
                    <a:pt x="244305" y="14646"/>
                  </a:lnTo>
                  <a:lnTo>
                    <a:pt x="199160" y="19061"/>
                  </a:lnTo>
                  <a:lnTo>
                    <a:pt x="156377" y="32027"/>
                  </a:lnTo>
                  <a:lnTo>
                    <a:pt x="116962" y="53121"/>
                  </a:lnTo>
                  <a:lnTo>
                    <a:pt x="81923" y="81923"/>
                  </a:lnTo>
                  <a:lnTo>
                    <a:pt x="53121" y="116962"/>
                  </a:lnTo>
                  <a:lnTo>
                    <a:pt x="32027" y="156377"/>
                  </a:lnTo>
                  <a:lnTo>
                    <a:pt x="19061" y="199160"/>
                  </a:lnTo>
                  <a:lnTo>
                    <a:pt x="14646" y="244305"/>
                  </a:lnTo>
                  <a:lnTo>
                    <a:pt x="19061" y="289450"/>
                  </a:lnTo>
                  <a:lnTo>
                    <a:pt x="32027" y="332234"/>
                  </a:lnTo>
                  <a:lnTo>
                    <a:pt x="53121" y="371649"/>
                  </a:lnTo>
                  <a:lnTo>
                    <a:pt x="81923" y="406688"/>
                  </a:lnTo>
                  <a:lnTo>
                    <a:pt x="116962" y="435490"/>
                  </a:lnTo>
                  <a:lnTo>
                    <a:pt x="156377" y="456584"/>
                  </a:lnTo>
                  <a:lnTo>
                    <a:pt x="199160" y="469549"/>
                  </a:lnTo>
                  <a:lnTo>
                    <a:pt x="244305" y="473964"/>
                  </a:lnTo>
                  <a:lnTo>
                    <a:pt x="163383" y="473964"/>
                  </a:lnTo>
                  <a:lnTo>
                    <a:pt x="108833" y="447706"/>
                  </a:lnTo>
                  <a:lnTo>
                    <a:pt x="71573" y="417038"/>
                  </a:lnTo>
                  <a:lnTo>
                    <a:pt x="40905" y="379736"/>
                  </a:lnTo>
                  <a:lnTo>
                    <a:pt x="18466" y="337812"/>
                  </a:lnTo>
                  <a:lnTo>
                    <a:pt x="4688" y="292317"/>
                  </a:lnTo>
                  <a:lnTo>
                    <a:pt x="0" y="244305"/>
                  </a:lnTo>
                  <a:lnTo>
                    <a:pt x="4688" y="196280"/>
                  </a:lnTo>
                  <a:lnTo>
                    <a:pt x="18466" y="150762"/>
                  </a:lnTo>
                  <a:lnTo>
                    <a:pt x="40905" y="108833"/>
                  </a:lnTo>
                  <a:lnTo>
                    <a:pt x="71573" y="71573"/>
                  </a:lnTo>
                  <a:lnTo>
                    <a:pt x="108833" y="40905"/>
                  </a:lnTo>
                  <a:lnTo>
                    <a:pt x="150762" y="18466"/>
                  </a:lnTo>
                  <a:lnTo>
                    <a:pt x="163383" y="14646"/>
                  </a:lnTo>
                  <a:close/>
                </a:path>
              </a:pathLst>
            </a:custGeom>
            <a:solidFill>
              <a:srgbClr val="254E72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311515" y="1191378"/>
              <a:ext cx="100819" cy="163161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212937" y="3900798"/>
            <a:ext cx="16594455" cy="229235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767454" marR="5080" indent="-3755390">
              <a:lnSpc>
                <a:spcPct val="116199"/>
              </a:lnSpc>
              <a:spcBef>
                <a:spcPts val="100"/>
              </a:spcBef>
            </a:pPr>
            <a:r>
              <a:rPr dirty="0" sz="6400" spc="-235">
                <a:solidFill>
                  <a:srgbClr val="FFFFFF"/>
                </a:solidFill>
              </a:rPr>
              <a:t>Классификация</a:t>
            </a:r>
            <a:r>
              <a:rPr dirty="0" sz="6400" spc="-450">
                <a:solidFill>
                  <a:srgbClr val="FFFFFF"/>
                </a:solidFill>
              </a:rPr>
              <a:t> </a:t>
            </a:r>
            <a:r>
              <a:rPr dirty="0" sz="6400" spc="-275">
                <a:solidFill>
                  <a:srgbClr val="FFFFFF"/>
                </a:solidFill>
              </a:rPr>
              <a:t>основных</a:t>
            </a:r>
            <a:r>
              <a:rPr dirty="0" sz="6400" spc="-445">
                <a:solidFill>
                  <a:srgbClr val="FFFFFF"/>
                </a:solidFill>
              </a:rPr>
              <a:t> </a:t>
            </a:r>
            <a:r>
              <a:rPr dirty="0" sz="6400" spc="-10">
                <a:solidFill>
                  <a:srgbClr val="FFFFFF"/>
                </a:solidFill>
              </a:rPr>
              <a:t>категорий </a:t>
            </a:r>
            <a:r>
              <a:rPr dirty="0" sz="6400" spc="-60">
                <a:solidFill>
                  <a:srgbClr val="FFFFFF"/>
                </a:solidFill>
              </a:rPr>
              <a:t>жизнедеятельности</a:t>
            </a:r>
            <a:endParaRPr sz="6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3770" rIns="0" bIns="0" rtlCol="0" vert="horz">
            <a:spAutoFit/>
          </a:bodyPr>
          <a:lstStyle/>
          <a:p>
            <a:pPr marL="4396740">
              <a:lnSpc>
                <a:spcPct val="100000"/>
              </a:lnSpc>
              <a:spcBef>
                <a:spcPts val="100"/>
              </a:spcBef>
            </a:pPr>
            <a:r>
              <a:rPr dirty="0" sz="7200" spc="-170"/>
              <a:t>Определение</a:t>
            </a:r>
            <a:endParaRPr sz="7200"/>
          </a:p>
        </p:txBody>
      </p:sp>
      <p:sp>
        <p:nvSpPr>
          <p:cNvPr id="3" name="object 3" descr=""/>
          <p:cNvSpPr txBox="1"/>
          <p:nvPr/>
        </p:nvSpPr>
        <p:spPr>
          <a:xfrm>
            <a:off x="729774" y="3695511"/>
            <a:ext cx="653859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105" b="1">
                <a:latin typeface="Courier New"/>
                <a:cs typeface="Courier New"/>
              </a:rPr>
              <a:t>Жизнедеятельность</a:t>
            </a:r>
            <a:endParaRPr sz="4800">
              <a:latin typeface="Courier New"/>
              <a:cs typeface="Courier New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216720" y="3695511"/>
            <a:ext cx="933450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5325" algn="l"/>
                <a:tab pos="5277485" algn="l"/>
              </a:tabLst>
            </a:pPr>
            <a:r>
              <a:rPr dirty="0" sz="4800" spc="-50">
                <a:latin typeface="Arial"/>
                <a:cs typeface="Arial"/>
              </a:rPr>
              <a:t>-</a:t>
            </a:r>
            <a:r>
              <a:rPr dirty="0" sz="4800">
                <a:latin typeface="Arial"/>
                <a:cs typeface="Arial"/>
              </a:rPr>
              <a:t>	</a:t>
            </a:r>
            <a:r>
              <a:rPr dirty="0" sz="4800" spc="40">
                <a:latin typeface="Arial"/>
                <a:cs typeface="Arial"/>
              </a:rPr>
              <a:t>повседневная</a:t>
            </a:r>
            <a:r>
              <a:rPr dirty="0" sz="4800">
                <a:latin typeface="Arial"/>
                <a:cs typeface="Arial"/>
              </a:rPr>
              <a:t>	</a:t>
            </a:r>
            <a:r>
              <a:rPr dirty="0" sz="4800" spc="-10">
                <a:latin typeface="Arial"/>
                <a:cs typeface="Arial"/>
              </a:rPr>
              <a:t>деятельность,</a:t>
            </a:r>
            <a:endParaRPr sz="4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29774" y="4427031"/>
            <a:ext cx="16821785" cy="3416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5900"/>
              </a:lnSpc>
              <a:spcBef>
                <a:spcPts val="100"/>
              </a:spcBef>
              <a:tabLst>
                <a:tab pos="6898005" algn="l"/>
                <a:tab pos="12442190" algn="l"/>
              </a:tabLst>
            </a:pPr>
            <a:r>
              <a:rPr dirty="0" sz="4800">
                <a:latin typeface="Arial"/>
                <a:cs typeface="Arial"/>
              </a:rPr>
              <a:t>которая</a:t>
            </a:r>
            <a:r>
              <a:rPr dirty="0" sz="4800" spc="295">
                <a:latin typeface="Arial"/>
                <a:cs typeface="Arial"/>
              </a:rPr>
              <a:t> </a:t>
            </a:r>
            <a:r>
              <a:rPr dirty="0" sz="4800">
                <a:latin typeface="Arial"/>
                <a:cs typeface="Arial"/>
              </a:rPr>
              <a:t>предполагает</a:t>
            </a:r>
            <a:r>
              <a:rPr dirty="0" sz="4800" spc="300">
                <a:latin typeface="Arial"/>
                <a:cs typeface="Arial"/>
              </a:rPr>
              <a:t> </a:t>
            </a:r>
            <a:r>
              <a:rPr dirty="0" sz="4800">
                <a:latin typeface="Arial"/>
                <a:cs typeface="Arial"/>
              </a:rPr>
              <a:t>осуществление</a:t>
            </a:r>
            <a:r>
              <a:rPr dirty="0" sz="4800" spc="300">
                <a:latin typeface="Arial"/>
                <a:cs typeface="Arial"/>
              </a:rPr>
              <a:t> </a:t>
            </a:r>
            <a:r>
              <a:rPr dirty="0" sz="4800" spc="80">
                <a:latin typeface="Arial"/>
                <a:cs typeface="Arial"/>
              </a:rPr>
              <a:t>присущих</a:t>
            </a:r>
            <a:r>
              <a:rPr dirty="0" sz="4800" spc="300">
                <a:latin typeface="Arial"/>
                <a:cs typeface="Arial"/>
              </a:rPr>
              <a:t> </a:t>
            </a:r>
            <a:r>
              <a:rPr dirty="0" sz="4800" spc="-10">
                <a:latin typeface="Arial"/>
                <a:cs typeface="Arial"/>
              </a:rPr>
              <a:t>возрасту </a:t>
            </a:r>
            <a:r>
              <a:rPr dirty="0" sz="4800">
                <a:latin typeface="Arial"/>
                <a:cs typeface="Arial"/>
              </a:rPr>
              <a:t>занятий,</a:t>
            </a:r>
            <a:r>
              <a:rPr dirty="0" sz="4800" spc="1155">
                <a:latin typeface="Arial"/>
                <a:cs typeface="Arial"/>
              </a:rPr>
              <a:t>  </a:t>
            </a:r>
            <a:r>
              <a:rPr dirty="0" sz="4800">
                <a:latin typeface="Arial"/>
                <a:cs typeface="Arial"/>
              </a:rPr>
              <a:t>а</a:t>
            </a:r>
            <a:r>
              <a:rPr dirty="0" sz="4800" spc="1160">
                <a:latin typeface="Arial"/>
                <a:cs typeface="Arial"/>
              </a:rPr>
              <a:t>  </a:t>
            </a:r>
            <a:r>
              <a:rPr dirty="0" sz="4800">
                <a:latin typeface="Arial"/>
                <a:cs typeface="Arial"/>
              </a:rPr>
              <a:t>также</a:t>
            </a:r>
            <a:r>
              <a:rPr dirty="0" sz="4800" spc="1160">
                <a:latin typeface="Arial"/>
                <a:cs typeface="Arial"/>
              </a:rPr>
              <a:t>  </a:t>
            </a:r>
            <a:r>
              <a:rPr dirty="0" sz="4800">
                <a:latin typeface="Arial"/>
                <a:cs typeface="Arial"/>
              </a:rPr>
              <a:t>реализацию</a:t>
            </a:r>
            <a:r>
              <a:rPr dirty="0" sz="4800" spc="1160">
                <a:latin typeface="Arial"/>
                <a:cs typeface="Arial"/>
              </a:rPr>
              <a:t>  </a:t>
            </a:r>
            <a:r>
              <a:rPr dirty="0" sz="4800" spc="75">
                <a:latin typeface="Arial"/>
                <a:cs typeface="Arial"/>
              </a:rPr>
              <a:t>навыков</a:t>
            </a:r>
            <a:r>
              <a:rPr dirty="0" sz="4800" spc="1160">
                <a:latin typeface="Arial"/>
                <a:cs typeface="Arial"/>
              </a:rPr>
              <a:t>  </a:t>
            </a:r>
            <a:r>
              <a:rPr dirty="0" sz="4800" spc="185">
                <a:latin typeface="Arial"/>
                <a:cs typeface="Arial"/>
              </a:rPr>
              <a:t>и</a:t>
            </a:r>
            <a:r>
              <a:rPr dirty="0" sz="4800" spc="1160">
                <a:latin typeface="Arial"/>
                <a:cs typeface="Arial"/>
              </a:rPr>
              <a:t>  </a:t>
            </a:r>
            <a:r>
              <a:rPr dirty="0" sz="4800" spc="-10">
                <a:latin typeface="Arial"/>
                <a:cs typeface="Arial"/>
              </a:rPr>
              <a:t>умений, </a:t>
            </a:r>
            <a:r>
              <a:rPr dirty="0" sz="4800" spc="70">
                <a:latin typeface="Arial"/>
                <a:cs typeface="Arial"/>
              </a:rPr>
              <a:t>обеспечивающих</a:t>
            </a:r>
            <a:r>
              <a:rPr dirty="0" sz="4800">
                <a:latin typeface="Arial"/>
                <a:cs typeface="Arial"/>
              </a:rPr>
              <a:t>	</a:t>
            </a:r>
            <a:r>
              <a:rPr dirty="0" sz="4800" spc="65">
                <a:latin typeface="Arial"/>
                <a:cs typeface="Arial"/>
              </a:rPr>
              <a:t>постепенное</a:t>
            </a:r>
            <a:r>
              <a:rPr dirty="0" sz="4800">
                <a:latin typeface="Arial"/>
                <a:cs typeface="Arial"/>
              </a:rPr>
              <a:t>	</a:t>
            </a:r>
            <a:r>
              <a:rPr dirty="0" sz="4800" spc="-10">
                <a:latin typeface="Arial"/>
                <a:cs typeface="Arial"/>
              </a:rPr>
              <a:t>формирование </a:t>
            </a:r>
            <a:r>
              <a:rPr dirty="0" sz="4800" spc="75">
                <a:latin typeface="Arial"/>
                <a:cs typeface="Arial"/>
              </a:rPr>
              <a:t>социальной</a:t>
            </a:r>
            <a:r>
              <a:rPr dirty="0" sz="4800" spc="-45">
                <a:latin typeface="Arial"/>
                <a:cs typeface="Arial"/>
              </a:rPr>
              <a:t> </a:t>
            </a:r>
            <a:r>
              <a:rPr dirty="0" sz="4800" spc="-10">
                <a:latin typeface="Arial"/>
                <a:cs typeface="Arial"/>
              </a:rPr>
              <a:t>независимости.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6999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028700" y="0"/>
            <a:ext cx="66675" cy="10287000"/>
          </a:xfrm>
          <a:custGeom>
            <a:avLst/>
            <a:gdLst/>
            <a:ahLst/>
            <a:cxnLst/>
            <a:rect l="l" t="t" r="r" b="b"/>
            <a:pathLst>
              <a:path w="66675" h="10287000">
                <a:moveTo>
                  <a:pt x="66675" y="0"/>
                </a:moveTo>
                <a:lnTo>
                  <a:pt x="0" y="0"/>
                </a:lnTo>
                <a:lnTo>
                  <a:pt x="0" y="1238250"/>
                </a:lnTo>
                <a:lnTo>
                  <a:pt x="26962" y="1238250"/>
                </a:lnTo>
                <a:lnTo>
                  <a:pt x="26962" y="10287000"/>
                </a:lnTo>
                <a:lnTo>
                  <a:pt x="36487" y="10287000"/>
                </a:lnTo>
                <a:lnTo>
                  <a:pt x="36487" y="1238250"/>
                </a:lnTo>
                <a:lnTo>
                  <a:pt x="66675" y="1238250"/>
                </a:lnTo>
                <a:lnTo>
                  <a:pt x="66675" y="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666239" marR="5080" indent="991869">
              <a:lnSpc>
                <a:spcPct val="116100"/>
              </a:lnSpc>
              <a:spcBef>
                <a:spcPts val="95"/>
              </a:spcBef>
            </a:pPr>
            <a:r>
              <a:rPr dirty="0" spc="-195"/>
              <a:t>Классификация</a:t>
            </a:r>
            <a:r>
              <a:rPr dirty="0" spc="-400"/>
              <a:t> </a:t>
            </a:r>
            <a:r>
              <a:rPr dirty="0" spc="-85"/>
              <a:t>основных </a:t>
            </a:r>
            <a:r>
              <a:rPr dirty="0" spc="-10"/>
              <a:t>категорий</a:t>
            </a:r>
            <a:r>
              <a:rPr dirty="0" spc="-390"/>
              <a:t> </a:t>
            </a:r>
            <a:r>
              <a:rPr dirty="0" spc="-90"/>
              <a:t>жизнедеятельности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356242" y="3348028"/>
            <a:ext cx="15575280" cy="5426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715" indent="-9525">
              <a:lnSpc>
                <a:spcPct val="115799"/>
              </a:lnSpc>
              <a:spcBef>
                <a:spcPts val="100"/>
              </a:spcBef>
              <a:buSzPct val="89705"/>
              <a:buFont typeface="DejaVu Sans"/>
              <a:buChar char="□"/>
              <a:tabLst>
                <a:tab pos="382905" algn="l"/>
                <a:tab pos="2731135" algn="l"/>
                <a:tab pos="5789930" algn="l"/>
                <a:tab pos="7313295" algn="l"/>
                <a:tab pos="8187055" algn="l"/>
                <a:tab pos="10235565" algn="l"/>
                <a:tab pos="13702030" algn="l"/>
              </a:tabLst>
            </a:pPr>
            <a:r>
              <a:rPr dirty="0" sz="3400">
                <a:latin typeface="Arial"/>
                <a:cs typeface="Arial"/>
              </a:rPr>
              <a:t>	</a:t>
            </a:r>
            <a:r>
              <a:rPr dirty="0" sz="3400">
                <a:latin typeface="Arial"/>
                <a:cs typeface="Arial"/>
              </a:rPr>
              <a:t>Способность</a:t>
            </a:r>
            <a:r>
              <a:rPr dirty="0" sz="3400" spc="-50">
                <a:latin typeface="Arial"/>
                <a:cs typeface="Arial"/>
              </a:rPr>
              <a:t> </a:t>
            </a:r>
            <a:r>
              <a:rPr dirty="0" sz="3400" spc="55">
                <a:latin typeface="Arial"/>
                <a:cs typeface="Arial"/>
              </a:rPr>
              <a:t>к</a:t>
            </a:r>
            <a:r>
              <a:rPr dirty="0" sz="3400" spc="-50">
                <a:latin typeface="Arial"/>
                <a:cs typeface="Arial"/>
              </a:rPr>
              <a:t> </a:t>
            </a:r>
            <a:r>
              <a:rPr dirty="0" sz="3400" spc="-10">
                <a:latin typeface="Arial"/>
                <a:cs typeface="Arial"/>
              </a:rPr>
              <a:t>самостоятельному</a:t>
            </a:r>
            <a:r>
              <a:rPr dirty="0" sz="3400" spc="-45">
                <a:latin typeface="Arial"/>
                <a:cs typeface="Arial"/>
              </a:rPr>
              <a:t> </a:t>
            </a:r>
            <a:r>
              <a:rPr dirty="0" sz="3400" spc="55">
                <a:latin typeface="Arial"/>
                <a:cs typeface="Arial"/>
              </a:rPr>
              <a:t>передвижению</a:t>
            </a:r>
            <a:r>
              <a:rPr dirty="0" sz="3400" spc="-5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-</a:t>
            </a:r>
            <a:r>
              <a:rPr dirty="0" sz="3400" spc="-50">
                <a:latin typeface="Arial"/>
                <a:cs typeface="Arial"/>
              </a:rPr>
              <a:t> </a:t>
            </a:r>
            <a:r>
              <a:rPr dirty="0" sz="3400" spc="-10">
                <a:latin typeface="Arial"/>
                <a:cs typeface="Arial"/>
              </a:rPr>
              <a:t>способность </a:t>
            </a:r>
            <a:r>
              <a:rPr dirty="0" sz="3400">
                <a:latin typeface="Arial"/>
                <a:cs typeface="Arial"/>
              </a:rPr>
              <a:t>самостоятельно</a:t>
            </a:r>
            <a:r>
              <a:rPr dirty="0" sz="3400" spc="9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перемещаться</a:t>
            </a:r>
            <a:r>
              <a:rPr dirty="0" sz="3400" spc="90">
                <a:latin typeface="Arial"/>
                <a:cs typeface="Arial"/>
              </a:rPr>
              <a:t> </a:t>
            </a:r>
            <a:r>
              <a:rPr dirty="0" sz="3400" spc="105">
                <a:latin typeface="Arial"/>
                <a:cs typeface="Arial"/>
              </a:rPr>
              <a:t>в</a:t>
            </a:r>
            <a:r>
              <a:rPr dirty="0" sz="3400" spc="9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пространстве,</a:t>
            </a:r>
            <a:r>
              <a:rPr dirty="0" sz="3400" spc="9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преодолевать</a:t>
            </a:r>
            <a:r>
              <a:rPr dirty="0" sz="3400" spc="90">
                <a:latin typeface="Arial"/>
                <a:cs typeface="Arial"/>
              </a:rPr>
              <a:t> </a:t>
            </a:r>
            <a:r>
              <a:rPr dirty="0" sz="3400" spc="-10">
                <a:latin typeface="Arial"/>
                <a:cs typeface="Arial"/>
              </a:rPr>
              <a:t>препятствия, сохранять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35">
                <a:latin typeface="Arial"/>
                <a:cs typeface="Arial"/>
              </a:rPr>
              <a:t>равновесие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-20">
                <a:latin typeface="Arial"/>
                <a:cs typeface="Arial"/>
              </a:rPr>
              <a:t>тела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55">
                <a:latin typeface="Arial"/>
                <a:cs typeface="Arial"/>
              </a:rPr>
              <a:t>в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-10">
                <a:latin typeface="Arial"/>
                <a:cs typeface="Arial"/>
              </a:rPr>
              <a:t>рамках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-10">
                <a:latin typeface="Arial"/>
                <a:cs typeface="Arial"/>
              </a:rPr>
              <a:t>выполняемой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-10">
                <a:latin typeface="Arial"/>
                <a:cs typeface="Arial"/>
              </a:rPr>
              <a:t>бытовой, </a:t>
            </a:r>
            <a:r>
              <a:rPr dirty="0" sz="3400">
                <a:latin typeface="Arial"/>
                <a:cs typeface="Arial"/>
              </a:rPr>
              <a:t>общественной,</a:t>
            </a:r>
            <a:r>
              <a:rPr dirty="0" sz="3400" spc="32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профессиональной</a:t>
            </a:r>
            <a:r>
              <a:rPr dirty="0" sz="3400" spc="320">
                <a:latin typeface="Arial"/>
                <a:cs typeface="Arial"/>
              </a:rPr>
              <a:t> </a:t>
            </a:r>
            <a:r>
              <a:rPr dirty="0" sz="3400" spc="-10">
                <a:latin typeface="Arial"/>
                <a:cs typeface="Arial"/>
              </a:rPr>
              <a:t>деятельности.</a:t>
            </a:r>
            <a:endParaRPr sz="3400">
              <a:latin typeface="Arial"/>
              <a:cs typeface="Arial"/>
            </a:endParaRPr>
          </a:p>
          <a:p>
            <a:pPr marL="12700" marR="9525" indent="-2540">
              <a:lnSpc>
                <a:spcPct val="115799"/>
              </a:lnSpc>
              <a:buSzPct val="89705"/>
              <a:buFont typeface="DejaVu Sans"/>
              <a:buChar char="□"/>
              <a:tabLst>
                <a:tab pos="389890" algn="l"/>
              </a:tabLst>
            </a:pPr>
            <a:r>
              <a:rPr dirty="0" sz="3400">
                <a:latin typeface="Arial"/>
                <a:cs typeface="Arial"/>
              </a:rPr>
              <a:t>	</a:t>
            </a:r>
            <a:r>
              <a:rPr dirty="0" sz="3400">
                <a:latin typeface="Arial"/>
                <a:cs typeface="Arial"/>
              </a:rPr>
              <a:t>Способность</a:t>
            </a:r>
            <a:r>
              <a:rPr dirty="0" sz="3400" spc="95">
                <a:latin typeface="Arial"/>
                <a:cs typeface="Arial"/>
              </a:rPr>
              <a:t> </a:t>
            </a:r>
            <a:r>
              <a:rPr dirty="0" sz="3400" spc="55">
                <a:latin typeface="Arial"/>
                <a:cs typeface="Arial"/>
              </a:rPr>
              <a:t>контролировать</a:t>
            </a:r>
            <a:r>
              <a:rPr dirty="0" sz="3400" spc="9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свое</a:t>
            </a:r>
            <a:r>
              <a:rPr dirty="0" sz="3400" spc="95">
                <a:latin typeface="Arial"/>
                <a:cs typeface="Arial"/>
              </a:rPr>
              <a:t> </a:t>
            </a:r>
            <a:r>
              <a:rPr dirty="0" sz="3400" spc="45">
                <a:latin typeface="Arial"/>
                <a:cs typeface="Arial"/>
              </a:rPr>
              <a:t>поведение</a:t>
            </a:r>
            <a:r>
              <a:rPr dirty="0" sz="3400" spc="9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-</a:t>
            </a:r>
            <a:r>
              <a:rPr dirty="0" sz="3400" spc="9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способность</a:t>
            </a:r>
            <a:r>
              <a:rPr dirty="0" sz="3400" spc="95">
                <a:latin typeface="Arial"/>
                <a:cs typeface="Arial"/>
              </a:rPr>
              <a:t> </a:t>
            </a:r>
            <a:r>
              <a:rPr dirty="0" sz="3400" spc="55">
                <a:latin typeface="Arial"/>
                <a:cs typeface="Arial"/>
              </a:rPr>
              <a:t>к</a:t>
            </a:r>
            <a:r>
              <a:rPr dirty="0" sz="3400" spc="95">
                <a:latin typeface="Arial"/>
                <a:cs typeface="Arial"/>
              </a:rPr>
              <a:t> </a:t>
            </a:r>
            <a:r>
              <a:rPr dirty="0" sz="3400" spc="55">
                <a:latin typeface="Arial"/>
                <a:cs typeface="Arial"/>
              </a:rPr>
              <a:t>осознанию </a:t>
            </a:r>
            <a:r>
              <a:rPr dirty="0" sz="3400" spc="-10">
                <a:latin typeface="Arial"/>
                <a:cs typeface="Arial"/>
              </a:rPr>
              <a:t>себя</a:t>
            </a:r>
            <a:r>
              <a:rPr dirty="0" sz="3400" spc="-65">
                <a:latin typeface="Arial"/>
                <a:cs typeface="Arial"/>
              </a:rPr>
              <a:t> </a:t>
            </a:r>
            <a:r>
              <a:rPr dirty="0" sz="3400" spc="130">
                <a:latin typeface="Arial"/>
                <a:cs typeface="Arial"/>
              </a:rPr>
              <a:t>и</a:t>
            </a:r>
            <a:r>
              <a:rPr dirty="0" sz="3400" spc="-60">
                <a:latin typeface="Arial"/>
                <a:cs typeface="Arial"/>
              </a:rPr>
              <a:t> </a:t>
            </a:r>
            <a:r>
              <a:rPr dirty="0" sz="3400" spc="-10">
                <a:latin typeface="Arial"/>
                <a:cs typeface="Arial"/>
              </a:rPr>
              <a:t>адекватному</a:t>
            </a:r>
            <a:r>
              <a:rPr dirty="0" sz="3400" spc="-65">
                <a:latin typeface="Arial"/>
                <a:cs typeface="Arial"/>
              </a:rPr>
              <a:t> </a:t>
            </a:r>
            <a:r>
              <a:rPr dirty="0" sz="3400" spc="65">
                <a:latin typeface="Arial"/>
                <a:cs typeface="Arial"/>
              </a:rPr>
              <a:t>поведению</a:t>
            </a:r>
            <a:r>
              <a:rPr dirty="0" sz="3400" spc="-6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с</a:t>
            </a:r>
            <a:r>
              <a:rPr dirty="0" sz="3400" spc="-6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учетом</a:t>
            </a:r>
            <a:r>
              <a:rPr dirty="0" sz="3400" spc="-6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социально</a:t>
            </a:r>
            <a:r>
              <a:rPr dirty="0" sz="3400" spc="-6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-</a:t>
            </a:r>
            <a:r>
              <a:rPr dirty="0" sz="3400" spc="-65">
                <a:latin typeface="Arial"/>
                <a:cs typeface="Arial"/>
              </a:rPr>
              <a:t> </a:t>
            </a:r>
            <a:r>
              <a:rPr dirty="0" sz="3400" spc="60">
                <a:latin typeface="Arial"/>
                <a:cs typeface="Arial"/>
              </a:rPr>
              <a:t>правовых</a:t>
            </a:r>
            <a:r>
              <a:rPr dirty="0" sz="3400" spc="-60">
                <a:latin typeface="Arial"/>
                <a:cs typeface="Arial"/>
              </a:rPr>
              <a:t> </a:t>
            </a:r>
            <a:r>
              <a:rPr dirty="0" sz="3400" spc="-20">
                <a:latin typeface="Arial"/>
                <a:cs typeface="Arial"/>
              </a:rPr>
              <a:t>норм.</a:t>
            </a:r>
            <a:endParaRPr sz="3400">
              <a:latin typeface="Arial"/>
              <a:cs typeface="Arial"/>
            </a:endParaRPr>
          </a:p>
          <a:p>
            <a:pPr marL="12700" marR="5080" indent="-9525">
              <a:lnSpc>
                <a:spcPct val="115799"/>
              </a:lnSpc>
              <a:buSzPct val="89705"/>
              <a:buFont typeface="DejaVu Sans"/>
              <a:buChar char="□"/>
              <a:tabLst>
                <a:tab pos="382905" algn="l"/>
                <a:tab pos="3524250" algn="l"/>
                <a:tab pos="6052185" algn="l"/>
                <a:tab pos="10118725" algn="l"/>
                <a:tab pos="13327380" algn="l"/>
              </a:tabLst>
            </a:pPr>
            <a:r>
              <a:rPr dirty="0" sz="3400">
                <a:latin typeface="Arial"/>
                <a:cs typeface="Arial"/>
              </a:rPr>
              <a:t>	</a:t>
            </a:r>
            <a:r>
              <a:rPr dirty="0" sz="3400">
                <a:latin typeface="Arial"/>
                <a:cs typeface="Arial"/>
              </a:rPr>
              <a:t>Способность</a:t>
            </a:r>
            <a:r>
              <a:rPr dirty="0" sz="3400" spc="80">
                <a:latin typeface="Arial"/>
                <a:cs typeface="Arial"/>
              </a:rPr>
              <a:t> </a:t>
            </a:r>
            <a:r>
              <a:rPr dirty="0" sz="3400" spc="55">
                <a:latin typeface="Arial"/>
                <a:cs typeface="Arial"/>
              </a:rPr>
              <a:t>к</a:t>
            </a:r>
            <a:r>
              <a:rPr dirty="0" sz="3400" spc="8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самообслуживанию</a:t>
            </a:r>
            <a:r>
              <a:rPr dirty="0" sz="3400" spc="8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-</a:t>
            </a:r>
            <a:r>
              <a:rPr dirty="0" sz="3400" spc="8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способность</a:t>
            </a:r>
            <a:r>
              <a:rPr dirty="0" sz="3400" spc="85">
                <a:latin typeface="Arial"/>
                <a:cs typeface="Arial"/>
              </a:rPr>
              <a:t> </a:t>
            </a:r>
            <a:r>
              <a:rPr dirty="0" sz="3400" spc="-10">
                <a:latin typeface="Arial"/>
                <a:cs typeface="Arial"/>
              </a:rPr>
              <a:t>самостоятельно удовлетворять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50">
                <a:latin typeface="Arial"/>
                <a:cs typeface="Arial"/>
              </a:rPr>
              <a:t>основные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-10">
                <a:latin typeface="Arial"/>
                <a:cs typeface="Arial"/>
              </a:rPr>
              <a:t>физиологические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-10">
                <a:latin typeface="Arial"/>
                <a:cs typeface="Arial"/>
              </a:rPr>
              <a:t>потребности,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40">
                <a:latin typeface="Arial"/>
                <a:cs typeface="Arial"/>
              </a:rPr>
              <a:t>выполнять </a:t>
            </a:r>
            <a:r>
              <a:rPr dirty="0" sz="3400">
                <a:latin typeface="Arial"/>
                <a:cs typeface="Arial"/>
              </a:rPr>
              <a:t>повседневную</a:t>
            </a:r>
            <a:r>
              <a:rPr dirty="0" sz="3400" spc="3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бытовую</a:t>
            </a:r>
            <a:r>
              <a:rPr dirty="0" sz="3400" spc="3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деятельность</a:t>
            </a:r>
            <a:r>
              <a:rPr dirty="0" sz="3400" spc="35">
                <a:latin typeface="Arial"/>
                <a:cs typeface="Arial"/>
              </a:rPr>
              <a:t> </a:t>
            </a:r>
            <a:r>
              <a:rPr dirty="0" sz="3400" spc="130">
                <a:latin typeface="Arial"/>
                <a:cs typeface="Arial"/>
              </a:rPr>
              <a:t>и</a:t>
            </a:r>
            <a:r>
              <a:rPr dirty="0" sz="3400" spc="35">
                <a:latin typeface="Arial"/>
                <a:cs typeface="Arial"/>
              </a:rPr>
              <a:t> </a:t>
            </a:r>
            <a:r>
              <a:rPr dirty="0" sz="3400" spc="60">
                <a:latin typeface="Arial"/>
                <a:cs typeface="Arial"/>
              </a:rPr>
              <a:t>навыки</a:t>
            </a:r>
            <a:r>
              <a:rPr dirty="0" sz="3400" spc="35">
                <a:latin typeface="Arial"/>
                <a:cs typeface="Arial"/>
              </a:rPr>
              <a:t> </a:t>
            </a:r>
            <a:r>
              <a:rPr dirty="0" sz="3400" spc="95">
                <a:latin typeface="Arial"/>
                <a:cs typeface="Arial"/>
              </a:rPr>
              <a:t>личной</a:t>
            </a:r>
            <a:r>
              <a:rPr dirty="0" sz="3400" spc="40">
                <a:latin typeface="Arial"/>
                <a:cs typeface="Arial"/>
              </a:rPr>
              <a:t> </a:t>
            </a:r>
            <a:r>
              <a:rPr dirty="0" sz="3400" spc="65">
                <a:latin typeface="Arial"/>
                <a:cs typeface="Arial"/>
              </a:rPr>
              <a:t>гигиены.</a:t>
            </a:r>
            <a:endParaRPr sz="3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27686" y="598816"/>
            <a:ext cx="17832705" cy="8959850"/>
          </a:xfrm>
          <a:prstGeom prst="rect">
            <a:avLst/>
          </a:prstGeom>
        </p:spPr>
        <p:txBody>
          <a:bodyPr wrap="square" lIns="0" tIns="102235" rIns="0" bIns="0" rtlCol="0" vert="horz">
            <a:spAutoFit/>
          </a:bodyPr>
          <a:lstStyle/>
          <a:p>
            <a:pPr marL="406400" indent="-403225">
              <a:lnSpc>
                <a:spcPct val="100000"/>
              </a:lnSpc>
              <a:spcBef>
                <a:spcPts val="805"/>
              </a:spcBef>
              <a:buSzPct val="90277"/>
              <a:buFont typeface="DejaVu Sans"/>
              <a:buChar char="□"/>
              <a:tabLst>
                <a:tab pos="406400" algn="l"/>
              </a:tabLst>
            </a:pPr>
            <a:r>
              <a:rPr dirty="0" sz="3600">
                <a:latin typeface="Arial"/>
                <a:cs typeface="Arial"/>
              </a:rPr>
              <a:t>Способность</a:t>
            </a:r>
            <a:r>
              <a:rPr dirty="0" sz="3600" spc="55">
                <a:latin typeface="Arial"/>
                <a:cs typeface="Arial"/>
              </a:rPr>
              <a:t> </a:t>
            </a:r>
            <a:r>
              <a:rPr dirty="0" sz="3600" spc="60">
                <a:latin typeface="Arial"/>
                <a:cs typeface="Arial"/>
              </a:rPr>
              <a:t>к </a:t>
            </a:r>
            <a:r>
              <a:rPr dirty="0" sz="3600">
                <a:latin typeface="Arial"/>
                <a:cs typeface="Arial"/>
              </a:rPr>
              <a:t>трудовой</a:t>
            </a:r>
            <a:r>
              <a:rPr dirty="0" sz="3600" spc="6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деятельности</a:t>
            </a:r>
            <a:r>
              <a:rPr dirty="0" sz="3600" spc="6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-</a:t>
            </a:r>
            <a:r>
              <a:rPr dirty="0" sz="3600" spc="6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способность</a:t>
            </a:r>
            <a:r>
              <a:rPr dirty="0" sz="3600" spc="60">
                <a:latin typeface="Arial"/>
                <a:cs typeface="Arial"/>
              </a:rPr>
              <a:t> </a:t>
            </a:r>
            <a:r>
              <a:rPr dirty="0" sz="3600" spc="-10">
                <a:latin typeface="Arial"/>
                <a:cs typeface="Arial"/>
              </a:rPr>
              <a:t>осуществлять</a:t>
            </a:r>
            <a:endParaRPr sz="3600">
              <a:latin typeface="Arial"/>
              <a:cs typeface="Arial"/>
            </a:endParaRPr>
          </a:p>
          <a:p>
            <a:pPr marL="12700" marR="369570">
              <a:lnSpc>
                <a:spcPct val="116300"/>
              </a:lnSpc>
            </a:pPr>
            <a:r>
              <a:rPr dirty="0" sz="3600">
                <a:latin typeface="Arial"/>
                <a:cs typeface="Arial"/>
              </a:rPr>
              <a:t>деятельность</a:t>
            </a:r>
            <a:r>
              <a:rPr dirty="0" sz="3600" spc="-10">
                <a:latin typeface="Arial"/>
                <a:cs typeface="Arial"/>
              </a:rPr>
              <a:t> </a:t>
            </a:r>
            <a:r>
              <a:rPr dirty="0" sz="3600" spc="110">
                <a:latin typeface="Arial"/>
                <a:cs typeface="Arial"/>
              </a:rPr>
              <a:t>в</a:t>
            </a:r>
            <a:r>
              <a:rPr dirty="0" sz="3600" spc="-1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соответствии</a:t>
            </a:r>
            <a:r>
              <a:rPr dirty="0" sz="3600" spc="-1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с</a:t>
            </a:r>
            <a:r>
              <a:rPr dirty="0" sz="3600" spc="-1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требованиями</a:t>
            </a:r>
            <a:r>
              <a:rPr dirty="0" sz="3600" spc="-10">
                <a:latin typeface="Arial"/>
                <a:cs typeface="Arial"/>
              </a:rPr>
              <a:t> </a:t>
            </a:r>
            <a:r>
              <a:rPr dirty="0" sz="3600" spc="60">
                <a:latin typeface="Arial"/>
                <a:cs typeface="Arial"/>
              </a:rPr>
              <a:t>к</a:t>
            </a:r>
            <a:r>
              <a:rPr dirty="0" sz="3600" spc="-1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содержанию,</a:t>
            </a:r>
            <a:r>
              <a:rPr dirty="0" sz="3600" spc="-1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объему</a:t>
            </a:r>
            <a:r>
              <a:rPr dirty="0" sz="3600" spc="-10">
                <a:latin typeface="Arial"/>
                <a:cs typeface="Arial"/>
              </a:rPr>
              <a:t> </a:t>
            </a:r>
            <a:r>
              <a:rPr dirty="0" sz="3600" spc="140">
                <a:latin typeface="Arial"/>
                <a:cs typeface="Arial"/>
              </a:rPr>
              <a:t>и</a:t>
            </a:r>
            <a:r>
              <a:rPr dirty="0" sz="3600" spc="-10">
                <a:latin typeface="Arial"/>
                <a:cs typeface="Arial"/>
              </a:rPr>
              <a:t> условиям </a:t>
            </a:r>
            <a:r>
              <a:rPr dirty="0" sz="3600" spc="80">
                <a:latin typeface="Arial"/>
                <a:cs typeface="Arial"/>
              </a:rPr>
              <a:t>выполнения</a:t>
            </a:r>
            <a:r>
              <a:rPr dirty="0" sz="3600" spc="-50">
                <a:latin typeface="Arial"/>
                <a:cs typeface="Arial"/>
              </a:rPr>
              <a:t> </a:t>
            </a:r>
            <a:r>
              <a:rPr dirty="0" sz="3600" spc="-10">
                <a:latin typeface="Arial"/>
                <a:cs typeface="Arial"/>
              </a:rPr>
              <a:t>работы.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90"/>
              </a:spcBef>
            </a:pPr>
            <a:endParaRPr sz="3600">
              <a:latin typeface="Arial"/>
              <a:cs typeface="Arial"/>
            </a:endParaRPr>
          </a:p>
          <a:p>
            <a:pPr marL="406400" indent="-403225">
              <a:lnSpc>
                <a:spcPct val="100000"/>
              </a:lnSpc>
              <a:buSzPct val="90277"/>
              <a:buFont typeface="DejaVu Sans"/>
              <a:buChar char="□"/>
              <a:tabLst>
                <a:tab pos="406400" algn="l"/>
              </a:tabLst>
            </a:pPr>
            <a:r>
              <a:rPr dirty="0" sz="3600">
                <a:latin typeface="Arial"/>
                <a:cs typeface="Arial"/>
              </a:rPr>
              <a:t>Способность</a:t>
            </a:r>
            <a:r>
              <a:rPr dirty="0" sz="3600" spc="15">
                <a:latin typeface="Arial"/>
                <a:cs typeface="Arial"/>
              </a:rPr>
              <a:t> </a:t>
            </a:r>
            <a:r>
              <a:rPr dirty="0" sz="3600" spc="60">
                <a:latin typeface="Arial"/>
                <a:cs typeface="Arial"/>
              </a:rPr>
              <a:t>к</a:t>
            </a:r>
            <a:r>
              <a:rPr dirty="0" sz="3600" spc="15">
                <a:latin typeface="Arial"/>
                <a:cs typeface="Arial"/>
              </a:rPr>
              <a:t> </a:t>
            </a:r>
            <a:r>
              <a:rPr dirty="0" sz="3600" spc="75">
                <a:latin typeface="Arial"/>
                <a:cs typeface="Arial"/>
              </a:rPr>
              <a:t>ориентации</a:t>
            </a:r>
            <a:r>
              <a:rPr dirty="0" sz="3600" spc="1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-</a:t>
            </a:r>
            <a:r>
              <a:rPr dirty="0" sz="3600" spc="1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способность</a:t>
            </a:r>
            <a:r>
              <a:rPr dirty="0" sz="3600" spc="1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определяться</a:t>
            </a:r>
            <a:r>
              <a:rPr dirty="0" sz="3600" spc="20">
                <a:latin typeface="Arial"/>
                <a:cs typeface="Arial"/>
              </a:rPr>
              <a:t> </a:t>
            </a:r>
            <a:r>
              <a:rPr dirty="0" sz="3600" spc="95">
                <a:latin typeface="Arial"/>
                <a:cs typeface="Arial"/>
              </a:rPr>
              <a:t>во</a:t>
            </a:r>
            <a:r>
              <a:rPr dirty="0" sz="3600" spc="15">
                <a:latin typeface="Arial"/>
                <a:cs typeface="Arial"/>
              </a:rPr>
              <a:t> </a:t>
            </a:r>
            <a:r>
              <a:rPr dirty="0" sz="3600" spc="60">
                <a:latin typeface="Arial"/>
                <a:cs typeface="Arial"/>
              </a:rPr>
              <a:t>времени</a:t>
            </a:r>
            <a:r>
              <a:rPr dirty="0" sz="3600" spc="15">
                <a:latin typeface="Arial"/>
                <a:cs typeface="Arial"/>
              </a:rPr>
              <a:t> </a:t>
            </a:r>
            <a:r>
              <a:rPr dirty="0" sz="3600" spc="90">
                <a:latin typeface="Arial"/>
                <a:cs typeface="Arial"/>
              </a:rPr>
              <a:t>и</a:t>
            </a:r>
            <a:endParaRPr sz="3600">
              <a:latin typeface="Arial"/>
              <a:cs typeface="Arial"/>
            </a:endParaRPr>
          </a:p>
          <a:p>
            <a:pPr marL="12700" marR="1252855">
              <a:lnSpc>
                <a:spcPct val="116300"/>
              </a:lnSpc>
            </a:pPr>
            <a:r>
              <a:rPr dirty="0" sz="3600">
                <a:latin typeface="Arial"/>
                <a:cs typeface="Arial"/>
              </a:rPr>
              <a:t>пространстве,</a:t>
            </a:r>
            <a:r>
              <a:rPr dirty="0" sz="3600" spc="55">
                <a:latin typeface="Arial"/>
                <a:cs typeface="Arial"/>
              </a:rPr>
              <a:t> </a:t>
            </a:r>
            <a:r>
              <a:rPr dirty="0" sz="3600" spc="75">
                <a:latin typeface="Arial"/>
                <a:cs typeface="Arial"/>
              </a:rPr>
              <a:t>воспринимать</a:t>
            </a:r>
            <a:r>
              <a:rPr dirty="0" sz="3600" spc="5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сигналы</a:t>
            </a:r>
            <a:r>
              <a:rPr dirty="0" sz="3600" spc="5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посредством</a:t>
            </a:r>
            <a:r>
              <a:rPr dirty="0" sz="3600" spc="5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зрения,</a:t>
            </a:r>
            <a:r>
              <a:rPr dirty="0" sz="3600" spc="55">
                <a:latin typeface="Arial"/>
                <a:cs typeface="Arial"/>
              </a:rPr>
              <a:t> </a:t>
            </a:r>
            <a:r>
              <a:rPr dirty="0" sz="3600" spc="-114">
                <a:latin typeface="Arial"/>
                <a:cs typeface="Arial"/>
              </a:rPr>
              <a:t>слуха,</a:t>
            </a:r>
            <a:r>
              <a:rPr dirty="0" sz="3600" spc="55">
                <a:latin typeface="Arial"/>
                <a:cs typeface="Arial"/>
              </a:rPr>
              <a:t> </a:t>
            </a:r>
            <a:r>
              <a:rPr dirty="0" sz="3600" spc="-10">
                <a:latin typeface="Arial"/>
                <a:cs typeface="Arial"/>
              </a:rPr>
              <a:t>обоняния, </a:t>
            </a:r>
            <a:r>
              <a:rPr dirty="0" sz="3600">
                <a:latin typeface="Arial"/>
                <a:cs typeface="Arial"/>
              </a:rPr>
              <a:t>осязания</a:t>
            </a:r>
            <a:r>
              <a:rPr dirty="0" sz="3600" spc="35">
                <a:latin typeface="Arial"/>
                <a:cs typeface="Arial"/>
              </a:rPr>
              <a:t> </a:t>
            </a:r>
            <a:r>
              <a:rPr dirty="0" sz="3600" spc="140">
                <a:latin typeface="Arial"/>
                <a:cs typeface="Arial"/>
              </a:rPr>
              <a:t>и</a:t>
            </a:r>
            <a:r>
              <a:rPr dirty="0" sz="3600" spc="3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реакция</a:t>
            </a:r>
            <a:r>
              <a:rPr dirty="0" sz="3600" spc="3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на</a:t>
            </a:r>
            <a:r>
              <a:rPr dirty="0" sz="3600" spc="3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эти</a:t>
            </a:r>
            <a:r>
              <a:rPr dirty="0" sz="3600" spc="40">
                <a:latin typeface="Arial"/>
                <a:cs typeface="Arial"/>
              </a:rPr>
              <a:t> </a:t>
            </a:r>
            <a:r>
              <a:rPr dirty="0" sz="3600" spc="-10">
                <a:latin typeface="Arial"/>
                <a:cs typeface="Arial"/>
              </a:rPr>
              <a:t>сигналы.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85"/>
              </a:spcBef>
            </a:pPr>
            <a:endParaRPr sz="3600">
              <a:latin typeface="Arial"/>
              <a:cs typeface="Arial"/>
            </a:endParaRPr>
          </a:p>
          <a:p>
            <a:pPr marL="12700" marR="1707514" indent="-9525">
              <a:lnSpc>
                <a:spcPct val="116300"/>
              </a:lnSpc>
              <a:buSzPct val="90277"/>
              <a:buFont typeface="DejaVu Sans"/>
              <a:buChar char="□"/>
              <a:tabLst>
                <a:tab pos="406400" algn="l"/>
              </a:tabLst>
            </a:pPr>
            <a:r>
              <a:rPr dirty="0" sz="3600">
                <a:latin typeface="Arial"/>
                <a:cs typeface="Arial"/>
              </a:rPr>
              <a:t>	</a:t>
            </a:r>
            <a:r>
              <a:rPr dirty="0" sz="3600">
                <a:latin typeface="Arial"/>
                <a:cs typeface="Arial"/>
              </a:rPr>
              <a:t>Способность</a:t>
            </a:r>
            <a:r>
              <a:rPr dirty="0" sz="3600" spc="45">
                <a:latin typeface="Arial"/>
                <a:cs typeface="Arial"/>
              </a:rPr>
              <a:t> </a:t>
            </a:r>
            <a:r>
              <a:rPr dirty="0" sz="3600" spc="60">
                <a:latin typeface="Arial"/>
                <a:cs typeface="Arial"/>
              </a:rPr>
              <a:t>к</a:t>
            </a:r>
            <a:r>
              <a:rPr dirty="0" sz="3600" spc="50">
                <a:latin typeface="Arial"/>
                <a:cs typeface="Arial"/>
              </a:rPr>
              <a:t> </a:t>
            </a:r>
            <a:r>
              <a:rPr dirty="0" sz="3600" spc="85">
                <a:latin typeface="Arial"/>
                <a:cs typeface="Arial"/>
              </a:rPr>
              <a:t>общению</a:t>
            </a:r>
            <a:r>
              <a:rPr dirty="0" sz="3600" spc="5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-</a:t>
            </a:r>
            <a:r>
              <a:rPr dirty="0" sz="3600" spc="4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способность</a:t>
            </a:r>
            <a:r>
              <a:rPr dirty="0" sz="3600" spc="50">
                <a:latin typeface="Arial"/>
                <a:cs typeface="Arial"/>
              </a:rPr>
              <a:t> </a:t>
            </a:r>
            <a:r>
              <a:rPr dirty="0" sz="3600" spc="60">
                <a:latin typeface="Arial"/>
                <a:cs typeface="Arial"/>
              </a:rPr>
              <a:t>к</a:t>
            </a:r>
            <a:r>
              <a:rPr dirty="0" sz="3600" spc="5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установлению</a:t>
            </a:r>
            <a:r>
              <a:rPr dirty="0" sz="3600" spc="45">
                <a:latin typeface="Arial"/>
                <a:cs typeface="Arial"/>
              </a:rPr>
              <a:t> </a:t>
            </a:r>
            <a:r>
              <a:rPr dirty="0" sz="3600" spc="50">
                <a:latin typeface="Arial"/>
                <a:cs typeface="Arial"/>
              </a:rPr>
              <a:t>контактов </a:t>
            </a:r>
            <a:r>
              <a:rPr dirty="0" sz="3600" spc="-10">
                <a:latin typeface="Arial"/>
                <a:cs typeface="Arial"/>
              </a:rPr>
              <a:t>между </a:t>
            </a:r>
            <a:r>
              <a:rPr dirty="0" sz="3600">
                <a:latin typeface="Arial"/>
                <a:cs typeface="Arial"/>
              </a:rPr>
              <a:t>людьми</a:t>
            </a:r>
            <a:r>
              <a:rPr dirty="0" sz="3600" spc="6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путем</a:t>
            </a:r>
            <a:r>
              <a:rPr dirty="0" sz="3600" spc="6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восприятия,</a:t>
            </a:r>
            <a:r>
              <a:rPr dirty="0" sz="3600" spc="70">
                <a:latin typeface="Arial"/>
                <a:cs typeface="Arial"/>
              </a:rPr>
              <a:t> </a:t>
            </a:r>
            <a:r>
              <a:rPr dirty="0" sz="3600" spc="55">
                <a:latin typeface="Arial"/>
                <a:cs typeface="Arial"/>
              </a:rPr>
              <a:t>переработки</a:t>
            </a:r>
            <a:r>
              <a:rPr dirty="0" sz="3600" spc="65">
                <a:latin typeface="Arial"/>
                <a:cs typeface="Arial"/>
              </a:rPr>
              <a:t> </a:t>
            </a:r>
            <a:r>
              <a:rPr dirty="0" sz="3600" spc="140">
                <a:latin typeface="Arial"/>
                <a:cs typeface="Arial"/>
              </a:rPr>
              <a:t>и</a:t>
            </a:r>
            <a:r>
              <a:rPr dirty="0" sz="3600" spc="6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передачи</a:t>
            </a:r>
            <a:r>
              <a:rPr dirty="0" sz="3600" spc="70">
                <a:latin typeface="Arial"/>
                <a:cs typeface="Arial"/>
              </a:rPr>
              <a:t> </a:t>
            </a:r>
            <a:r>
              <a:rPr dirty="0" sz="3600" spc="-10">
                <a:latin typeface="Arial"/>
                <a:cs typeface="Arial"/>
              </a:rPr>
              <a:t>информации.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90"/>
              </a:spcBef>
              <a:buFont typeface="DejaVu Sans"/>
              <a:buChar char="□"/>
            </a:pPr>
            <a:endParaRPr sz="3600">
              <a:latin typeface="Arial"/>
              <a:cs typeface="Arial"/>
            </a:endParaRPr>
          </a:p>
          <a:p>
            <a:pPr marL="406400" indent="-403225">
              <a:lnSpc>
                <a:spcPct val="100000"/>
              </a:lnSpc>
              <a:buSzPct val="90277"/>
              <a:buFont typeface="DejaVu Sans"/>
              <a:buChar char="□"/>
              <a:tabLst>
                <a:tab pos="406400" algn="l"/>
              </a:tabLst>
            </a:pPr>
            <a:r>
              <a:rPr dirty="0" sz="3600">
                <a:latin typeface="Arial"/>
                <a:cs typeface="Arial"/>
              </a:rPr>
              <a:t>Способность</a:t>
            </a:r>
            <a:r>
              <a:rPr dirty="0" sz="3600" spc="10">
                <a:latin typeface="Arial"/>
                <a:cs typeface="Arial"/>
              </a:rPr>
              <a:t> </a:t>
            </a:r>
            <a:r>
              <a:rPr dirty="0" sz="3600" spc="60">
                <a:latin typeface="Arial"/>
                <a:cs typeface="Arial"/>
              </a:rPr>
              <a:t>к</a:t>
            </a:r>
            <a:r>
              <a:rPr dirty="0" sz="3600" spc="10">
                <a:latin typeface="Arial"/>
                <a:cs typeface="Arial"/>
              </a:rPr>
              <a:t> </a:t>
            </a:r>
            <a:r>
              <a:rPr dirty="0" sz="3600" spc="80">
                <a:latin typeface="Arial"/>
                <a:cs typeface="Arial"/>
              </a:rPr>
              <a:t>обучению</a:t>
            </a:r>
            <a:r>
              <a:rPr dirty="0" sz="3600" spc="1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-</a:t>
            </a:r>
            <a:r>
              <a:rPr dirty="0" sz="3600" spc="1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способность</a:t>
            </a:r>
            <a:r>
              <a:rPr dirty="0" sz="3600" spc="10">
                <a:latin typeface="Arial"/>
                <a:cs typeface="Arial"/>
              </a:rPr>
              <a:t> </a:t>
            </a:r>
            <a:r>
              <a:rPr dirty="0" sz="3600" spc="60">
                <a:latin typeface="Arial"/>
                <a:cs typeface="Arial"/>
              </a:rPr>
              <a:t>к</a:t>
            </a:r>
            <a:r>
              <a:rPr dirty="0" sz="3600" spc="10">
                <a:latin typeface="Arial"/>
                <a:cs typeface="Arial"/>
              </a:rPr>
              <a:t> </a:t>
            </a:r>
            <a:r>
              <a:rPr dirty="0" sz="3600" spc="80">
                <a:latin typeface="Arial"/>
                <a:cs typeface="Arial"/>
              </a:rPr>
              <a:t>восприятию</a:t>
            </a:r>
            <a:r>
              <a:rPr dirty="0" sz="3600" spc="15">
                <a:latin typeface="Arial"/>
                <a:cs typeface="Arial"/>
              </a:rPr>
              <a:t> </a:t>
            </a:r>
            <a:r>
              <a:rPr dirty="0" sz="3600" spc="140">
                <a:latin typeface="Arial"/>
                <a:cs typeface="Arial"/>
              </a:rPr>
              <a:t>и</a:t>
            </a:r>
            <a:r>
              <a:rPr dirty="0" sz="3600" spc="10">
                <a:latin typeface="Arial"/>
                <a:cs typeface="Arial"/>
              </a:rPr>
              <a:t> </a:t>
            </a:r>
            <a:r>
              <a:rPr dirty="0" sz="3600" spc="70">
                <a:latin typeface="Arial"/>
                <a:cs typeface="Arial"/>
              </a:rPr>
              <a:t>воспроизведению</a:t>
            </a:r>
            <a:endParaRPr sz="3600">
              <a:latin typeface="Arial"/>
              <a:cs typeface="Arial"/>
            </a:endParaRPr>
          </a:p>
          <a:p>
            <a:pPr marL="12700" marR="5080">
              <a:lnSpc>
                <a:spcPct val="116300"/>
              </a:lnSpc>
              <a:spcBef>
                <a:spcPts val="5"/>
              </a:spcBef>
            </a:pPr>
            <a:r>
              <a:rPr dirty="0" sz="3600" spc="95">
                <a:latin typeface="Arial"/>
                <a:cs typeface="Arial"/>
              </a:rPr>
              <a:t>знаний</a:t>
            </a:r>
            <a:r>
              <a:rPr dirty="0" sz="3600" spc="4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(общеобразовательных,</a:t>
            </a:r>
            <a:r>
              <a:rPr dirty="0" sz="3600" spc="4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профессиональных</a:t>
            </a:r>
            <a:r>
              <a:rPr dirty="0" sz="3600" spc="45">
                <a:latin typeface="Arial"/>
                <a:cs typeface="Arial"/>
              </a:rPr>
              <a:t> </a:t>
            </a:r>
            <a:r>
              <a:rPr dirty="0" sz="3600" spc="140">
                <a:latin typeface="Arial"/>
                <a:cs typeface="Arial"/>
              </a:rPr>
              <a:t>и</a:t>
            </a:r>
            <a:r>
              <a:rPr dirty="0" sz="3600" spc="45">
                <a:latin typeface="Arial"/>
                <a:cs typeface="Arial"/>
              </a:rPr>
              <a:t> </a:t>
            </a:r>
            <a:r>
              <a:rPr dirty="0" sz="3600" spc="-100">
                <a:latin typeface="Arial"/>
                <a:cs typeface="Arial"/>
              </a:rPr>
              <a:t>др.),</a:t>
            </a:r>
            <a:r>
              <a:rPr dirty="0" sz="3600" spc="5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овладению</a:t>
            </a:r>
            <a:r>
              <a:rPr dirty="0" sz="3600" spc="4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навыками</a:t>
            </a:r>
            <a:r>
              <a:rPr dirty="0" sz="3600" spc="45">
                <a:latin typeface="Arial"/>
                <a:cs typeface="Arial"/>
              </a:rPr>
              <a:t> </a:t>
            </a:r>
            <a:r>
              <a:rPr dirty="0" sz="3600" spc="90">
                <a:latin typeface="Arial"/>
                <a:cs typeface="Arial"/>
              </a:rPr>
              <a:t>и </a:t>
            </a:r>
            <a:r>
              <a:rPr dirty="0" sz="3600">
                <a:latin typeface="Arial"/>
                <a:cs typeface="Arial"/>
              </a:rPr>
              <a:t>умениями</a:t>
            </a:r>
            <a:r>
              <a:rPr dirty="0" sz="3600" spc="3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(социальными,</a:t>
            </a:r>
            <a:r>
              <a:rPr dirty="0" sz="3600" spc="3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культурными</a:t>
            </a:r>
            <a:r>
              <a:rPr dirty="0" sz="3600" spc="35">
                <a:latin typeface="Arial"/>
                <a:cs typeface="Arial"/>
              </a:rPr>
              <a:t> </a:t>
            </a:r>
            <a:r>
              <a:rPr dirty="0" sz="3600" spc="140">
                <a:latin typeface="Arial"/>
                <a:cs typeface="Arial"/>
              </a:rPr>
              <a:t>и</a:t>
            </a:r>
            <a:r>
              <a:rPr dirty="0" sz="3600" spc="30">
                <a:latin typeface="Arial"/>
                <a:cs typeface="Arial"/>
              </a:rPr>
              <a:t> </a:t>
            </a:r>
            <a:r>
              <a:rPr dirty="0" sz="3600" spc="-10">
                <a:latin typeface="Arial"/>
                <a:cs typeface="Arial"/>
              </a:rPr>
              <a:t>бытовыми).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7195775" y="11"/>
            <a:ext cx="66675" cy="10287000"/>
          </a:xfrm>
          <a:custGeom>
            <a:avLst/>
            <a:gdLst/>
            <a:ahLst/>
            <a:cxnLst/>
            <a:rect l="l" t="t" r="r" b="b"/>
            <a:pathLst>
              <a:path w="66675" h="10287000">
                <a:moveTo>
                  <a:pt x="66675" y="0"/>
                </a:moveTo>
                <a:lnTo>
                  <a:pt x="0" y="0"/>
                </a:lnTo>
                <a:lnTo>
                  <a:pt x="0" y="1238250"/>
                </a:lnTo>
                <a:lnTo>
                  <a:pt x="26974" y="1238250"/>
                </a:lnTo>
                <a:lnTo>
                  <a:pt x="26974" y="10286987"/>
                </a:lnTo>
                <a:lnTo>
                  <a:pt x="36499" y="10286987"/>
                </a:lnTo>
                <a:lnTo>
                  <a:pt x="36499" y="1238250"/>
                </a:lnTo>
                <a:lnTo>
                  <a:pt x="66675" y="1238250"/>
                </a:lnTo>
                <a:lnTo>
                  <a:pt x="66675" y="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9960" rIns="0" bIns="0" rtlCol="0" vert="horz">
            <a:spAutoFit/>
          </a:bodyPr>
          <a:lstStyle/>
          <a:p>
            <a:pPr marL="3675379">
              <a:lnSpc>
                <a:spcPct val="100000"/>
              </a:lnSpc>
              <a:spcBef>
                <a:spcPts val="100"/>
              </a:spcBef>
            </a:pPr>
            <a:r>
              <a:rPr dirty="0" sz="9000" spc="-530"/>
              <a:t>План</a:t>
            </a:r>
            <a:r>
              <a:rPr dirty="0" sz="9000" spc="-655"/>
              <a:t> </a:t>
            </a:r>
            <a:r>
              <a:rPr dirty="0" sz="9000" spc="50"/>
              <a:t>лекции</a:t>
            </a:r>
            <a:endParaRPr sz="9000"/>
          </a:p>
        </p:txBody>
      </p:sp>
      <p:sp>
        <p:nvSpPr>
          <p:cNvPr id="5" name="object 5" descr=""/>
          <p:cNvSpPr txBox="1"/>
          <p:nvPr/>
        </p:nvSpPr>
        <p:spPr>
          <a:xfrm>
            <a:off x="1302880" y="3208242"/>
            <a:ext cx="15673069" cy="5679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1015" indent="-48831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501015" algn="l"/>
              </a:tabLst>
            </a:pPr>
            <a:r>
              <a:rPr dirty="0" sz="3600" spc="-30">
                <a:latin typeface="Trebuchet MS"/>
                <a:cs typeface="Trebuchet MS"/>
              </a:rPr>
              <a:t>Объект,</a:t>
            </a:r>
            <a:r>
              <a:rPr dirty="0" sz="3600" spc="-65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предмет</a:t>
            </a:r>
            <a:r>
              <a:rPr dirty="0" sz="3600" spc="-65">
                <a:latin typeface="Trebuchet MS"/>
                <a:cs typeface="Trebuchet MS"/>
              </a:rPr>
              <a:t> </a:t>
            </a:r>
            <a:r>
              <a:rPr dirty="0" sz="3600" spc="80">
                <a:latin typeface="Trebuchet MS"/>
                <a:cs typeface="Trebuchet MS"/>
              </a:rPr>
              <a:t>и</a:t>
            </a:r>
            <a:r>
              <a:rPr dirty="0" sz="3600" spc="-65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задачи</a:t>
            </a:r>
            <a:r>
              <a:rPr dirty="0" sz="3600" spc="-65">
                <a:latin typeface="Trebuchet MS"/>
                <a:cs typeface="Trebuchet MS"/>
              </a:rPr>
              <a:t> </a:t>
            </a:r>
            <a:r>
              <a:rPr dirty="0" sz="3600" spc="50">
                <a:latin typeface="Trebuchet MS"/>
                <a:cs typeface="Trebuchet MS"/>
              </a:rPr>
              <a:t>экспертно-</a:t>
            </a:r>
            <a:r>
              <a:rPr dirty="0" sz="3600" spc="55">
                <a:latin typeface="Trebuchet MS"/>
                <a:cs typeface="Trebuchet MS"/>
              </a:rPr>
              <a:t>реабилитационной</a:t>
            </a:r>
            <a:r>
              <a:rPr dirty="0" sz="3600" spc="-65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диагностики.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45"/>
              </a:spcBef>
              <a:buFont typeface="Trebuchet MS"/>
              <a:buAutoNum type="arabicPeriod"/>
            </a:pPr>
            <a:endParaRPr sz="3600">
              <a:latin typeface="Trebuchet MS"/>
              <a:cs typeface="Trebuchet MS"/>
            </a:endParaRPr>
          </a:p>
          <a:p>
            <a:pPr marL="501015" indent="-48831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501015" algn="l"/>
              </a:tabLst>
            </a:pPr>
            <a:r>
              <a:rPr dirty="0" sz="3600" spc="80">
                <a:latin typeface="Trebuchet MS"/>
                <a:cs typeface="Trebuchet MS"/>
              </a:rPr>
              <a:t>Этапы</a:t>
            </a:r>
            <a:r>
              <a:rPr dirty="0" sz="3600" spc="-95">
                <a:latin typeface="Trebuchet MS"/>
                <a:cs typeface="Trebuchet MS"/>
              </a:rPr>
              <a:t> </a:t>
            </a:r>
            <a:r>
              <a:rPr dirty="0" sz="3600" spc="50">
                <a:latin typeface="Trebuchet MS"/>
                <a:cs typeface="Trebuchet MS"/>
              </a:rPr>
              <a:t>экспертно-</a:t>
            </a:r>
            <a:r>
              <a:rPr dirty="0" sz="3600" spc="55">
                <a:latin typeface="Trebuchet MS"/>
                <a:cs typeface="Trebuchet MS"/>
              </a:rPr>
              <a:t>реабилитационной</a:t>
            </a:r>
            <a:r>
              <a:rPr dirty="0" sz="3600" spc="-95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диагностики.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45"/>
              </a:spcBef>
              <a:buFont typeface="Trebuchet MS"/>
              <a:buAutoNum type="arabicPeriod"/>
            </a:pPr>
            <a:endParaRPr sz="3600">
              <a:latin typeface="Trebuchet MS"/>
              <a:cs typeface="Trebuchet MS"/>
            </a:endParaRPr>
          </a:p>
          <a:p>
            <a:pPr marL="501015" indent="-48831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501015" algn="l"/>
              </a:tabLst>
            </a:pPr>
            <a:r>
              <a:rPr dirty="0" sz="3600" spc="-40">
                <a:latin typeface="Trebuchet MS"/>
                <a:cs typeface="Trebuchet MS"/>
              </a:rPr>
              <a:t>Классификация</a:t>
            </a:r>
            <a:r>
              <a:rPr dirty="0" sz="3600" spc="-85">
                <a:latin typeface="Trebuchet MS"/>
                <a:cs typeface="Trebuchet MS"/>
              </a:rPr>
              <a:t> </a:t>
            </a:r>
            <a:r>
              <a:rPr dirty="0" sz="3600" spc="95">
                <a:latin typeface="Trebuchet MS"/>
                <a:cs typeface="Trebuchet MS"/>
              </a:rPr>
              <a:t>основных</a:t>
            </a:r>
            <a:r>
              <a:rPr dirty="0" sz="3600" spc="-85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категорий</a:t>
            </a:r>
            <a:r>
              <a:rPr dirty="0" sz="3600" spc="-85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жизнедеятельности.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45"/>
              </a:spcBef>
              <a:buFont typeface="Trebuchet MS"/>
              <a:buAutoNum type="arabicPeriod"/>
            </a:pPr>
            <a:endParaRPr sz="3600">
              <a:latin typeface="Trebuchet MS"/>
              <a:cs typeface="Trebuchet MS"/>
            </a:endParaRPr>
          </a:p>
          <a:p>
            <a:pPr marL="501015" indent="-48831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501015" algn="l"/>
              </a:tabLst>
            </a:pPr>
            <a:r>
              <a:rPr dirty="0" sz="3600" spc="-40">
                <a:latin typeface="Trebuchet MS"/>
                <a:cs typeface="Trebuchet MS"/>
              </a:rPr>
              <a:t>Классификация</a:t>
            </a:r>
            <a:r>
              <a:rPr dirty="0" sz="3600" spc="-155">
                <a:latin typeface="Trebuchet MS"/>
                <a:cs typeface="Trebuchet MS"/>
              </a:rPr>
              <a:t> </a:t>
            </a:r>
            <a:r>
              <a:rPr dirty="0" sz="3600" spc="100">
                <a:latin typeface="Trebuchet MS"/>
                <a:cs typeface="Trebuchet MS"/>
              </a:rPr>
              <a:t>нарушений</a:t>
            </a:r>
            <a:r>
              <a:rPr dirty="0" sz="3600" spc="-150">
                <a:latin typeface="Trebuchet MS"/>
                <a:cs typeface="Trebuchet MS"/>
              </a:rPr>
              <a:t> </a:t>
            </a:r>
            <a:r>
              <a:rPr dirty="0" sz="3600" spc="95">
                <a:latin typeface="Trebuchet MS"/>
                <a:cs typeface="Trebuchet MS"/>
              </a:rPr>
              <a:t>основных</a:t>
            </a:r>
            <a:r>
              <a:rPr dirty="0" sz="3600" spc="-150">
                <a:latin typeface="Trebuchet MS"/>
                <a:cs typeface="Trebuchet MS"/>
              </a:rPr>
              <a:t> </a:t>
            </a:r>
            <a:r>
              <a:rPr dirty="0" sz="3600" spc="-30">
                <a:latin typeface="Trebuchet MS"/>
                <a:cs typeface="Trebuchet MS"/>
              </a:rPr>
              <a:t>функций</a:t>
            </a:r>
            <a:r>
              <a:rPr dirty="0" sz="3600" spc="-150">
                <a:latin typeface="Trebuchet MS"/>
                <a:cs typeface="Trebuchet MS"/>
              </a:rPr>
              <a:t> </a:t>
            </a:r>
            <a:r>
              <a:rPr dirty="0" sz="3600" spc="55">
                <a:latin typeface="Trebuchet MS"/>
                <a:cs typeface="Trebuchet MS"/>
              </a:rPr>
              <a:t>организма</a:t>
            </a:r>
            <a:r>
              <a:rPr dirty="0" sz="3600" spc="-150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человека.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45"/>
              </a:spcBef>
              <a:buFont typeface="Trebuchet MS"/>
              <a:buAutoNum type="arabicPeriod"/>
            </a:pPr>
            <a:endParaRPr sz="3600">
              <a:latin typeface="Trebuchet MS"/>
              <a:cs typeface="Trebuchet MS"/>
            </a:endParaRPr>
          </a:p>
          <a:p>
            <a:pPr marL="501015" indent="-48831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501015" algn="l"/>
              </a:tabLst>
            </a:pPr>
            <a:r>
              <a:rPr dirty="0" sz="3600" spc="80">
                <a:latin typeface="Trebuchet MS"/>
                <a:cs typeface="Trebuchet MS"/>
              </a:rPr>
              <a:t>Реабилитационный</a:t>
            </a:r>
            <a:r>
              <a:rPr dirty="0" sz="3600" spc="-105">
                <a:latin typeface="Trebuchet MS"/>
                <a:cs typeface="Trebuchet MS"/>
              </a:rPr>
              <a:t> </a:t>
            </a:r>
            <a:r>
              <a:rPr dirty="0" sz="3600" spc="75">
                <a:latin typeface="Trebuchet MS"/>
                <a:cs typeface="Trebuchet MS"/>
              </a:rPr>
              <a:t>потенциал</a:t>
            </a:r>
            <a:r>
              <a:rPr dirty="0" sz="3600" spc="-100">
                <a:latin typeface="Trebuchet MS"/>
                <a:cs typeface="Trebuchet MS"/>
              </a:rPr>
              <a:t> </a:t>
            </a:r>
            <a:r>
              <a:rPr dirty="0" sz="3600" spc="80">
                <a:latin typeface="Trebuchet MS"/>
                <a:cs typeface="Trebuchet MS"/>
              </a:rPr>
              <a:t>и</a:t>
            </a:r>
            <a:r>
              <a:rPr dirty="0" sz="3600" spc="-100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его</a:t>
            </a:r>
            <a:r>
              <a:rPr dirty="0" sz="3600" spc="-100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оценка.</a:t>
            </a:r>
            <a:r>
              <a:rPr dirty="0" sz="3600" spc="-100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Клинический</a:t>
            </a:r>
            <a:r>
              <a:rPr dirty="0" sz="3600" spc="-100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прогноз.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-38" y="993723"/>
            <a:ext cx="18288635" cy="66675"/>
          </a:xfrm>
          <a:custGeom>
            <a:avLst/>
            <a:gdLst/>
            <a:ahLst/>
            <a:cxnLst/>
            <a:rect l="l" t="t" r="r" b="b"/>
            <a:pathLst>
              <a:path w="18288635" h="66675">
                <a:moveTo>
                  <a:pt x="18288038" y="30213"/>
                </a:moveTo>
                <a:lnTo>
                  <a:pt x="1238237" y="30213"/>
                </a:lnTo>
                <a:lnTo>
                  <a:pt x="1238237" y="0"/>
                </a:lnTo>
                <a:lnTo>
                  <a:pt x="0" y="0"/>
                </a:lnTo>
                <a:lnTo>
                  <a:pt x="0" y="66675"/>
                </a:lnTo>
                <a:lnTo>
                  <a:pt x="1238237" y="66675"/>
                </a:lnTo>
                <a:lnTo>
                  <a:pt x="1238237" y="39738"/>
                </a:lnTo>
                <a:lnTo>
                  <a:pt x="18288038" y="39738"/>
                </a:lnTo>
                <a:lnTo>
                  <a:pt x="18288038" y="30213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32916" y="3900798"/>
            <a:ext cx="17022445" cy="229235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771014" marR="5080" indent="-1758950">
              <a:lnSpc>
                <a:spcPct val="116199"/>
              </a:lnSpc>
              <a:spcBef>
                <a:spcPts val="100"/>
              </a:spcBef>
            </a:pPr>
            <a:r>
              <a:rPr dirty="0" sz="6400" spc="-235">
                <a:solidFill>
                  <a:srgbClr val="FFFFFF"/>
                </a:solidFill>
              </a:rPr>
              <a:t>Классификация</a:t>
            </a:r>
            <a:r>
              <a:rPr dirty="0" sz="6400" spc="-415">
                <a:solidFill>
                  <a:srgbClr val="FFFFFF"/>
                </a:solidFill>
              </a:rPr>
              <a:t> </a:t>
            </a:r>
            <a:r>
              <a:rPr dirty="0" sz="6400" spc="-125">
                <a:solidFill>
                  <a:srgbClr val="FFFFFF"/>
                </a:solidFill>
              </a:rPr>
              <a:t>нарушений</a:t>
            </a:r>
            <a:r>
              <a:rPr dirty="0" sz="6400" spc="-409">
                <a:solidFill>
                  <a:srgbClr val="FFFFFF"/>
                </a:solidFill>
              </a:rPr>
              <a:t> </a:t>
            </a:r>
            <a:r>
              <a:rPr dirty="0" sz="6400" spc="-285">
                <a:solidFill>
                  <a:srgbClr val="FFFFFF"/>
                </a:solidFill>
              </a:rPr>
              <a:t>основных </a:t>
            </a:r>
            <a:r>
              <a:rPr dirty="0" sz="6400" spc="-85">
                <a:solidFill>
                  <a:srgbClr val="FFFFFF"/>
                </a:solidFill>
              </a:rPr>
              <a:t>функций</a:t>
            </a:r>
            <a:r>
              <a:rPr dirty="0" sz="6400" spc="-434">
                <a:solidFill>
                  <a:srgbClr val="FFFFFF"/>
                </a:solidFill>
              </a:rPr>
              <a:t> </a:t>
            </a:r>
            <a:r>
              <a:rPr dirty="0" sz="6400" spc="-235">
                <a:solidFill>
                  <a:srgbClr val="FFFFFF"/>
                </a:solidFill>
              </a:rPr>
              <a:t>организма</a:t>
            </a:r>
            <a:r>
              <a:rPr dirty="0" sz="6400" spc="-430">
                <a:solidFill>
                  <a:srgbClr val="FFFFFF"/>
                </a:solidFill>
              </a:rPr>
              <a:t> </a:t>
            </a:r>
            <a:r>
              <a:rPr dirty="0" sz="6400" spc="-10">
                <a:solidFill>
                  <a:srgbClr val="FFFFFF"/>
                </a:solidFill>
              </a:rPr>
              <a:t>человека</a:t>
            </a:r>
            <a:endParaRPr sz="6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3770" rIns="0" bIns="0" rtlCol="0" vert="horz">
            <a:spAutoFit/>
          </a:bodyPr>
          <a:lstStyle/>
          <a:p>
            <a:pPr marL="3820160">
              <a:lnSpc>
                <a:spcPct val="100000"/>
              </a:lnSpc>
              <a:spcBef>
                <a:spcPts val="100"/>
              </a:spcBef>
            </a:pPr>
            <a:r>
              <a:rPr dirty="0" sz="7200" spc="-150"/>
              <a:t>Определения</a:t>
            </a:r>
            <a:endParaRPr sz="7200"/>
          </a:p>
        </p:txBody>
      </p:sp>
      <p:sp>
        <p:nvSpPr>
          <p:cNvPr id="4" name="object 4" descr=""/>
          <p:cNvSpPr txBox="1"/>
          <p:nvPr/>
        </p:nvSpPr>
        <p:spPr>
          <a:xfrm>
            <a:off x="533410" y="3075669"/>
            <a:ext cx="17218660" cy="6407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6300"/>
              </a:lnSpc>
              <a:spcBef>
                <a:spcPts val="100"/>
              </a:spcBef>
              <a:tabLst>
                <a:tab pos="2594610" algn="l"/>
                <a:tab pos="5612765" algn="l"/>
                <a:tab pos="8639175" algn="l"/>
                <a:tab pos="11349990" algn="l"/>
                <a:tab pos="13677900" algn="l"/>
              </a:tabLst>
            </a:pPr>
            <a:r>
              <a:rPr dirty="0" sz="3600" spc="150" b="1">
                <a:latin typeface="Courier New"/>
                <a:cs typeface="Courier New"/>
              </a:rPr>
              <a:t>Ограничение</a:t>
            </a:r>
            <a:r>
              <a:rPr dirty="0" sz="3600" spc="-1155" b="1">
                <a:latin typeface="Courier New"/>
                <a:cs typeface="Courier New"/>
              </a:rPr>
              <a:t> </a:t>
            </a:r>
            <a:r>
              <a:rPr dirty="0" sz="3600" spc="85" b="1">
                <a:latin typeface="Courier New"/>
                <a:cs typeface="Courier New"/>
              </a:rPr>
              <a:t>жизнедеятельности</a:t>
            </a:r>
            <a:r>
              <a:rPr dirty="0" sz="3600" spc="-1155" b="1">
                <a:latin typeface="Courier New"/>
                <a:cs typeface="Courier New"/>
              </a:rPr>
              <a:t> </a:t>
            </a:r>
            <a:r>
              <a:rPr dirty="0" sz="3600" spc="-180">
                <a:latin typeface="Trebuchet MS"/>
                <a:cs typeface="Trebuchet MS"/>
              </a:rPr>
              <a:t>-</a:t>
            </a:r>
            <a:r>
              <a:rPr dirty="0" sz="3600" spc="-70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отклонение</a:t>
            </a:r>
            <a:r>
              <a:rPr dirty="0" sz="3600" spc="-75">
                <a:latin typeface="Trebuchet MS"/>
                <a:cs typeface="Trebuchet MS"/>
              </a:rPr>
              <a:t> </a:t>
            </a:r>
            <a:r>
              <a:rPr dirty="0" sz="3600" spc="50">
                <a:latin typeface="Trebuchet MS"/>
                <a:cs typeface="Trebuchet MS"/>
              </a:rPr>
              <a:t>от</a:t>
            </a:r>
            <a:r>
              <a:rPr dirty="0" sz="3600" spc="-70">
                <a:latin typeface="Trebuchet MS"/>
                <a:cs typeface="Trebuchet MS"/>
              </a:rPr>
              <a:t> </a:t>
            </a:r>
            <a:r>
              <a:rPr dirty="0" sz="3600" spc="105">
                <a:latin typeface="Trebuchet MS"/>
                <a:cs typeface="Trebuchet MS"/>
              </a:rPr>
              <a:t>нормы</a:t>
            </a:r>
            <a:r>
              <a:rPr dirty="0" sz="3600" spc="-75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деятельности человека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-10">
                <a:latin typeface="Trebuchet MS"/>
                <a:cs typeface="Trebuchet MS"/>
              </a:rPr>
              <a:t>вследствие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70">
                <a:latin typeface="Trebuchet MS"/>
                <a:cs typeface="Trebuchet MS"/>
              </a:rPr>
              <a:t>нарушения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-10">
                <a:latin typeface="Trebuchet MS"/>
                <a:cs typeface="Trebuchet MS"/>
              </a:rPr>
              <a:t>здоровья,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45">
                <a:latin typeface="Trebuchet MS"/>
                <a:cs typeface="Trebuchet MS"/>
              </a:rPr>
              <a:t>которое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-10">
                <a:latin typeface="Trebuchet MS"/>
                <a:cs typeface="Trebuchet MS"/>
              </a:rPr>
              <a:t>характеризуется </a:t>
            </a:r>
            <a:r>
              <a:rPr dirty="0" sz="3600" spc="75">
                <a:latin typeface="Trebuchet MS"/>
                <a:cs typeface="Trebuchet MS"/>
              </a:rPr>
              <a:t>ограничением</a:t>
            </a:r>
            <a:r>
              <a:rPr dirty="0" sz="3600" spc="530">
                <a:latin typeface="Trebuchet MS"/>
                <a:cs typeface="Trebuchet MS"/>
              </a:rPr>
              <a:t> </a:t>
            </a:r>
            <a:r>
              <a:rPr dirty="0" sz="3600" spc="55">
                <a:latin typeface="Trebuchet MS"/>
                <a:cs typeface="Trebuchet MS"/>
              </a:rPr>
              <a:t>способности</a:t>
            </a:r>
            <a:r>
              <a:rPr dirty="0" sz="3600" spc="535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осуществлять</a:t>
            </a:r>
            <a:r>
              <a:rPr dirty="0" sz="3600" spc="535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самообслуживание,</a:t>
            </a:r>
            <a:r>
              <a:rPr dirty="0" sz="3600" spc="535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передвижение, </a:t>
            </a:r>
            <a:r>
              <a:rPr dirty="0" sz="3600">
                <a:latin typeface="Trebuchet MS"/>
                <a:cs typeface="Trebuchet MS"/>
              </a:rPr>
              <a:t>ориентацию,</a:t>
            </a:r>
            <a:r>
              <a:rPr dirty="0" sz="3600" spc="655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общение,контроль</a:t>
            </a:r>
            <a:r>
              <a:rPr dirty="0" sz="3600" spc="655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за</a:t>
            </a:r>
            <a:r>
              <a:rPr dirty="0" sz="3600" spc="655">
                <a:latin typeface="Trebuchet MS"/>
                <a:cs typeface="Trebuchet MS"/>
              </a:rPr>
              <a:t> </a:t>
            </a:r>
            <a:r>
              <a:rPr dirty="0" sz="3600" spc="60">
                <a:latin typeface="Trebuchet MS"/>
                <a:cs typeface="Trebuchet MS"/>
              </a:rPr>
              <a:t>своим</a:t>
            </a:r>
            <a:r>
              <a:rPr dirty="0" sz="3600" spc="660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поведением,</a:t>
            </a:r>
            <a:r>
              <a:rPr dirty="0" sz="3600" spc="655">
                <a:latin typeface="Trebuchet MS"/>
                <a:cs typeface="Trebuchet MS"/>
              </a:rPr>
              <a:t> </a:t>
            </a:r>
            <a:r>
              <a:rPr dirty="0" sz="3600" spc="55">
                <a:latin typeface="Trebuchet MS"/>
                <a:cs typeface="Trebuchet MS"/>
              </a:rPr>
              <a:t>обучение</a:t>
            </a:r>
            <a:r>
              <a:rPr dirty="0" sz="3600" spc="655">
                <a:latin typeface="Trebuchet MS"/>
                <a:cs typeface="Trebuchet MS"/>
              </a:rPr>
              <a:t> </a:t>
            </a:r>
            <a:r>
              <a:rPr dirty="0" sz="3600" spc="80">
                <a:latin typeface="Trebuchet MS"/>
                <a:cs typeface="Trebuchet MS"/>
              </a:rPr>
              <a:t>и</a:t>
            </a:r>
            <a:r>
              <a:rPr dirty="0" sz="3600" spc="660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трудовую деятельность.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44"/>
              </a:spcBef>
            </a:pPr>
            <a:endParaRPr sz="3600">
              <a:latin typeface="Trebuchet MS"/>
              <a:cs typeface="Trebuchet MS"/>
            </a:endParaRPr>
          </a:p>
          <a:p>
            <a:pPr algn="just" marL="12700" marR="6350">
              <a:lnSpc>
                <a:spcPct val="116300"/>
              </a:lnSpc>
            </a:pPr>
            <a:r>
              <a:rPr dirty="0" sz="3600" spc="254" b="1">
                <a:latin typeface="Courier New"/>
                <a:cs typeface="Courier New"/>
              </a:rPr>
              <a:t>Нарушение</a:t>
            </a:r>
            <a:r>
              <a:rPr dirty="0" sz="3600" spc="615" b="1">
                <a:latin typeface="Courier New"/>
                <a:cs typeface="Courier New"/>
              </a:rPr>
              <a:t>  </a:t>
            </a:r>
            <a:r>
              <a:rPr dirty="0" sz="3600" b="1">
                <a:latin typeface="Courier New"/>
                <a:cs typeface="Courier New"/>
              </a:rPr>
              <a:t>здоровья</a:t>
            </a:r>
            <a:r>
              <a:rPr dirty="0" sz="3600" spc="655" b="1">
                <a:latin typeface="Courier New"/>
                <a:cs typeface="Courier New"/>
              </a:rPr>
              <a:t>  </a:t>
            </a:r>
            <a:r>
              <a:rPr dirty="0" sz="3600">
                <a:latin typeface="Trebuchet MS"/>
                <a:cs typeface="Trebuchet MS"/>
              </a:rPr>
              <a:t>-</a:t>
            </a:r>
            <a:r>
              <a:rPr dirty="0" sz="3600" spc="790">
                <a:latin typeface="Trebuchet MS"/>
                <a:cs typeface="Trebuchet MS"/>
              </a:rPr>
              <a:t>   </a:t>
            </a:r>
            <a:r>
              <a:rPr dirty="0" sz="3600">
                <a:latin typeface="Trebuchet MS"/>
                <a:cs typeface="Trebuchet MS"/>
              </a:rPr>
              <a:t>физическое,</a:t>
            </a:r>
            <a:r>
              <a:rPr dirty="0" sz="3600" spc="795">
                <a:latin typeface="Trebuchet MS"/>
                <a:cs typeface="Trebuchet MS"/>
              </a:rPr>
              <a:t>   </a:t>
            </a:r>
            <a:r>
              <a:rPr dirty="0" sz="3600" spc="60">
                <a:latin typeface="Trebuchet MS"/>
                <a:cs typeface="Trebuchet MS"/>
              </a:rPr>
              <a:t>душевное</a:t>
            </a:r>
            <a:r>
              <a:rPr dirty="0" sz="3600" spc="795">
                <a:latin typeface="Trebuchet MS"/>
                <a:cs typeface="Trebuchet MS"/>
              </a:rPr>
              <a:t>   </a:t>
            </a:r>
            <a:r>
              <a:rPr dirty="0" sz="3600" spc="80">
                <a:latin typeface="Trebuchet MS"/>
                <a:cs typeface="Trebuchet MS"/>
              </a:rPr>
              <a:t>и</a:t>
            </a:r>
            <a:r>
              <a:rPr dirty="0" sz="3600" spc="790">
                <a:latin typeface="Trebuchet MS"/>
                <a:cs typeface="Trebuchet MS"/>
              </a:rPr>
              <a:t>   </a:t>
            </a:r>
            <a:r>
              <a:rPr dirty="0" sz="3600" spc="55">
                <a:latin typeface="Trebuchet MS"/>
                <a:cs typeface="Trebuchet MS"/>
              </a:rPr>
              <a:t>социальное </a:t>
            </a:r>
            <a:r>
              <a:rPr dirty="0" sz="3600">
                <a:latin typeface="Trebuchet MS"/>
                <a:cs typeface="Trebuchet MS"/>
              </a:rPr>
              <a:t>неблагополучие,</a:t>
            </a:r>
            <a:r>
              <a:rPr dirty="0" sz="3600" spc="175">
                <a:latin typeface="Trebuchet MS"/>
                <a:cs typeface="Trebuchet MS"/>
              </a:rPr>
              <a:t>  </a:t>
            </a:r>
            <a:r>
              <a:rPr dirty="0" sz="3600" spc="75">
                <a:latin typeface="Trebuchet MS"/>
                <a:cs typeface="Trebuchet MS"/>
              </a:rPr>
              <a:t>связанное</a:t>
            </a:r>
            <a:r>
              <a:rPr dirty="0" sz="3600" spc="180">
                <a:latin typeface="Trebuchet MS"/>
                <a:cs typeface="Trebuchet MS"/>
              </a:rPr>
              <a:t>  </a:t>
            </a:r>
            <a:r>
              <a:rPr dirty="0" sz="3600">
                <a:latin typeface="Trebuchet MS"/>
                <a:cs typeface="Trebuchet MS"/>
              </a:rPr>
              <a:t>с</a:t>
            </a:r>
            <a:r>
              <a:rPr dirty="0" sz="3600" spc="180">
                <a:latin typeface="Trebuchet MS"/>
                <a:cs typeface="Trebuchet MS"/>
              </a:rPr>
              <a:t>  </a:t>
            </a:r>
            <a:r>
              <a:rPr dirty="0" sz="3600">
                <a:latin typeface="Trebuchet MS"/>
                <a:cs typeface="Trebuchet MS"/>
              </a:rPr>
              <a:t>аномалией,</a:t>
            </a:r>
            <a:r>
              <a:rPr dirty="0" sz="3600" spc="180">
                <a:latin typeface="Trebuchet MS"/>
                <a:cs typeface="Trebuchet MS"/>
              </a:rPr>
              <a:t>  </a:t>
            </a:r>
            <a:r>
              <a:rPr dirty="0" sz="3600">
                <a:latin typeface="Trebuchet MS"/>
                <a:cs typeface="Trebuchet MS"/>
              </a:rPr>
              <a:t>расстройством</a:t>
            </a:r>
            <a:r>
              <a:rPr dirty="0" sz="3600" spc="180">
                <a:latin typeface="Trebuchet MS"/>
                <a:cs typeface="Trebuchet MS"/>
              </a:rPr>
              <a:t>  </a:t>
            </a:r>
            <a:r>
              <a:rPr dirty="0" sz="3600" spc="-10">
                <a:latin typeface="Trebuchet MS"/>
                <a:cs typeface="Trebuchet MS"/>
              </a:rPr>
              <a:t>психологической, </a:t>
            </a:r>
            <a:r>
              <a:rPr dirty="0" sz="3600">
                <a:latin typeface="Trebuchet MS"/>
                <a:cs typeface="Trebuchet MS"/>
              </a:rPr>
              <a:t>физиологической,</a:t>
            </a:r>
            <a:r>
              <a:rPr dirty="0" sz="3600" spc="420">
                <a:latin typeface="Trebuchet MS"/>
                <a:cs typeface="Trebuchet MS"/>
              </a:rPr>
              <a:t>  </a:t>
            </a:r>
            <a:r>
              <a:rPr dirty="0" sz="3600">
                <a:latin typeface="Trebuchet MS"/>
                <a:cs typeface="Trebuchet MS"/>
              </a:rPr>
              <a:t>анатомической</a:t>
            </a:r>
            <a:r>
              <a:rPr dirty="0" sz="3600" spc="420">
                <a:latin typeface="Trebuchet MS"/>
                <a:cs typeface="Trebuchet MS"/>
              </a:rPr>
              <a:t>  </a:t>
            </a:r>
            <a:r>
              <a:rPr dirty="0" sz="3600">
                <a:latin typeface="Trebuchet MS"/>
                <a:cs typeface="Trebuchet MS"/>
              </a:rPr>
              <a:t>структуры</a:t>
            </a:r>
            <a:r>
              <a:rPr dirty="0" sz="3600" spc="420">
                <a:latin typeface="Trebuchet MS"/>
                <a:cs typeface="Trebuchet MS"/>
              </a:rPr>
              <a:t>  </a:t>
            </a:r>
            <a:r>
              <a:rPr dirty="0" sz="3600" spc="80">
                <a:latin typeface="Trebuchet MS"/>
                <a:cs typeface="Trebuchet MS"/>
              </a:rPr>
              <a:t>и</a:t>
            </a:r>
            <a:r>
              <a:rPr dirty="0" sz="3600" spc="425">
                <a:latin typeface="Trebuchet MS"/>
                <a:cs typeface="Trebuchet MS"/>
              </a:rPr>
              <a:t>  </a:t>
            </a:r>
            <a:r>
              <a:rPr dirty="0" sz="3600">
                <a:latin typeface="Trebuchet MS"/>
                <a:cs typeface="Trebuchet MS"/>
              </a:rPr>
              <a:t>(или)</a:t>
            </a:r>
            <a:r>
              <a:rPr dirty="0" sz="3600" spc="420">
                <a:latin typeface="Trebuchet MS"/>
                <a:cs typeface="Trebuchet MS"/>
              </a:rPr>
              <a:t>  </a:t>
            </a:r>
            <a:r>
              <a:rPr dirty="0" sz="3600">
                <a:latin typeface="Trebuchet MS"/>
                <a:cs typeface="Trebuchet MS"/>
              </a:rPr>
              <a:t>функции</a:t>
            </a:r>
            <a:r>
              <a:rPr dirty="0" sz="3600" spc="420">
                <a:latin typeface="Trebuchet MS"/>
                <a:cs typeface="Trebuchet MS"/>
              </a:rPr>
              <a:t>  </a:t>
            </a:r>
            <a:r>
              <a:rPr dirty="0" sz="3600" spc="-10">
                <a:latin typeface="Trebuchet MS"/>
                <a:cs typeface="Trebuchet MS"/>
              </a:rPr>
              <a:t>организма человека.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254E72">
              <a:alpha val="32939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1028700" y="0"/>
            <a:ext cx="66675" cy="10287000"/>
            <a:chOff x="1028700" y="0"/>
            <a:chExt cx="66675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1055671" y="1238250"/>
              <a:ext cx="9525" cy="9048750"/>
            </a:xfrm>
            <a:custGeom>
              <a:avLst/>
              <a:gdLst/>
              <a:ahLst/>
              <a:cxnLst/>
              <a:rect l="l" t="t" r="r" b="b"/>
              <a:pathLst>
                <a:path w="9525" h="9048750">
                  <a:moveTo>
                    <a:pt x="0" y="9048749"/>
                  </a:moveTo>
                  <a:lnTo>
                    <a:pt x="9525" y="9048749"/>
                  </a:lnTo>
                  <a:lnTo>
                    <a:pt x="9525" y="0"/>
                  </a:lnTo>
                  <a:lnTo>
                    <a:pt x="0" y="0"/>
                  </a:lnTo>
                  <a:lnTo>
                    <a:pt x="0" y="9048749"/>
                  </a:lnTo>
                  <a:close/>
                </a:path>
              </a:pathLst>
            </a:custGeom>
            <a:solidFill>
              <a:srgbClr val="FE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028700" y="0"/>
              <a:ext cx="66675" cy="1238250"/>
            </a:xfrm>
            <a:custGeom>
              <a:avLst/>
              <a:gdLst/>
              <a:ahLst/>
              <a:cxnLst/>
              <a:rect l="l" t="t" r="r" b="b"/>
              <a:pathLst>
                <a:path w="66675" h="1238250">
                  <a:moveTo>
                    <a:pt x="66675" y="1238250"/>
                  </a:moveTo>
                  <a:lnTo>
                    <a:pt x="0" y="1238250"/>
                  </a:lnTo>
                  <a:lnTo>
                    <a:pt x="0" y="0"/>
                  </a:lnTo>
                  <a:lnTo>
                    <a:pt x="66675" y="0"/>
                  </a:lnTo>
                  <a:lnTo>
                    <a:pt x="66675" y="1238250"/>
                  </a:lnTo>
                  <a:close/>
                </a:path>
              </a:pathLst>
            </a:custGeom>
            <a:solidFill>
              <a:srgbClr val="BFE7D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11437" y="886460"/>
            <a:ext cx="13865225" cy="1720850"/>
          </a:xfrm>
          <a:prstGeom prst="rect"/>
        </p:spPr>
        <p:txBody>
          <a:bodyPr wrap="square" lIns="0" tIns="12890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15"/>
              </a:spcBef>
            </a:pPr>
            <a:r>
              <a:rPr dirty="0" sz="4800" spc="-175"/>
              <a:t>Классификация</a:t>
            </a:r>
            <a:r>
              <a:rPr dirty="0" sz="4800" spc="-290"/>
              <a:t> </a:t>
            </a:r>
            <a:r>
              <a:rPr dirty="0" sz="4800" spc="-10"/>
              <a:t>нарушений</a:t>
            </a:r>
            <a:endParaRPr sz="4800"/>
          </a:p>
          <a:p>
            <a:pPr algn="ctr">
              <a:lnSpc>
                <a:spcPct val="100000"/>
              </a:lnSpc>
              <a:spcBef>
                <a:spcPts val="915"/>
              </a:spcBef>
              <a:tabLst>
                <a:tab pos="10492740" algn="l"/>
              </a:tabLst>
            </a:pPr>
            <a:r>
              <a:rPr dirty="0" sz="4800" spc="-204"/>
              <a:t>основных</a:t>
            </a:r>
            <a:r>
              <a:rPr dirty="0" sz="4800" spc="-345"/>
              <a:t> </a:t>
            </a:r>
            <a:r>
              <a:rPr dirty="0" sz="4800" spc="-70"/>
              <a:t>функций</a:t>
            </a:r>
            <a:r>
              <a:rPr dirty="0" sz="4800" spc="-345"/>
              <a:t> </a:t>
            </a:r>
            <a:r>
              <a:rPr dirty="0" sz="4800" spc="-10"/>
              <a:t>организма</a:t>
            </a:r>
            <a:r>
              <a:rPr dirty="0" sz="4800"/>
              <a:t>	</a:t>
            </a:r>
            <a:r>
              <a:rPr dirty="0" sz="4800" spc="-70"/>
              <a:t>человека:</a:t>
            </a:r>
            <a:endParaRPr sz="4800"/>
          </a:p>
        </p:txBody>
      </p:sp>
      <p:sp>
        <p:nvSpPr>
          <p:cNvPr id="7" name="object 7" descr=""/>
          <p:cNvSpPr txBox="1"/>
          <p:nvPr/>
        </p:nvSpPr>
        <p:spPr>
          <a:xfrm>
            <a:off x="1289280" y="3918457"/>
            <a:ext cx="16793845" cy="5041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06400" indent="-403225">
              <a:lnSpc>
                <a:spcPct val="100000"/>
              </a:lnSpc>
              <a:spcBef>
                <a:spcPts val="100"/>
              </a:spcBef>
              <a:buSzPct val="90277"/>
              <a:buFont typeface="DejaVu Sans"/>
              <a:buChar char="□"/>
              <a:tabLst>
                <a:tab pos="406400" algn="l"/>
              </a:tabLst>
            </a:pPr>
            <a:r>
              <a:rPr dirty="0" sz="3600">
                <a:latin typeface="Trebuchet MS"/>
                <a:cs typeface="Trebuchet MS"/>
              </a:rPr>
              <a:t>психические</a:t>
            </a:r>
            <a:r>
              <a:rPr dirty="0" sz="3600" spc="-140">
                <a:latin typeface="Trebuchet MS"/>
                <a:cs typeface="Trebuchet MS"/>
              </a:rPr>
              <a:t> </a:t>
            </a:r>
            <a:r>
              <a:rPr dirty="0" sz="3600" spc="-85">
                <a:latin typeface="Trebuchet MS"/>
                <a:cs typeface="Trebuchet MS"/>
              </a:rPr>
              <a:t>(речи,</a:t>
            </a:r>
            <a:r>
              <a:rPr dirty="0" sz="3600" spc="-135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эмоций,</a:t>
            </a:r>
            <a:r>
              <a:rPr dirty="0" sz="3600" spc="-135">
                <a:latin typeface="Trebuchet MS"/>
                <a:cs typeface="Trebuchet MS"/>
              </a:rPr>
              <a:t> </a:t>
            </a:r>
            <a:r>
              <a:rPr dirty="0" sz="3600" spc="-30">
                <a:latin typeface="Trebuchet MS"/>
                <a:cs typeface="Trebuchet MS"/>
              </a:rPr>
              <a:t>памяти,</a:t>
            </a:r>
            <a:r>
              <a:rPr dirty="0" sz="3600" spc="-135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мышления,</a:t>
            </a:r>
            <a:r>
              <a:rPr dirty="0" sz="3600" spc="-135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восприятия);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45"/>
              </a:spcBef>
              <a:buFont typeface="DejaVu Sans"/>
              <a:buChar char="□"/>
            </a:pPr>
            <a:endParaRPr sz="3600">
              <a:latin typeface="Trebuchet MS"/>
              <a:cs typeface="Trebuchet MS"/>
            </a:endParaRPr>
          </a:p>
          <a:p>
            <a:pPr marL="406400" indent="-403225">
              <a:lnSpc>
                <a:spcPct val="100000"/>
              </a:lnSpc>
              <a:spcBef>
                <a:spcPts val="5"/>
              </a:spcBef>
              <a:buSzPct val="90277"/>
              <a:buFont typeface="DejaVu Sans"/>
              <a:buChar char="□"/>
              <a:tabLst>
                <a:tab pos="406400" algn="l"/>
              </a:tabLst>
            </a:pPr>
            <a:r>
              <a:rPr dirty="0" sz="3600">
                <a:latin typeface="Trebuchet MS"/>
                <a:cs typeface="Trebuchet MS"/>
              </a:rPr>
              <a:t>статодинамические</a:t>
            </a:r>
            <a:r>
              <a:rPr dirty="0" sz="3600" spc="10">
                <a:latin typeface="Trebuchet MS"/>
                <a:cs typeface="Trebuchet MS"/>
              </a:rPr>
              <a:t> </a:t>
            </a:r>
            <a:r>
              <a:rPr dirty="0" sz="3600" spc="-65">
                <a:latin typeface="Trebuchet MS"/>
                <a:cs typeface="Trebuchet MS"/>
              </a:rPr>
              <a:t>(стояния,</a:t>
            </a:r>
            <a:r>
              <a:rPr dirty="0" sz="3600" spc="10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равновесия,</a:t>
            </a:r>
            <a:r>
              <a:rPr dirty="0" sz="3600" spc="15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передвижения);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45"/>
              </a:spcBef>
              <a:buFont typeface="DejaVu Sans"/>
              <a:buChar char="□"/>
            </a:pPr>
            <a:endParaRPr sz="3600">
              <a:latin typeface="Trebuchet MS"/>
              <a:cs typeface="Trebuchet MS"/>
            </a:endParaRPr>
          </a:p>
          <a:p>
            <a:pPr marL="406400" indent="-403225">
              <a:lnSpc>
                <a:spcPct val="100000"/>
              </a:lnSpc>
              <a:spcBef>
                <a:spcPts val="5"/>
              </a:spcBef>
              <a:buSzPct val="90277"/>
              <a:buFont typeface="DejaVu Sans"/>
              <a:buChar char="□"/>
              <a:tabLst>
                <a:tab pos="406400" algn="l"/>
              </a:tabLst>
            </a:pPr>
            <a:r>
              <a:rPr dirty="0" sz="3600" spc="55">
                <a:latin typeface="Trebuchet MS"/>
                <a:cs typeface="Trebuchet MS"/>
              </a:rPr>
              <a:t>сенсорные</a:t>
            </a:r>
            <a:r>
              <a:rPr dirty="0" sz="3600" spc="-165">
                <a:latin typeface="Trebuchet MS"/>
                <a:cs typeface="Trebuchet MS"/>
              </a:rPr>
              <a:t> </a:t>
            </a:r>
            <a:r>
              <a:rPr dirty="0" sz="3600" spc="-180">
                <a:latin typeface="Trebuchet MS"/>
                <a:cs typeface="Trebuchet MS"/>
              </a:rPr>
              <a:t>(слуха,</a:t>
            </a:r>
            <a:r>
              <a:rPr dirty="0" sz="3600" spc="-150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зрения,</a:t>
            </a:r>
            <a:r>
              <a:rPr dirty="0" sz="3600" spc="-155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осязания,</a:t>
            </a:r>
            <a:r>
              <a:rPr dirty="0" sz="3600" spc="-155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обоняния);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44"/>
              </a:spcBef>
              <a:buFont typeface="DejaVu Sans"/>
              <a:buChar char="□"/>
            </a:pPr>
            <a:endParaRPr sz="3600">
              <a:latin typeface="Trebuchet MS"/>
              <a:cs typeface="Trebuchet MS"/>
            </a:endParaRPr>
          </a:p>
          <a:p>
            <a:pPr marL="12700" marR="5080" indent="-9525">
              <a:lnSpc>
                <a:spcPct val="116300"/>
              </a:lnSpc>
              <a:buSzPct val="90277"/>
              <a:buFont typeface="DejaVu Sans"/>
              <a:buChar char="□"/>
              <a:tabLst>
                <a:tab pos="406400" algn="l"/>
              </a:tabLst>
            </a:pPr>
            <a:r>
              <a:rPr dirty="0" sz="3600" spc="-30">
                <a:latin typeface="Trebuchet MS"/>
                <a:cs typeface="Trebuchet MS"/>
              </a:rPr>
              <a:t>	</a:t>
            </a:r>
            <a:r>
              <a:rPr dirty="0" sz="3600" spc="-30">
                <a:latin typeface="Trebuchet MS"/>
                <a:cs typeface="Trebuchet MS"/>
              </a:rPr>
              <a:t>функции</a:t>
            </a:r>
            <a:r>
              <a:rPr dirty="0" sz="3600" spc="-180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выделения,</a:t>
            </a:r>
            <a:r>
              <a:rPr dirty="0" sz="3600" spc="-180">
                <a:latin typeface="Trebuchet MS"/>
                <a:cs typeface="Trebuchet MS"/>
              </a:rPr>
              <a:t> </a:t>
            </a:r>
            <a:r>
              <a:rPr dirty="0" sz="3600" spc="-30">
                <a:latin typeface="Trebuchet MS"/>
                <a:cs typeface="Trebuchet MS"/>
              </a:rPr>
              <a:t>дыхания,</a:t>
            </a:r>
            <a:r>
              <a:rPr dirty="0" sz="3600" spc="-175">
                <a:latin typeface="Trebuchet MS"/>
                <a:cs typeface="Trebuchet MS"/>
              </a:rPr>
              <a:t> </a:t>
            </a:r>
            <a:r>
              <a:rPr dirty="0" sz="3600" spc="55">
                <a:latin typeface="Trebuchet MS"/>
                <a:cs typeface="Trebuchet MS"/>
              </a:rPr>
              <a:t>пищеварения,</a:t>
            </a:r>
            <a:r>
              <a:rPr dirty="0" sz="3600" spc="-180">
                <a:latin typeface="Trebuchet MS"/>
                <a:cs typeface="Trebuchet MS"/>
              </a:rPr>
              <a:t> </a:t>
            </a:r>
            <a:r>
              <a:rPr dirty="0" sz="3600" spc="55">
                <a:latin typeface="Trebuchet MS"/>
                <a:cs typeface="Trebuchet MS"/>
              </a:rPr>
              <a:t>кровообращения,</a:t>
            </a:r>
            <a:r>
              <a:rPr dirty="0" sz="3600" spc="-175">
                <a:latin typeface="Trebuchet MS"/>
                <a:cs typeface="Trebuchet MS"/>
              </a:rPr>
              <a:t> </a:t>
            </a:r>
            <a:r>
              <a:rPr dirty="0" sz="3600" spc="55">
                <a:latin typeface="Trebuchet MS"/>
                <a:cs typeface="Trebuchet MS"/>
              </a:rPr>
              <a:t>внутренней </a:t>
            </a:r>
            <a:r>
              <a:rPr dirty="0" sz="3600">
                <a:latin typeface="Trebuchet MS"/>
                <a:cs typeface="Trebuchet MS"/>
              </a:rPr>
              <a:t>секреции</a:t>
            </a:r>
            <a:r>
              <a:rPr dirty="0" sz="3600" spc="80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(висцеральные</a:t>
            </a:r>
            <a:r>
              <a:rPr dirty="0" sz="3600" spc="85">
                <a:latin typeface="Trebuchet MS"/>
                <a:cs typeface="Trebuchet MS"/>
              </a:rPr>
              <a:t> </a:t>
            </a:r>
            <a:r>
              <a:rPr dirty="0" sz="3600" spc="80">
                <a:latin typeface="Trebuchet MS"/>
                <a:cs typeface="Trebuchet MS"/>
              </a:rPr>
              <a:t>и</a:t>
            </a:r>
            <a:r>
              <a:rPr dirty="0" sz="3600" spc="85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метаболические</a:t>
            </a:r>
            <a:r>
              <a:rPr dirty="0" sz="3600" spc="85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расстройства).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1028700" y="1"/>
            <a:ext cx="66675" cy="10287000"/>
            <a:chOff x="1028700" y="1"/>
            <a:chExt cx="66675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1055671" y="1238251"/>
              <a:ext cx="9525" cy="9048750"/>
            </a:xfrm>
            <a:custGeom>
              <a:avLst/>
              <a:gdLst/>
              <a:ahLst/>
              <a:cxnLst/>
              <a:rect l="l" t="t" r="r" b="b"/>
              <a:pathLst>
                <a:path w="9525" h="9048750">
                  <a:moveTo>
                    <a:pt x="0" y="9048748"/>
                  </a:moveTo>
                  <a:lnTo>
                    <a:pt x="9525" y="9048748"/>
                  </a:lnTo>
                  <a:lnTo>
                    <a:pt x="9525" y="0"/>
                  </a:lnTo>
                  <a:lnTo>
                    <a:pt x="0" y="0"/>
                  </a:lnTo>
                  <a:lnTo>
                    <a:pt x="0" y="9048748"/>
                  </a:lnTo>
                  <a:close/>
                </a:path>
              </a:pathLst>
            </a:custGeom>
            <a:solidFill>
              <a:srgbClr val="FE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028700" y="1"/>
              <a:ext cx="66675" cy="1238250"/>
            </a:xfrm>
            <a:custGeom>
              <a:avLst/>
              <a:gdLst/>
              <a:ahLst/>
              <a:cxnLst/>
              <a:rect l="l" t="t" r="r" b="b"/>
              <a:pathLst>
                <a:path w="66675" h="1238250">
                  <a:moveTo>
                    <a:pt x="66675" y="1238250"/>
                  </a:moveTo>
                  <a:lnTo>
                    <a:pt x="0" y="1238250"/>
                  </a:lnTo>
                  <a:lnTo>
                    <a:pt x="0" y="0"/>
                  </a:lnTo>
                  <a:lnTo>
                    <a:pt x="66675" y="0"/>
                  </a:lnTo>
                  <a:lnTo>
                    <a:pt x="66675" y="1238250"/>
                  </a:lnTo>
                  <a:close/>
                </a:path>
              </a:pathLst>
            </a:custGeom>
            <a:solidFill>
              <a:srgbClr val="BFE7D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80413" y="868033"/>
            <a:ext cx="16157575" cy="2997200"/>
          </a:xfrm>
          <a:prstGeom prst="rect"/>
        </p:spPr>
        <p:txBody>
          <a:bodyPr wrap="square" lIns="0" tIns="149860" rIns="0" bIns="0" rtlCol="0" vert="horz">
            <a:spAutoFit/>
          </a:bodyPr>
          <a:lstStyle/>
          <a:p>
            <a:pPr algn="ctr" marL="184785">
              <a:lnSpc>
                <a:spcPct val="100000"/>
              </a:lnSpc>
              <a:spcBef>
                <a:spcPts val="1180"/>
              </a:spcBef>
            </a:pPr>
            <a:r>
              <a:rPr dirty="0" spc="-610">
                <a:solidFill>
                  <a:srgbClr val="FFFFFF"/>
                </a:solidFill>
              </a:rPr>
              <a:t>В</a:t>
            </a:r>
            <a:r>
              <a:rPr dirty="0" spc="-390">
                <a:solidFill>
                  <a:srgbClr val="FFFFFF"/>
                </a:solidFill>
              </a:rPr>
              <a:t> </a:t>
            </a:r>
            <a:r>
              <a:rPr dirty="0" spc="-250">
                <a:solidFill>
                  <a:srgbClr val="FFFFFF"/>
                </a:solidFill>
              </a:rPr>
              <a:t>основе</a:t>
            </a:r>
            <a:r>
              <a:rPr dirty="0" spc="-390">
                <a:solidFill>
                  <a:srgbClr val="FFFFFF"/>
                </a:solidFill>
              </a:rPr>
              <a:t> </a:t>
            </a:r>
            <a:r>
              <a:rPr dirty="0" spc="-25">
                <a:solidFill>
                  <a:srgbClr val="FFFFFF"/>
                </a:solidFill>
              </a:rPr>
              <a:t>определения</a:t>
            </a:r>
          </a:p>
          <a:p>
            <a:pPr algn="ctr" marL="12700" marR="5080">
              <a:lnSpc>
                <a:spcPts val="7800"/>
              </a:lnSpc>
              <a:spcBef>
                <a:spcPts val="240"/>
              </a:spcBef>
            </a:pPr>
            <a:r>
              <a:rPr dirty="0" spc="-120">
                <a:solidFill>
                  <a:srgbClr val="FFFFFF"/>
                </a:solidFill>
              </a:rPr>
              <a:t>группы</a:t>
            </a:r>
            <a:r>
              <a:rPr dirty="0" spc="-375">
                <a:solidFill>
                  <a:srgbClr val="FFFFFF"/>
                </a:solidFill>
              </a:rPr>
              <a:t> </a:t>
            </a:r>
            <a:r>
              <a:rPr dirty="0" spc="-130">
                <a:solidFill>
                  <a:srgbClr val="FFFFFF"/>
                </a:solidFill>
              </a:rPr>
              <a:t>ограничения</a:t>
            </a:r>
            <a:r>
              <a:rPr dirty="0" spc="-370">
                <a:solidFill>
                  <a:srgbClr val="FFFFFF"/>
                </a:solidFill>
              </a:rPr>
              <a:t> </a:t>
            </a:r>
            <a:r>
              <a:rPr dirty="0" spc="-80">
                <a:solidFill>
                  <a:srgbClr val="FFFFFF"/>
                </a:solidFill>
              </a:rPr>
              <a:t>жизнедеятельности </a:t>
            </a:r>
            <a:r>
              <a:rPr dirty="0" spc="-10">
                <a:solidFill>
                  <a:srgbClr val="FFFFFF"/>
                </a:solidFill>
              </a:rPr>
              <a:t>лежат</a:t>
            </a:r>
            <a:r>
              <a:rPr dirty="0" spc="-425">
                <a:solidFill>
                  <a:srgbClr val="FFFFFF"/>
                </a:solidFill>
              </a:rPr>
              <a:t> </a:t>
            </a:r>
            <a:r>
              <a:rPr dirty="0" spc="-490">
                <a:solidFill>
                  <a:srgbClr val="FFFFFF"/>
                </a:solidFill>
              </a:rPr>
              <a:t>3</a:t>
            </a:r>
            <a:r>
              <a:rPr dirty="0" spc="-415">
                <a:solidFill>
                  <a:srgbClr val="FFFFFF"/>
                </a:solidFill>
              </a:rPr>
              <a:t> </a:t>
            </a:r>
            <a:r>
              <a:rPr dirty="0" spc="-10">
                <a:solidFill>
                  <a:srgbClr val="FFFFFF"/>
                </a:solidFill>
              </a:rPr>
              <a:t>фактора: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1579343" y="4800366"/>
            <a:ext cx="15129510" cy="3764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16890" indent="-504190">
              <a:lnSpc>
                <a:spcPct val="100000"/>
              </a:lnSpc>
              <a:spcBef>
                <a:spcPts val="100"/>
              </a:spcBef>
              <a:buAutoNum type="arabicParenR"/>
              <a:tabLst>
                <a:tab pos="516890" algn="l"/>
              </a:tabLst>
            </a:pPr>
            <a:r>
              <a:rPr dirty="0" sz="3600" spc="55">
                <a:solidFill>
                  <a:srgbClr val="FFFFFF"/>
                </a:solidFill>
                <a:latin typeface="Trebuchet MS"/>
                <a:cs typeface="Trebuchet MS"/>
              </a:rPr>
              <a:t>степень</a:t>
            </a:r>
            <a:r>
              <a:rPr dirty="0" sz="3600" spc="-1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 spc="80">
                <a:solidFill>
                  <a:srgbClr val="FFFFFF"/>
                </a:solidFill>
                <a:latin typeface="Trebuchet MS"/>
                <a:cs typeface="Trebuchet MS"/>
              </a:rPr>
              <a:t>нарушения</a:t>
            </a:r>
            <a:r>
              <a:rPr dirty="0" sz="3600" spc="-1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 spc="-10">
                <a:solidFill>
                  <a:srgbClr val="FFFFFF"/>
                </a:solidFill>
                <a:latin typeface="Trebuchet MS"/>
                <a:cs typeface="Trebuchet MS"/>
              </a:rPr>
              <a:t>функции;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45"/>
              </a:spcBef>
              <a:buClr>
                <a:srgbClr val="FFFFFF"/>
              </a:buClr>
              <a:buFont typeface="Trebuchet MS"/>
              <a:buAutoNum type="arabicParenR"/>
            </a:pPr>
            <a:endParaRPr sz="3600">
              <a:latin typeface="Trebuchet MS"/>
              <a:cs typeface="Trebuchet MS"/>
            </a:endParaRPr>
          </a:p>
          <a:p>
            <a:pPr marL="516890" indent="-504190">
              <a:lnSpc>
                <a:spcPct val="100000"/>
              </a:lnSpc>
              <a:spcBef>
                <a:spcPts val="5"/>
              </a:spcBef>
              <a:buAutoNum type="arabicParenR"/>
              <a:tabLst>
                <a:tab pos="516890" algn="l"/>
              </a:tabLst>
            </a:pPr>
            <a:r>
              <a:rPr dirty="0" sz="3600" spc="95">
                <a:solidFill>
                  <a:srgbClr val="FFFFFF"/>
                </a:solidFill>
                <a:latin typeface="Trebuchet MS"/>
                <a:cs typeface="Trebuchet MS"/>
              </a:rPr>
              <a:t>ограничение</a:t>
            </a:r>
            <a:r>
              <a:rPr dirty="0" sz="3600" spc="-1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 spc="-10">
                <a:solidFill>
                  <a:srgbClr val="FFFFFF"/>
                </a:solidFill>
                <a:latin typeface="Trebuchet MS"/>
                <a:cs typeface="Trebuchet MS"/>
              </a:rPr>
              <a:t>жизнедеятельности;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44"/>
              </a:spcBef>
              <a:buClr>
                <a:srgbClr val="FFFFFF"/>
              </a:buClr>
              <a:buFont typeface="Trebuchet MS"/>
              <a:buAutoNum type="arabicParenR"/>
            </a:pPr>
            <a:endParaRPr sz="3600">
              <a:latin typeface="Trebuchet MS"/>
              <a:cs typeface="Trebuchet MS"/>
            </a:endParaRPr>
          </a:p>
          <a:p>
            <a:pPr marL="12700" marR="5080" indent="504190">
              <a:lnSpc>
                <a:spcPct val="116300"/>
              </a:lnSpc>
              <a:buAutoNum type="arabicParenR"/>
              <a:tabLst>
                <a:tab pos="516890" algn="l"/>
              </a:tabLst>
            </a:pPr>
            <a:r>
              <a:rPr dirty="0" sz="3600" spc="75">
                <a:solidFill>
                  <a:srgbClr val="FFFFFF"/>
                </a:solidFill>
                <a:latin typeface="Trebuchet MS"/>
                <a:cs typeface="Trebuchet MS"/>
              </a:rPr>
              <a:t>социальная</a:t>
            </a:r>
            <a:r>
              <a:rPr dirty="0" sz="3600" spc="-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>
                <a:solidFill>
                  <a:srgbClr val="FFFFFF"/>
                </a:solidFill>
                <a:latin typeface="Trebuchet MS"/>
                <a:cs typeface="Trebuchet MS"/>
              </a:rPr>
              <a:t>недееспособность,</a:t>
            </a:r>
            <a:r>
              <a:rPr dirty="0" sz="3600" spc="-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>
                <a:solidFill>
                  <a:srgbClr val="FFFFFF"/>
                </a:solidFill>
                <a:latin typeface="Trebuchet MS"/>
                <a:cs typeface="Trebuchet MS"/>
              </a:rPr>
              <a:t>которая</a:t>
            </a:r>
            <a:r>
              <a:rPr dirty="0" sz="3600" spc="-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 spc="75">
                <a:solidFill>
                  <a:srgbClr val="FFFFFF"/>
                </a:solidFill>
                <a:latin typeface="Trebuchet MS"/>
                <a:cs typeface="Trebuchet MS"/>
              </a:rPr>
              <a:t>приводит</a:t>
            </a:r>
            <a:r>
              <a:rPr dirty="0" sz="3600" spc="-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 spc="-229">
                <a:solidFill>
                  <a:srgbClr val="FFFFFF"/>
                </a:solidFill>
                <a:latin typeface="Trebuchet MS"/>
                <a:cs typeface="Trebuchet MS"/>
              </a:rPr>
              <a:t>к</a:t>
            </a:r>
            <a:r>
              <a:rPr dirty="0" sz="3600" spc="-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 spc="-10">
                <a:solidFill>
                  <a:srgbClr val="FFFFFF"/>
                </a:solidFill>
                <a:latin typeface="Trebuchet MS"/>
                <a:cs typeface="Trebuchet MS"/>
              </a:rPr>
              <a:t>необходимости </a:t>
            </a:r>
            <a:r>
              <a:rPr dirty="0" sz="3600" spc="95">
                <a:solidFill>
                  <a:srgbClr val="FFFFFF"/>
                </a:solidFill>
                <a:latin typeface="Trebuchet MS"/>
                <a:cs typeface="Trebuchet MS"/>
              </a:rPr>
              <a:t>социальной</a:t>
            </a:r>
            <a:r>
              <a:rPr dirty="0" sz="3600" spc="-1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 spc="-10">
                <a:solidFill>
                  <a:srgbClr val="FFFFFF"/>
                </a:solidFill>
                <a:latin typeface="Trebuchet MS"/>
                <a:cs typeface="Trebuchet MS"/>
              </a:rPr>
              <a:t>защиты.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7195775" y="0"/>
            <a:ext cx="66675" cy="10287000"/>
          </a:xfrm>
          <a:custGeom>
            <a:avLst/>
            <a:gdLst/>
            <a:ahLst/>
            <a:cxnLst/>
            <a:rect l="l" t="t" r="r" b="b"/>
            <a:pathLst>
              <a:path w="66675" h="10287000">
                <a:moveTo>
                  <a:pt x="66675" y="0"/>
                </a:moveTo>
                <a:lnTo>
                  <a:pt x="0" y="0"/>
                </a:lnTo>
                <a:lnTo>
                  <a:pt x="0" y="1238250"/>
                </a:lnTo>
                <a:lnTo>
                  <a:pt x="26974" y="1238250"/>
                </a:lnTo>
                <a:lnTo>
                  <a:pt x="26974" y="10287000"/>
                </a:lnTo>
                <a:lnTo>
                  <a:pt x="36499" y="10287000"/>
                </a:lnTo>
                <a:lnTo>
                  <a:pt x="36499" y="1238250"/>
                </a:lnTo>
                <a:lnTo>
                  <a:pt x="66675" y="1238250"/>
                </a:lnTo>
                <a:lnTo>
                  <a:pt x="66675" y="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68622" y="3333108"/>
            <a:ext cx="15151100" cy="342582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 indent="3985895">
              <a:lnSpc>
                <a:spcPct val="116199"/>
              </a:lnSpc>
              <a:spcBef>
                <a:spcPts val="100"/>
              </a:spcBef>
            </a:pPr>
            <a:r>
              <a:rPr dirty="0" sz="6400" spc="-140"/>
              <a:t>Классификация </a:t>
            </a:r>
            <a:r>
              <a:rPr dirty="0" sz="6400" spc="-135"/>
              <a:t>ограничений</a:t>
            </a:r>
            <a:r>
              <a:rPr dirty="0" sz="6400" spc="-459"/>
              <a:t> </a:t>
            </a:r>
            <a:r>
              <a:rPr dirty="0" sz="6400" spc="-95"/>
              <a:t>жизнедеятельности</a:t>
            </a:r>
            <a:endParaRPr sz="6400"/>
          </a:p>
          <a:p>
            <a:pPr marL="1403350">
              <a:lnSpc>
                <a:spcPct val="100000"/>
              </a:lnSpc>
              <a:spcBef>
                <a:spcPts val="1245"/>
              </a:spcBef>
            </a:pPr>
            <a:r>
              <a:rPr dirty="0" sz="6400" spc="-175"/>
              <a:t>(по</a:t>
            </a:r>
            <a:r>
              <a:rPr dirty="0" sz="6400" spc="-434"/>
              <a:t> </a:t>
            </a:r>
            <a:r>
              <a:rPr dirty="0" sz="6400" spc="-195"/>
              <a:t>степени</a:t>
            </a:r>
            <a:r>
              <a:rPr dirty="0" sz="6400" spc="-434"/>
              <a:t> </a:t>
            </a:r>
            <a:r>
              <a:rPr dirty="0" sz="6400" spc="-35"/>
              <a:t>выраженности)</a:t>
            </a:r>
            <a:endParaRPr sz="6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-42" y="993711"/>
            <a:ext cx="18288635" cy="66675"/>
            <a:chOff x="-42" y="993711"/>
            <a:chExt cx="18288635" cy="66675"/>
          </a:xfrm>
        </p:grpSpPr>
        <p:sp>
          <p:nvSpPr>
            <p:cNvPr id="3" name="object 3" descr=""/>
            <p:cNvSpPr/>
            <p:nvPr/>
          </p:nvSpPr>
          <p:spPr>
            <a:xfrm>
              <a:off x="1238207" y="1023914"/>
              <a:ext cx="17050385" cy="9525"/>
            </a:xfrm>
            <a:custGeom>
              <a:avLst/>
              <a:gdLst/>
              <a:ahLst/>
              <a:cxnLst/>
              <a:rect l="l" t="t" r="r" b="b"/>
              <a:pathLst>
                <a:path w="17050385" h="9525">
                  <a:moveTo>
                    <a:pt x="0" y="9525"/>
                  </a:moveTo>
                  <a:lnTo>
                    <a:pt x="17049792" y="9525"/>
                  </a:lnTo>
                  <a:lnTo>
                    <a:pt x="17049792" y="0"/>
                  </a:lnTo>
                  <a:lnTo>
                    <a:pt x="0" y="0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254E7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-42" y="993711"/>
              <a:ext cx="1238250" cy="66675"/>
            </a:xfrm>
            <a:custGeom>
              <a:avLst/>
              <a:gdLst/>
              <a:ahLst/>
              <a:cxnLst/>
              <a:rect l="l" t="t" r="r" b="b"/>
              <a:pathLst>
                <a:path w="1238250" h="66675">
                  <a:moveTo>
                    <a:pt x="1238250" y="0"/>
                  </a:moveTo>
                  <a:lnTo>
                    <a:pt x="1238250" y="66675"/>
                  </a:lnTo>
                  <a:lnTo>
                    <a:pt x="0" y="66675"/>
                  </a:lnTo>
                  <a:lnTo>
                    <a:pt x="0" y="0"/>
                  </a:lnTo>
                  <a:lnTo>
                    <a:pt x="1238250" y="0"/>
                  </a:lnTo>
                  <a:close/>
                </a:path>
              </a:pathLst>
            </a:custGeom>
            <a:solidFill>
              <a:srgbClr val="BFE7D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635392" y="1191601"/>
            <a:ext cx="9017635" cy="229235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 indent="1547495">
              <a:lnSpc>
                <a:spcPct val="116199"/>
              </a:lnSpc>
              <a:spcBef>
                <a:spcPts val="100"/>
              </a:spcBef>
            </a:pPr>
            <a:r>
              <a:rPr dirty="0" sz="6400" spc="-75"/>
              <a:t>Ограничение </a:t>
            </a:r>
            <a:r>
              <a:rPr dirty="0" sz="6400" spc="-165"/>
              <a:t>самообслуживания:</a:t>
            </a:r>
            <a:endParaRPr sz="6400"/>
          </a:p>
        </p:txBody>
      </p:sp>
      <p:sp>
        <p:nvSpPr>
          <p:cNvPr id="6" name="object 6" descr=""/>
          <p:cNvSpPr txBox="1"/>
          <p:nvPr/>
        </p:nvSpPr>
        <p:spPr>
          <a:xfrm>
            <a:off x="1594345" y="4115667"/>
            <a:ext cx="15099665" cy="4826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846580" indent="358140">
              <a:lnSpc>
                <a:spcPct val="115799"/>
              </a:lnSpc>
              <a:spcBef>
                <a:spcPts val="100"/>
              </a:spcBef>
              <a:buAutoNum type="arabicPlain"/>
              <a:tabLst>
                <a:tab pos="370840" algn="l"/>
              </a:tabLst>
            </a:pPr>
            <a:r>
              <a:rPr dirty="0" sz="3400" spc="55">
                <a:latin typeface="Trebuchet MS"/>
                <a:cs typeface="Trebuchet MS"/>
              </a:rPr>
              <a:t>степень</a:t>
            </a:r>
            <a:r>
              <a:rPr dirty="0" sz="3400" spc="-75">
                <a:latin typeface="Trebuchet MS"/>
                <a:cs typeface="Trebuchet MS"/>
              </a:rPr>
              <a:t> </a:t>
            </a:r>
            <a:r>
              <a:rPr dirty="0" sz="3400" spc="-170">
                <a:latin typeface="Trebuchet MS"/>
                <a:cs typeface="Trebuchet MS"/>
              </a:rPr>
              <a:t>-</a:t>
            </a:r>
            <a:r>
              <a:rPr dirty="0" sz="3400" spc="-70">
                <a:latin typeface="Trebuchet MS"/>
                <a:cs typeface="Trebuchet MS"/>
              </a:rPr>
              <a:t> </a:t>
            </a:r>
            <a:r>
              <a:rPr dirty="0" sz="3400" spc="70">
                <a:latin typeface="Trebuchet MS"/>
                <a:cs typeface="Trebuchet MS"/>
              </a:rPr>
              <a:t>способность</a:t>
            </a:r>
            <a:r>
              <a:rPr dirty="0" sz="3400" spc="-70">
                <a:latin typeface="Trebuchet MS"/>
                <a:cs typeface="Trebuchet MS"/>
              </a:rPr>
              <a:t> </a:t>
            </a:r>
            <a:r>
              <a:rPr dirty="0" sz="3400" spc="-200">
                <a:latin typeface="Trebuchet MS"/>
                <a:cs typeface="Trebuchet MS"/>
              </a:rPr>
              <a:t>к</a:t>
            </a:r>
            <a:r>
              <a:rPr dirty="0" sz="3400" spc="-75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самообслуживанию</a:t>
            </a:r>
            <a:r>
              <a:rPr dirty="0" sz="3400" spc="-70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с</a:t>
            </a:r>
            <a:r>
              <a:rPr dirty="0" sz="3400" spc="-70">
                <a:latin typeface="Trebuchet MS"/>
                <a:cs typeface="Trebuchet MS"/>
              </a:rPr>
              <a:t> </a:t>
            </a:r>
            <a:r>
              <a:rPr dirty="0" sz="3400" spc="55">
                <a:latin typeface="Trebuchet MS"/>
                <a:cs typeface="Trebuchet MS"/>
              </a:rPr>
              <a:t>использованием </a:t>
            </a:r>
            <a:r>
              <a:rPr dirty="0" sz="3400" spc="50">
                <a:latin typeface="Trebuchet MS"/>
                <a:cs typeface="Trebuchet MS"/>
              </a:rPr>
              <a:t>вспомогательных</a:t>
            </a:r>
            <a:r>
              <a:rPr dirty="0" sz="3400" spc="-85">
                <a:latin typeface="Trebuchet MS"/>
                <a:cs typeface="Trebuchet MS"/>
              </a:rPr>
              <a:t> </a:t>
            </a:r>
            <a:r>
              <a:rPr dirty="0" sz="3400" spc="-10">
                <a:latin typeface="Trebuchet MS"/>
                <a:cs typeface="Trebuchet MS"/>
              </a:rPr>
              <a:t>средств;</a:t>
            </a:r>
            <a:endParaRPr sz="3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75"/>
              </a:spcBef>
              <a:buFont typeface="Trebuchet MS"/>
              <a:buAutoNum type="arabicPlain"/>
            </a:pPr>
            <a:endParaRPr sz="3400">
              <a:latin typeface="Trebuchet MS"/>
              <a:cs typeface="Trebuchet MS"/>
            </a:endParaRPr>
          </a:p>
          <a:p>
            <a:pPr marL="12700" marR="1846580" indent="358140">
              <a:lnSpc>
                <a:spcPct val="115799"/>
              </a:lnSpc>
              <a:buAutoNum type="arabicPlain"/>
              <a:tabLst>
                <a:tab pos="370840" algn="l"/>
              </a:tabLst>
            </a:pPr>
            <a:r>
              <a:rPr dirty="0" sz="3400" spc="55">
                <a:latin typeface="Trebuchet MS"/>
                <a:cs typeface="Trebuchet MS"/>
              </a:rPr>
              <a:t>степень</a:t>
            </a:r>
            <a:r>
              <a:rPr dirty="0" sz="3400" spc="-75">
                <a:latin typeface="Trebuchet MS"/>
                <a:cs typeface="Trebuchet MS"/>
              </a:rPr>
              <a:t> </a:t>
            </a:r>
            <a:r>
              <a:rPr dirty="0" sz="3400" spc="-170">
                <a:latin typeface="Trebuchet MS"/>
                <a:cs typeface="Trebuchet MS"/>
              </a:rPr>
              <a:t>-</a:t>
            </a:r>
            <a:r>
              <a:rPr dirty="0" sz="3400" spc="-70">
                <a:latin typeface="Trebuchet MS"/>
                <a:cs typeface="Trebuchet MS"/>
              </a:rPr>
              <a:t> </a:t>
            </a:r>
            <a:r>
              <a:rPr dirty="0" sz="3400" spc="70">
                <a:latin typeface="Trebuchet MS"/>
                <a:cs typeface="Trebuchet MS"/>
              </a:rPr>
              <a:t>способность</a:t>
            </a:r>
            <a:r>
              <a:rPr dirty="0" sz="3400" spc="-70">
                <a:latin typeface="Trebuchet MS"/>
                <a:cs typeface="Trebuchet MS"/>
              </a:rPr>
              <a:t> </a:t>
            </a:r>
            <a:r>
              <a:rPr dirty="0" sz="3400" spc="-200">
                <a:latin typeface="Trebuchet MS"/>
                <a:cs typeface="Trebuchet MS"/>
              </a:rPr>
              <a:t>к</a:t>
            </a:r>
            <a:r>
              <a:rPr dirty="0" sz="3400" spc="-75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самообслуживанию</a:t>
            </a:r>
            <a:r>
              <a:rPr dirty="0" sz="3400" spc="-70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с</a:t>
            </a:r>
            <a:r>
              <a:rPr dirty="0" sz="3400" spc="-70">
                <a:latin typeface="Trebuchet MS"/>
                <a:cs typeface="Trebuchet MS"/>
              </a:rPr>
              <a:t> </a:t>
            </a:r>
            <a:r>
              <a:rPr dirty="0" sz="3400" spc="55">
                <a:latin typeface="Trebuchet MS"/>
                <a:cs typeface="Trebuchet MS"/>
              </a:rPr>
              <a:t>использованием </a:t>
            </a:r>
            <a:r>
              <a:rPr dirty="0" sz="3400" spc="50">
                <a:latin typeface="Trebuchet MS"/>
                <a:cs typeface="Trebuchet MS"/>
              </a:rPr>
              <a:t>вспомогательных</a:t>
            </a:r>
            <a:r>
              <a:rPr dirty="0" sz="3400" spc="-155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средств</a:t>
            </a:r>
            <a:r>
              <a:rPr dirty="0" sz="3400" spc="-145">
                <a:latin typeface="Trebuchet MS"/>
                <a:cs typeface="Trebuchet MS"/>
              </a:rPr>
              <a:t> </a:t>
            </a:r>
            <a:r>
              <a:rPr dirty="0" sz="3400" spc="75">
                <a:latin typeface="Trebuchet MS"/>
                <a:cs typeface="Trebuchet MS"/>
              </a:rPr>
              <a:t>и</a:t>
            </a:r>
            <a:r>
              <a:rPr dirty="0" sz="3400" spc="-150">
                <a:latin typeface="Trebuchet MS"/>
                <a:cs typeface="Trebuchet MS"/>
              </a:rPr>
              <a:t> </a:t>
            </a:r>
            <a:r>
              <a:rPr dirty="0" sz="3400" spc="-125">
                <a:latin typeface="Trebuchet MS"/>
                <a:cs typeface="Trebuchet MS"/>
              </a:rPr>
              <a:t>(или)</a:t>
            </a:r>
            <a:r>
              <a:rPr dirty="0" sz="3400" spc="-145">
                <a:latin typeface="Trebuchet MS"/>
                <a:cs typeface="Trebuchet MS"/>
              </a:rPr>
              <a:t> </a:t>
            </a:r>
            <a:r>
              <a:rPr dirty="0" sz="3400" spc="165">
                <a:latin typeface="Trebuchet MS"/>
                <a:cs typeface="Trebuchet MS"/>
              </a:rPr>
              <a:t>помощью</a:t>
            </a:r>
            <a:r>
              <a:rPr dirty="0" sz="3400" spc="-145">
                <a:latin typeface="Trebuchet MS"/>
                <a:cs typeface="Trebuchet MS"/>
              </a:rPr>
              <a:t> </a:t>
            </a:r>
            <a:r>
              <a:rPr dirty="0" sz="3400" spc="-20">
                <a:latin typeface="Trebuchet MS"/>
                <a:cs typeface="Trebuchet MS"/>
              </a:rPr>
              <a:t>других</a:t>
            </a:r>
            <a:r>
              <a:rPr dirty="0" sz="3400" spc="-150">
                <a:latin typeface="Trebuchet MS"/>
                <a:cs typeface="Trebuchet MS"/>
              </a:rPr>
              <a:t> </a:t>
            </a:r>
            <a:r>
              <a:rPr dirty="0" sz="3400" spc="-20">
                <a:latin typeface="Trebuchet MS"/>
                <a:cs typeface="Trebuchet MS"/>
              </a:rPr>
              <a:t>лиц;</a:t>
            </a:r>
            <a:endParaRPr sz="3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80"/>
              </a:spcBef>
              <a:buFont typeface="Trebuchet MS"/>
              <a:buAutoNum type="arabicPlain"/>
            </a:pPr>
            <a:endParaRPr sz="3400">
              <a:latin typeface="Trebuchet MS"/>
              <a:cs typeface="Trebuchet MS"/>
            </a:endParaRPr>
          </a:p>
          <a:p>
            <a:pPr marL="12700" marR="5080" indent="358140">
              <a:lnSpc>
                <a:spcPct val="115799"/>
              </a:lnSpc>
              <a:buAutoNum type="arabicPlain"/>
              <a:tabLst>
                <a:tab pos="370840" algn="l"/>
              </a:tabLst>
            </a:pPr>
            <a:r>
              <a:rPr dirty="0" sz="3400" spc="55">
                <a:latin typeface="Trebuchet MS"/>
                <a:cs typeface="Trebuchet MS"/>
              </a:rPr>
              <a:t>степень</a:t>
            </a:r>
            <a:r>
              <a:rPr dirty="0" sz="3400" spc="-25">
                <a:latin typeface="Trebuchet MS"/>
                <a:cs typeface="Trebuchet MS"/>
              </a:rPr>
              <a:t> </a:t>
            </a:r>
            <a:r>
              <a:rPr dirty="0" sz="3400" spc="-170">
                <a:latin typeface="Trebuchet MS"/>
                <a:cs typeface="Trebuchet MS"/>
              </a:rPr>
              <a:t>-</a:t>
            </a:r>
            <a:r>
              <a:rPr dirty="0" sz="3400" spc="-25">
                <a:latin typeface="Trebuchet MS"/>
                <a:cs typeface="Trebuchet MS"/>
              </a:rPr>
              <a:t> </a:t>
            </a:r>
            <a:r>
              <a:rPr dirty="0" sz="3400" spc="70">
                <a:latin typeface="Trebuchet MS"/>
                <a:cs typeface="Trebuchet MS"/>
              </a:rPr>
              <a:t>неспособность</a:t>
            </a:r>
            <a:r>
              <a:rPr dirty="0" sz="3400" spc="-25">
                <a:latin typeface="Trebuchet MS"/>
                <a:cs typeface="Trebuchet MS"/>
              </a:rPr>
              <a:t> </a:t>
            </a:r>
            <a:r>
              <a:rPr dirty="0" sz="3400" spc="-200">
                <a:latin typeface="Trebuchet MS"/>
                <a:cs typeface="Trebuchet MS"/>
              </a:rPr>
              <a:t>к</a:t>
            </a:r>
            <a:r>
              <a:rPr dirty="0" sz="3400" spc="-25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самообслуживанию</a:t>
            </a:r>
            <a:r>
              <a:rPr dirty="0" sz="3400" spc="-25">
                <a:latin typeface="Trebuchet MS"/>
                <a:cs typeface="Trebuchet MS"/>
              </a:rPr>
              <a:t> </a:t>
            </a:r>
            <a:r>
              <a:rPr dirty="0" sz="3400" spc="75">
                <a:latin typeface="Trebuchet MS"/>
                <a:cs typeface="Trebuchet MS"/>
              </a:rPr>
              <a:t>и</a:t>
            </a:r>
            <a:r>
              <a:rPr dirty="0" sz="3400" spc="-25">
                <a:latin typeface="Trebuchet MS"/>
                <a:cs typeface="Trebuchet MS"/>
              </a:rPr>
              <a:t> </a:t>
            </a:r>
            <a:r>
              <a:rPr dirty="0" sz="3400" spc="75">
                <a:latin typeface="Trebuchet MS"/>
                <a:cs typeface="Trebuchet MS"/>
              </a:rPr>
              <a:t>полная</a:t>
            </a:r>
            <a:r>
              <a:rPr dirty="0" sz="3400" spc="-25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зависимость</a:t>
            </a:r>
            <a:r>
              <a:rPr dirty="0" sz="3400" spc="-25">
                <a:latin typeface="Trebuchet MS"/>
                <a:cs typeface="Trebuchet MS"/>
              </a:rPr>
              <a:t> </a:t>
            </a:r>
            <a:r>
              <a:rPr dirty="0" sz="3400" spc="35">
                <a:latin typeface="Trebuchet MS"/>
                <a:cs typeface="Trebuchet MS"/>
              </a:rPr>
              <a:t>от </a:t>
            </a:r>
            <a:r>
              <a:rPr dirty="0" sz="3400" spc="-20">
                <a:latin typeface="Trebuchet MS"/>
                <a:cs typeface="Trebuchet MS"/>
              </a:rPr>
              <a:t>других</a:t>
            </a:r>
            <a:r>
              <a:rPr dirty="0" sz="3400" spc="-190">
                <a:latin typeface="Trebuchet MS"/>
                <a:cs typeface="Trebuchet MS"/>
              </a:rPr>
              <a:t> </a:t>
            </a:r>
            <a:r>
              <a:rPr dirty="0" sz="3400" spc="-20">
                <a:latin typeface="Trebuchet MS"/>
                <a:cs typeface="Trebuchet MS"/>
              </a:rPr>
              <a:t>лиц.</a:t>
            </a:r>
            <a:endParaRPr sz="3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7195775" y="0"/>
            <a:ext cx="66675" cy="10287000"/>
          </a:xfrm>
          <a:custGeom>
            <a:avLst/>
            <a:gdLst/>
            <a:ahLst/>
            <a:cxnLst/>
            <a:rect l="l" t="t" r="r" b="b"/>
            <a:pathLst>
              <a:path w="66675" h="10287000">
                <a:moveTo>
                  <a:pt x="66675" y="0"/>
                </a:moveTo>
                <a:lnTo>
                  <a:pt x="0" y="0"/>
                </a:lnTo>
                <a:lnTo>
                  <a:pt x="0" y="1238250"/>
                </a:lnTo>
                <a:lnTo>
                  <a:pt x="26974" y="1238250"/>
                </a:lnTo>
                <a:lnTo>
                  <a:pt x="26974" y="10287000"/>
                </a:lnTo>
                <a:lnTo>
                  <a:pt x="36499" y="10287000"/>
                </a:lnTo>
                <a:lnTo>
                  <a:pt x="36499" y="1238250"/>
                </a:lnTo>
                <a:lnTo>
                  <a:pt x="66675" y="1238250"/>
                </a:lnTo>
                <a:lnTo>
                  <a:pt x="66675" y="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005320" y="588257"/>
            <a:ext cx="14277340" cy="2006600"/>
          </a:xfrm>
          <a:prstGeom prst="rect"/>
        </p:spPr>
        <p:txBody>
          <a:bodyPr wrap="square" lIns="0" tIns="14986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180"/>
              </a:spcBef>
            </a:pPr>
            <a:r>
              <a:rPr dirty="0" spc="-150"/>
              <a:t>Ограничение</a:t>
            </a:r>
            <a:r>
              <a:rPr dirty="0" spc="-400"/>
              <a:t> </a:t>
            </a:r>
            <a:r>
              <a:rPr dirty="0" spc="-130"/>
              <a:t>способности</a:t>
            </a:r>
          </a:p>
          <a:p>
            <a:pPr algn="ctr">
              <a:lnSpc>
                <a:spcPct val="100000"/>
              </a:lnSpc>
              <a:spcBef>
                <a:spcPts val="1080"/>
              </a:spcBef>
            </a:pPr>
            <a:r>
              <a:rPr dirty="0" spc="180"/>
              <a:t>к</a:t>
            </a:r>
            <a:r>
              <a:rPr dirty="0" spc="-395"/>
              <a:t> </a:t>
            </a:r>
            <a:r>
              <a:rPr dirty="0" spc="-155"/>
              <a:t>самостоятельному</a:t>
            </a:r>
            <a:r>
              <a:rPr dirty="0" spc="-390"/>
              <a:t> </a:t>
            </a:r>
            <a:r>
              <a:rPr dirty="0" spc="-10"/>
              <a:t>передвижению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723766" y="3290889"/>
            <a:ext cx="15875635" cy="6407150"/>
          </a:xfrm>
          <a:prstGeom prst="rect">
            <a:avLst/>
          </a:prstGeom>
        </p:spPr>
        <p:txBody>
          <a:bodyPr wrap="square" lIns="0" tIns="102235" rIns="0" bIns="0" rtlCol="0" vert="horz">
            <a:spAutoFit/>
          </a:bodyPr>
          <a:lstStyle/>
          <a:p>
            <a:pPr marL="392430" indent="-379730">
              <a:lnSpc>
                <a:spcPct val="100000"/>
              </a:lnSpc>
              <a:spcBef>
                <a:spcPts val="805"/>
              </a:spcBef>
              <a:buAutoNum type="arabicPlain"/>
              <a:tabLst>
                <a:tab pos="392430" algn="l"/>
              </a:tabLst>
            </a:pPr>
            <a:r>
              <a:rPr dirty="0" sz="3600" spc="55">
                <a:latin typeface="Trebuchet MS"/>
                <a:cs typeface="Trebuchet MS"/>
              </a:rPr>
              <a:t>степень</a:t>
            </a:r>
            <a:r>
              <a:rPr dirty="0" sz="3600" spc="-90">
                <a:latin typeface="Trebuchet MS"/>
                <a:cs typeface="Trebuchet MS"/>
              </a:rPr>
              <a:t> </a:t>
            </a:r>
            <a:r>
              <a:rPr dirty="0" sz="3600" spc="-180">
                <a:latin typeface="Trebuchet MS"/>
                <a:cs typeface="Trebuchet MS"/>
              </a:rPr>
              <a:t>-</a:t>
            </a:r>
            <a:r>
              <a:rPr dirty="0" sz="3600" spc="-90">
                <a:latin typeface="Trebuchet MS"/>
                <a:cs typeface="Trebuchet MS"/>
              </a:rPr>
              <a:t> </a:t>
            </a:r>
            <a:r>
              <a:rPr dirty="0" sz="3600" spc="70">
                <a:latin typeface="Trebuchet MS"/>
                <a:cs typeface="Trebuchet MS"/>
              </a:rPr>
              <a:t>способность</a:t>
            </a:r>
            <a:r>
              <a:rPr dirty="0" sz="3600" spc="-90">
                <a:latin typeface="Trebuchet MS"/>
                <a:cs typeface="Trebuchet MS"/>
              </a:rPr>
              <a:t> </a:t>
            </a:r>
            <a:r>
              <a:rPr dirty="0" sz="3600" spc="-229">
                <a:latin typeface="Trebuchet MS"/>
                <a:cs typeface="Trebuchet MS"/>
              </a:rPr>
              <a:t>к</a:t>
            </a:r>
            <a:r>
              <a:rPr dirty="0" sz="3600" spc="-90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самостоятельному</a:t>
            </a:r>
            <a:r>
              <a:rPr dirty="0" sz="3600" spc="-90">
                <a:latin typeface="Trebuchet MS"/>
                <a:cs typeface="Trebuchet MS"/>
              </a:rPr>
              <a:t> </a:t>
            </a:r>
            <a:r>
              <a:rPr dirty="0" sz="3600" spc="60">
                <a:latin typeface="Trebuchet MS"/>
                <a:cs typeface="Trebuchet MS"/>
              </a:rPr>
              <a:t>передвижению</a:t>
            </a:r>
            <a:r>
              <a:rPr dirty="0" sz="3600" spc="-85">
                <a:latin typeface="Trebuchet MS"/>
                <a:cs typeface="Trebuchet MS"/>
              </a:rPr>
              <a:t> </a:t>
            </a:r>
            <a:r>
              <a:rPr dirty="0" sz="3600" spc="140">
                <a:latin typeface="Trebuchet MS"/>
                <a:cs typeface="Trebuchet MS"/>
              </a:rPr>
              <a:t>при</a:t>
            </a:r>
            <a:r>
              <a:rPr dirty="0" sz="3600" spc="-90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более</a:t>
            </a:r>
            <a:endParaRPr sz="3600">
              <a:latin typeface="Trebuchet MS"/>
              <a:cs typeface="Trebuchet MS"/>
            </a:endParaRPr>
          </a:p>
          <a:p>
            <a:pPr marL="12700" marR="6985">
              <a:lnSpc>
                <a:spcPct val="116300"/>
              </a:lnSpc>
              <a:tabLst>
                <a:tab pos="2862580" algn="l"/>
                <a:tab pos="4776470" algn="l"/>
                <a:tab pos="7061200" algn="l"/>
                <a:tab pos="9647555" algn="l"/>
                <a:tab pos="12646660" algn="l"/>
                <a:tab pos="13212444" algn="l"/>
              </a:tabLst>
            </a:pPr>
            <a:r>
              <a:rPr dirty="0" sz="3600" spc="-10">
                <a:latin typeface="Trebuchet MS"/>
                <a:cs typeface="Trebuchet MS"/>
              </a:rPr>
              <a:t>длительной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-10">
                <a:latin typeface="Trebuchet MS"/>
                <a:cs typeface="Trebuchet MS"/>
              </a:rPr>
              <a:t>затрате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-10">
                <a:latin typeface="Trebuchet MS"/>
                <a:cs typeface="Trebuchet MS"/>
              </a:rPr>
              <a:t>времени,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45">
                <a:latin typeface="Trebuchet MS"/>
                <a:cs typeface="Trebuchet MS"/>
              </a:rPr>
              <a:t>дробности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95">
                <a:latin typeface="Trebuchet MS"/>
                <a:cs typeface="Trebuchet MS"/>
              </a:rPr>
              <a:t>выполнения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30">
                <a:latin typeface="Trebuchet MS"/>
                <a:cs typeface="Trebuchet MS"/>
              </a:rPr>
              <a:t>и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50">
                <a:latin typeface="Trebuchet MS"/>
                <a:cs typeface="Trebuchet MS"/>
              </a:rPr>
              <a:t>сокращения </a:t>
            </a:r>
            <a:r>
              <a:rPr dirty="0" sz="3600" spc="-10">
                <a:latin typeface="Trebuchet MS"/>
                <a:cs typeface="Trebuchet MS"/>
              </a:rPr>
              <a:t>расстояния;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44"/>
              </a:spcBef>
            </a:pPr>
            <a:endParaRPr sz="3600">
              <a:latin typeface="Trebuchet MS"/>
              <a:cs typeface="Trebuchet MS"/>
            </a:endParaRPr>
          </a:p>
          <a:p>
            <a:pPr marL="12700" marR="5080" indent="723900">
              <a:lnSpc>
                <a:spcPct val="116300"/>
              </a:lnSpc>
              <a:buAutoNum type="arabicPlain" startAt="2"/>
              <a:tabLst>
                <a:tab pos="736600" algn="l"/>
                <a:tab pos="2936240" algn="l"/>
                <a:tab pos="3546475" algn="l"/>
                <a:tab pos="6745605" algn="l"/>
                <a:tab pos="7418070" algn="l"/>
                <a:tab pos="11877040" algn="l"/>
                <a:tab pos="15645130" algn="l"/>
              </a:tabLst>
            </a:pPr>
            <a:r>
              <a:rPr dirty="0" sz="3600" spc="45">
                <a:latin typeface="Trebuchet MS"/>
                <a:cs typeface="Trebuchet MS"/>
              </a:rPr>
              <a:t>степень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-50">
                <a:latin typeface="Trebuchet MS"/>
                <a:cs typeface="Trebuchet MS"/>
              </a:rPr>
              <a:t>-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70">
                <a:latin typeface="Trebuchet MS"/>
                <a:cs typeface="Trebuchet MS"/>
              </a:rPr>
              <a:t>способность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-50">
                <a:latin typeface="Trebuchet MS"/>
                <a:cs typeface="Trebuchet MS"/>
              </a:rPr>
              <a:t>к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-10">
                <a:latin typeface="Trebuchet MS"/>
                <a:cs typeface="Trebuchet MS"/>
              </a:rPr>
              <a:t>самостоятельному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50">
                <a:latin typeface="Trebuchet MS"/>
                <a:cs typeface="Trebuchet MS"/>
              </a:rPr>
              <a:t>передвижению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-120">
                <a:latin typeface="Trebuchet MS"/>
                <a:cs typeface="Trebuchet MS"/>
              </a:rPr>
              <a:t>с </a:t>
            </a:r>
            <a:r>
              <a:rPr dirty="0" sz="3600" spc="65">
                <a:latin typeface="Trebuchet MS"/>
                <a:cs typeface="Trebuchet MS"/>
              </a:rPr>
              <a:t>использованием</a:t>
            </a:r>
            <a:endParaRPr sz="3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dirty="0" sz="3600" spc="55">
                <a:latin typeface="Trebuchet MS"/>
                <a:cs typeface="Trebuchet MS"/>
              </a:rPr>
              <a:t>вспомогательных</a:t>
            </a:r>
            <a:r>
              <a:rPr dirty="0" sz="3600" spc="-165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средств</a:t>
            </a:r>
            <a:r>
              <a:rPr dirty="0" sz="3600" spc="-155">
                <a:latin typeface="Trebuchet MS"/>
                <a:cs typeface="Trebuchet MS"/>
              </a:rPr>
              <a:t> </a:t>
            </a:r>
            <a:r>
              <a:rPr dirty="0" sz="3600" spc="80">
                <a:latin typeface="Trebuchet MS"/>
                <a:cs typeface="Trebuchet MS"/>
              </a:rPr>
              <a:t>и</a:t>
            </a:r>
            <a:r>
              <a:rPr dirty="0" sz="3600" spc="-160">
                <a:latin typeface="Trebuchet MS"/>
                <a:cs typeface="Trebuchet MS"/>
              </a:rPr>
              <a:t> </a:t>
            </a:r>
            <a:r>
              <a:rPr dirty="0" sz="3600" spc="-125">
                <a:latin typeface="Trebuchet MS"/>
                <a:cs typeface="Trebuchet MS"/>
              </a:rPr>
              <a:t>(или)</a:t>
            </a:r>
            <a:r>
              <a:rPr dirty="0" sz="3600" spc="-150">
                <a:latin typeface="Trebuchet MS"/>
                <a:cs typeface="Trebuchet MS"/>
              </a:rPr>
              <a:t> </a:t>
            </a:r>
            <a:r>
              <a:rPr dirty="0" sz="3600" spc="175">
                <a:latin typeface="Trebuchet MS"/>
                <a:cs typeface="Trebuchet MS"/>
              </a:rPr>
              <a:t>помощью</a:t>
            </a:r>
            <a:r>
              <a:rPr dirty="0" sz="3600" spc="-155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других</a:t>
            </a:r>
            <a:r>
              <a:rPr dirty="0" sz="3600" spc="-155">
                <a:latin typeface="Trebuchet MS"/>
                <a:cs typeface="Trebuchet MS"/>
              </a:rPr>
              <a:t> </a:t>
            </a:r>
            <a:r>
              <a:rPr dirty="0" sz="3600" spc="-20">
                <a:latin typeface="Trebuchet MS"/>
                <a:cs typeface="Trebuchet MS"/>
              </a:rPr>
              <a:t>лиц;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44"/>
              </a:spcBef>
            </a:pPr>
            <a:endParaRPr sz="3600">
              <a:latin typeface="Trebuchet MS"/>
              <a:cs typeface="Trebuchet MS"/>
            </a:endParaRPr>
          </a:p>
          <a:p>
            <a:pPr marL="12700" marR="153670" indent="379730">
              <a:lnSpc>
                <a:spcPct val="116300"/>
              </a:lnSpc>
              <a:buAutoNum type="arabicPlain" startAt="3"/>
              <a:tabLst>
                <a:tab pos="392430" algn="l"/>
              </a:tabLst>
            </a:pPr>
            <a:r>
              <a:rPr dirty="0" sz="3600" spc="55">
                <a:latin typeface="Trebuchet MS"/>
                <a:cs typeface="Trebuchet MS"/>
              </a:rPr>
              <a:t>степень</a:t>
            </a:r>
            <a:r>
              <a:rPr dirty="0" sz="3600" spc="-100">
                <a:latin typeface="Trebuchet MS"/>
                <a:cs typeface="Trebuchet MS"/>
              </a:rPr>
              <a:t> </a:t>
            </a:r>
            <a:r>
              <a:rPr dirty="0" sz="3600" spc="-180">
                <a:latin typeface="Trebuchet MS"/>
                <a:cs typeface="Trebuchet MS"/>
              </a:rPr>
              <a:t>-</a:t>
            </a:r>
            <a:r>
              <a:rPr dirty="0" sz="3600" spc="-95">
                <a:latin typeface="Trebuchet MS"/>
                <a:cs typeface="Trebuchet MS"/>
              </a:rPr>
              <a:t> </a:t>
            </a:r>
            <a:r>
              <a:rPr dirty="0" sz="3600" spc="75">
                <a:latin typeface="Trebuchet MS"/>
                <a:cs typeface="Trebuchet MS"/>
              </a:rPr>
              <a:t>неспособность</a:t>
            </a:r>
            <a:r>
              <a:rPr dirty="0" sz="3600" spc="-95">
                <a:latin typeface="Trebuchet MS"/>
                <a:cs typeface="Trebuchet MS"/>
              </a:rPr>
              <a:t> </a:t>
            </a:r>
            <a:r>
              <a:rPr dirty="0" sz="3600" spc="-229">
                <a:latin typeface="Trebuchet MS"/>
                <a:cs typeface="Trebuchet MS"/>
              </a:rPr>
              <a:t>к</a:t>
            </a:r>
            <a:r>
              <a:rPr dirty="0" sz="3600" spc="-95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самостоятельному</a:t>
            </a:r>
            <a:r>
              <a:rPr dirty="0" sz="3600" spc="-95">
                <a:latin typeface="Trebuchet MS"/>
                <a:cs typeface="Trebuchet MS"/>
              </a:rPr>
              <a:t> </a:t>
            </a:r>
            <a:r>
              <a:rPr dirty="0" sz="3600" spc="60">
                <a:latin typeface="Trebuchet MS"/>
                <a:cs typeface="Trebuchet MS"/>
              </a:rPr>
              <a:t>передвижению</a:t>
            </a:r>
            <a:r>
              <a:rPr dirty="0" sz="3600" spc="-95">
                <a:latin typeface="Trebuchet MS"/>
                <a:cs typeface="Trebuchet MS"/>
              </a:rPr>
              <a:t> </a:t>
            </a:r>
            <a:r>
              <a:rPr dirty="0" sz="3600" spc="80">
                <a:latin typeface="Trebuchet MS"/>
                <a:cs typeface="Trebuchet MS"/>
              </a:rPr>
              <a:t>и</a:t>
            </a:r>
            <a:r>
              <a:rPr dirty="0" sz="3600" spc="-95">
                <a:latin typeface="Trebuchet MS"/>
                <a:cs typeface="Trebuchet MS"/>
              </a:rPr>
              <a:t> </a:t>
            </a:r>
            <a:r>
              <a:rPr dirty="0" sz="3600" spc="55">
                <a:latin typeface="Trebuchet MS"/>
                <a:cs typeface="Trebuchet MS"/>
              </a:rPr>
              <a:t>полная </a:t>
            </a:r>
            <a:r>
              <a:rPr dirty="0" sz="3600">
                <a:latin typeface="Trebuchet MS"/>
                <a:cs typeface="Trebuchet MS"/>
              </a:rPr>
              <a:t>зависимость</a:t>
            </a:r>
            <a:r>
              <a:rPr dirty="0" sz="3600" spc="-50">
                <a:latin typeface="Trebuchet MS"/>
                <a:cs typeface="Trebuchet MS"/>
              </a:rPr>
              <a:t> </a:t>
            </a:r>
            <a:r>
              <a:rPr dirty="0" sz="3600" spc="50">
                <a:latin typeface="Trebuchet MS"/>
                <a:cs typeface="Trebuchet MS"/>
              </a:rPr>
              <a:t>от</a:t>
            </a:r>
            <a:r>
              <a:rPr dirty="0" sz="3600" spc="-45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других</a:t>
            </a:r>
            <a:r>
              <a:rPr dirty="0" sz="3600" spc="-45">
                <a:latin typeface="Trebuchet MS"/>
                <a:cs typeface="Trebuchet MS"/>
              </a:rPr>
              <a:t> </a:t>
            </a:r>
            <a:r>
              <a:rPr dirty="0" sz="3600" spc="-20">
                <a:latin typeface="Trebuchet MS"/>
                <a:cs typeface="Trebuchet MS"/>
              </a:rPr>
              <a:t>лиц.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028700" y="0"/>
            <a:ext cx="66675" cy="10287000"/>
          </a:xfrm>
          <a:custGeom>
            <a:avLst/>
            <a:gdLst/>
            <a:ahLst/>
            <a:cxnLst/>
            <a:rect l="l" t="t" r="r" b="b"/>
            <a:pathLst>
              <a:path w="66675" h="10287000">
                <a:moveTo>
                  <a:pt x="66675" y="0"/>
                </a:moveTo>
                <a:lnTo>
                  <a:pt x="0" y="0"/>
                </a:lnTo>
                <a:lnTo>
                  <a:pt x="0" y="1238250"/>
                </a:lnTo>
                <a:lnTo>
                  <a:pt x="26962" y="1238250"/>
                </a:lnTo>
                <a:lnTo>
                  <a:pt x="26962" y="10287000"/>
                </a:lnTo>
                <a:lnTo>
                  <a:pt x="36487" y="10287000"/>
                </a:lnTo>
                <a:lnTo>
                  <a:pt x="36487" y="1238250"/>
                </a:lnTo>
                <a:lnTo>
                  <a:pt x="66675" y="1238250"/>
                </a:lnTo>
                <a:lnTo>
                  <a:pt x="66675" y="0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029819" y="868030"/>
            <a:ext cx="10228580" cy="20066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729230" marR="5080" indent="-2717165">
              <a:lnSpc>
                <a:spcPct val="116100"/>
              </a:lnSpc>
              <a:spcBef>
                <a:spcPts val="95"/>
              </a:spcBef>
            </a:pPr>
            <a:r>
              <a:rPr dirty="0" spc="-150">
                <a:solidFill>
                  <a:srgbClr val="FFFFFF"/>
                </a:solidFill>
              </a:rPr>
              <a:t>Ограничение</a:t>
            </a:r>
            <a:r>
              <a:rPr dirty="0" spc="-400">
                <a:solidFill>
                  <a:srgbClr val="FFFFFF"/>
                </a:solidFill>
              </a:rPr>
              <a:t> </a:t>
            </a:r>
            <a:r>
              <a:rPr dirty="0" spc="-210">
                <a:solidFill>
                  <a:srgbClr val="FFFFFF"/>
                </a:solidFill>
              </a:rPr>
              <a:t>способности </a:t>
            </a:r>
            <a:r>
              <a:rPr dirty="0" spc="180">
                <a:solidFill>
                  <a:srgbClr val="FFFFFF"/>
                </a:solidFill>
              </a:rPr>
              <a:t>к</a:t>
            </a:r>
            <a:r>
              <a:rPr dirty="0" spc="-415">
                <a:solidFill>
                  <a:srgbClr val="FFFFFF"/>
                </a:solidFill>
              </a:rPr>
              <a:t> </a:t>
            </a:r>
            <a:r>
              <a:rPr dirty="0" spc="-50">
                <a:solidFill>
                  <a:srgbClr val="FFFFFF"/>
                </a:solidFill>
              </a:rPr>
              <a:t>обучению: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800942" y="3599153"/>
            <a:ext cx="14685644" cy="5426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62280">
              <a:lnSpc>
                <a:spcPct val="115799"/>
              </a:lnSpc>
              <a:spcBef>
                <a:spcPts val="100"/>
              </a:spcBef>
              <a:buAutoNum type="arabicPlain"/>
              <a:tabLst>
                <a:tab pos="474980" algn="l"/>
              </a:tabLst>
            </a:pPr>
            <a:r>
              <a:rPr dirty="0" sz="3400" spc="55">
                <a:solidFill>
                  <a:srgbClr val="FFFFFF"/>
                </a:solidFill>
                <a:latin typeface="Trebuchet MS"/>
                <a:cs typeface="Trebuchet MS"/>
              </a:rPr>
              <a:t>степень</a:t>
            </a:r>
            <a:r>
              <a:rPr dirty="0" sz="3400" spc="6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-</a:t>
            </a:r>
            <a:r>
              <a:rPr dirty="0" sz="3400" spc="6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70">
                <a:solidFill>
                  <a:srgbClr val="FFFFFF"/>
                </a:solidFill>
                <a:latin typeface="Trebuchet MS"/>
                <a:cs typeface="Trebuchet MS"/>
              </a:rPr>
              <a:t>способность</a:t>
            </a:r>
            <a:r>
              <a:rPr dirty="0" sz="3400" spc="6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к</a:t>
            </a:r>
            <a:r>
              <a:rPr dirty="0" sz="3400" spc="6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90">
                <a:solidFill>
                  <a:srgbClr val="FFFFFF"/>
                </a:solidFill>
                <a:latin typeface="Trebuchet MS"/>
                <a:cs typeface="Trebuchet MS"/>
              </a:rPr>
              <a:t>обучению</a:t>
            </a:r>
            <a:r>
              <a:rPr dirty="0" sz="3400" spc="6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155">
                <a:solidFill>
                  <a:srgbClr val="FFFFFF"/>
                </a:solidFill>
                <a:latin typeface="Trebuchet MS"/>
                <a:cs typeface="Trebuchet MS"/>
              </a:rPr>
              <a:t>в</a:t>
            </a:r>
            <a:r>
              <a:rPr dirty="0" sz="3400" spc="6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45">
                <a:solidFill>
                  <a:srgbClr val="FFFFFF"/>
                </a:solidFill>
                <a:latin typeface="Trebuchet MS"/>
                <a:cs typeface="Trebuchet MS"/>
              </a:rPr>
              <a:t>учебных</a:t>
            </a:r>
            <a:r>
              <a:rPr dirty="0" sz="3400" spc="6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заведениях</a:t>
            </a:r>
            <a:r>
              <a:rPr dirty="0" sz="3400" spc="6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90">
                <a:solidFill>
                  <a:srgbClr val="FFFFFF"/>
                </a:solidFill>
                <a:latin typeface="Trebuchet MS"/>
                <a:cs typeface="Trebuchet MS"/>
              </a:rPr>
              <a:t>общего </a:t>
            </a:r>
            <a:r>
              <a:rPr dirty="0" sz="3400" spc="60">
                <a:solidFill>
                  <a:srgbClr val="FFFFFF"/>
                </a:solidFill>
                <a:latin typeface="Trebuchet MS"/>
                <a:cs typeface="Trebuchet MS"/>
              </a:rPr>
              <a:t>типа</a:t>
            </a:r>
            <a:r>
              <a:rPr dirty="0" sz="3400" spc="-11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120">
                <a:solidFill>
                  <a:srgbClr val="FFFFFF"/>
                </a:solidFill>
                <a:latin typeface="Trebuchet MS"/>
                <a:cs typeface="Trebuchet MS"/>
              </a:rPr>
              <a:t>при</a:t>
            </a:r>
            <a:r>
              <a:rPr dirty="0" sz="34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45">
                <a:solidFill>
                  <a:srgbClr val="FFFFFF"/>
                </a:solidFill>
                <a:latin typeface="Trebuchet MS"/>
                <a:cs typeface="Trebuchet MS"/>
              </a:rPr>
              <a:t>соблюдении</a:t>
            </a:r>
            <a:r>
              <a:rPr dirty="0" sz="3400" spc="-11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70">
                <a:solidFill>
                  <a:srgbClr val="FFFFFF"/>
                </a:solidFill>
                <a:latin typeface="Trebuchet MS"/>
                <a:cs typeface="Trebuchet MS"/>
              </a:rPr>
              <a:t>специального</a:t>
            </a:r>
            <a:r>
              <a:rPr dirty="0" sz="34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режима</a:t>
            </a:r>
            <a:r>
              <a:rPr dirty="0" sz="34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65">
                <a:solidFill>
                  <a:srgbClr val="FFFFFF"/>
                </a:solidFill>
                <a:latin typeface="Trebuchet MS"/>
                <a:cs typeface="Trebuchet MS"/>
              </a:rPr>
              <a:t>учебного</a:t>
            </a:r>
            <a:r>
              <a:rPr dirty="0" sz="3400" spc="-11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55">
                <a:solidFill>
                  <a:srgbClr val="FFFFFF"/>
                </a:solidFill>
                <a:latin typeface="Trebuchet MS"/>
                <a:cs typeface="Trebuchet MS"/>
              </a:rPr>
              <a:t>процесса</a:t>
            </a:r>
            <a:r>
              <a:rPr dirty="0" sz="34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75">
                <a:solidFill>
                  <a:srgbClr val="FFFFFF"/>
                </a:solidFill>
                <a:latin typeface="Trebuchet MS"/>
                <a:cs typeface="Trebuchet MS"/>
              </a:rPr>
              <a:t>и</a:t>
            </a:r>
            <a:r>
              <a:rPr dirty="0" sz="34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-20">
                <a:solidFill>
                  <a:srgbClr val="FFFFFF"/>
                </a:solidFill>
                <a:latin typeface="Trebuchet MS"/>
                <a:cs typeface="Trebuchet MS"/>
              </a:rPr>
              <a:t>(или)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с</a:t>
            </a:r>
            <a:r>
              <a:rPr dirty="0" sz="3400" spc="4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65">
                <a:solidFill>
                  <a:srgbClr val="FFFFFF"/>
                </a:solidFill>
                <a:latin typeface="Trebuchet MS"/>
                <a:cs typeface="Trebuchet MS"/>
              </a:rPr>
              <a:t>использованием</a:t>
            </a:r>
            <a:r>
              <a:rPr dirty="0" sz="3400" spc="4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50">
                <a:solidFill>
                  <a:srgbClr val="FFFFFF"/>
                </a:solidFill>
                <a:latin typeface="Trebuchet MS"/>
                <a:cs typeface="Trebuchet MS"/>
              </a:rPr>
              <a:t>вспомогательных</a:t>
            </a:r>
            <a:r>
              <a:rPr dirty="0" sz="3400" spc="4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средств,</a:t>
            </a:r>
            <a:r>
              <a:rPr dirty="0" sz="3400" spc="4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с</a:t>
            </a:r>
            <a:r>
              <a:rPr dirty="0" sz="3400" spc="4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165">
                <a:solidFill>
                  <a:srgbClr val="FFFFFF"/>
                </a:solidFill>
                <a:latin typeface="Trebuchet MS"/>
                <a:cs typeface="Trebuchet MS"/>
              </a:rPr>
              <a:t>помощью</a:t>
            </a:r>
            <a:r>
              <a:rPr dirty="0" sz="3400" spc="4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других</a:t>
            </a:r>
            <a:r>
              <a:rPr dirty="0" sz="3400" spc="4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-25">
                <a:solidFill>
                  <a:srgbClr val="FFFFFF"/>
                </a:solidFill>
                <a:latin typeface="Trebuchet MS"/>
                <a:cs typeface="Trebuchet MS"/>
              </a:rPr>
              <a:t>лиц </a:t>
            </a:r>
            <a:r>
              <a:rPr dirty="0" sz="3400" spc="-50">
                <a:solidFill>
                  <a:srgbClr val="FFFFFF"/>
                </a:solidFill>
                <a:latin typeface="Trebuchet MS"/>
                <a:cs typeface="Trebuchet MS"/>
              </a:rPr>
              <a:t>(кроме</a:t>
            </a:r>
            <a:r>
              <a:rPr dirty="0" sz="3400" spc="-1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90">
                <a:solidFill>
                  <a:srgbClr val="FFFFFF"/>
                </a:solidFill>
                <a:latin typeface="Trebuchet MS"/>
                <a:cs typeface="Trebuchet MS"/>
              </a:rPr>
              <a:t>обучающего</a:t>
            </a:r>
            <a:r>
              <a:rPr dirty="0" sz="3400" spc="-1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-10">
                <a:solidFill>
                  <a:srgbClr val="FFFFFF"/>
                </a:solidFill>
                <a:latin typeface="Trebuchet MS"/>
                <a:cs typeface="Trebuchet MS"/>
              </a:rPr>
              <a:t>персонала);</a:t>
            </a:r>
            <a:endParaRPr sz="3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75"/>
              </a:spcBef>
              <a:buClr>
                <a:srgbClr val="FFFFFF"/>
              </a:buClr>
              <a:buFont typeface="Trebuchet MS"/>
              <a:buAutoNum type="arabicPlain"/>
            </a:pPr>
            <a:endParaRPr sz="3400">
              <a:latin typeface="Trebuchet MS"/>
              <a:cs typeface="Trebuchet MS"/>
            </a:endParaRPr>
          </a:p>
          <a:p>
            <a:pPr marL="12700" marR="634365" indent="358140">
              <a:lnSpc>
                <a:spcPct val="115799"/>
              </a:lnSpc>
              <a:buAutoNum type="arabicPlain"/>
              <a:tabLst>
                <a:tab pos="370840" algn="l"/>
              </a:tabLst>
            </a:pPr>
            <a:r>
              <a:rPr dirty="0" sz="3400" spc="55">
                <a:solidFill>
                  <a:srgbClr val="FFFFFF"/>
                </a:solidFill>
                <a:latin typeface="Trebuchet MS"/>
                <a:cs typeface="Trebuchet MS"/>
              </a:rPr>
              <a:t>степень</a:t>
            </a:r>
            <a:r>
              <a:rPr dirty="0" sz="34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-170">
                <a:solidFill>
                  <a:srgbClr val="FFFFFF"/>
                </a:solidFill>
                <a:latin typeface="Trebuchet MS"/>
                <a:cs typeface="Trebuchet MS"/>
              </a:rPr>
              <a:t>-</a:t>
            </a:r>
            <a:r>
              <a:rPr dirty="0" sz="34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70">
                <a:solidFill>
                  <a:srgbClr val="FFFFFF"/>
                </a:solidFill>
                <a:latin typeface="Trebuchet MS"/>
                <a:cs typeface="Trebuchet MS"/>
              </a:rPr>
              <a:t>способность</a:t>
            </a:r>
            <a:r>
              <a:rPr dirty="0" sz="34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-200">
                <a:solidFill>
                  <a:srgbClr val="FFFFFF"/>
                </a:solidFill>
                <a:latin typeface="Trebuchet MS"/>
                <a:cs typeface="Trebuchet MS"/>
              </a:rPr>
              <a:t>к</a:t>
            </a:r>
            <a:r>
              <a:rPr dirty="0" sz="3400" spc="-1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90">
                <a:solidFill>
                  <a:srgbClr val="FFFFFF"/>
                </a:solidFill>
                <a:latin typeface="Trebuchet MS"/>
                <a:cs typeface="Trebuchet MS"/>
              </a:rPr>
              <a:t>обучению</a:t>
            </a:r>
            <a:r>
              <a:rPr dirty="0" sz="34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только</a:t>
            </a:r>
            <a:r>
              <a:rPr dirty="0" sz="34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155">
                <a:solidFill>
                  <a:srgbClr val="FFFFFF"/>
                </a:solidFill>
                <a:latin typeface="Trebuchet MS"/>
                <a:cs typeface="Trebuchet MS"/>
              </a:rPr>
              <a:t>в</a:t>
            </a:r>
            <a:r>
              <a:rPr dirty="0" sz="34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60">
                <a:solidFill>
                  <a:srgbClr val="FFFFFF"/>
                </a:solidFill>
                <a:latin typeface="Trebuchet MS"/>
                <a:cs typeface="Trebuchet MS"/>
              </a:rPr>
              <a:t>специальных</a:t>
            </a:r>
            <a:r>
              <a:rPr dirty="0" sz="3400" spc="-1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35">
                <a:solidFill>
                  <a:srgbClr val="FFFFFF"/>
                </a:solidFill>
                <a:latin typeface="Trebuchet MS"/>
                <a:cs typeface="Trebuchet MS"/>
              </a:rPr>
              <a:t>учебных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заведениях</a:t>
            </a:r>
            <a:r>
              <a:rPr dirty="0" sz="3400" spc="-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или</a:t>
            </a:r>
            <a:r>
              <a:rPr dirty="0" sz="3400" spc="-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170">
                <a:solidFill>
                  <a:srgbClr val="FFFFFF"/>
                </a:solidFill>
                <a:latin typeface="Trebuchet MS"/>
                <a:cs typeface="Trebuchet MS"/>
              </a:rPr>
              <a:t>по</a:t>
            </a:r>
            <a:r>
              <a:rPr dirty="0" sz="3400" spc="-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60">
                <a:solidFill>
                  <a:srgbClr val="FFFFFF"/>
                </a:solidFill>
                <a:latin typeface="Trebuchet MS"/>
                <a:cs typeface="Trebuchet MS"/>
              </a:rPr>
              <a:t>специальным</a:t>
            </a:r>
            <a:r>
              <a:rPr dirty="0" sz="3400" spc="-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программам</a:t>
            </a:r>
            <a:r>
              <a:rPr dirty="0" sz="3400" spc="-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155">
                <a:solidFill>
                  <a:srgbClr val="FFFFFF"/>
                </a:solidFill>
                <a:latin typeface="Trebuchet MS"/>
                <a:cs typeface="Trebuchet MS"/>
              </a:rPr>
              <a:t>в</a:t>
            </a:r>
            <a:r>
              <a:rPr dirty="0" sz="3400" spc="-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65">
                <a:solidFill>
                  <a:srgbClr val="FFFFFF"/>
                </a:solidFill>
                <a:latin typeface="Trebuchet MS"/>
                <a:cs typeface="Trebuchet MS"/>
              </a:rPr>
              <a:t>домашних</a:t>
            </a:r>
            <a:r>
              <a:rPr dirty="0" sz="3400" spc="-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-10">
                <a:solidFill>
                  <a:srgbClr val="FFFFFF"/>
                </a:solidFill>
                <a:latin typeface="Trebuchet MS"/>
                <a:cs typeface="Trebuchet MS"/>
              </a:rPr>
              <a:t>условиях;</a:t>
            </a:r>
            <a:endParaRPr sz="3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425"/>
              </a:spcBef>
              <a:buClr>
                <a:srgbClr val="FFFFFF"/>
              </a:buClr>
              <a:buFont typeface="Trebuchet MS"/>
              <a:buAutoNum type="arabicPlain"/>
            </a:pPr>
            <a:endParaRPr sz="3400">
              <a:latin typeface="Trebuchet MS"/>
              <a:cs typeface="Trebuchet MS"/>
            </a:endParaRPr>
          </a:p>
          <a:p>
            <a:pPr marL="370840" indent="-358140">
              <a:lnSpc>
                <a:spcPct val="100000"/>
              </a:lnSpc>
              <a:buAutoNum type="arabicPlain"/>
              <a:tabLst>
                <a:tab pos="370840" algn="l"/>
              </a:tabLst>
            </a:pPr>
            <a:r>
              <a:rPr dirty="0" sz="3400" spc="55">
                <a:solidFill>
                  <a:srgbClr val="FFFFFF"/>
                </a:solidFill>
                <a:latin typeface="Trebuchet MS"/>
                <a:cs typeface="Trebuchet MS"/>
              </a:rPr>
              <a:t>степень</a:t>
            </a:r>
            <a:r>
              <a:rPr dirty="0" sz="3400" spc="-1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-170">
                <a:solidFill>
                  <a:srgbClr val="FFFFFF"/>
                </a:solidFill>
                <a:latin typeface="Trebuchet MS"/>
                <a:cs typeface="Trebuchet MS"/>
              </a:rPr>
              <a:t>-</a:t>
            </a:r>
            <a:r>
              <a:rPr dirty="0" sz="3400" spc="-1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70">
                <a:solidFill>
                  <a:srgbClr val="FFFFFF"/>
                </a:solidFill>
                <a:latin typeface="Trebuchet MS"/>
                <a:cs typeface="Trebuchet MS"/>
              </a:rPr>
              <a:t>неспособность</a:t>
            </a:r>
            <a:r>
              <a:rPr dirty="0" sz="3400" spc="-1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-200">
                <a:solidFill>
                  <a:srgbClr val="FFFFFF"/>
                </a:solidFill>
                <a:latin typeface="Trebuchet MS"/>
                <a:cs typeface="Trebuchet MS"/>
              </a:rPr>
              <a:t>к</a:t>
            </a:r>
            <a:r>
              <a:rPr dirty="0" sz="3400" spc="-1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-10">
                <a:solidFill>
                  <a:srgbClr val="FFFFFF"/>
                </a:solidFill>
                <a:latin typeface="Trebuchet MS"/>
                <a:cs typeface="Trebuchet MS"/>
              </a:rPr>
              <a:t>обучению.</a:t>
            </a:r>
            <a:endParaRPr sz="3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-38" y="983614"/>
            <a:ext cx="18288635" cy="66675"/>
          </a:xfrm>
          <a:custGeom>
            <a:avLst/>
            <a:gdLst/>
            <a:ahLst/>
            <a:cxnLst/>
            <a:rect l="l" t="t" r="r" b="b"/>
            <a:pathLst>
              <a:path w="18288635" h="66675">
                <a:moveTo>
                  <a:pt x="18288038" y="30200"/>
                </a:moveTo>
                <a:lnTo>
                  <a:pt x="1238237" y="30200"/>
                </a:lnTo>
                <a:lnTo>
                  <a:pt x="1238237" y="0"/>
                </a:lnTo>
                <a:lnTo>
                  <a:pt x="0" y="0"/>
                </a:lnTo>
                <a:lnTo>
                  <a:pt x="0" y="66675"/>
                </a:lnTo>
                <a:lnTo>
                  <a:pt x="1238237" y="66675"/>
                </a:lnTo>
                <a:lnTo>
                  <a:pt x="1238237" y="39725"/>
                </a:lnTo>
                <a:lnTo>
                  <a:pt x="18288038" y="39725"/>
                </a:lnTo>
                <a:lnTo>
                  <a:pt x="18288038" y="3020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697197" y="1047361"/>
            <a:ext cx="10894060" cy="20066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781050" marR="5080" indent="-768985">
              <a:lnSpc>
                <a:spcPct val="116100"/>
              </a:lnSpc>
              <a:spcBef>
                <a:spcPts val="95"/>
              </a:spcBef>
            </a:pPr>
            <a:r>
              <a:rPr dirty="0" spc="-150"/>
              <a:t>Ограничение</a:t>
            </a:r>
            <a:r>
              <a:rPr dirty="0" spc="-405"/>
              <a:t> </a:t>
            </a:r>
            <a:r>
              <a:rPr dirty="0" spc="-245"/>
              <a:t>способности</a:t>
            </a:r>
            <a:r>
              <a:rPr dirty="0" spc="-405"/>
              <a:t> </a:t>
            </a:r>
            <a:r>
              <a:rPr dirty="0" spc="130"/>
              <a:t>к </a:t>
            </a:r>
            <a:r>
              <a:rPr dirty="0" spc="80"/>
              <a:t>трудовой</a:t>
            </a:r>
            <a:r>
              <a:rPr dirty="0" spc="-409"/>
              <a:t> </a:t>
            </a:r>
            <a:r>
              <a:rPr dirty="0" spc="-10"/>
              <a:t>деятельности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016000" y="3823973"/>
            <a:ext cx="16363315" cy="5426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8890" indent="358140">
              <a:lnSpc>
                <a:spcPct val="115799"/>
              </a:lnSpc>
              <a:spcBef>
                <a:spcPts val="100"/>
              </a:spcBef>
              <a:buAutoNum type="arabicPlain"/>
              <a:tabLst>
                <a:tab pos="370840" algn="l"/>
                <a:tab pos="2546985" algn="l"/>
                <a:tab pos="5995035" algn="l"/>
                <a:tab pos="7279640" algn="l"/>
                <a:tab pos="10402570" algn="l"/>
                <a:tab pos="12470765" algn="l"/>
              </a:tabLst>
            </a:pPr>
            <a:r>
              <a:rPr dirty="0" sz="3400" spc="55">
                <a:latin typeface="Trebuchet MS"/>
                <a:cs typeface="Trebuchet MS"/>
              </a:rPr>
              <a:t>степень</a:t>
            </a:r>
            <a:r>
              <a:rPr dirty="0" sz="3400" spc="-60">
                <a:latin typeface="Trebuchet MS"/>
                <a:cs typeface="Trebuchet MS"/>
              </a:rPr>
              <a:t> </a:t>
            </a:r>
            <a:r>
              <a:rPr dirty="0" sz="3400" spc="-170">
                <a:latin typeface="Trebuchet MS"/>
                <a:cs typeface="Trebuchet MS"/>
              </a:rPr>
              <a:t>-</a:t>
            </a:r>
            <a:r>
              <a:rPr dirty="0" sz="3400" spc="-60">
                <a:latin typeface="Trebuchet MS"/>
                <a:cs typeface="Trebuchet MS"/>
              </a:rPr>
              <a:t> </a:t>
            </a:r>
            <a:r>
              <a:rPr dirty="0" sz="3400" spc="70">
                <a:latin typeface="Trebuchet MS"/>
                <a:cs typeface="Trebuchet MS"/>
              </a:rPr>
              <a:t>способность</a:t>
            </a:r>
            <a:r>
              <a:rPr dirty="0" sz="3400" spc="-60">
                <a:latin typeface="Trebuchet MS"/>
                <a:cs typeface="Trebuchet MS"/>
              </a:rPr>
              <a:t> </a:t>
            </a:r>
            <a:r>
              <a:rPr dirty="0" sz="3400" spc="-200">
                <a:latin typeface="Trebuchet MS"/>
                <a:cs typeface="Trebuchet MS"/>
              </a:rPr>
              <a:t>к</a:t>
            </a:r>
            <a:r>
              <a:rPr dirty="0" sz="3400" spc="-60">
                <a:latin typeface="Trebuchet MS"/>
                <a:cs typeface="Trebuchet MS"/>
              </a:rPr>
              <a:t> </a:t>
            </a:r>
            <a:r>
              <a:rPr dirty="0" sz="3400" spc="114">
                <a:latin typeface="Trebuchet MS"/>
                <a:cs typeface="Trebuchet MS"/>
              </a:rPr>
              <a:t>выполнению</a:t>
            </a:r>
            <a:r>
              <a:rPr dirty="0" sz="3400" spc="-60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трудовой</a:t>
            </a:r>
            <a:r>
              <a:rPr dirty="0" sz="3400" spc="-60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деятельности</a:t>
            </a:r>
            <a:r>
              <a:rPr dirty="0" sz="3400" spc="-60">
                <a:latin typeface="Trebuchet MS"/>
                <a:cs typeface="Trebuchet MS"/>
              </a:rPr>
              <a:t> </a:t>
            </a:r>
            <a:r>
              <a:rPr dirty="0" sz="3400" spc="120">
                <a:latin typeface="Trebuchet MS"/>
                <a:cs typeface="Trebuchet MS"/>
              </a:rPr>
              <a:t>при</a:t>
            </a:r>
            <a:r>
              <a:rPr dirty="0" sz="3400" spc="-60">
                <a:latin typeface="Trebuchet MS"/>
                <a:cs typeface="Trebuchet MS"/>
              </a:rPr>
              <a:t> </a:t>
            </a:r>
            <a:r>
              <a:rPr dirty="0" sz="3400" spc="-10">
                <a:latin typeface="Trebuchet MS"/>
                <a:cs typeface="Trebuchet MS"/>
              </a:rPr>
              <a:t>условии снижения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-10">
                <a:latin typeface="Trebuchet MS"/>
                <a:cs typeface="Trebuchet MS"/>
              </a:rPr>
              <a:t>квалификации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-25">
                <a:latin typeface="Trebuchet MS"/>
                <a:cs typeface="Trebuchet MS"/>
              </a:rPr>
              <a:t>или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60">
                <a:latin typeface="Trebuchet MS"/>
                <a:cs typeface="Trebuchet MS"/>
              </a:rPr>
              <a:t>уменьшения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40">
                <a:latin typeface="Trebuchet MS"/>
                <a:cs typeface="Trebuchet MS"/>
              </a:rPr>
              <a:t>объема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70">
                <a:latin typeface="Trebuchet MS"/>
                <a:cs typeface="Trebuchet MS"/>
              </a:rPr>
              <a:t>производственной </a:t>
            </a:r>
            <a:r>
              <a:rPr dirty="0" sz="3400" spc="-20">
                <a:latin typeface="Trebuchet MS"/>
                <a:cs typeface="Trebuchet MS"/>
              </a:rPr>
              <a:t>деятельности,</a:t>
            </a:r>
            <a:r>
              <a:rPr dirty="0" sz="3400" spc="-45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невозможности</a:t>
            </a:r>
            <a:r>
              <a:rPr dirty="0" sz="3400" spc="-45">
                <a:latin typeface="Trebuchet MS"/>
                <a:cs typeface="Trebuchet MS"/>
              </a:rPr>
              <a:t> </a:t>
            </a:r>
            <a:r>
              <a:rPr dirty="0" sz="3400" spc="90">
                <a:latin typeface="Trebuchet MS"/>
                <a:cs typeface="Trebuchet MS"/>
              </a:rPr>
              <a:t>выполнения</a:t>
            </a:r>
            <a:r>
              <a:rPr dirty="0" sz="3400" spc="-40">
                <a:latin typeface="Trebuchet MS"/>
                <a:cs typeface="Trebuchet MS"/>
              </a:rPr>
              <a:t> </a:t>
            </a:r>
            <a:r>
              <a:rPr dirty="0" sz="3400" spc="70">
                <a:latin typeface="Trebuchet MS"/>
                <a:cs typeface="Trebuchet MS"/>
              </a:rPr>
              <a:t>работы</a:t>
            </a:r>
            <a:r>
              <a:rPr dirty="0" sz="3400" spc="-45">
                <a:latin typeface="Trebuchet MS"/>
                <a:cs typeface="Trebuchet MS"/>
              </a:rPr>
              <a:t> </a:t>
            </a:r>
            <a:r>
              <a:rPr dirty="0" sz="3400" spc="170">
                <a:latin typeface="Trebuchet MS"/>
                <a:cs typeface="Trebuchet MS"/>
              </a:rPr>
              <a:t>по</a:t>
            </a:r>
            <a:r>
              <a:rPr dirty="0" sz="3400" spc="-40">
                <a:latin typeface="Trebuchet MS"/>
                <a:cs typeface="Trebuchet MS"/>
              </a:rPr>
              <a:t> </a:t>
            </a:r>
            <a:r>
              <a:rPr dirty="0" sz="3400" spc="55">
                <a:latin typeface="Trebuchet MS"/>
                <a:cs typeface="Trebuchet MS"/>
              </a:rPr>
              <a:t>своей</a:t>
            </a:r>
            <a:r>
              <a:rPr dirty="0" sz="3400" spc="-45">
                <a:latin typeface="Trebuchet MS"/>
                <a:cs typeface="Trebuchet MS"/>
              </a:rPr>
              <a:t> </a:t>
            </a:r>
            <a:r>
              <a:rPr dirty="0" sz="3400" spc="-10">
                <a:latin typeface="Trebuchet MS"/>
                <a:cs typeface="Trebuchet MS"/>
              </a:rPr>
              <a:t>профессии;</a:t>
            </a:r>
            <a:endParaRPr sz="3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75"/>
              </a:spcBef>
              <a:buFont typeface="Trebuchet MS"/>
              <a:buAutoNum type="arabicPlain"/>
            </a:pPr>
            <a:endParaRPr sz="3400">
              <a:latin typeface="Trebuchet MS"/>
              <a:cs typeface="Trebuchet MS"/>
            </a:endParaRPr>
          </a:p>
          <a:p>
            <a:pPr marL="12700" marR="5080" indent="358140">
              <a:lnSpc>
                <a:spcPct val="115799"/>
              </a:lnSpc>
              <a:buAutoNum type="arabicPlain"/>
              <a:tabLst>
                <a:tab pos="370840" algn="l"/>
                <a:tab pos="2493010" algn="l"/>
                <a:tab pos="4639310" algn="l"/>
                <a:tab pos="5152390" algn="l"/>
                <a:tab pos="8890635" algn="l"/>
                <a:tab pos="12816840" algn="l"/>
                <a:tab pos="14794230" algn="l"/>
                <a:tab pos="15361285" algn="l"/>
              </a:tabLst>
            </a:pPr>
            <a:r>
              <a:rPr dirty="0" sz="3400" spc="55">
                <a:latin typeface="Trebuchet MS"/>
                <a:cs typeface="Trebuchet MS"/>
              </a:rPr>
              <a:t>степень</a:t>
            </a:r>
            <a:r>
              <a:rPr dirty="0" sz="3400" spc="-65">
                <a:latin typeface="Trebuchet MS"/>
                <a:cs typeface="Trebuchet MS"/>
              </a:rPr>
              <a:t> </a:t>
            </a:r>
            <a:r>
              <a:rPr dirty="0" sz="3400" spc="-170">
                <a:latin typeface="Trebuchet MS"/>
                <a:cs typeface="Trebuchet MS"/>
              </a:rPr>
              <a:t>-</a:t>
            </a:r>
            <a:r>
              <a:rPr dirty="0" sz="3400" spc="-60">
                <a:latin typeface="Trebuchet MS"/>
                <a:cs typeface="Trebuchet MS"/>
              </a:rPr>
              <a:t> </a:t>
            </a:r>
            <a:r>
              <a:rPr dirty="0" sz="3400" spc="70">
                <a:latin typeface="Trebuchet MS"/>
                <a:cs typeface="Trebuchet MS"/>
              </a:rPr>
              <a:t>способность</a:t>
            </a:r>
            <a:r>
              <a:rPr dirty="0" sz="3400" spc="-60">
                <a:latin typeface="Trebuchet MS"/>
                <a:cs typeface="Trebuchet MS"/>
              </a:rPr>
              <a:t> </a:t>
            </a:r>
            <a:r>
              <a:rPr dirty="0" sz="3400" spc="-200">
                <a:latin typeface="Trebuchet MS"/>
                <a:cs typeface="Trebuchet MS"/>
              </a:rPr>
              <a:t>к</a:t>
            </a:r>
            <a:r>
              <a:rPr dirty="0" sz="3400" spc="-60">
                <a:latin typeface="Trebuchet MS"/>
                <a:cs typeface="Trebuchet MS"/>
              </a:rPr>
              <a:t> </a:t>
            </a:r>
            <a:r>
              <a:rPr dirty="0" sz="3400" spc="114">
                <a:latin typeface="Trebuchet MS"/>
                <a:cs typeface="Trebuchet MS"/>
              </a:rPr>
              <a:t>выполнению</a:t>
            </a:r>
            <a:r>
              <a:rPr dirty="0" sz="3400" spc="-60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трудовой</a:t>
            </a:r>
            <a:r>
              <a:rPr dirty="0" sz="3400" spc="-60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деятельности</a:t>
            </a:r>
            <a:r>
              <a:rPr dirty="0" sz="3400" spc="-60">
                <a:latin typeface="Trebuchet MS"/>
                <a:cs typeface="Trebuchet MS"/>
              </a:rPr>
              <a:t> </a:t>
            </a:r>
            <a:r>
              <a:rPr dirty="0" sz="3400" spc="155">
                <a:latin typeface="Trebuchet MS"/>
                <a:cs typeface="Trebuchet MS"/>
              </a:rPr>
              <a:t>в</a:t>
            </a:r>
            <a:r>
              <a:rPr dirty="0" sz="3400" spc="-60">
                <a:latin typeface="Trebuchet MS"/>
                <a:cs typeface="Trebuchet MS"/>
              </a:rPr>
              <a:t> </a:t>
            </a:r>
            <a:r>
              <a:rPr dirty="0" sz="3400" spc="65">
                <a:latin typeface="Trebuchet MS"/>
                <a:cs typeface="Trebuchet MS"/>
              </a:rPr>
              <a:t>специально </a:t>
            </a:r>
            <a:r>
              <a:rPr dirty="0" sz="3400" spc="-10">
                <a:latin typeface="Trebuchet MS"/>
                <a:cs typeface="Trebuchet MS"/>
              </a:rPr>
              <a:t>созданных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-10">
                <a:latin typeface="Trebuchet MS"/>
                <a:cs typeface="Trebuchet MS"/>
              </a:rPr>
              <a:t>условиях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-50">
                <a:latin typeface="Trebuchet MS"/>
                <a:cs typeface="Trebuchet MS"/>
              </a:rPr>
              <a:t>с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55">
                <a:latin typeface="Trebuchet MS"/>
                <a:cs typeface="Trebuchet MS"/>
              </a:rPr>
              <a:t>использованием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40">
                <a:latin typeface="Trebuchet MS"/>
                <a:cs typeface="Trebuchet MS"/>
              </a:rPr>
              <a:t>вспомогательных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-10">
                <a:latin typeface="Trebuchet MS"/>
                <a:cs typeface="Trebuchet MS"/>
              </a:rPr>
              <a:t>средств,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25">
                <a:latin typeface="Trebuchet MS"/>
                <a:cs typeface="Trebuchet MS"/>
              </a:rPr>
              <a:t>и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-120">
                <a:latin typeface="Trebuchet MS"/>
                <a:cs typeface="Trebuchet MS"/>
              </a:rPr>
              <a:t>(или) </a:t>
            </a:r>
            <a:r>
              <a:rPr dirty="0" sz="3400" spc="75">
                <a:latin typeface="Trebuchet MS"/>
                <a:cs typeface="Trebuchet MS"/>
              </a:rPr>
              <a:t>специально</a:t>
            </a:r>
            <a:r>
              <a:rPr dirty="0" sz="3400" spc="-140">
                <a:latin typeface="Trebuchet MS"/>
                <a:cs typeface="Trebuchet MS"/>
              </a:rPr>
              <a:t> </a:t>
            </a:r>
            <a:r>
              <a:rPr dirty="0" sz="3400" spc="80">
                <a:latin typeface="Trebuchet MS"/>
                <a:cs typeface="Trebuchet MS"/>
              </a:rPr>
              <a:t>оборудованного</a:t>
            </a:r>
            <a:r>
              <a:rPr dirty="0" sz="3400" spc="-140">
                <a:latin typeface="Trebuchet MS"/>
                <a:cs typeface="Trebuchet MS"/>
              </a:rPr>
              <a:t> </a:t>
            </a:r>
            <a:r>
              <a:rPr dirty="0" sz="3400" spc="75">
                <a:latin typeface="Trebuchet MS"/>
                <a:cs typeface="Trebuchet MS"/>
              </a:rPr>
              <a:t>рабочего</a:t>
            </a:r>
            <a:r>
              <a:rPr dirty="0" sz="3400" spc="-140">
                <a:latin typeface="Trebuchet MS"/>
                <a:cs typeface="Trebuchet MS"/>
              </a:rPr>
              <a:t> </a:t>
            </a:r>
            <a:r>
              <a:rPr dirty="0" sz="3400" spc="-114">
                <a:latin typeface="Trebuchet MS"/>
                <a:cs typeface="Trebuchet MS"/>
              </a:rPr>
              <a:t>места,</a:t>
            </a:r>
            <a:r>
              <a:rPr dirty="0" sz="3400" spc="-140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с</a:t>
            </a:r>
            <a:r>
              <a:rPr dirty="0" sz="3400" spc="-140">
                <a:latin typeface="Trebuchet MS"/>
                <a:cs typeface="Trebuchet MS"/>
              </a:rPr>
              <a:t> </a:t>
            </a:r>
            <a:r>
              <a:rPr dirty="0" sz="3400" spc="165">
                <a:latin typeface="Trebuchet MS"/>
                <a:cs typeface="Trebuchet MS"/>
              </a:rPr>
              <a:t>помощью</a:t>
            </a:r>
            <a:r>
              <a:rPr dirty="0" sz="3400" spc="-140">
                <a:latin typeface="Trebuchet MS"/>
                <a:cs typeface="Trebuchet MS"/>
              </a:rPr>
              <a:t> </a:t>
            </a:r>
            <a:r>
              <a:rPr dirty="0" sz="3400" spc="-20">
                <a:latin typeface="Trebuchet MS"/>
                <a:cs typeface="Trebuchet MS"/>
              </a:rPr>
              <a:t>других</a:t>
            </a:r>
            <a:r>
              <a:rPr dirty="0" sz="3400" spc="-140">
                <a:latin typeface="Trebuchet MS"/>
                <a:cs typeface="Trebuchet MS"/>
              </a:rPr>
              <a:t> </a:t>
            </a:r>
            <a:r>
              <a:rPr dirty="0" sz="3400" spc="-20">
                <a:latin typeface="Trebuchet MS"/>
                <a:cs typeface="Trebuchet MS"/>
              </a:rPr>
              <a:t>лиц;</a:t>
            </a:r>
            <a:endParaRPr sz="3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425"/>
              </a:spcBef>
              <a:buFont typeface="Trebuchet MS"/>
              <a:buAutoNum type="arabicPlain"/>
            </a:pPr>
            <a:endParaRPr sz="3400">
              <a:latin typeface="Trebuchet MS"/>
              <a:cs typeface="Trebuchet MS"/>
            </a:endParaRPr>
          </a:p>
          <a:p>
            <a:pPr marL="370840" indent="-358140">
              <a:lnSpc>
                <a:spcPct val="100000"/>
              </a:lnSpc>
              <a:buAutoNum type="arabicPlain"/>
              <a:tabLst>
                <a:tab pos="370840" algn="l"/>
              </a:tabLst>
            </a:pPr>
            <a:r>
              <a:rPr dirty="0" sz="3400" spc="55">
                <a:latin typeface="Trebuchet MS"/>
                <a:cs typeface="Trebuchet MS"/>
              </a:rPr>
              <a:t>степень</a:t>
            </a:r>
            <a:r>
              <a:rPr dirty="0" sz="3400" spc="-55">
                <a:latin typeface="Trebuchet MS"/>
                <a:cs typeface="Trebuchet MS"/>
              </a:rPr>
              <a:t> </a:t>
            </a:r>
            <a:r>
              <a:rPr dirty="0" sz="3400" spc="-170">
                <a:latin typeface="Trebuchet MS"/>
                <a:cs typeface="Trebuchet MS"/>
              </a:rPr>
              <a:t>-</a:t>
            </a:r>
            <a:r>
              <a:rPr dirty="0" sz="3400" spc="-55">
                <a:latin typeface="Trebuchet MS"/>
                <a:cs typeface="Trebuchet MS"/>
              </a:rPr>
              <a:t> </a:t>
            </a:r>
            <a:r>
              <a:rPr dirty="0" sz="3400" spc="70">
                <a:latin typeface="Trebuchet MS"/>
                <a:cs typeface="Trebuchet MS"/>
              </a:rPr>
              <a:t>неспособность</a:t>
            </a:r>
            <a:r>
              <a:rPr dirty="0" sz="3400" spc="-55">
                <a:latin typeface="Trebuchet MS"/>
                <a:cs typeface="Trebuchet MS"/>
              </a:rPr>
              <a:t> </a:t>
            </a:r>
            <a:r>
              <a:rPr dirty="0" sz="3400" spc="-200">
                <a:latin typeface="Trebuchet MS"/>
                <a:cs typeface="Trebuchet MS"/>
              </a:rPr>
              <a:t>к</a:t>
            </a:r>
            <a:r>
              <a:rPr dirty="0" sz="3400" spc="-55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трудовой</a:t>
            </a:r>
            <a:r>
              <a:rPr dirty="0" sz="3400" spc="-50">
                <a:latin typeface="Trebuchet MS"/>
                <a:cs typeface="Trebuchet MS"/>
              </a:rPr>
              <a:t> </a:t>
            </a:r>
            <a:r>
              <a:rPr dirty="0" sz="3400" spc="-10">
                <a:latin typeface="Trebuchet MS"/>
                <a:cs typeface="Trebuchet MS"/>
              </a:rPr>
              <a:t>деятельности.</a:t>
            </a:r>
            <a:endParaRPr sz="3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9698" y="868036"/>
            <a:ext cx="10228580" cy="20066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284730" marR="5080" indent="-2272665">
              <a:lnSpc>
                <a:spcPct val="116100"/>
              </a:lnSpc>
              <a:spcBef>
                <a:spcPts val="95"/>
              </a:spcBef>
            </a:pPr>
            <a:r>
              <a:rPr dirty="0" spc="-150"/>
              <a:t>Ограничение</a:t>
            </a:r>
            <a:r>
              <a:rPr dirty="0" spc="-400"/>
              <a:t> </a:t>
            </a:r>
            <a:r>
              <a:rPr dirty="0" spc="-210"/>
              <a:t>способности </a:t>
            </a:r>
            <a:r>
              <a:rPr dirty="0" spc="180"/>
              <a:t>к</a:t>
            </a:r>
            <a:r>
              <a:rPr dirty="0" spc="-425"/>
              <a:t> </a:t>
            </a:r>
            <a:r>
              <a:rPr dirty="0" spc="-10"/>
              <a:t>ориентации: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417479" y="4259331"/>
            <a:ext cx="15453360" cy="3854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891540" indent="379730">
              <a:lnSpc>
                <a:spcPct val="116300"/>
              </a:lnSpc>
              <a:spcBef>
                <a:spcPts val="100"/>
              </a:spcBef>
              <a:buAutoNum type="arabicPlain"/>
              <a:tabLst>
                <a:tab pos="392430" algn="l"/>
              </a:tabLst>
            </a:pPr>
            <a:r>
              <a:rPr dirty="0" sz="3600" spc="55">
                <a:latin typeface="Trebuchet MS"/>
                <a:cs typeface="Trebuchet MS"/>
              </a:rPr>
              <a:t>степень</a:t>
            </a:r>
            <a:r>
              <a:rPr dirty="0" sz="3600" spc="-114">
                <a:latin typeface="Trebuchet MS"/>
                <a:cs typeface="Trebuchet MS"/>
              </a:rPr>
              <a:t> </a:t>
            </a:r>
            <a:r>
              <a:rPr dirty="0" sz="3600" spc="-180">
                <a:latin typeface="Trebuchet MS"/>
                <a:cs typeface="Trebuchet MS"/>
              </a:rPr>
              <a:t>-</a:t>
            </a:r>
            <a:r>
              <a:rPr dirty="0" sz="3600" spc="-114">
                <a:latin typeface="Trebuchet MS"/>
                <a:cs typeface="Trebuchet MS"/>
              </a:rPr>
              <a:t> </a:t>
            </a:r>
            <a:r>
              <a:rPr dirty="0" sz="3600" spc="70">
                <a:latin typeface="Trebuchet MS"/>
                <a:cs typeface="Trebuchet MS"/>
              </a:rPr>
              <a:t>способность</a:t>
            </a:r>
            <a:r>
              <a:rPr dirty="0" sz="3600" spc="-120">
                <a:latin typeface="Trebuchet MS"/>
                <a:cs typeface="Trebuchet MS"/>
              </a:rPr>
              <a:t> </a:t>
            </a:r>
            <a:r>
              <a:rPr dirty="0" sz="3600" spc="-229">
                <a:latin typeface="Trebuchet MS"/>
                <a:cs typeface="Trebuchet MS"/>
              </a:rPr>
              <a:t>к</a:t>
            </a:r>
            <a:r>
              <a:rPr dirty="0" sz="3600" spc="-114">
                <a:latin typeface="Trebuchet MS"/>
                <a:cs typeface="Trebuchet MS"/>
              </a:rPr>
              <a:t> </a:t>
            </a:r>
            <a:r>
              <a:rPr dirty="0" sz="3600" spc="95">
                <a:latin typeface="Trebuchet MS"/>
                <a:cs typeface="Trebuchet MS"/>
              </a:rPr>
              <a:t>ориентации</a:t>
            </a:r>
            <a:r>
              <a:rPr dirty="0" sz="3600" spc="-114">
                <a:latin typeface="Trebuchet MS"/>
                <a:cs typeface="Trebuchet MS"/>
              </a:rPr>
              <a:t> </a:t>
            </a:r>
            <a:r>
              <a:rPr dirty="0" sz="3600" spc="140">
                <a:latin typeface="Trebuchet MS"/>
                <a:cs typeface="Trebuchet MS"/>
              </a:rPr>
              <a:t>при</a:t>
            </a:r>
            <a:r>
              <a:rPr dirty="0" sz="3600" spc="-114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условии</a:t>
            </a:r>
            <a:r>
              <a:rPr dirty="0" sz="3600" spc="-114">
                <a:latin typeface="Trebuchet MS"/>
                <a:cs typeface="Trebuchet MS"/>
              </a:rPr>
              <a:t> </a:t>
            </a:r>
            <a:r>
              <a:rPr dirty="0" sz="3600" spc="80">
                <a:latin typeface="Trebuchet MS"/>
                <a:cs typeface="Trebuchet MS"/>
              </a:rPr>
              <a:t>использования </a:t>
            </a:r>
            <a:r>
              <a:rPr dirty="0" sz="3600" spc="55">
                <a:latin typeface="Trebuchet MS"/>
                <a:cs typeface="Trebuchet MS"/>
              </a:rPr>
              <a:t>вспомогательных</a:t>
            </a:r>
            <a:r>
              <a:rPr dirty="0" sz="3600" spc="-105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средств;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50"/>
              </a:spcBef>
              <a:buFont typeface="Trebuchet MS"/>
              <a:buAutoNum type="arabicPlain"/>
            </a:pPr>
            <a:endParaRPr sz="3600">
              <a:latin typeface="Trebuchet MS"/>
              <a:cs typeface="Trebuchet MS"/>
            </a:endParaRPr>
          </a:p>
          <a:p>
            <a:pPr marL="392430" indent="-379730">
              <a:lnSpc>
                <a:spcPct val="100000"/>
              </a:lnSpc>
              <a:buAutoNum type="arabicPlain"/>
              <a:tabLst>
                <a:tab pos="392430" algn="l"/>
              </a:tabLst>
            </a:pPr>
            <a:r>
              <a:rPr dirty="0" sz="3600" spc="55">
                <a:latin typeface="Trebuchet MS"/>
                <a:cs typeface="Trebuchet MS"/>
              </a:rPr>
              <a:t>степень</a:t>
            </a:r>
            <a:r>
              <a:rPr dirty="0" sz="3600" spc="-100">
                <a:latin typeface="Trebuchet MS"/>
                <a:cs typeface="Trebuchet MS"/>
              </a:rPr>
              <a:t> </a:t>
            </a:r>
            <a:r>
              <a:rPr dirty="0" sz="3600" spc="-180">
                <a:latin typeface="Trebuchet MS"/>
                <a:cs typeface="Trebuchet MS"/>
              </a:rPr>
              <a:t>-</a:t>
            </a:r>
            <a:r>
              <a:rPr dirty="0" sz="3600" spc="-100">
                <a:latin typeface="Trebuchet MS"/>
                <a:cs typeface="Trebuchet MS"/>
              </a:rPr>
              <a:t> </a:t>
            </a:r>
            <a:r>
              <a:rPr dirty="0" sz="3600" spc="70">
                <a:latin typeface="Trebuchet MS"/>
                <a:cs typeface="Trebuchet MS"/>
              </a:rPr>
              <a:t>способность</a:t>
            </a:r>
            <a:r>
              <a:rPr dirty="0" sz="3600" spc="-95">
                <a:latin typeface="Trebuchet MS"/>
                <a:cs typeface="Trebuchet MS"/>
              </a:rPr>
              <a:t> </a:t>
            </a:r>
            <a:r>
              <a:rPr dirty="0" sz="3600" spc="-229">
                <a:latin typeface="Trebuchet MS"/>
                <a:cs typeface="Trebuchet MS"/>
              </a:rPr>
              <a:t>к</a:t>
            </a:r>
            <a:r>
              <a:rPr dirty="0" sz="3600" spc="-100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ориентации,</a:t>
            </a:r>
            <a:r>
              <a:rPr dirty="0" sz="3600" spc="-95">
                <a:latin typeface="Trebuchet MS"/>
                <a:cs typeface="Trebuchet MS"/>
              </a:rPr>
              <a:t> </a:t>
            </a:r>
            <a:r>
              <a:rPr dirty="0" sz="3600" spc="60">
                <a:latin typeface="Trebuchet MS"/>
                <a:cs typeface="Trebuchet MS"/>
              </a:rPr>
              <a:t>требующая</a:t>
            </a:r>
            <a:r>
              <a:rPr dirty="0" sz="3600" spc="-100">
                <a:latin typeface="Trebuchet MS"/>
                <a:cs typeface="Trebuchet MS"/>
              </a:rPr>
              <a:t> </a:t>
            </a:r>
            <a:r>
              <a:rPr dirty="0" sz="3600" spc="150">
                <a:latin typeface="Trebuchet MS"/>
                <a:cs typeface="Trebuchet MS"/>
              </a:rPr>
              <a:t>помощи</a:t>
            </a:r>
            <a:r>
              <a:rPr dirty="0" sz="3600" spc="-95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других</a:t>
            </a:r>
            <a:r>
              <a:rPr dirty="0" sz="3600" spc="-100">
                <a:latin typeface="Trebuchet MS"/>
                <a:cs typeface="Trebuchet MS"/>
              </a:rPr>
              <a:t> </a:t>
            </a:r>
            <a:r>
              <a:rPr dirty="0" sz="3600" spc="-20">
                <a:latin typeface="Trebuchet MS"/>
                <a:cs typeface="Trebuchet MS"/>
              </a:rPr>
              <a:t>лиц;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50"/>
              </a:spcBef>
              <a:buFont typeface="Trebuchet MS"/>
              <a:buAutoNum type="arabicPlain"/>
            </a:pPr>
            <a:endParaRPr sz="3600">
              <a:latin typeface="Trebuchet MS"/>
              <a:cs typeface="Trebuchet MS"/>
            </a:endParaRPr>
          </a:p>
          <a:p>
            <a:pPr marL="392430" indent="-379730">
              <a:lnSpc>
                <a:spcPct val="100000"/>
              </a:lnSpc>
              <a:buAutoNum type="arabicPlain"/>
              <a:tabLst>
                <a:tab pos="392430" algn="l"/>
              </a:tabLst>
            </a:pPr>
            <a:r>
              <a:rPr dirty="0" sz="3600" spc="55">
                <a:latin typeface="Trebuchet MS"/>
                <a:cs typeface="Trebuchet MS"/>
              </a:rPr>
              <a:t>степень</a:t>
            </a:r>
            <a:r>
              <a:rPr dirty="0" sz="3600" spc="-140">
                <a:latin typeface="Trebuchet MS"/>
                <a:cs typeface="Trebuchet MS"/>
              </a:rPr>
              <a:t> </a:t>
            </a:r>
            <a:r>
              <a:rPr dirty="0" sz="3600" spc="-180">
                <a:latin typeface="Trebuchet MS"/>
                <a:cs typeface="Trebuchet MS"/>
              </a:rPr>
              <a:t>-</a:t>
            </a:r>
            <a:r>
              <a:rPr dirty="0" sz="3600" spc="-135">
                <a:latin typeface="Trebuchet MS"/>
                <a:cs typeface="Trebuchet MS"/>
              </a:rPr>
              <a:t> </a:t>
            </a:r>
            <a:r>
              <a:rPr dirty="0" sz="3600" spc="75">
                <a:latin typeface="Trebuchet MS"/>
                <a:cs typeface="Trebuchet MS"/>
              </a:rPr>
              <a:t>неспособность</a:t>
            </a:r>
            <a:r>
              <a:rPr dirty="0" sz="3600" spc="-140">
                <a:latin typeface="Trebuchet MS"/>
                <a:cs typeface="Trebuchet MS"/>
              </a:rPr>
              <a:t> </a:t>
            </a:r>
            <a:r>
              <a:rPr dirty="0" sz="3600" spc="-229">
                <a:latin typeface="Trebuchet MS"/>
                <a:cs typeface="Trebuchet MS"/>
              </a:rPr>
              <a:t>к</a:t>
            </a:r>
            <a:r>
              <a:rPr dirty="0" sz="3600" spc="-140">
                <a:latin typeface="Trebuchet MS"/>
                <a:cs typeface="Trebuchet MS"/>
              </a:rPr>
              <a:t> </a:t>
            </a:r>
            <a:r>
              <a:rPr dirty="0" sz="3600" spc="95">
                <a:latin typeface="Trebuchet MS"/>
                <a:cs typeface="Trebuchet MS"/>
              </a:rPr>
              <a:t>ориентации</a:t>
            </a:r>
            <a:r>
              <a:rPr dirty="0" sz="3600" spc="-135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(дезориентация).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-42" y="1"/>
            <a:ext cx="18288635" cy="5143500"/>
            <a:chOff x="-42" y="1"/>
            <a:chExt cx="18288635" cy="5143500"/>
          </a:xfrm>
        </p:grpSpPr>
        <p:sp>
          <p:nvSpPr>
            <p:cNvPr id="3" name="object 3" descr=""/>
            <p:cNvSpPr/>
            <p:nvPr/>
          </p:nvSpPr>
          <p:spPr>
            <a:xfrm>
              <a:off x="0" y="1"/>
              <a:ext cx="18288000" cy="5143500"/>
            </a:xfrm>
            <a:custGeom>
              <a:avLst/>
              <a:gdLst/>
              <a:ahLst/>
              <a:cxnLst/>
              <a:rect l="l" t="t" r="r" b="b"/>
              <a:pathLst>
                <a:path w="18288000" h="5143500">
                  <a:moveTo>
                    <a:pt x="18288000" y="5143500"/>
                  </a:moveTo>
                  <a:lnTo>
                    <a:pt x="0" y="5143500"/>
                  </a:lnTo>
                  <a:lnTo>
                    <a:pt x="0" y="0"/>
                  </a:lnTo>
                  <a:lnTo>
                    <a:pt x="18288000" y="0"/>
                  </a:lnTo>
                  <a:lnTo>
                    <a:pt x="18288000" y="5143500"/>
                  </a:lnTo>
                  <a:close/>
                </a:path>
              </a:pathLst>
            </a:custGeom>
            <a:solidFill>
              <a:srgbClr val="254E72">
                <a:alpha val="517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238207" y="1013810"/>
              <a:ext cx="17050385" cy="9525"/>
            </a:xfrm>
            <a:custGeom>
              <a:avLst/>
              <a:gdLst/>
              <a:ahLst/>
              <a:cxnLst/>
              <a:rect l="l" t="t" r="r" b="b"/>
              <a:pathLst>
                <a:path w="17050385" h="9525">
                  <a:moveTo>
                    <a:pt x="0" y="9525"/>
                  </a:moveTo>
                  <a:lnTo>
                    <a:pt x="17049792" y="9525"/>
                  </a:lnTo>
                  <a:lnTo>
                    <a:pt x="17049792" y="0"/>
                  </a:lnTo>
                  <a:lnTo>
                    <a:pt x="0" y="0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FE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-42" y="983607"/>
              <a:ext cx="1238250" cy="66675"/>
            </a:xfrm>
            <a:custGeom>
              <a:avLst/>
              <a:gdLst/>
              <a:ahLst/>
              <a:cxnLst/>
              <a:rect l="l" t="t" r="r" b="b"/>
              <a:pathLst>
                <a:path w="1238250" h="66675">
                  <a:moveTo>
                    <a:pt x="1238250" y="0"/>
                  </a:moveTo>
                  <a:lnTo>
                    <a:pt x="1238250" y="66675"/>
                  </a:lnTo>
                  <a:lnTo>
                    <a:pt x="0" y="66675"/>
                  </a:lnTo>
                  <a:lnTo>
                    <a:pt x="0" y="0"/>
                  </a:lnTo>
                  <a:lnTo>
                    <a:pt x="1238250" y="0"/>
                  </a:lnTo>
                  <a:close/>
                </a:path>
              </a:pathLst>
            </a:custGeom>
            <a:solidFill>
              <a:srgbClr val="BFE7D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441909" y="1854200"/>
            <a:ext cx="7404734" cy="13970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0" spc="-10"/>
              <a:t>Литература</a:t>
            </a:r>
            <a:endParaRPr sz="9000"/>
          </a:p>
        </p:txBody>
      </p:sp>
      <p:sp>
        <p:nvSpPr>
          <p:cNvPr id="7" name="object 7" descr=""/>
          <p:cNvSpPr txBox="1"/>
          <p:nvPr/>
        </p:nvSpPr>
        <p:spPr>
          <a:xfrm>
            <a:off x="1016000" y="5629913"/>
            <a:ext cx="16256000" cy="3625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767715">
              <a:lnSpc>
                <a:spcPct val="115799"/>
              </a:lnSpc>
              <a:spcBef>
                <a:spcPts val="100"/>
              </a:spcBef>
              <a:buAutoNum type="arabicParenR"/>
              <a:tabLst>
                <a:tab pos="780415" algn="l"/>
              </a:tabLst>
            </a:pPr>
            <a:r>
              <a:rPr dirty="0" sz="3400" spc="135">
                <a:latin typeface="Trebuchet MS"/>
                <a:cs typeface="Trebuchet MS"/>
              </a:rPr>
              <a:t>Иванов</a:t>
            </a:r>
            <a:r>
              <a:rPr dirty="0" sz="3400" spc="365">
                <a:latin typeface="Trebuchet MS"/>
                <a:cs typeface="Trebuchet MS"/>
              </a:rPr>
              <a:t>  </a:t>
            </a:r>
            <a:r>
              <a:rPr dirty="0" sz="3400">
                <a:latin typeface="Trebuchet MS"/>
                <a:cs typeface="Trebuchet MS"/>
              </a:rPr>
              <a:t>В.А.,</a:t>
            </a:r>
            <a:r>
              <a:rPr dirty="0" sz="3400" spc="370">
                <a:latin typeface="Trebuchet MS"/>
                <a:cs typeface="Trebuchet MS"/>
              </a:rPr>
              <a:t>  </a:t>
            </a:r>
            <a:r>
              <a:rPr dirty="0" sz="3400" spc="60">
                <a:latin typeface="Trebuchet MS"/>
                <a:cs typeface="Trebuchet MS"/>
              </a:rPr>
              <a:t>Ханина</a:t>
            </a:r>
            <a:r>
              <a:rPr dirty="0" sz="3400" spc="370">
                <a:latin typeface="Trebuchet MS"/>
                <a:cs typeface="Trebuchet MS"/>
              </a:rPr>
              <a:t>  </a:t>
            </a:r>
            <a:r>
              <a:rPr dirty="0" sz="3400">
                <a:latin typeface="Trebuchet MS"/>
                <a:cs typeface="Trebuchet MS"/>
              </a:rPr>
              <a:t>Е.А.</a:t>
            </a:r>
            <a:r>
              <a:rPr dirty="0" sz="3400" spc="370">
                <a:latin typeface="Trebuchet MS"/>
                <a:cs typeface="Trebuchet MS"/>
              </a:rPr>
              <a:t>  </a:t>
            </a:r>
            <a:r>
              <a:rPr dirty="0" sz="3400" spc="70">
                <a:latin typeface="Trebuchet MS"/>
                <a:cs typeface="Trebuchet MS"/>
              </a:rPr>
              <a:t>Современная</a:t>
            </a:r>
            <a:r>
              <a:rPr dirty="0" sz="3400" spc="370">
                <a:latin typeface="Trebuchet MS"/>
                <a:cs typeface="Trebuchet MS"/>
              </a:rPr>
              <a:t>  </a:t>
            </a:r>
            <a:r>
              <a:rPr dirty="0" sz="3400">
                <a:latin typeface="Trebuchet MS"/>
                <a:cs typeface="Trebuchet MS"/>
              </a:rPr>
              <a:t>экспертно-</a:t>
            </a:r>
            <a:r>
              <a:rPr dirty="0" sz="3400" spc="50">
                <a:latin typeface="Trebuchet MS"/>
                <a:cs typeface="Trebuchet MS"/>
              </a:rPr>
              <a:t>реабилитационная </a:t>
            </a:r>
            <a:r>
              <a:rPr dirty="0" sz="3400" spc="-35">
                <a:latin typeface="Trebuchet MS"/>
                <a:cs typeface="Trebuchet MS"/>
              </a:rPr>
              <a:t>диагностика.</a:t>
            </a:r>
            <a:r>
              <a:rPr dirty="0" sz="3400" spc="-150">
                <a:latin typeface="Trebuchet MS"/>
                <a:cs typeface="Trebuchet MS"/>
              </a:rPr>
              <a:t> </a:t>
            </a:r>
            <a:r>
              <a:rPr dirty="0" sz="3400" spc="-90">
                <a:latin typeface="Trebuchet MS"/>
                <a:cs typeface="Trebuchet MS"/>
              </a:rPr>
              <a:t>Курск</a:t>
            </a:r>
            <a:r>
              <a:rPr dirty="0" sz="3400" spc="-150">
                <a:latin typeface="Trebuchet MS"/>
                <a:cs typeface="Trebuchet MS"/>
              </a:rPr>
              <a:t> </a:t>
            </a:r>
            <a:r>
              <a:rPr dirty="0" sz="3400" spc="-10">
                <a:latin typeface="Trebuchet MS"/>
                <a:cs typeface="Trebuchet MS"/>
              </a:rPr>
              <a:t>2016.</a:t>
            </a:r>
            <a:endParaRPr sz="3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75"/>
              </a:spcBef>
              <a:buFont typeface="Trebuchet MS"/>
              <a:buAutoNum type="arabicParenR"/>
            </a:pPr>
            <a:endParaRPr sz="3400">
              <a:latin typeface="Trebuchet MS"/>
              <a:cs typeface="Trebuchet MS"/>
            </a:endParaRPr>
          </a:p>
          <a:p>
            <a:pPr algn="just" marL="12700" marR="6350" indent="527050">
              <a:lnSpc>
                <a:spcPct val="115799"/>
              </a:lnSpc>
              <a:buAutoNum type="arabicParenR"/>
              <a:tabLst>
                <a:tab pos="539750" algn="l"/>
              </a:tabLst>
            </a:pPr>
            <a:r>
              <a:rPr dirty="0" sz="3400" spc="90">
                <a:latin typeface="Trebuchet MS"/>
                <a:cs typeface="Trebuchet MS"/>
              </a:rPr>
              <a:t>Помников</a:t>
            </a:r>
            <a:r>
              <a:rPr dirty="0" sz="3400" spc="170">
                <a:latin typeface="Trebuchet MS"/>
                <a:cs typeface="Trebuchet MS"/>
              </a:rPr>
              <a:t> </a:t>
            </a:r>
            <a:r>
              <a:rPr dirty="0" sz="3400" spc="-265">
                <a:latin typeface="Trebuchet MS"/>
                <a:cs typeface="Trebuchet MS"/>
              </a:rPr>
              <a:t>В.Г.,</a:t>
            </a:r>
            <a:r>
              <a:rPr dirty="0" sz="3400" spc="175">
                <a:latin typeface="Trebuchet MS"/>
                <a:cs typeface="Trebuchet MS"/>
              </a:rPr>
              <a:t> </a:t>
            </a:r>
            <a:r>
              <a:rPr dirty="0" sz="3400" spc="110">
                <a:latin typeface="Trebuchet MS"/>
                <a:cs typeface="Trebuchet MS"/>
              </a:rPr>
              <a:t>Пенина</a:t>
            </a:r>
            <a:r>
              <a:rPr dirty="0" sz="3400" spc="175">
                <a:latin typeface="Trebuchet MS"/>
                <a:cs typeface="Trebuchet MS"/>
              </a:rPr>
              <a:t> </a:t>
            </a:r>
            <a:r>
              <a:rPr dirty="0" sz="3400" spc="-180">
                <a:latin typeface="Trebuchet MS"/>
                <a:cs typeface="Trebuchet MS"/>
              </a:rPr>
              <a:t>Г.О.,</a:t>
            </a:r>
            <a:r>
              <a:rPr dirty="0" sz="3400" spc="175">
                <a:latin typeface="Trebuchet MS"/>
                <a:cs typeface="Trebuchet MS"/>
              </a:rPr>
              <a:t> </a:t>
            </a:r>
            <a:r>
              <a:rPr dirty="0" sz="3400" spc="50">
                <a:latin typeface="Trebuchet MS"/>
                <a:cs typeface="Trebuchet MS"/>
              </a:rPr>
              <a:t>Владимирова</a:t>
            </a:r>
            <a:r>
              <a:rPr dirty="0" sz="3400" spc="175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О.Н.</a:t>
            </a:r>
            <a:r>
              <a:rPr dirty="0" sz="3400" spc="175">
                <a:latin typeface="Trebuchet MS"/>
                <a:cs typeface="Trebuchet MS"/>
              </a:rPr>
              <a:t> </a:t>
            </a:r>
            <a:r>
              <a:rPr dirty="0" sz="3400" spc="-130">
                <a:latin typeface="Trebuchet MS"/>
                <a:cs typeface="Trebuchet MS"/>
              </a:rPr>
              <a:t>(ред.)</a:t>
            </a:r>
            <a:r>
              <a:rPr dirty="0" sz="3400" spc="175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Методика</a:t>
            </a:r>
            <a:r>
              <a:rPr dirty="0" sz="3400" spc="175">
                <a:latin typeface="Trebuchet MS"/>
                <a:cs typeface="Trebuchet MS"/>
              </a:rPr>
              <a:t> </a:t>
            </a:r>
            <a:r>
              <a:rPr dirty="0" sz="3400" spc="60">
                <a:latin typeface="Trebuchet MS"/>
                <a:cs typeface="Trebuchet MS"/>
              </a:rPr>
              <a:t>проведения </a:t>
            </a:r>
            <a:r>
              <a:rPr dirty="0" sz="3400" spc="-50">
                <a:latin typeface="Trebuchet MS"/>
                <a:cs typeface="Trebuchet MS"/>
              </a:rPr>
              <a:t>медико-</a:t>
            </a:r>
            <a:r>
              <a:rPr dirty="0" sz="3400" spc="80">
                <a:latin typeface="Trebuchet MS"/>
                <a:cs typeface="Trebuchet MS"/>
              </a:rPr>
              <a:t>социальной</a:t>
            </a:r>
            <a:r>
              <a:rPr dirty="0" sz="3400" spc="480">
                <a:latin typeface="Trebuchet MS"/>
                <a:cs typeface="Trebuchet MS"/>
              </a:rPr>
              <a:t>    </a:t>
            </a:r>
            <a:r>
              <a:rPr dirty="0" sz="3400">
                <a:latin typeface="Trebuchet MS"/>
                <a:cs typeface="Trebuchet MS"/>
              </a:rPr>
              <a:t>экспертизы</a:t>
            </a:r>
            <a:r>
              <a:rPr dirty="0" sz="3400" spc="484">
                <a:latin typeface="Trebuchet MS"/>
                <a:cs typeface="Trebuchet MS"/>
              </a:rPr>
              <a:t>    </a:t>
            </a:r>
            <a:r>
              <a:rPr dirty="0" sz="3400" spc="75">
                <a:latin typeface="Trebuchet MS"/>
                <a:cs typeface="Trebuchet MS"/>
              </a:rPr>
              <a:t>и</a:t>
            </a:r>
            <a:r>
              <a:rPr dirty="0" sz="3400" spc="484">
                <a:latin typeface="Trebuchet MS"/>
                <a:cs typeface="Trebuchet MS"/>
              </a:rPr>
              <a:t>    </a:t>
            </a:r>
            <a:r>
              <a:rPr dirty="0" sz="3400" spc="50">
                <a:latin typeface="Trebuchet MS"/>
                <a:cs typeface="Trebuchet MS"/>
              </a:rPr>
              <a:t>формирование</a:t>
            </a:r>
            <a:r>
              <a:rPr dirty="0" sz="3400" spc="480">
                <a:latin typeface="Trebuchet MS"/>
                <a:cs typeface="Trebuchet MS"/>
              </a:rPr>
              <a:t>    </a:t>
            </a:r>
            <a:r>
              <a:rPr dirty="0" sz="3400">
                <a:latin typeface="Trebuchet MS"/>
                <a:cs typeface="Trebuchet MS"/>
              </a:rPr>
              <a:t>заключений</a:t>
            </a:r>
            <a:r>
              <a:rPr dirty="0" sz="3400" spc="484">
                <a:latin typeface="Trebuchet MS"/>
                <a:cs typeface="Trebuchet MS"/>
              </a:rPr>
              <a:t>    </a:t>
            </a:r>
            <a:r>
              <a:rPr dirty="0" sz="3400" spc="110">
                <a:latin typeface="Trebuchet MS"/>
                <a:cs typeface="Trebuchet MS"/>
              </a:rPr>
              <a:t>о </a:t>
            </a:r>
            <a:r>
              <a:rPr dirty="0" sz="3400" spc="65">
                <a:latin typeface="Trebuchet MS"/>
                <a:cs typeface="Trebuchet MS"/>
              </a:rPr>
              <a:t>реабилитационных</a:t>
            </a:r>
            <a:r>
              <a:rPr dirty="0" sz="3400" spc="-210">
                <a:latin typeface="Trebuchet MS"/>
                <a:cs typeface="Trebuchet MS"/>
              </a:rPr>
              <a:t> </a:t>
            </a:r>
            <a:r>
              <a:rPr dirty="0" sz="3400" spc="45">
                <a:latin typeface="Trebuchet MS"/>
                <a:cs typeface="Trebuchet MS"/>
              </a:rPr>
              <a:t>мероприятиях</a:t>
            </a:r>
            <a:r>
              <a:rPr dirty="0" sz="3400" spc="-180">
                <a:latin typeface="Trebuchet MS"/>
                <a:cs typeface="Trebuchet MS"/>
              </a:rPr>
              <a:t> </a:t>
            </a:r>
            <a:r>
              <a:rPr dirty="0" sz="3400" spc="-135">
                <a:latin typeface="Trebuchet MS"/>
                <a:cs typeface="Trebuchet MS"/>
              </a:rPr>
              <a:t>у</a:t>
            </a:r>
            <a:r>
              <a:rPr dirty="0" sz="3400" spc="-145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детей</a:t>
            </a:r>
            <a:r>
              <a:rPr dirty="0" sz="3400" spc="-175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Спб.</a:t>
            </a:r>
            <a:r>
              <a:rPr dirty="0" sz="3400" spc="-180">
                <a:latin typeface="Trebuchet MS"/>
                <a:cs typeface="Trebuchet MS"/>
              </a:rPr>
              <a:t> </a:t>
            </a:r>
            <a:r>
              <a:rPr dirty="0" sz="3400" spc="-10">
                <a:latin typeface="Trebuchet MS"/>
                <a:cs typeface="Trebuchet MS"/>
              </a:rPr>
              <a:t>2014.</a:t>
            </a:r>
            <a:endParaRPr sz="3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5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29693" y="868036"/>
            <a:ext cx="10228580" cy="20066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802255" marR="5080" indent="-2790190">
              <a:lnSpc>
                <a:spcPct val="116100"/>
              </a:lnSpc>
              <a:spcBef>
                <a:spcPts val="95"/>
              </a:spcBef>
            </a:pPr>
            <a:r>
              <a:rPr dirty="0" spc="-150"/>
              <a:t>Ограничение</a:t>
            </a:r>
            <a:r>
              <a:rPr dirty="0" spc="-400"/>
              <a:t> </a:t>
            </a:r>
            <a:r>
              <a:rPr dirty="0" spc="-210"/>
              <a:t>способности </a:t>
            </a:r>
            <a:r>
              <a:rPr dirty="0" spc="180"/>
              <a:t>к</a:t>
            </a:r>
            <a:r>
              <a:rPr dirty="0" spc="-425"/>
              <a:t> </a:t>
            </a:r>
            <a:r>
              <a:rPr dirty="0" spc="-10"/>
              <a:t>общению: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1576646" y="3936517"/>
            <a:ext cx="15127605" cy="5130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13384">
              <a:lnSpc>
                <a:spcPct val="116300"/>
              </a:lnSpc>
              <a:spcBef>
                <a:spcPts val="100"/>
              </a:spcBef>
              <a:buAutoNum type="arabicPlain"/>
              <a:tabLst>
                <a:tab pos="426084" algn="l"/>
              </a:tabLst>
            </a:pPr>
            <a:r>
              <a:rPr dirty="0" sz="3600" spc="55">
                <a:latin typeface="Trebuchet MS"/>
                <a:cs typeface="Trebuchet MS"/>
              </a:rPr>
              <a:t>степень</a:t>
            </a:r>
            <a:r>
              <a:rPr dirty="0" sz="3600" spc="140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-</a:t>
            </a:r>
            <a:r>
              <a:rPr dirty="0" sz="3600" spc="145">
                <a:latin typeface="Trebuchet MS"/>
                <a:cs typeface="Trebuchet MS"/>
              </a:rPr>
              <a:t> </a:t>
            </a:r>
            <a:r>
              <a:rPr dirty="0" sz="3600" spc="70">
                <a:latin typeface="Trebuchet MS"/>
                <a:cs typeface="Trebuchet MS"/>
              </a:rPr>
              <a:t>способность</a:t>
            </a:r>
            <a:r>
              <a:rPr dirty="0" sz="3600" spc="140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к</a:t>
            </a:r>
            <a:r>
              <a:rPr dirty="0" sz="3600" spc="145">
                <a:latin typeface="Trebuchet MS"/>
                <a:cs typeface="Trebuchet MS"/>
              </a:rPr>
              <a:t> </a:t>
            </a:r>
            <a:r>
              <a:rPr dirty="0" sz="3600" spc="60">
                <a:latin typeface="Trebuchet MS"/>
                <a:cs typeface="Trebuchet MS"/>
              </a:rPr>
              <a:t>общению,</a:t>
            </a:r>
            <a:r>
              <a:rPr dirty="0" sz="3600" spc="140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характеризующаяся</a:t>
            </a:r>
            <a:r>
              <a:rPr dirty="0" sz="3600" spc="145">
                <a:latin typeface="Trebuchet MS"/>
                <a:cs typeface="Trebuchet MS"/>
              </a:rPr>
              <a:t> </a:t>
            </a:r>
            <a:r>
              <a:rPr dirty="0" sz="3600" spc="-10">
                <a:latin typeface="Trebuchet MS"/>
                <a:cs typeface="Trebuchet MS"/>
              </a:rPr>
              <a:t>снижением </a:t>
            </a:r>
            <a:r>
              <a:rPr dirty="0" sz="3600">
                <a:latin typeface="Trebuchet MS"/>
                <a:cs typeface="Trebuchet MS"/>
              </a:rPr>
              <a:t>скорости,</a:t>
            </a:r>
            <a:r>
              <a:rPr dirty="0" sz="3600" spc="-80">
                <a:latin typeface="Trebuchet MS"/>
                <a:cs typeface="Trebuchet MS"/>
              </a:rPr>
              <a:t>  </a:t>
            </a:r>
            <a:r>
              <a:rPr dirty="0" sz="3600" spc="65">
                <a:latin typeface="Trebuchet MS"/>
                <a:cs typeface="Trebuchet MS"/>
              </a:rPr>
              <a:t>уменьшением</a:t>
            </a:r>
            <a:r>
              <a:rPr dirty="0" sz="3600" spc="-75">
                <a:latin typeface="Trebuchet MS"/>
                <a:cs typeface="Trebuchet MS"/>
              </a:rPr>
              <a:t>  </a:t>
            </a:r>
            <a:r>
              <a:rPr dirty="0" sz="3600" spc="60">
                <a:latin typeface="Trebuchet MS"/>
                <a:cs typeface="Trebuchet MS"/>
              </a:rPr>
              <a:t>объема</a:t>
            </a:r>
            <a:r>
              <a:rPr dirty="0" sz="3600" spc="-80">
                <a:latin typeface="Trebuchet MS"/>
                <a:cs typeface="Trebuchet MS"/>
              </a:rPr>
              <a:t>  </a:t>
            </a:r>
            <a:r>
              <a:rPr dirty="0" sz="3600">
                <a:latin typeface="Trebuchet MS"/>
                <a:cs typeface="Trebuchet MS"/>
              </a:rPr>
              <a:t>усвоения,</a:t>
            </a:r>
            <a:r>
              <a:rPr dirty="0" sz="3600" spc="-75">
                <a:latin typeface="Trebuchet MS"/>
                <a:cs typeface="Trebuchet MS"/>
              </a:rPr>
              <a:t>  </a:t>
            </a:r>
            <a:r>
              <a:rPr dirty="0" sz="3600" spc="55">
                <a:latin typeface="Trebuchet MS"/>
                <a:cs typeface="Trebuchet MS"/>
              </a:rPr>
              <a:t>получения</a:t>
            </a:r>
            <a:r>
              <a:rPr dirty="0" sz="3600" spc="-80">
                <a:latin typeface="Trebuchet MS"/>
                <a:cs typeface="Trebuchet MS"/>
              </a:rPr>
              <a:t>  </a:t>
            </a:r>
            <a:r>
              <a:rPr dirty="0" sz="3600" spc="80">
                <a:latin typeface="Trebuchet MS"/>
                <a:cs typeface="Trebuchet MS"/>
              </a:rPr>
              <a:t>и</a:t>
            </a:r>
            <a:r>
              <a:rPr dirty="0" sz="3600" spc="-75">
                <a:latin typeface="Trebuchet MS"/>
                <a:cs typeface="Trebuchet MS"/>
              </a:rPr>
              <a:t>  </a:t>
            </a:r>
            <a:r>
              <a:rPr dirty="0" sz="3600" spc="-10">
                <a:latin typeface="Trebuchet MS"/>
                <a:cs typeface="Trebuchet MS"/>
              </a:rPr>
              <a:t>передачи информации;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44"/>
              </a:spcBef>
              <a:buFont typeface="Trebuchet MS"/>
              <a:buAutoNum type="arabicPlain"/>
            </a:pPr>
            <a:endParaRPr sz="3600">
              <a:latin typeface="Trebuchet MS"/>
              <a:cs typeface="Trebuchet MS"/>
            </a:endParaRPr>
          </a:p>
          <a:p>
            <a:pPr marL="12700" marR="5080" indent="842010">
              <a:lnSpc>
                <a:spcPct val="116300"/>
              </a:lnSpc>
              <a:buAutoNum type="arabicPlain"/>
              <a:tabLst>
                <a:tab pos="854710" algn="l"/>
                <a:tab pos="3173095" algn="l"/>
                <a:tab pos="3901440" algn="l"/>
                <a:tab pos="7218680" algn="l"/>
                <a:tab pos="8009890" algn="l"/>
                <a:tab pos="10683875" algn="l"/>
                <a:tab pos="11482070" algn="l"/>
              </a:tabLst>
            </a:pPr>
            <a:r>
              <a:rPr dirty="0" sz="3600" spc="45">
                <a:latin typeface="Trebuchet MS"/>
                <a:cs typeface="Trebuchet MS"/>
              </a:rPr>
              <a:t>степень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-50">
                <a:latin typeface="Trebuchet MS"/>
                <a:cs typeface="Trebuchet MS"/>
              </a:rPr>
              <a:t>-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60">
                <a:latin typeface="Trebuchet MS"/>
                <a:cs typeface="Trebuchet MS"/>
              </a:rPr>
              <a:t>способность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-50">
                <a:latin typeface="Trebuchet MS"/>
                <a:cs typeface="Trebuchet MS"/>
              </a:rPr>
              <a:t>к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140">
                <a:latin typeface="Trebuchet MS"/>
                <a:cs typeface="Trebuchet MS"/>
              </a:rPr>
              <a:t>общению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-50">
                <a:latin typeface="Trebuchet MS"/>
                <a:cs typeface="Trebuchet MS"/>
              </a:rPr>
              <a:t>с</a:t>
            </a:r>
            <a:r>
              <a:rPr dirty="0" sz="3600">
                <a:latin typeface="Trebuchet MS"/>
                <a:cs typeface="Trebuchet MS"/>
              </a:rPr>
              <a:t>	</a:t>
            </a:r>
            <a:r>
              <a:rPr dirty="0" sz="3600" spc="65">
                <a:latin typeface="Trebuchet MS"/>
                <a:cs typeface="Trebuchet MS"/>
              </a:rPr>
              <a:t>использованием </a:t>
            </a:r>
            <a:r>
              <a:rPr dirty="0" sz="3600" spc="55">
                <a:latin typeface="Trebuchet MS"/>
                <a:cs typeface="Trebuchet MS"/>
              </a:rPr>
              <a:t>вспомогательных</a:t>
            </a:r>
            <a:r>
              <a:rPr dirty="0" sz="3600" spc="-165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средств</a:t>
            </a:r>
            <a:r>
              <a:rPr dirty="0" sz="3600" spc="-155">
                <a:latin typeface="Trebuchet MS"/>
                <a:cs typeface="Trebuchet MS"/>
              </a:rPr>
              <a:t> </a:t>
            </a:r>
            <a:r>
              <a:rPr dirty="0" sz="3600" spc="80">
                <a:latin typeface="Trebuchet MS"/>
                <a:cs typeface="Trebuchet MS"/>
              </a:rPr>
              <a:t>и</a:t>
            </a:r>
            <a:r>
              <a:rPr dirty="0" sz="3600" spc="-160">
                <a:latin typeface="Trebuchet MS"/>
                <a:cs typeface="Trebuchet MS"/>
              </a:rPr>
              <a:t> </a:t>
            </a:r>
            <a:r>
              <a:rPr dirty="0" sz="3600" spc="-125">
                <a:latin typeface="Trebuchet MS"/>
                <a:cs typeface="Trebuchet MS"/>
              </a:rPr>
              <a:t>(или)</a:t>
            </a:r>
            <a:r>
              <a:rPr dirty="0" sz="3600" spc="-150">
                <a:latin typeface="Trebuchet MS"/>
                <a:cs typeface="Trebuchet MS"/>
              </a:rPr>
              <a:t> </a:t>
            </a:r>
            <a:r>
              <a:rPr dirty="0" sz="3600" spc="175">
                <a:latin typeface="Trebuchet MS"/>
                <a:cs typeface="Trebuchet MS"/>
              </a:rPr>
              <a:t>помощью</a:t>
            </a:r>
            <a:r>
              <a:rPr dirty="0" sz="3600" spc="-155">
                <a:latin typeface="Trebuchet MS"/>
                <a:cs typeface="Trebuchet MS"/>
              </a:rPr>
              <a:t> </a:t>
            </a:r>
            <a:r>
              <a:rPr dirty="0" sz="3600">
                <a:latin typeface="Trebuchet MS"/>
                <a:cs typeface="Trebuchet MS"/>
              </a:rPr>
              <a:t>других</a:t>
            </a:r>
            <a:r>
              <a:rPr dirty="0" sz="3600" spc="-155">
                <a:latin typeface="Trebuchet MS"/>
                <a:cs typeface="Trebuchet MS"/>
              </a:rPr>
              <a:t> </a:t>
            </a:r>
            <a:r>
              <a:rPr dirty="0" sz="3600" spc="-20">
                <a:latin typeface="Trebuchet MS"/>
                <a:cs typeface="Trebuchet MS"/>
              </a:rPr>
              <a:t>лиц;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50"/>
              </a:spcBef>
              <a:buFont typeface="Trebuchet MS"/>
              <a:buAutoNum type="arabicPlain"/>
            </a:pPr>
            <a:endParaRPr sz="3600">
              <a:latin typeface="Trebuchet MS"/>
              <a:cs typeface="Trebuchet MS"/>
            </a:endParaRPr>
          </a:p>
          <a:p>
            <a:pPr algn="just" marL="392430" indent="-379730">
              <a:lnSpc>
                <a:spcPct val="100000"/>
              </a:lnSpc>
              <a:buAutoNum type="arabicPlain"/>
              <a:tabLst>
                <a:tab pos="392430" algn="l"/>
              </a:tabLst>
            </a:pPr>
            <a:r>
              <a:rPr dirty="0" sz="3600" spc="55">
                <a:latin typeface="Trebuchet MS"/>
                <a:cs typeface="Trebuchet MS"/>
              </a:rPr>
              <a:t>степень</a:t>
            </a:r>
            <a:r>
              <a:rPr dirty="0" sz="3600" spc="-145">
                <a:latin typeface="Trebuchet MS"/>
                <a:cs typeface="Trebuchet MS"/>
              </a:rPr>
              <a:t> </a:t>
            </a:r>
            <a:r>
              <a:rPr dirty="0" sz="3600" spc="-180">
                <a:latin typeface="Trebuchet MS"/>
                <a:cs typeface="Trebuchet MS"/>
              </a:rPr>
              <a:t>-</a:t>
            </a:r>
            <a:r>
              <a:rPr dirty="0" sz="3600" spc="-140">
                <a:latin typeface="Trebuchet MS"/>
                <a:cs typeface="Trebuchet MS"/>
              </a:rPr>
              <a:t> </a:t>
            </a:r>
            <a:r>
              <a:rPr dirty="0" sz="3600" spc="75">
                <a:latin typeface="Trebuchet MS"/>
                <a:cs typeface="Trebuchet MS"/>
              </a:rPr>
              <a:t>неспособность</a:t>
            </a:r>
            <a:r>
              <a:rPr dirty="0" sz="3600" spc="-145">
                <a:latin typeface="Trebuchet MS"/>
                <a:cs typeface="Trebuchet MS"/>
              </a:rPr>
              <a:t> </a:t>
            </a:r>
            <a:r>
              <a:rPr dirty="0" sz="3600" spc="-229">
                <a:latin typeface="Trebuchet MS"/>
                <a:cs typeface="Trebuchet MS"/>
              </a:rPr>
              <a:t>к</a:t>
            </a:r>
            <a:r>
              <a:rPr dirty="0" sz="3600" spc="-140">
                <a:latin typeface="Trebuchet MS"/>
                <a:cs typeface="Trebuchet MS"/>
              </a:rPr>
              <a:t> </a:t>
            </a:r>
            <a:r>
              <a:rPr dirty="0" sz="3600" spc="50">
                <a:latin typeface="Trebuchet MS"/>
                <a:cs typeface="Trebuchet MS"/>
              </a:rPr>
              <a:t>общению.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82700" marR="5080" indent="1383030">
              <a:lnSpc>
                <a:spcPct val="116100"/>
              </a:lnSpc>
              <a:spcBef>
                <a:spcPts val="95"/>
              </a:spcBef>
            </a:pPr>
            <a:r>
              <a:rPr dirty="0" spc="-150"/>
              <a:t>Ограничение</a:t>
            </a:r>
            <a:r>
              <a:rPr dirty="0" spc="-400"/>
              <a:t> </a:t>
            </a:r>
            <a:r>
              <a:rPr dirty="0" spc="-130"/>
              <a:t>способности </a:t>
            </a:r>
            <a:r>
              <a:rPr dirty="0" spc="-25"/>
              <a:t>контролировать</a:t>
            </a:r>
            <a:r>
              <a:rPr dirty="0" spc="-385"/>
              <a:t> </a:t>
            </a:r>
            <a:r>
              <a:rPr dirty="0" spc="-250"/>
              <a:t>свое</a:t>
            </a:r>
            <a:r>
              <a:rPr dirty="0" spc="-380"/>
              <a:t> </a:t>
            </a:r>
            <a:r>
              <a:rPr dirty="0" spc="-50"/>
              <a:t>поведение: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998842" y="4216293"/>
            <a:ext cx="16269969" cy="4492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839469">
              <a:lnSpc>
                <a:spcPct val="116300"/>
              </a:lnSpc>
              <a:spcBef>
                <a:spcPts val="100"/>
              </a:spcBef>
              <a:buAutoNum type="arabicPlain"/>
              <a:tabLst>
                <a:tab pos="852169" algn="l"/>
                <a:tab pos="3168650" algn="l"/>
                <a:tab pos="3895090" algn="l"/>
                <a:tab pos="6739890" algn="l"/>
                <a:tab pos="9449435" algn="l"/>
                <a:tab pos="12778740" algn="l"/>
              </a:tabLst>
            </a:pPr>
            <a:r>
              <a:rPr dirty="0" sz="3600" spc="45">
                <a:latin typeface="Arial"/>
                <a:cs typeface="Arial"/>
              </a:rPr>
              <a:t>степень</a:t>
            </a:r>
            <a:r>
              <a:rPr dirty="0" sz="3600">
                <a:latin typeface="Arial"/>
                <a:cs typeface="Arial"/>
              </a:rPr>
              <a:t>	</a:t>
            </a:r>
            <a:r>
              <a:rPr dirty="0" sz="3600" spc="-50">
                <a:latin typeface="Arial"/>
                <a:cs typeface="Arial"/>
              </a:rPr>
              <a:t>-</a:t>
            </a:r>
            <a:r>
              <a:rPr dirty="0" sz="3600">
                <a:latin typeface="Arial"/>
                <a:cs typeface="Arial"/>
              </a:rPr>
              <a:t>	</a:t>
            </a:r>
            <a:r>
              <a:rPr dirty="0" sz="3600" spc="45">
                <a:latin typeface="Arial"/>
                <a:cs typeface="Arial"/>
              </a:rPr>
              <a:t>частичное</a:t>
            </a:r>
            <a:r>
              <a:rPr dirty="0" sz="3600">
                <a:latin typeface="Arial"/>
                <a:cs typeface="Arial"/>
              </a:rPr>
              <a:t>	</a:t>
            </a:r>
            <a:r>
              <a:rPr dirty="0" sz="3600" spc="50">
                <a:latin typeface="Arial"/>
                <a:cs typeface="Arial"/>
              </a:rPr>
              <a:t>снижение</a:t>
            </a:r>
            <a:r>
              <a:rPr dirty="0" sz="3600">
                <a:latin typeface="Arial"/>
                <a:cs typeface="Arial"/>
              </a:rPr>
              <a:t>	</a:t>
            </a:r>
            <a:r>
              <a:rPr dirty="0" sz="3600" spc="-10">
                <a:latin typeface="Arial"/>
                <a:cs typeface="Arial"/>
              </a:rPr>
              <a:t>способности</a:t>
            </a:r>
            <a:r>
              <a:rPr dirty="0" sz="3600">
                <a:latin typeface="Arial"/>
                <a:cs typeface="Arial"/>
              </a:rPr>
              <a:t>	</a:t>
            </a:r>
            <a:r>
              <a:rPr dirty="0" sz="3600" spc="-10">
                <a:latin typeface="Arial"/>
                <a:cs typeface="Arial"/>
              </a:rPr>
              <a:t>самостоятельно </a:t>
            </a:r>
            <a:r>
              <a:rPr dirty="0" sz="3600" spc="55">
                <a:latin typeface="Arial"/>
                <a:cs typeface="Arial"/>
              </a:rPr>
              <a:t>контролировать</a:t>
            </a:r>
            <a:r>
              <a:rPr dirty="0" sz="3600" spc="-1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свое</a:t>
            </a:r>
            <a:r>
              <a:rPr dirty="0" sz="3600" spc="-10">
                <a:latin typeface="Arial"/>
                <a:cs typeface="Arial"/>
              </a:rPr>
              <a:t> поведение;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85"/>
              </a:spcBef>
              <a:buFont typeface="Arial"/>
              <a:buAutoNum type="arabicPlain"/>
            </a:pPr>
            <a:endParaRPr sz="3600">
              <a:latin typeface="Arial"/>
              <a:cs typeface="Arial"/>
            </a:endParaRPr>
          </a:p>
          <a:p>
            <a:pPr marL="12700" marR="695960" indent="379095">
              <a:lnSpc>
                <a:spcPct val="116300"/>
              </a:lnSpc>
              <a:buAutoNum type="arabicPlain"/>
              <a:tabLst>
                <a:tab pos="391795" algn="l"/>
              </a:tabLst>
            </a:pPr>
            <a:r>
              <a:rPr dirty="0" sz="3600" spc="55">
                <a:latin typeface="Arial"/>
                <a:cs typeface="Arial"/>
              </a:rPr>
              <a:t>степень</a:t>
            </a:r>
            <a:r>
              <a:rPr dirty="0" sz="3600" spc="1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-</a:t>
            </a:r>
            <a:r>
              <a:rPr dirty="0" sz="3600" spc="1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способность</a:t>
            </a:r>
            <a:r>
              <a:rPr dirty="0" sz="3600" spc="15">
                <a:latin typeface="Arial"/>
                <a:cs typeface="Arial"/>
              </a:rPr>
              <a:t> </a:t>
            </a:r>
            <a:r>
              <a:rPr dirty="0" sz="3600" spc="75">
                <a:latin typeface="Arial"/>
                <a:cs typeface="Arial"/>
              </a:rPr>
              <a:t>частично</a:t>
            </a:r>
            <a:r>
              <a:rPr dirty="0" sz="3600" spc="1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или</a:t>
            </a:r>
            <a:r>
              <a:rPr dirty="0" sz="3600" spc="15">
                <a:latin typeface="Arial"/>
                <a:cs typeface="Arial"/>
              </a:rPr>
              <a:t> </a:t>
            </a:r>
            <a:r>
              <a:rPr dirty="0" sz="3600" spc="60">
                <a:latin typeface="Arial"/>
                <a:cs typeface="Arial"/>
              </a:rPr>
              <a:t>полностью</a:t>
            </a:r>
            <a:r>
              <a:rPr dirty="0" sz="3600" spc="15">
                <a:latin typeface="Arial"/>
                <a:cs typeface="Arial"/>
              </a:rPr>
              <a:t> </a:t>
            </a:r>
            <a:r>
              <a:rPr dirty="0" sz="3600" spc="55">
                <a:latin typeface="Arial"/>
                <a:cs typeface="Arial"/>
              </a:rPr>
              <a:t>контролировать</a:t>
            </a:r>
            <a:r>
              <a:rPr dirty="0" sz="3600" spc="10">
                <a:latin typeface="Arial"/>
                <a:cs typeface="Arial"/>
              </a:rPr>
              <a:t> </a:t>
            </a:r>
            <a:r>
              <a:rPr dirty="0" sz="3600" spc="-20">
                <a:latin typeface="Arial"/>
                <a:cs typeface="Arial"/>
              </a:rPr>
              <a:t>свое </a:t>
            </a:r>
            <a:r>
              <a:rPr dirty="0" sz="3600" spc="55">
                <a:latin typeface="Arial"/>
                <a:cs typeface="Arial"/>
              </a:rPr>
              <a:t>поведение</a:t>
            </a:r>
            <a:r>
              <a:rPr dirty="0" sz="3600" spc="-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только </a:t>
            </a:r>
            <a:r>
              <a:rPr dirty="0" sz="3600" spc="155">
                <a:latin typeface="Arial"/>
                <a:cs typeface="Arial"/>
              </a:rPr>
              <a:t>при</a:t>
            </a:r>
            <a:r>
              <a:rPr dirty="0" sz="3600">
                <a:latin typeface="Arial"/>
                <a:cs typeface="Arial"/>
              </a:rPr>
              <a:t> </a:t>
            </a:r>
            <a:r>
              <a:rPr dirty="0" sz="3600" spc="85">
                <a:latin typeface="Arial"/>
                <a:cs typeface="Arial"/>
              </a:rPr>
              <a:t>помощи</a:t>
            </a:r>
            <a:r>
              <a:rPr dirty="0" sz="3600">
                <a:latin typeface="Arial"/>
                <a:cs typeface="Arial"/>
              </a:rPr>
              <a:t> </a:t>
            </a:r>
            <a:r>
              <a:rPr dirty="0" sz="3600" spc="95">
                <a:latin typeface="Arial"/>
                <a:cs typeface="Arial"/>
              </a:rPr>
              <a:t>посторонних</a:t>
            </a:r>
            <a:r>
              <a:rPr dirty="0" sz="3600">
                <a:latin typeface="Arial"/>
                <a:cs typeface="Arial"/>
              </a:rPr>
              <a:t> </a:t>
            </a:r>
            <a:r>
              <a:rPr dirty="0" sz="3600" spc="-20">
                <a:latin typeface="Arial"/>
                <a:cs typeface="Arial"/>
              </a:rPr>
              <a:t>лиц;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90"/>
              </a:spcBef>
              <a:buFont typeface="Arial"/>
              <a:buAutoNum type="arabicPlain"/>
            </a:pPr>
            <a:endParaRPr sz="3600">
              <a:latin typeface="Arial"/>
              <a:cs typeface="Arial"/>
            </a:endParaRPr>
          </a:p>
          <a:p>
            <a:pPr marL="391795" indent="-379095">
              <a:lnSpc>
                <a:spcPct val="100000"/>
              </a:lnSpc>
              <a:buAutoNum type="arabicPlain"/>
              <a:tabLst>
                <a:tab pos="391795" algn="l"/>
              </a:tabLst>
            </a:pPr>
            <a:r>
              <a:rPr dirty="0" sz="3600" spc="55">
                <a:latin typeface="Arial"/>
                <a:cs typeface="Arial"/>
              </a:rPr>
              <a:t>степень</a:t>
            </a:r>
            <a:r>
              <a:rPr dirty="0" sz="3600" spc="-4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-</a:t>
            </a:r>
            <a:r>
              <a:rPr dirty="0" sz="3600" spc="-45">
                <a:latin typeface="Arial"/>
                <a:cs typeface="Arial"/>
              </a:rPr>
              <a:t> </a:t>
            </a:r>
            <a:r>
              <a:rPr dirty="0" sz="3600" spc="55">
                <a:latin typeface="Arial"/>
                <a:cs typeface="Arial"/>
              </a:rPr>
              <a:t>неспособность</a:t>
            </a:r>
            <a:r>
              <a:rPr dirty="0" sz="3600" spc="-45">
                <a:latin typeface="Arial"/>
                <a:cs typeface="Arial"/>
              </a:rPr>
              <a:t> </a:t>
            </a:r>
            <a:r>
              <a:rPr dirty="0" sz="3600" spc="55">
                <a:latin typeface="Arial"/>
                <a:cs typeface="Arial"/>
              </a:rPr>
              <a:t>контролировать</a:t>
            </a:r>
            <a:r>
              <a:rPr dirty="0" sz="3600" spc="-4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свое</a:t>
            </a:r>
            <a:r>
              <a:rPr dirty="0" sz="3600" spc="-45">
                <a:latin typeface="Arial"/>
                <a:cs typeface="Arial"/>
              </a:rPr>
              <a:t> </a:t>
            </a:r>
            <a:r>
              <a:rPr dirty="0" sz="3600" spc="-10">
                <a:latin typeface="Arial"/>
                <a:cs typeface="Arial"/>
              </a:rPr>
              <a:t>поведение.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9531" y="3900798"/>
            <a:ext cx="16429355" cy="229235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490980" marR="5080" indent="-1478915">
              <a:lnSpc>
                <a:spcPct val="116199"/>
              </a:lnSpc>
              <a:spcBef>
                <a:spcPts val="100"/>
              </a:spcBef>
            </a:pPr>
            <a:r>
              <a:rPr dirty="0" sz="6400" spc="-110">
                <a:solidFill>
                  <a:srgbClr val="FFFFFF"/>
                </a:solidFill>
              </a:rPr>
              <a:t>Реабилитационный</a:t>
            </a:r>
            <a:r>
              <a:rPr dirty="0" sz="6400" spc="-470">
                <a:solidFill>
                  <a:srgbClr val="FFFFFF"/>
                </a:solidFill>
              </a:rPr>
              <a:t> </a:t>
            </a:r>
            <a:r>
              <a:rPr dirty="0" sz="6400" spc="-45">
                <a:solidFill>
                  <a:srgbClr val="FFFFFF"/>
                </a:solidFill>
              </a:rPr>
              <a:t>потенциал</a:t>
            </a:r>
            <a:r>
              <a:rPr dirty="0" sz="6400" spc="-465">
                <a:solidFill>
                  <a:srgbClr val="FFFFFF"/>
                </a:solidFill>
              </a:rPr>
              <a:t> </a:t>
            </a:r>
            <a:r>
              <a:rPr dirty="0" sz="6400" spc="90">
                <a:solidFill>
                  <a:srgbClr val="FFFFFF"/>
                </a:solidFill>
              </a:rPr>
              <a:t>и</a:t>
            </a:r>
            <a:r>
              <a:rPr dirty="0" sz="6400" spc="-470">
                <a:solidFill>
                  <a:srgbClr val="FFFFFF"/>
                </a:solidFill>
              </a:rPr>
              <a:t> </a:t>
            </a:r>
            <a:r>
              <a:rPr dirty="0" sz="6400" spc="-25">
                <a:solidFill>
                  <a:srgbClr val="FFFFFF"/>
                </a:solidFill>
              </a:rPr>
              <a:t>его </a:t>
            </a:r>
            <a:r>
              <a:rPr dirty="0" sz="6400" spc="-105">
                <a:solidFill>
                  <a:srgbClr val="FFFFFF"/>
                </a:solidFill>
              </a:rPr>
              <a:t>оценка,</a:t>
            </a:r>
            <a:r>
              <a:rPr dirty="0" sz="6400" spc="-470">
                <a:solidFill>
                  <a:srgbClr val="FFFFFF"/>
                </a:solidFill>
              </a:rPr>
              <a:t> </a:t>
            </a:r>
            <a:r>
              <a:rPr dirty="0" sz="6400" spc="-90">
                <a:solidFill>
                  <a:srgbClr val="FFFFFF"/>
                </a:solidFill>
              </a:rPr>
              <a:t>клинический</a:t>
            </a:r>
            <a:r>
              <a:rPr dirty="0" sz="6400" spc="-465">
                <a:solidFill>
                  <a:srgbClr val="FFFFFF"/>
                </a:solidFill>
              </a:rPr>
              <a:t> </a:t>
            </a:r>
            <a:r>
              <a:rPr dirty="0" sz="6400" spc="-285">
                <a:solidFill>
                  <a:srgbClr val="FFFFFF"/>
                </a:solidFill>
              </a:rPr>
              <a:t>прогноз</a:t>
            </a:r>
            <a:endParaRPr sz="64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5DB0B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8280" rIns="0" bIns="0" rtlCol="0" vert="horz">
            <a:spAutoFit/>
          </a:bodyPr>
          <a:lstStyle/>
          <a:p>
            <a:pPr marL="5149850">
              <a:lnSpc>
                <a:spcPct val="100000"/>
              </a:lnSpc>
              <a:spcBef>
                <a:spcPts val="100"/>
              </a:spcBef>
            </a:pPr>
            <a:r>
              <a:rPr dirty="0" spc="-120"/>
              <a:t>Определения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5799"/>
              </a:lnSpc>
              <a:spcBef>
                <a:spcPts val="100"/>
              </a:spcBef>
            </a:pPr>
            <a:r>
              <a:rPr dirty="0" spc="200" b="1">
                <a:latin typeface="Courier New"/>
                <a:cs typeface="Courier New"/>
              </a:rPr>
              <a:t>Реабилитационный</a:t>
            </a:r>
            <a:r>
              <a:rPr dirty="0" spc="340" b="1">
                <a:latin typeface="Courier New"/>
                <a:cs typeface="Courier New"/>
              </a:rPr>
              <a:t>    </a:t>
            </a:r>
            <a:r>
              <a:rPr dirty="0" spc="110" b="1">
                <a:latin typeface="Courier New"/>
                <a:cs typeface="Courier New"/>
              </a:rPr>
              <a:t>потенциал</a:t>
            </a:r>
            <a:r>
              <a:rPr dirty="0" spc="350" b="1">
                <a:latin typeface="Courier New"/>
                <a:cs typeface="Courier New"/>
              </a:rPr>
              <a:t>    </a:t>
            </a:r>
            <a:r>
              <a:rPr dirty="0"/>
              <a:t>-</a:t>
            </a:r>
            <a:r>
              <a:rPr dirty="0" spc="655"/>
              <a:t>      </a:t>
            </a:r>
            <a:r>
              <a:rPr dirty="0"/>
              <a:t>комплекс</a:t>
            </a:r>
            <a:r>
              <a:rPr dirty="0" spc="655"/>
              <a:t>      </a:t>
            </a:r>
            <a:r>
              <a:rPr dirty="0" spc="-10"/>
              <a:t>биологических, </a:t>
            </a:r>
            <a:r>
              <a:rPr dirty="0"/>
              <a:t>психофизиологических</a:t>
            </a:r>
            <a:r>
              <a:rPr dirty="0" spc="550"/>
              <a:t> </a:t>
            </a:r>
            <a:r>
              <a:rPr dirty="0" spc="130"/>
              <a:t>и</a:t>
            </a:r>
            <a:r>
              <a:rPr dirty="0" spc="550"/>
              <a:t> </a:t>
            </a:r>
            <a:r>
              <a:rPr dirty="0"/>
              <a:t>социально-средовых</a:t>
            </a:r>
            <a:r>
              <a:rPr dirty="0" spc="555"/>
              <a:t> </a:t>
            </a:r>
            <a:r>
              <a:rPr dirty="0"/>
              <a:t>факторов,</a:t>
            </a:r>
            <a:r>
              <a:rPr dirty="0" spc="550"/>
              <a:t> </a:t>
            </a:r>
            <a:r>
              <a:rPr dirty="0" spc="75"/>
              <a:t>основанный</a:t>
            </a:r>
            <a:r>
              <a:rPr dirty="0" spc="550"/>
              <a:t> </a:t>
            </a:r>
            <a:r>
              <a:rPr dirty="0"/>
              <a:t>на</a:t>
            </a:r>
            <a:r>
              <a:rPr dirty="0" spc="555"/>
              <a:t> </a:t>
            </a:r>
            <a:r>
              <a:rPr dirty="0" spc="-10"/>
              <a:t>анализе </a:t>
            </a:r>
            <a:r>
              <a:rPr dirty="0"/>
              <a:t>характеристик</a:t>
            </a:r>
            <a:r>
              <a:rPr dirty="0" spc="495"/>
              <a:t>  </a:t>
            </a:r>
            <a:r>
              <a:rPr dirty="0"/>
              <a:t>здоровья</a:t>
            </a:r>
            <a:r>
              <a:rPr dirty="0" spc="495"/>
              <a:t>  </a:t>
            </a:r>
            <a:r>
              <a:rPr dirty="0"/>
              <a:t>(от</a:t>
            </a:r>
            <a:r>
              <a:rPr dirty="0" spc="495"/>
              <a:t>  </a:t>
            </a:r>
            <a:r>
              <a:rPr dirty="0" spc="95"/>
              <a:t>полного</a:t>
            </a:r>
            <a:r>
              <a:rPr dirty="0" spc="495"/>
              <a:t>  </a:t>
            </a:r>
            <a:r>
              <a:rPr dirty="0"/>
              <a:t>здоровья</a:t>
            </a:r>
            <a:r>
              <a:rPr dirty="0" spc="495"/>
              <a:t>  </a:t>
            </a:r>
            <a:r>
              <a:rPr dirty="0"/>
              <a:t>до</a:t>
            </a:r>
            <a:r>
              <a:rPr dirty="0" spc="495"/>
              <a:t>  </a:t>
            </a:r>
            <a:r>
              <a:rPr dirty="0" spc="70"/>
              <a:t>выраженного</a:t>
            </a:r>
            <a:r>
              <a:rPr dirty="0" spc="500"/>
              <a:t>  </a:t>
            </a:r>
            <a:r>
              <a:rPr dirty="0" spc="35"/>
              <a:t>нарушения </a:t>
            </a:r>
            <a:r>
              <a:rPr dirty="0"/>
              <a:t>функций),</a:t>
            </a:r>
            <a:r>
              <a:rPr dirty="0" spc="705"/>
              <a:t> </a:t>
            </a:r>
            <a:r>
              <a:rPr dirty="0"/>
              <a:t>жизнедеятельности</a:t>
            </a:r>
            <a:r>
              <a:rPr dirty="0" spc="710"/>
              <a:t> </a:t>
            </a:r>
            <a:r>
              <a:rPr dirty="0"/>
              <a:t>(от</a:t>
            </a:r>
            <a:r>
              <a:rPr dirty="0" spc="710"/>
              <a:t> </a:t>
            </a:r>
            <a:r>
              <a:rPr dirty="0" spc="95"/>
              <a:t>обычной</a:t>
            </a:r>
            <a:r>
              <a:rPr dirty="0" spc="710"/>
              <a:t> </a:t>
            </a:r>
            <a:r>
              <a:rPr dirty="0"/>
              <a:t>до</a:t>
            </a:r>
            <a:r>
              <a:rPr dirty="0" spc="710"/>
              <a:t> </a:t>
            </a:r>
            <a:r>
              <a:rPr dirty="0"/>
              <a:t>недееспособности,</a:t>
            </a:r>
            <a:r>
              <a:rPr dirty="0" spc="710"/>
              <a:t> </a:t>
            </a:r>
            <a:r>
              <a:rPr dirty="0" spc="105"/>
              <a:t>в</a:t>
            </a:r>
            <a:r>
              <a:rPr dirty="0" spc="710"/>
              <a:t> </a:t>
            </a:r>
            <a:r>
              <a:rPr dirty="0"/>
              <a:t>том</a:t>
            </a:r>
            <a:r>
              <a:rPr dirty="0" spc="710"/>
              <a:t> </a:t>
            </a:r>
            <a:r>
              <a:rPr dirty="0"/>
              <a:t>числе</a:t>
            </a:r>
            <a:r>
              <a:rPr dirty="0" spc="710"/>
              <a:t> </a:t>
            </a:r>
            <a:r>
              <a:rPr dirty="0" spc="5"/>
              <a:t>к </a:t>
            </a:r>
            <a:r>
              <a:rPr dirty="0"/>
              <a:t>трудовой</a:t>
            </a:r>
            <a:r>
              <a:rPr dirty="0" spc="360"/>
              <a:t>  </a:t>
            </a:r>
            <a:r>
              <a:rPr dirty="0"/>
              <a:t>деятельности)</a:t>
            </a:r>
            <a:r>
              <a:rPr dirty="0" spc="360"/>
              <a:t>  </a:t>
            </a:r>
            <a:r>
              <a:rPr dirty="0" spc="130"/>
              <a:t>и</a:t>
            </a:r>
            <a:r>
              <a:rPr dirty="0" spc="365"/>
              <a:t>  </a:t>
            </a:r>
            <a:r>
              <a:rPr dirty="0" spc="55"/>
              <a:t>социального</a:t>
            </a:r>
            <a:r>
              <a:rPr dirty="0" spc="360"/>
              <a:t>  </a:t>
            </a:r>
            <a:r>
              <a:rPr dirty="0" spc="45"/>
              <a:t>положения</a:t>
            </a:r>
            <a:r>
              <a:rPr dirty="0" spc="365"/>
              <a:t>  </a:t>
            </a:r>
            <a:r>
              <a:rPr dirty="0"/>
              <a:t>(от</a:t>
            </a:r>
            <a:r>
              <a:rPr dirty="0" spc="360"/>
              <a:t>  </a:t>
            </a:r>
            <a:r>
              <a:rPr dirty="0" spc="95"/>
              <a:t>обычной</a:t>
            </a:r>
            <a:r>
              <a:rPr dirty="0" spc="365"/>
              <a:t>  </a:t>
            </a:r>
            <a:r>
              <a:rPr dirty="0"/>
              <a:t>до</a:t>
            </a:r>
            <a:r>
              <a:rPr dirty="0" spc="360"/>
              <a:t>  </a:t>
            </a:r>
            <a:r>
              <a:rPr dirty="0" spc="80"/>
              <a:t>полной </a:t>
            </a:r>
            <a:r>
              <a:rPr dirty="0"/>
              <a:t>зависимости</a:t>
            </a:r>
            <a:r>
              <a:rPr dirty="0" spc="830"/>
              <a:t>  </a:t>
            </a:r>
            <a:r>
              <a:rPr dirty="0"/>
              <a:t>от</a:t>
            </a:r>
            <a:r>
              <a:rPr dirty="0" spc="830"/>
              <a:t>  </a:t>
            </a:r>
            <a:r>
              <a:rPr dirty="0" spc="80"/>
              <a:t>посторонних</a:t>
            </a:r>
            <a:r>
              <a:rPr dirty="0" spc="835"/>
              <a:t>  </a:t>
            </a:r>
            <a:r>
              <a:rPr dirty="0"/>
              <a:t>лиц),</a:t>
            </a:r>
            <a:r>
              <a:rPr dirty="0" spc="830"/>
              <a:t>  </a:t>
            </a:r>
            <a:r>
              <a:rPr dirty="0" spc="85"/>
              <a:t>оценивающий</a:t>
            </a:r>
            <a:r>
              <a:rPr dirty="0" spc="835"/>
              <a:t>  </a:t>
            </a:r>
            <a:r>
              <a:rPr dirty="0"/>
              <a:t>реальные</a:t>
            </a:r>
            <a:r>
              <a:rPr dirty="0" spc="830"/>
              <a:t>  </a:t>
            </a:r>
            <a:r>
              <a:rPr dirty="0" spc="-10"/>
              <a:t>возможности </a:t>
            </a:r>
            <a:r>
              <a:rPr dirty="0"/>
              <a:t>восстановления</a:t>
            </a:r>
            <a:r>
              <a:rPr dirty="0" spc="195"/>
              <a:t>  </a:t>
            </a:r>
            <a:r>
              <a:rPr dirty="0" spc="50"/>
              <a:t>нарушенных</a:t>
            </a:r>
            <a:r>
              <a:rPr dirty="0" spc="195"/>
              <a:t>  </a:t>
            </a:r>
            <a:r>
              <a:rPr dirty="0"/>
              <a:t>функциональных</a:t>
            </a:r>
            <a:r>
              <a:rPr dirty="0" spc="200"/>
              <a:t>  </a:t>
            </a:r>
            <a:r>
              <a:rPr dirty="0"/>
              <a:t>возможностей</a:t>
            </a:r>
            <a:r>
              <a:rPr dirty="0" spc="580"/>
              <a:t>   </a:t>
            </a:r>
            <a:r>
              <a:rPr dirty="0" spc="130"/>
              <a:t>и</a:t>
            </a:r>
            <a:r>
              <a:rPr dirty="0" spc="200"/>
              <a:t>  </a:t>
            </a:r>
            <a:r>
              <a:rPr dirty="0" spc="-10"/>
              <a:t>способностей организма.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5DB0B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815859" y="2199005"/>
            <a:ext cx="16653510" cy="5768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6985">
              <a:lnSpc>
                <a:spcPct val="116300"/>
              </a:lnSpc>
              <a:spcBef>
                <a:spcPts val="100"/>
              </a:spcBef>
              <a:tabLst>
                <a:tab pos="4666615" algn="l"/>
                <a:tab pos="7505065" algn="l"/>
                <a:tab pos="8060055" algn="l"/>
                <a:tab pos="12021185" algn="l"/>
                <a:tab pos="14100810" algn="l"/>
              </a:tabLst>
            </a:pPr>
            <a:r>
              <a:rPr dirty="0" sz="3600" spc="215" b="1">
                <a:latin typeface="Courier New"/>
                <a:cs typeface="Courier New"/>
              </a:rPr>
              <a:t>Реабилитационный</a:t>
            </a:r>
            <a:r>
              <a:rPr dirty="0" sz="3600" spc="-1155" b="1">
                <a:latin typeface="Courier New"/>
                <a:cs typeface="Courier New"/>
              </a:rPr>
              <a:t> </a:t>
            </a:r>
            <a:r>
              <a:rPr dirty="0" sz="3600" b="1">
                <a:latin typeface="Courier New"/>
                <a:cs typeface="Courier New"/>
              </a:rPr>
              <a:t>прогноз</a:t>
            </a:r>
            <a:r>
              <a:rPr dirty="0" sz="3600" spc="-1150" b="1">
                <a:latin typeface="Courier New"/>
                <a:cs typeface="Courier New"/>
              </a:rPr>
              <a:t> </a:t>
            </a:r>
            <a:r>
              <a:rPr dirty="0" sz="3600">
                <a:latin typeface="Arial"/>
                <a:cs typeface="Arial"/>
              </a:rPr>
              <a:t>-</a:t>
            </a:r>
            <a:r>
              <a:rPr dirty="0" sz="3600" spc="1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предполагаемая</a:t>
            </a:r>
            <a:r>
              <a:rPr dirty="0" sz="3600" spc="1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вероятность</a:t>
            </a:r>
            <a:r>
              <a:rPr dirty="0" sz="3600" spc="10">
                <a:latin typeface="Arial"/>
                <a:cs typeface="Arial"/>
              </a:rPr>
              <a:t> </a:t>
            </a:r>
            <a:r>
              <a:rPr dirty="0" sz="3600" spc="-10">
                <a:latin typeface="Arial"/>
                <a:cs typeface="Arial"/>
              </a:rPr>
              <a:t>реализации </a:t>
            </a:r>
            <a:r>
              <a:rPr dirty="0" sz="3600" spc="45">
                <a:latin typeface="Arial"/>
                <a:cs typeface="Arial"/>
              </a:rPr>
              <a:t>реабилитационного</a:t>
            </a:r>
            <a:r>
              <a:rPr dirty="0" sz="3600">
                <a:latin typeface="Arial"/>
                <a:cs typeface="Arial"/>
              </a:rPr>
              <a:t>	</a:t>
            </a:r>
            <a:r>
              <a:rPr dirty="0" sz="3600" spc="-10">
                <a:latin typeface="Arial"/>
                <a:cs typeface="Arial"/>
              </a:rPr>
              <a:t>потенциала</a:t>
            </a:r>
            <a:r>
              <a:rPr dirty="0" sz="3600">
                <a:latin typeface="Arial"/>
                <a:cs typeface="Arial"/>
              </a:rPr>
              <a:t>	</a:t>
            </a:r>
            <a:r>
              <a:rPr dirty="0" sz="3600" spc="90">
                <a:latin typeface="Arial"/>
                <a:cs typeface="Arial"/>
              </a:rPr>
              <a:t>и</a:t>
            </a:r>
            <a:r>
              <a:rPr dirty="0" sz="3600">
                <a:latin typeface="Arial"/>
                <a:cs typeface="Arial"/>
              </a:rPr>
              <a:t>	</a:t>
            </a:r>
            <a:r>
              <a:rPr dirty="0" sz="3600" spc="-10">
                <a:latin typeface="Arial"/>
                <a:cs typeface="Arial"/>
              </a:rPr>
              <a:t>предполагаемый</a:t>
            </a:r>
            <a:r>
              <a:rPr dirty="0" sz="3600">
                <a:latin typeface="Arial"/>
                <a:cs typeface="Arial"/>
              </a:rPr>
              <a:t>	</a:t>
            </a:r>
            <a:r>
              <a:rPr dirty="0" sz="3600" spc="65">
                <a:latin typeface="Arial"/>
                <a:cs typeface="Arial"/>
              </a:rPr>
              <a:t>уровень</a:t>
            </a:r>
            <a:r>
              <a:rPr dirty="0" sz="3600">
                <a:latin typeface="Arial"/>
                <a:cs typeface="Arial"/>
              </a:rPr>
              <a:t>	</a:t>
            </a:r>
            <a:r>
              <a:rPr dirty="0" sz="3600" spc="65">
                <a:latin typeface="Arial"/>
                <a:cs typeface="Arial"/>
              </a:rPr>
              <a:t>интеграции </a:t>
            </a:r>
            <a:r>
              <a:rPr dirty="0" sz="3600">
                <a:latin typeface="Arial"/>
                <a:cs typeface="Arial"/>
              </a:rPr>
              <a:t>инвалида</a:t>
            </a:r>
            <a:r>
              <a:rPr dirty="0" sz="3600" spc="15">
                <a:latin typeface="Arial"/>
                <a:cs typeface="Arial"/>
              </a:rPr>
              <a:t> </a:t>
            </a:r>
            <a:r>
              <a:rPr dirty="0" sz="3600" spc="110">
                <a:latin typeface="Arial"/>
                <a:cs typeface="Arial"/>
              </a:rPr>
              <a:t>в</a:t>
            </a:r>
            <a:r>
              <a:rPr dirty="0" sz="3600" spc="20">
                <a:latin typeface="Arial"/>
                <a:cs typeface="Arial"/>
              </a:rPr>
              <a:t> </a:t>
            </a:r>
            <a:r>
              <a:rPr dirty="0" sz="3600" spc="-10">
                <a:latin typeface="Arial"/>
                <a:cs typeface="Arial"/>
              </a:rPr>
              <a:t>общество.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85"/>
              </a:spcBef>
            </a:pPr>
            <a:endParaRPr sz="3600">
              <a:latin typeface="Arial"/>
              <a:cs typeface="Arial"/>
            </a:endParaRPr>
          </a:p>
          <a:p>
            <a:pPr algn="just" marL="12700" marR="5080">
              <a:lnSpc>
                <a:spcPct val="116300"/>
              </a:lnSpc>
            </a:pPr>
            <a:r>
              <a:rPr dirty="0" sz="3600" spc="190" b="1">
                <a:latin typeface="Courier New"/>
                <a:cs typeface="Courier New"/>
              </a:rPr>
              <a:t>Клинический</a:t>
            </a:r>
            <a:r>
              <a:rPr dirty="0" sz="3600" spc="-555" b="1">
                <a:latin typeface="Courier New"/>
                <a:cs typeface="Courier New"/>
              </a:rPr>
              <a:t>  </a:t>
            </a:r>
            <a:r>
              <a:rPr dirty="0" sz="3600" b="1">
                <a:latin typeface="Courier New"/>
                <a:cs typeface="Courier New"/>
              </a:rPr>
              <a:t>прогноз</a:t>
            </a:r>
            <a:r>
              <a:rPr dirty="0" sz="3600" spc="-520" b="1">
                <a:latin typeface="Courier New"/>
                <a:cs typeface="Courier New"/>
              </a:rPr>
              <a:t>  </a:t>
            </a:r>
            <a:r>
              <a:rPr dirty="0" sz="3600">
                <a:latin typeface="Arial"/>
                <a:cs typeface="Arial"/>
              </a:rPr>
              <a:t>-</a:t>
            </a:r>
            <a:r>
              <a:rPr dirty="0" sz="3600" spc="640">
                <a:latin typeface="Arial"/>
                <a:cs typeface="Arial"/>
              </a:rPr>
              <a:t>  </a:t>
            </a:r>
            <a:r>
              <a:rPr dirty="0" sz="3600" spc="120">
                <a:latin typeface="Arial"/>
                <a:cs typeface="Arial"/>
              </a:rPr>
              <a:t>прогноз</a:t>
            </a:r>
            <a:r>
              <a:rPr dirty="0" sz="3600" spc="64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развития</a:t>
            </a:r>
            <a:r>
              <a:rPr dirty="0" sz="3600" spc="640">
                <a:latin typeface="Arial"/>
                <a:cs typeface="Arial"/>
              </a:rPr>
              <a:t>  </a:t>
            </a:r>
            <a:r>
              <a:rPr dirty="0" sz="3600" spc="140">
                <a:latin typeface="Arial"/>
                <a:cs typeface="Arial"/>
              </a:rPr>
              <a:t>и</a:t>
            </a:r>
            <a:r>
              <a:rPr dirty="0" sz="3600" spc="64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исхода</a:t>
            </a:r>
            <a:r>
              <a:rPr dirty="0" sz="3600" spc="640">
                <a:latin typeface="Arial"/>
                <a:cs typeface="Arial"/>
              </a:rPr>
              <a:t>  </a:t>
            </a:r>
            <a:r>
              <a:rPr dirty="0" sz="3600" spc="-10">
                <a:latin typeface="Arial"/>
                <a:cs typeface="Arial"/>
              </a:rPr>
              <a:t>заболевания, </a:t>
            </a:r>
            <a:r>
              <a:rPr dirty="0" sz="3600">
                <a:latin typeface="Arial"/>
                <a:cs typeface="Arial"/>
              </a:rPr>
              <a:t>последствий</a:t>
            </a:r>
            <a:r>
              <a:rPr dirty="0" sz="3600" spc="535">
                <a:latin typeface="Arial"/>
                <a:cs typeface="Arial"/>
              </a:rPr>
              <a:t>    </a:t>
            </a:r>
            <a:r>
              <a:rPr dirty="0" sz="3600">
                <a:latin typeface="Arial"/>
                <a:cs typeface="Arial"/>
              </a:rPr>
              <a:t>травм</a:t>
            </a:r>
            <a:r>
              <a:rPr dirty="0" sz="3600" spc="535">
                <a:latin typeface="Arial"/>
                <a:cs typeface="Arial"/>
              </a:rPr>
              <a:t>    </a:t>
            </a:r>
            <a:r>
              <a:rPr dirty="0" sz="3600">
                <a:latin typeface="Arial"/>
                <a:cs typeface="Arial"/>
              </a:rPr>
              <a:t>или</a:t>
            </a:r>
            <a:r>
              <a:rPr dirty="0" sz="3600" spc="540">
                <a:latin typeface="Arial"/>
                <a:cs typeface="Arial"/>
              </a:rPr>
              <a:t>    </a:t>
            </a:r>
            <a:r>
              <a:rPr dirty="0" sz="3600">
                <a:latin typeface="Arial"/>
                <a:cs typeface="Arial"/>
              </a:rPr>
              <a:t>дефектов,</a:t>
            </a:r>
            <a:r>
              <a:rPr dirty="0" sz="3600" spc="535">
                <a:latin typeface="Arial"/>
                <a:cs typeface="Arial"/>
              </a:rPr>
              <a:t>    </a:t>
            </a:r>
            <a:r>
              <a:rPr dirty="0" sz="3600" spc="80">
                <a:latin typeface="Arial"/>
                <a:cs typeface="Arial"/>
              </a:rPr>
              <a:t>основанный</a:t>
            </a:r>
            <a:r>
              <a:rPr dirty="0" sz="3600" spc="535">
                <a:latin typeface="Arial"/>
                <a:cs typeface="Arial"/>
              </a:rPr>
              <a:t>    </a:t>
            </a:r>
            <a:r>
              <a:rPr dirty="0" sz="3600">
                <a:latin typeface="Arial"/>
                <a:cs typeface="Arial"/>
              </a:rPr>
              <a:t>на</a:t>
            </a:r>
            <a:r>
              <a:rPr dirty="0" sz="3600" spc="540">
                <a:latin typeface="Arial"/>
                <a:cs typeface="Arial"/>
              </a:rPr>
              <a:t>    </a:t>
            </a:r>
            <a:r>
              <a:rPr dirty="0" sz="3600" spc="-10">
                <a:latin typeface="Arial"/>
                <a:cs typeface="Arial"/>
              </a:rPr>
              <a:t>анализе </a:t>
            </a:r>
            <a:r>
              <a:rPr dirty="0" sz="3600">
                <a:latin typeface="Arial"/>
                <a:cs typeface="Arial"/>
              </a:rPr>
              <a:t>клиникофункциональных</a:t>
            </a:r>
            <a:r>
              <a:rPr dirty="0" sz="3600" spc="30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данных,</a:t>
            </a:r>
            <a:r>
              <a:rPr dirty="0" sz="3600" spc="30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особенностей</a:t>
            </a:r>
            <a:r>
              <a:rPr dirty="0" sz="3600" spc="30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этиологии,</a:t>
            </a:r>
            <a:r>
              <a:rPr dirty="0" sz="3600" spc="30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патогенеза</a:t>
            </a:r>
            <a:r>
              <a:rPr dirty="0" sz="3600" spc="300">
                <a:latin typeface="Arial"/>
                <a:cs typeface="Arial"/>
              </a:rPr>
              <a:t>  </a:t>
            </a:r>
            <a:r>
              <a:rPr dirty="0" sz="3600" spc="90">
                <a:latin typeface="Arial"/>
                <a:cs typeface="Arial"/>
              </a:rPr>
              <a:t>и </a:t>
            </a:r>
            <a:r>
              <a:rPr dirty="0" sz="3600" spc="55">
                <a:latin typeface="Arial"/>
                <a:cs typeface="Arial"/>
              </a:rPr>
              <a:t>течения</a:t>
            </a:r>
            <a:r>
              <a:rPr dirty="0" sz="3600" spc="285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заболевания,</a:t>
            </a:r>
            <a:r>
              <a:rPr dirty="0" sz="3600" spc="29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последствий</a:t>
            </a:r>
            <a:r>
              <a:rPr dirty="0" sz="3600" spc="29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травм</a:t>
            </a:r>
            <a:r>
              <a:rPr dirty="0" sz="3600" spc="29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или</a:t>
            </a:r>
            <a:r>
              <a:rPr dirty="0" sz="3600" spc="290">
                <a:latin typeface="Arial"/>
                <a:cs typeface="Arial"/>
              </a:rPr>
              <a:t>  </a:t>
            </a:r>
            <a:r>
              <a:rPr dirty="0" sz="3600">
                <a:latin typeface="Arial"/>
                <a:cs typeface="Arial"/>
              </a:rPr>
              <a:t>дефектов,</a:t>
            </a:r>
            <a:r>
              <a:rPr dirty="0" sz="3600" spc="290">
                <a:latin typeface="Arial"/>
                <a:cs typeface="Arial"/>
              </a:rPr>
              <a:t>  </a:t>
            </a:r>
            <a:r>
              <a:rPr dirty="0" sz="3600" spc="80">
                <a:latin typeface="Arial"/>
                <a:cs typeface="Arial"/>
              </a:rPr>
              <a:t>приведших</a:t>
            </a:r>
            <a:r>
              <a:rPr dirty="0" sz="3600" spc="290">
                <a:latin typeface="Arial"/>
                <a:cs typeface="Arial"/>
              </a:rPr>
              <a:t>  </a:t>
            </a:r>
            <a:r>
              <a:rPr dirty="0" sz="3600" spc="10">
                <a:latin typeface="Arial"/>
                <a:cs typeface="Arial"/>
              </a:rPr>
              <a:t>к </a:t>
            </a:r>
            <a:r>
              <a:rPr dirty="0" sz="3600" spc="114">
                <a:latin typeface="Arial"/>
                <a:cs typeface="Arial"/>
              </a:rPr>
              <a:t>ограничению</a:t>
            </a:r>
            <a:r>
              <a:rPr dirty="0" sz="3600" spc="2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жизнедеятельности,</a:t>
            </a:r>
            <a:r>
              <a:rPr dirty="0" sz="3600" spc="2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возможности</a:t>
            </a:r>
            <a:r>
              <a:rPr dirty="0" sz="3600" spc="25">
                <a:latin typeface="Arial"/>
                <a:cs typeface="Arial"/>
              </a:rPr>
              <a:t> </a:t>
            </a:r>
            <a:r>
              <a:rPr dirty="0" sz="3600" spc="-30">
                <a:latin typeface="Arial"/>
                <a:cs typeface="Arial"/>
              </a:rPr>
              <a:t>эффективного</a:t>
            </a:r>
            <a:r>
              <a:rPr dirty="0" sz="3600" spc="25">
                <a:latin typeface="Arial"/>
                <a:cs typeface="Arial"/>
              </a:rPr>
              <a:t> </a:t>
            </a:r>
            <a:r>
              <a:rPr dirty="0" sz="3600" spc="-10">
                <a:latin typeface="Arial"/>
                <a:cs typeface="Arial"/>
              </a:rPr>
              <a:t>лечения.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2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485265" marR="5080" indent="759460">
              <a:lnSpc>
                <a:spcPct val="116100"/>
              </a:lnSpc>
              <a:spcBef>
                <a:spcPts val="95"/>
              </a:spcBef>
            </a:pPr>
            <a:r>
              <a:rPr dirty="0" spc="-90"/>
              <a:t>Оценка</a:t>
            </a:r>
            <a:r>
              <a:rPr dirty="0" spc="-409"/>
              <a:t> </a:t>
            </a:r>
            <a:r>
              <a:rPr dirty="0" spc="-10"/>
              <a:t>реабилитационного </a:t>
            </a:r>
            <a:r>
              <a:rPr dirty="0" spc="-60"/>
              <a:t>потенциала</a:t>
            </a:r>
            <a:r>
              <a:rPr dirty="0" spc="-409"/>
              <a:t> </a:t>
            </a:r>
            <a:r>
              <a:rPr dirty="0" spc="-70"/>
              <a:t>должна</a:t>
            </a:r>
            <a:r>
              <a:rPr dirty="0" spc="-405"/>
              <a:t> </a:t>
            </a:r>
            <a:r>
              <a:rPr dirty="0" spc="-10"/>
              <a:t>учитывать: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2043252" y="3623042"/>
            <a:ext cx="14194790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60145" indent="-1147445">
              <a:lnSpc>
                <a:spcPct val="100000"/>
              </a:lnSpc>
              <a:spcBef>
                <a:spcPts val="100"/>
              </a:spcBef>
              <a:buFont typeface="DejaVu Sans"/>
              <a:buChar char="□"/>
              <a:tabLst>
                <a:tab pos="1160145" algn="l"/>
                <a:tab pos="4745990" algn="l"/>
                <a:tab pos="8273415" algn="l"/>
                <a:tab pos="10321290" algn="l"/>
              </a:tabLst>
            </a:pPr>
            <a:r>
              <a:rPr dirty="0" sz="3400" spc="-10">
                <a:latin typeface="Arial"/>
                <a:cs typeface="Arial"/>
              </a:rPr>
              <a:t>возможности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-10">
                <a:latin typeface="Arial"/>
                <a:cs typeface="Arial"/>
              </a:rPr>
              <a:t>обратимости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75">
                <a:latin typeface="Arial"/>
                <a:cs typeface="Arial"/>
              </a:rPr>
              <a:t>и/или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-10">
                <a:latin typeface="Arial"/>
                <a:cs typeface="Arial"/>
              </a:rPr>
              <a:t>компенсируемости</a:t>
            </a:r>
            <a:endParaRPr sz="3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758455" y="4823192"/>
            <a:ext cx="6482715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84755" algn="l"/>
                <a:tab pos="3777615" algn="l"/>
                <a:tab pos="6271260" algn="l"/>
              </a:tabLst>
            </a:pPr>
            <a:r>
              <a:rPr dirty="0" sz="3400" spc="65">
                <a:latin typeface="Arial"/>
                <a:cs typeface="Arial"/>
              </a:rPr>
              <a:t>больного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-25">
                <a:latin typeface="Arial"/>
                <a:cs typeface="Arial"/>
              </a:rPr>
              <a:t>или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-10">
                <a:latin typeface="Arial"/>
                <a:cs typeface="Arial"/>
              </a:rPr>
              <a:t>инвалида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5">
                <a:latin typeface="Arial"/>
                <a:cs typeface="Arial"/>
              </a:rPr>
              <a:t>к</a:t>
            </a:r>
            <a:endParaRPr sz="3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043252" y="4141163"/>
            <a:ext cx="7201534" cy="1825625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dirty="0" sz="3400">
                <a:latin typeface="Arial"/>
                <a:cs typeface="Arial"/>
              </a:rPr>
              <a:t>функциональных </a:t>
            </a:r>
            <a:r>
              <a:rPr dirty="0" sz="3400" spc="35">
                <a:latin typeface="Arial"/>
                <a:cs typeface="Arial"/>
              </a:rPr>
              <a:t>нарушений;</a:t>
            </a:r>
            <a:endParaRPr sz="3400">
              <a:latin typeface="Arial"/>
              <a:cs typeface="Arial"/>
            </a:endParaRPr>
          </a:p>
          <a:p>
            <a:pPr marL="12700" marR="5080" indent="798195">
              <a:lnSpc>
                <a:spcPct val="115799"/>
              </a:lnSpc>
              <a:buFont typeface="DejaVu Sans"/>
              <a:buChar char="□"/>
              <a:tabLst>
                <a:tab pos="810895" algn="l"/>
                <a:tab pos="4904105" algn="l"/>
              </a:tabLst>
            </a:pPr>
            <a:r>
              <a:rPr dirty="0" sz="3400" spc="-10">
                <a:latin typeface="Arial"/>
                <a:cs typeface="Arial"/>
              </a:rPr>
              <a:t>психологическую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55">
                <a:latin typeface="Arial"/>
                <a:cs typeface="Arial"/>
              </a:rPr>
              <a:t>готовность </a:t>
            </a:r>
            <a:r>
              <a:rPr dirty="0" sz="3400" spc="-10">
                <a:latin typeface="Arial"/>
                <a:cs typeface="Arial"/>
              </a:rPr>
              <a:t>реабилитации;</a:t>
            </a:r>
            <a:endParaRPr sz="34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043252" y="5941388"/>
            <a:ext cx="14199869" cy="362585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marL="382905" indent="-379730">
              <a:lnSpc>
                <a:spcPct val="100000"/>
              </a:lnSpc>
              <a:spcBef>
                <a:spcPts val="745"/>
              </a:spcBef>
              <a:buSzPct val="89705"/>
              <a:buFont typeface="DejaVu Sans"/>
              <a:buChar char="□"/>
              <a:tabLst>
                <a:tab pos="382905" algn="l"/>
              </a:tabLst>
            </a:pPr>
            <a:r>
              <a:rPr dirty="0" sz="3400" spc="45">
                <a:latin typeface="Arial"/>
                <a:cs typeface="Arial"/>
              </a:rPr>
              <a:t>наличие</a:t>
            </a:r>
            <a:r>
              <a:rPr dirty="0" sz="3400" spc="130">
                <a:latin typeface="Arial"/>
                <a:cs typeface="Arial"/>
              </a:rPr>
              <a:t> и</a:t>
            </a:r>
            <a:r>
              <a:rPr dirty="0" sz="3400" spc="13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степень</a:t>
            </a:r>
            <a:r>
              <a:rPr dirty="0" sz="3400" spc="13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выраженности</a:t>
            </a:r>
            <a:r>
              <a:rPr dirty="0" sz="3400" spc="13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сопутствующих</a:t>
            </a:r>
            <a:r>
              <a:rPr dirty="0" sz="3400" spc="130">
                <a:latin typeface="Arial"/>
                <a:cs typeface="Arial"/>
              </a:rPr>
              <a:t> </a:t>
            </a:r>
            <a:r>
              <a:rPr dirty="0" sz="3400" spc="-10">
                <a:latin typeface="Arial"/>
                <a:cs typeface="Arial"/>
              </a:rPr>
              <a:t>заболеваний;</a:t>
            </a:r>
            <a:endParaRPr sz="3400">
              <a:latin typeface="Arial"/>
              <a:cs typeface="Arial"/>
            </a:endParaRPr>
          </a:p>
          <a:p>
            <a:pPr marL="12700" marR="8890" indent="654050">
              <a:lnSpc>
                <a:spcPct val="115799"/>
              </a:lnSpc>
              <a:buSzPct val="89705"/>
              <a:buFont typeface="DejaVu Sans"/>
              <a:buChar char="□"/>
              <a:tabLst>
                <a:tab pos="666750" algn="l"/>
                <a:tab pos="3562350" algn="l"/>
                <a:tab pos="6472555" algn="l"/>
                <a:tab pos="8792210" algn="l"/>
                <a:tab pos="9765665" algn="l"/>
                <a:tab pos="11650345" algn="l"/>
              </a:tabLst>
            </a:pPr>
            <a:r>
              <a:rPr dirty="0" sz="3400" spc="-10">
                <a:latin typeface="Arial"/>
                <a:cs typeface="Arial"/>
              </a:rPr>
              <a:t>возможности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40">
                <a:latin typeface="Arial"/>
                <a:cs typeface="Arial"/>
              </a:rPr>
              <a:t>компенсации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45">
                <a:latin typeface="Arial"/>
                <a:cs typeface="Arial"/>
              </a:rPr>
              <a:t>патологии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125">
                <a:latin typeface="Arial"/>
                <a:cs typeface="Arial"/>
              </a:rPr>
              <a:t>при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80">
                <a:latin typeface="Arial"/>
                <a:cs typeface="Arial"/>
              </a:rPr>
              <a:t>помощи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-10">
                <a:latin typeface="Arial"/>
                <a:cs typeface="Arial"/>
              </a:rPr>
              <a:t>технических средств;</a:t>
            </a:r>
            <a:endParaRPr sz="3400">
              <a:latin typeface="Arial"/>
              <a:cs typeface="Arial"/>
            </a:endParaRPr>
          </a:p>
          <a:p>
            <a:pPr marL="495300" indent="-482600">
              <a:lnSpc>
                <a:spcPct val="100000"/>
              </a:lnSpc>
              <a:spcBef>
                <a:spcPts val="645"/>
              </a:spcBef>
              <a:buSzPct val="89705"/>
              <a:buFont typeface="DejaVu Sans"/>
              <a:buChar char="□"/>
              <a:tabLst>
                <a:tab pos="495300" algn="l"/>
              </a:tabLst>
            </a:pPr>
            <a:r>
              <a:rPr dirty="0" sz="3400">
                <a:latin typeface="Arial"/>
                <a:cs typeface="Arial"/>
              </a:rPr>
              <a:t>возможность</a:t>
            </a:r>
            <a:r>
              <a:rPr dirty="0" sz="3400" spc="370">
                <a:latin typeface="Arial"/>
                <a:cs typeface="Arial"/>
              </a:rPr>
              <a:t> </a:t>
            </a:r>
            <a:r>
              <a:rPr dirty="0" sz="3400" spc="-10">
                <a:latin typeface="Arial"/>
                <a:cs typeface="Arial"/>
              </a:rPr>
              <a:t>сохранения</a:t>
            </a:r>
            <a:endParaRPr sz="3400">
              <a:latin typeface="Arial"/>
              <a:cs typeface="Arial"/>
            </a:endParaRPr>
          </a:p>
          <a:p>
            <a:pPr marL="12700" marR="5080">
              <a:lnSpc>
                <a:spcPct val="115799"/>
              </a:lnSpc>
              <a:tabLst>
                <a:tab pos="2962275" algn="l"/>
                <a:tab pos="4749800" algn="l"/>
                <a:tab pos="7214234" algn="l"/>
                <a:tab pos="8332470" algn="l"/>
                <a:tab pos="12487910" algn="l"/>
              </a:tabLst>
            </a:pPr>
            <a:r>
              <a:rPr dirty="0" sz="3400" spc="-10">
                <a:latin typeface="Arial"/>
                <a:cs typeface="Arial"/>
              </a:rPr>
              <a:t>имеющегося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-10">
                <a:latin typeface="Arial"/>
                <a:cs typeface="Arial"/>
              </a:rPr>
              <a:t>уровня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45">
                <a:latin typeface="Arial"/>
                <a:cs typeface="Arial"/>
              </a:rPr>
              <a:t>патологии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125">
                <a:latin typeface="Arial"/>
                <a:cs typeface="Arial"/>
              </a:rPr>
              <a:t>при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40">
                <a:latin typeface="Arial"/>
                <a:cs typeface="Arial"/>
              </a:rPr>
              <a:t>прогрессирующем</a:t>
            </a:r>
            <a:r>
              <a:rPr dirty="0" sz="3400">
                <a:latin typeface="Arial"/>
                <a:cs typeface="Arial"/>
              </a:rPr>
              <a:t>	</a:t>
            </a:r>
            <a:r>
              <a:rPr dirty="0" sz="3400" spc="60">
                <a:latin typeface="Arial"/>
                <a:cs typeface="Arial"/>
              </a:rPr>
              <a:t>течении </a:t>
            </a:r>
            <a:r>
              <a:rPr dirty="0" sz="3400" spc="-10">
                <a:latin typeface="Arial"/>
                <a:cs typeface="Arial"/>
              </a:rPr>
              <a:t>процесса.</a:t>
            </a:r>
            <a:endParaRPr sz="3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05410" marR="5080" indent="3772535">
              <a:lnSpc>
                <a:spcPct val="116100"/>
              </a:lnSpc>
              <a:spcBef>
                <a:spcPts val="95"/>
              </a:spcBef>
            </a:pPr>
            <a:r>
              <a:rPr dirty="0" spc="-20"/>
              <a:t>Реабилитационный </a:t>
            </a:r>
            <a:r>
              <a:rPr dirty="0" spc="-40"/>
              <a:t>потенциал</a:t>
            </a:r>
            <a:r>
              <a:rPr dirty="0" spc="-385"/>
              <a:t> </a:t>
            </a:r>
            <a:r>
              <a:rPr dirty="0" spc="-25"/>
              <a:t>инвалида</a:t>
            </a:r>
            <a:r>
              <a:rPr dirty="0" spc="-385"/>
              <a:t> </a:t>
            </a:r>
            <a:r>
              <a:rPr dirty="0" spc="-140"/>
              <a:t>складывается</a:t>
            </a:r>
            <a:r>
              <a:rPr dirty="0" spc="-380"/>
              <a:t> </a:t>
            </a:r>
            <a:r>
              <a:rPr dirty="0" spc="-320"/>
              <a:t>из: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274366" y="4456460"/>
            <a:ext cx="15671165" cy="3764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06400" indent="-403225">
              <a:lnSpc>
                <a:spcPct val="100000"/>
              </a:lnSpc>
              <a:spcBef>
                <a:spcPts val="100"/>
              </a:spcBef>
              <a:buSzPct val="90277"/>
              <a:buFont typeface="DejaVu Sans"/>
              <a:buChar char="□"/>
              <a:tabLst>
                <a:tab pos="406400" algn="l"/>
              </a:tabLst>
            </a:pPr>
            <a:r>
              <a:rPr dirty="0" sz="3600">
                <a:latin typeface="Arial"/>
                <a:cs typeface="Arial"/>
              </a:rPr>
              <a:t>медико-биологических</a:t>
            </a:r>
            <a:r>
              <a:rPr dirty="0" sz="3600" spc="55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возможностей</a:t>
            </a:r>
            <a:r>
              <a:rPr dirty="0" sz="3600" spc="555">
                <a:latin typeface="Arial"/>
                <a:cs typeface="Arial"/>
              </a:rPr>
              <a:t> </a:t>
            </a:r>
            <a:r>
              <a:rPr dirty="0" sz="3600" spc="-10">
                <a:latin typeface="Arial"/>
                <a:cs typeface="Arial"/>
              </a:rPr>
              <a:t>организма;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90"/>
              </a:spcBef>
              <a:buFont typeface="DejaVu Sans"/>
              <a:buChar char="□"/>
            </a:pPr>
            <a:endParaRPr sz="3600">
              <a:latin typeface="Arial"/>
              <a:cs typeface="Arial"/>
            </a:endParaRPr>
          </a:p>
          <a:p>
            <a:pPr marL="406400" indent="-403225">
              <a:lnSpc>
                <a:spcPct val="100000"/>
              </a:lnSpc>
              <a:buSzPct val="90277"/>
              <a:buFont typeface="DejaVu Sans"/>
              <a:buChar char="□"/>
              <a:tabLst>
                <a:tab pos="406400" algn="l"/>
              </a:tabLst>
            </a:pPr>
            <a:r>
              <a:rPr dirty="0" sz="3600">
                <a:latin typeface="Arial"/>
                <a:cs typeface="Arial"/>
              </a:rPr>
              <a:t>реабилитационных</a:t>
            </a:r>
            <a:r>
              <a:rPr dirty="0" sz="3600" spc="49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возможностей</a:t>
            </a:r>
            <a:r>
              <a:rPr dirty="0" sz="3600" spc="495">
                <a:latin typeface="Arial"/>
                <a:cs typeface="Arial"/>
              </a:rPr>
              <a:t> </a:t>
            </a:r>
            <a:r>
              <a:rPr dirty="0" sz="3600" spc="-10">
                <a:latin typeface="Arial"/>
                <a:cs typeface="Arial"/>
              </a:rPr>
              <a:t>личности;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85"/>
              </a:spcBef>
              <a:buFont typeface="DejaVu Sans"/>
              <a:buChar char="□"/>
            </a:pPr>
            <a:endParaRPr sz="3600">
              <a:latin typeface="Arial"/>
              <a:cs typeface="Arial"/>
            </a:endParaRPr>
          </a:p>
          <a:p>
            <a:pPr marL="12700" marR="5080" indent="-9525">
              <a:lnSpc>
                <a:spcPct val="116300"/>
              </a:lnSpc>
              <a:buSzPct val="90277"/>
              <a:buFont typeface="DejaVu Sans"/>
              <a:buChar char="□"/>
              <a:tabLst>
                <a:tab pos="406400" algn="l"/>
              </a:tabLst>
            </a:pPr>
            <a:r>
              <a:rPr dirty="0" sz="3600">
                <a:latin typeface="Arial"/>
                <a:cs typeface="Arial"/>
              </a:rPr>
              <a:t>	</a:t>
            </a:r>
            <a:r>
              <a:rPr dirty="0" sz="3600">
                <a:latin typeface="Arial"/>
                <a:cs typeface="Arial"/>
              </a:rPr>
              <a:t>реабилитационных</a:t>
            </a:r>
            <a:r>
              <a:rPr dirty="0" sz="3600" spc="114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возможностей</a:t>
            </a:r>
            <a:r>
              <a:rPr dirty="0" sz="3600" spc="114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микросоциума</a:t>
            </a:r>
            <a:r>
              <a:rPr dirty="0" sz="3600" spc="114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(общества</a:t>
            </a:r>
            <a:r>
              <a:rPr dirty="0" sz="3600" spc="120">
                <a:latin typeface="Arial"/>
                <a:cs typeface="Arial"/>
              </a:rPr>
              <a:t> </a:t>
            </a:r>
            <a:r>
              <a:rPr dirty="0" sz="3600" spc="110">
                <a:latin typeface="Arial"/>
                <a:cs typeface="Arial"/>
              </a:rPr>
              <a:t>в</a:t>
            </a:r>
            <a:r>
              <a:rPr dirty="0" sz="3600" spc="114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целом</a:t>
            </a:r>
            <a:r>
              <a:rPr dirty="0" sz="3600" spc="114">
                <a:latin typeface="Arial"/>
                <a:cs typeface="Arial"/>
              </a:rPr>
              <a:t> </a:t>
            </a:r>
            <a:r>
              <a:rPr dirty="0" sz="3600" spc="90">
                <a:latin typeface="Arial"/>
                <a:cs typeface="Arial"/>
              </a:rPr>
              <a:t>и </a:t>
            </a:r>
            <a:r>
              <a:rPr dirty="0" sz="3600" spc="75">
                <a:latin typeface="Arial"/>
                <a:cs typeface="Arial"/>
              </a:rPr>
              <a:t>значимого</a:t>
            </a:r>
            <a:r>
              <a:rPr dirty="0" sz="3600" spc="-4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окружения),</a:t>
            </a:r>
            <a:r>
              <a:rPr dirty="0" sz="3600" spc="-45">
                <a:latin typeface="Arial"/>
                <a:cs typeface="Arial"/>
              </a:rPr>
              <a:t> </a:t>
            </a:r>
            <a:r>
              <a:rPr dirty="0" sz="3600" spc="110">
                <a:latin typeface="Arial"/>
                <a:cs typeface="Arial"/>
              </a:rPr>
              <a:t>в</a:t>
            </a:r>
            <a:r>
              <a:rPr dirty="0" sz="3600" spc="-40">
                <a:latin typeface="Arial"/>
                <a:cs typeface="Arial"/>
              </a:rPr>
              <a:t> </a:t>
            </a:r>
            <a:r>
              <a:rPr dirty="0" sz="3600" spc="55">
                <a:latin typeface="Arial"/>
                <a:cs typeface="Arial"/>
              </a:rPr>
              <a:t>котором</a:t>
            </a:r>
            <a:r>
              <a:rPr dirty="0" sz="3600" spc="-45">
                <a:latin typeface="Arial"/>
                <a:cs typeface="Arial"/>
              </a:rPr>
              <a:t> </a:t>
            </a:r>
            <a:r>
              <a:rPr dirty="0" sz="3600" spc="-30">
                <a:latin typeface="Arial"/>
                <a:cs typeface="Arial"/>
              </a:rPr>
              <a:t>существует</a:t>
            </a:r>
            <a:r>
              <a:rPr dirty="0" sz="3600" spc="-4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ребенок-</a:t>
            </a:r>
            <a:r>
              <a:rPr dirty="0" sz="3600" spc="-10">
                <a:latin typeface="Arial"/>
                <a:cs typeface="Arial"/>
              </a:rPr>
              <a:t>инвалид.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30041" y="631304"/>
            <a:ext cx="13028294" cy="20066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1826895">
              <a:lnSpc>
                <a:spcPct val="116100"/>
              </a:lnSpc>
              <a:spcBef>
                <a:spcPts val="95"/>
              </a:spcBef>
            </a:pPr>
            <a:r>
              <a:rPr dirty="0" spc="-195">
                <a:solidFill>
                  <a:srgbClr val="FFFFFF"/>
                </a:solidFill>
              </a:rPr>
              <a:t>Классификация</a:t>
            </a:r>
            <a:r>
              <a:rPr dirty="0" spc="-400">
                <a:solidFill>
                  <a:srgbClr val="FFFFFF"/>
                </a:solidFill>
              </a:rPr>
              <a:t> </a:t>
            </a:r>
            <a:r>
              <a:rPr dirty="0" spc="-10">
                <a:solidFill>
                  <a:srgbClr val="FFFFFF"/>
                </a:solidFill>
              </a:rPr>
              <a:t>оценки </a:t>
            </a:r>
            <a:r>
              <a:rPr dirty="0" spc="-80">
                <a:solidFill>
                  <a:srgbClr val="FFFFFF"/>
                </a:solidFill>
              </a:rPr>
              <a:t>реабилитационного</a:t>
            </a:r>
            <a:r>
              <a:rPr dirty="0" spc="-345">
                <a:solidFill>
                  <a:srgbClr val="FFFFFF"/>
                </a:solidFill>
              </a:rPr>
              <a:t> </a:t>
            </a:r>
            <a:r>
              <a:rPr dirty="0" spc="-35">
                <a:solidFill>
                  <a:srgbClr val="FFFFFF"/>
                </a:solidFill>
              </a:rPr>
              <a:t>потенциала: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01650" y="3376965"/>
            <a:ext cx="17280255" cy="1939925"/>
          </a:xfrm>
          <a:prstGeom prst="rect">
            <a:avLst/>
          </a:prstGeom>
        </p:spPr>
        <p:txBody>
          <a:bodyPr wrap="square" lIns="0" tIns="1022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1)</a:t>
            </a:r>
            <a:r>
              <a:rPr dirty="0" sz="36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55">
                <a:solidFill>
                  <a:srgbClr val="FFFFFF"/>
                </a:solidFill>
                <a:latin typeface="Arial"/>
                <a:cs typeface="Arial"/>
              </a:rPr>
              <a:t>высокий</a:t>
            </a:r>
            <a:r>
              <a:rPr dirty="0" sz="36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dirty="0" sz="36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80">
                <a:solidFill>
                  <a:srgbClr val="FFFFFF"/>
                </a:solidFill>
                <a:latin typeface="Arial"/>
                <a:cs typeface="Arial"/>
              </a:rPr>
              <a:t>полное</a:t>
            </a:r>
            <a:r>
              <a:rPr dirty="0" sz="36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восстановление</a:t>
            </a:r>
            <a:r>
              <a:rPr dirty="0" sz="36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здоровья,</a:t>
            </a:r>
            <a:r>
              <a:rPr dirty="0" sz="36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всех</a:t>
            </a:r>
            <a:r>
              <a:rPr dirty="0" sz="36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70">
                <a:solidFill>
                  <a:srgbClr val="FFFFFF"/>
                </a:solidFill>
                <a:latin typeface="Arial"/>
                <a:cs typeface="Arial"/>
              </a:rPr>
              <a:t>категорий</a:t>
            </a:r>
            <a:r>
              <a:rPr dirty="0" sz="36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105">
                <a:solidFill>
                  <a:srgbClr val="FFFFFF"/>
                </a:solidFill>
                <a:latin typeface="Arial"/>
                <a:cs typeface="Arial"/>
              </a:rPr>
              <a:t>ограничений</a:t>
            </a:r>
            <a:endParaRPr sz="3600">
              <a:latin typeface="Arial"/>
              <a:cs typeface="Arial"/>
            </a:endParaRPr>
          </a:p>
          <a:p>
            <a:pPr marL="12700" marR="5080">
              <a:lnSpc>
                <a:spcPct val="116300"/>
              </a:lnSpc>
              <a:tabLst>
                <a:tab pos="4825365" algn="l"/>
                <a:tab pos="6830695" algn="l"/>
                <a:tab pos="9785985" algn="l"/>
                <a:tab pos="12306300" algn="l"/>
                <a:tab pos="13015594" algn="l"/>
                <a:tab pos="15587344" algn="l"/>
              </a:tabLst>
            </a:pP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жизнедеятельности,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полная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600" spc="45">
                <a:solidFill>
                  <a:srgbClr val="FFFFFF"/>
                </a:solidFill>
                <a:latin typeface="Arial"/>
                <a:cs typeface="Arial"/>
              </a:rPr>
              <a:t>интеграция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инвалида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600" spc="6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общество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(полная реабилитация);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01650" y="5929665"/>
            <a:ext cx="6162675" cy="1301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6300"/>
              </a:lnSpc>
              <a:spcBef>
                <a:spcPts val="100"/>
              </a:spcBef>
              <a:tabLst>
                <a:tab pos="894080" algn="l"/>
                <a:tab pos="3052445" algn="l"/>
                <a:tab pos="6002020" algn="l"/>
              </a:tabLst>
            </a:pPr>
            <a:r>
              <a:rPr dirty="0" sz="3600" spc="-25">
                <a:solidFill>
                  <a:srgbClr val="FFFFFF"/>
                </a:solidFill>
                <a:latin typeface="Arial"/>
                <a:cs typeface="Arial"/>
              </a:rPr>
              <a:t>2)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удовлетворительный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600" spc="-75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организма,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600" spc="60">
                <a:solidFill>
                  <a:srgbClr val="FFFFFF"/>
                </a:solidFill>
                <a:latin typeface="Arial"/>
                <a:cs typeface="Arial"/>
              </a:rPr>
              <a:t>выполнение</a:t>
            </a:r>
            <a:endParaRPr sz="36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913574" y="5929665"/>
            <a:ext cx="10867390" cy="1301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20979">
              <a:lnSpc>
                <a:spcPct val="116300"/>
              </a:lnSpc>
              <a:spcBef>
                <a:spcPts val="100"/>
              </a:spcBef>
              <a:tabLst>
                <a:tab pos="2849245" algn="l"/>
                <a:tab pos="6082030" algn="l"/>
                <a:tab pos="7776209" algn="l"/>
                <a:tab pos="9027160" algn="l"/>
                <a:tab pos="10593070" algn="l"/>
              </a:tabLst>
            </a:pP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умеренно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600" spc="50">
                <a:solidFill>
                  <a:srgbClr val="FFFFFF"/>
                </a:solidFill>
                <a:latin typeface="Arial"/>
                <a:cs typeface="Arial"/>
              </a:rPr>
              <a:t>выраженное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600" spc="50">
                <a:solidFill>
                  <a:srgbClr val="FFFFFF"/>
                </a:solidFill>
                <a:latin typeface="Arial"/>
                <a:cs typeface="Arial"/>
              </a:rPr>
              <a:t>нарушение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функций </a:t>
            </a:r>
            <a:r>
              <a:rPr dirty="0" sz="3600" spc="60">
                <a:solidFill>
                  <a:srgbClr val="FFFFFF"/>
                </a:solidFill>
                <a:latin typeface="Arial"/>
                <a:cs typeface="Arial"/>
              </a:rPr>
              <a:t>категорий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600" spc="-9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жизнедеятельности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600" spc="50">
                <a:solidFill>
                  <a:srgbClr val="FFFFFF"/>
                </a:solidFill>
                <a:latin typeface="Arial"/>
                <a:cs typeface="Arial"/>
              </a:rPr>
              <a:t>возможно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600" spc="60">
                <a:solidFill>
                  <a:srgbClr val="FFFFFF"/>
                </a:solidFill>
                <a:latin typeface="Arial"/>
                <a:cs typeface="Arial"/>
              </a:rPr>
              <a:t>в</a:t>
            </a:r>
            <a:endParaRPr sz="36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01650" y="7206015"/>
            <a:ext cx="17280890" cy="2578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6300"/>
              </a:lnSpc>
              <a:spcBef>
                <a:spcPts val="100"/>
              </a:spcBef>
            </a:pPr>
            <a:r>
              <a:rPr dirty="0" sz="3600" spc="95">
                <a:solidFill>
                  <a:srgbClr val="FFFFFF"/>
                </a:solidFill>
                <a:latin typeface="Arial"/>
                <a:cs typeface="Arial"/>
              </a:rPr>
              <a:t>ограниченном</a:t>
            </a:r>
            <a:r>
              <a:rPr dirty="0" sz="3600" spc="2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объеме</a:t>
            </a:r>
            <a:r>
              <a:rPr dirty="0" sz="3600" spc="2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или</a:t>
            </a:r>
            <a:r>
              <a:rPr dirty="0" sz="3600" spc="2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3600" spc="2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110">
                <a:solidFill>
                  <a:srgbClr val="FFFFFF"/>
                </a:solidFill>
                <a:latin typeface="Arial"/>
                <a:cs typeface="Arial"/>
              </a:rPr>
              <a:t>помощью</a:t>
            </a:r>
            <a:r>
              <a:rPr dirty="0" sz="3600" spc="2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технических</a:t>
            </a:r>
            <a:r>
              <a:rPr dirty="0" sz="3600" spc="2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вспомогательных</a:t>
            </a:r>
            <a:r>
              <a:rPr dirty="0" sz="3600" spc="2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средств,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переход</a:t>
            </a:r>
            <a:r>
              <a:rPr dirty="0" sz="3600" spc="75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от</a:t>
            </a:r>
            <a:r>
              <a:rPr dirty="0" sz="3600" spc="75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100">
                <a:solidFill>
                  <a:srgbClr val="FFFFFF"/>
                </a:solidFill>
                <a:latin typeface="Arial"/>
                <a:cs typeface="Arial"/>
              </a:rPr>
              <a:t>полной</a:t>
            </a:r>
            <a:r>
              <a:rPr dirty="0" sz="3600" spc="75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6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dirty="0" sz="3600" spc="75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75">
                <a:solidFill>
                  <a:srgbClr val="FFFFFF"/>
                </a:solidFill>
                <a:latin typeface="Arial"/>
                <a:cs typeface="Arial"/>
              </a:rPr>
              <a:t>частичной</a:t>
            </a:r>
            <a:r>
              <a:rPr dirty="0" sz="3600" spc="76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55">
                <a:solidFill>
                  <a:srgbClr val="FFFFFF"/>
                </a:solidFill>
                <a:latin typeface="Arial"/>
                <a:cs typeface="Arial"/>
              </a:rPr>
              <a:t>социальной</a:t>
            </a:r>
            <a:r>
              <a:rPr dirty="0" sz="3600" spc="75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поддержке,</a:t>
            </a:r>
            <a:r>
              <a:rPr dirty="0" sz="3600" spc="75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50">
                <a:solidFill>
                  <a:srgbClr val="FFFFFF"/>
                </a:solidFill>
                <a:latin typeface="Arial"/>
                <a:cs typeface="Arial"/>
              </a:rPr>
              <a:t>расширение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способностей</a:t>
            </a:r>
            <a:r>
              <a:rPr dirty="0" sz="3600" spc="2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6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dirty="0" sz="3600" spc="2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75">
                <a:solidFill>
                  <a:srgbClr val="FFFFFF"/>
                </a:solidFill>
                <a:latin typeface="Arial"/>
                <a:cs typeface="Arial"/>
              </a:rPr>
              <a:t>интеграции</a:t>
            </a:r>
            <a:r>
              <a:rPr dirty="0" sz="3600" spc="2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(частичная</a:t>
            </a:r>
            <a:r>
              <a:rPr dirty="0" sz="3600" spc="2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реабилитация</a:t>
            </a:r>
            <a:r>
              <a:rPr dirty="0" sz="3600" spc="2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dirty="0" sz="3600" spc="2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перевод</a:t>
            </a:r>
            <a:r>
              <a:rPr dirty="0" sz="3600" spc="2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инвалида</a:t>
            </a:r>
            <a:r>
              <a:rPr dirty="0" sz="3600" spc="2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50">
                <a:solidFill>
                  <a:srgbClr val="FFFFFF"/>
                </a:solidFill>
                <a:latin typeface="Arial"/>
                <a:cs typeface="Arial"/>
              </a:rPr>
              <a:t>из</a:t>
            </a:r>
            <a:r>
              <a:rPr dirty="0" sz="3600" spc="2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50">
                <a:solidFill>
                  <a:srgbClr val="FFFFFF"/>
                </a:solidFill>
                <a:latin typeface="Arial"/>
                <a:cs typeface="Arial"/>
              </a:rPr>
              <a:t>1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или</a:t>
            </a:r>
            <a:r>
              <a:rPr dirty="0" sz="36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dirty="0" sz="36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95">
                <a:solidFill>
                  <a:srgbClr val="FFFFFF"/>
                </a:solidFill>
                <a:latin typeface="Arial"/>
                <a:cs typeface="Arial"/>
              </a:rPr>
              <a:t>группы</a:t>
            </a:r>
            <a:r>
              <a:rPr dirty="0" sz="36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11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dirty="0" sz="36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dirty="0" sz="36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70">
                <a:solidFill>
                  <a:srgbClr val="FFFFFF"/>
                </a:solidFill>
                <a:latin typeface="Arial"/>
                <a:cs typeface="Arial"/>
              </a:rPr>
              <a:t>группу</a:t>
            </a:r>
            <a:r>
              <a:rPr dirty="0" sz="36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инвалидности);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740533" y="1558931"/>
            <a:ext cx="16807180" cy="7045325"/>
          </a:xfrm>
          <a:prstGeom prst="rect">
            <a:avLst/>
          </a:prstGeom>
        </p:spPr>
        <p:txBody>
          <a:bodyPr wrap="square" lIns="0" tIns="102235" rIns="0" bIns="0" rtlCol="0" vert="horz">
            <a:spAutoFit/>
          </a:bodyPr>
          <a:lstStyle/>
          <a:p>
            <a:pPr algn="just" marL="516255" indent="-503555">
              <a:lnSpc>
                <a:spcPct val="100000"/>
              </a:lnSpc>
              <a:spcBef>
                <a:spcPts val="805"/>
              </a:spcBef>
              <a:buAutoNum type="arabicParenR" startAt="3"/>
              <a:tabLst>
                <a:tab pos="516255" algn="l"/>
              </a:tabLst>
            </a:pPr>
            <a:r>
              <a:rPr dirty="0" sz="3600" spc="110">
                <a:solidFill>
                  <a:srgbClr val="FFFFFF"/>
                </a:solidFill>
                <a:latin typeface="Arial"/>
                <a:cs typeface="Arial"/>
              </a:rPr>
              <a:t>низкий</a:t>
            </a:r>
            <a:r>
              <a:rPr dirty="0" sz="36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dirty="0" sz="36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60">
                <a:solidFill>
                  <a:srgbClr val="FFFFFF"/>
                </a:solidFill>
                <a:latin typeface="Arial"/>
                <a:cs typeface="Arial"/>
              </a:rPr>
              <a:t>выраженное</a:t>
            </a:r>
            <a:r>
              <a:rPr dirty="0" sz="36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60">
                <a:solidFill>
                  <a:srgbClr val="FFFFFF"/>
                </a:solidFill>
                <a:latin typeface="Arial"/>
                <a:cs typeface="Arial"/>
              </a:rPr>
              <a:t>нарушение</a:t>
            </a:r>
            <a:r>
              <a:rPr dirty="0" sz="36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функций</a:t>
            </a:r>
            <a:r>
              <a:rPr dirty="0" sz="36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организма,</a:t>
            </a:r>
            <a:r>
              <a:rPr dirty="0" sz="36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значительные</a:t>
            </a:r>
            <a:endParaRPr sz="3600">
              <a:latin typeface="Arial"/>
              <a:cs typeface="Arial"/>
            </a:endParaRPr>
          </a:p>
          <a:p>
            <a:pPr algn="just" marL="12700" marR="5080">
              <a:lnSpc>
                <a:spcPct val="116300"/>
              </a:lnSpc>
            </a:pPr>
            <a:r>
              <a:rPr dirty="0" sz="3600" spc="95">
                <a:solidFill>
                  <a:srgbClr val="FFFFFF"/>
                </a:solidFill>
                <a:latin typeface="Arial"/>
                <a:cs typeface="Arial"/>
              </a:rPr>
              <a:t>ограничения</a:t>
            </a:r>
            <a:r>
              <a:rPr dirty="0" sz="3600" spc="21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11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dirty="0" sz="3600" spc="21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80">
                <a:solidFill>
                  <a:srgbClr val="FFFFFF"/>
                </a:solidFill>
                <a:latin typeface="Arial"/>
                <a:cs typeface="Arial"/>
              </a:rPr>
              <a:t>выполнении</a:t>
            </a:r>
            <a:r>
              <a:rPr dirty="0" sz="3600" spc="21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большинства</a:t>
            </a:r>
            <a:r>
              <a:rPr dirty="0" sz="3600" spc="21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70">
                <a:solidFill>
                  <a:srgbClr val="FFFFFF"/>
                </a:solidFill>
                <a:latin typeface="Arial"/>
                <a:cs typeface="Arial"/>
              </a:rPr>
              <a:t>категорий</a:t>
            </a:r>
            <a:r>
              <a:rPr dirty="0" sz="3600" spc="21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жизнедеятельности, </a:t>
            </a:r>
            <a:r>
              <a:rPr dirty="0" sz="3600" spc="55">
                <a:solidFill>
                  <a:srgbClr val="FFFFFF"/>
                </a:solidFill>
                <a:latin typeface="Arial"/>
                <a:cs typeface="Arial"/>
              </a:rPr>
              <a:t>потребность</a:t>
            </a:r>
            <a:r>
              <a:rPr dirty="0" sz="3600" spc="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11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dirty="0" sz="3600" spc="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75">
                <a:solidFill>
                  <a:srgbClr val="FFFFFF"/>
                </a:solidFill>
                <a:latin typeface="Arial"/>
                <a:cs typeface="Arial"/>
              </a:rPr>
              <a:t>постоянной</a:t>
            </a:r>
            <a:r>
              <a:rPr dirty="0" sz="3600" spc="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55">
                <a:solidFill>
                  <a:srgbClr val="FFFFFF"/>
                </a:solidFill>
                <a:latin typeface="Arial"/>
                <a:cs typeface="Arial"/>
              </a:rPr>
              <a:t>социальной</a:t>
            </a:r>
            <a:r>
              <a:rPr dirty="0" sz="3600" spc="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поддержке</a:t>
            </a:r>
            <a:r>
              <a:rPr dirty="0" sz="3600" spc="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(частичная</a:t>
            </a:r>
            <a:r>
              <a:rPr dirty="0" sz="3600" spc="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реабилитация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перевод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50">
                <a:solidFill>
                  <a:srgbClr val="FFFFFF"/>
                </a:solidFill>
                <a:latin typeface="Arial"/>
                <a:cs typeface="Arial"/>
              </a:rPr>
              <a:t>из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dirty="0" sz="36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95">
                <a:solidFill>
                  <a:srgbClr val="FFFFFF"/>
                </a:solidFill>
                <a:latin typeface="Arial"/>
                <a:cs typeface="Arial"/>
              </a:rPr>
              <a:t>группы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95">
                <a:solidFill>
                  <a:srgbClr val="FFFFFF"/>
                </a:solidFill>
                <a:latin typeface="Arial"/>
                <a:cs typeface="Arial"/>
              </a:rPr>
              <a:t>во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dirty="0" sz="36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70">
                <a:solidFill>
                  <a:srgbClr val="FFFFFF"/>
                </a:solidFill>
                <a:latin typeface="Arial"/>
                <a:cs typeface="Arial"/>
              </a:rPr>
              <a:t>группу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 инвалидности);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85"/>
              </a:spcBef>
            </a:pPr>
            <a:endParaRPr sz="3600">
              <a:latin typeface="Arial"/>
              <a:cs typeface="Arial"/>
            </a:endParaRPr>
          </a:p>
          <a:p>
            <a:pPr algn="just" marL="12700" marR="5715" indent="895350">
              <a:lnSpc>
                <a:spcPct val="116300"/>
              </a:lnSpc>
              <a:buAutoNum type="arabicParenR" startAt="4"/>
              <a:tabLst>
                <a:tab pos="908050" algn="l"/>
              </a:tabLst>
            </a:pP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отсутствие</a:t>
            </a:r>
            <a:r>
              <a:rPr dirty="0" sz="3600" spc="345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dirty="0" sz="3600" spc="60">
                <a:solidFill>
                  <a:srgbClr val="FFFFFF"/>
                </a:solidFill>
                <a:latin typeface="Arial"/>
                <a:cs typeface="Arial"/>
              </a:rPr>
              <a:t>реабилитационного</a:t>
            </a:r>
            <a:r>
              <a:rPr dirty="0" sz="3600" spc="345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потенциала</a:t>
            </a:r>
            <a:r>
              <a:rPr dirty="0" sz="3600" spc="345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dirty="0" sz="3600" spc="345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dirty="0" sz="3600" spc="55">
                <a:solidFill>
                  <a:srgbClr val="FFFFFF"/>
                </a:solidFill>
                <a:latin typeface="Arial"/>
                <a:cs typeface="Arial"/>
              </a:rPr>
              <a:t>резко</a:t>
            </a:r>
            <a:r>
              <a:rPr dirty="0" sz="3600" spc="345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dirty="0" sz="3600" spc="50">
                <a:solidFill>
                  <a:srgbClr val="FFFFFF"/>
                </a:solidFill>
                <a:latin typeface="Arial"/>
                <a:cs typeface="Arial"/>
              </a:rPr>
              <a:t>выраженное нарушение</a:t>
            </a:r>
            <a:endParaRPr sz="3600">
              <a:latin typeface="Arial"/>
              <a:cs typeface="Arial"/>
            </a:endParaRPr>
          </a:p>
          <a:p>
            <a:pPr algn="just" marL="12700" marR="10160">
              <a:lnSpc>
                <a:spcPct val="116300"/>
              </a:lnSpc>
            </a:pP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функций</a:t>
            </a:r>
            <a:r>
              <a:rPr dirty="0" sz="3600" spc="27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организма,</a:t>
            </a:r>
            <a:r>
              <a:rPr dirty="0" sz="3600" spc="28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55">
                <a:solidFill>
                  <a:srgbClr val="FFFFFF"/>
                </a:solidFill>
                <a:latin typeface="Arial"/>
                <a:cs typeface="Arial"/>
              </a:rPr>
              <a:t>невозможность</a:t>
            </a:r>
            <a:r>
              <a:rPr dirty="0" sz="3600" spc="27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55">
                <a:solidFill>
                  <a:srgbClr val="FFFFFF"/>
                </a:solidFill>
                <a:latin typeface="Arial"/>
                <a:cs typeface="Arial"/>
              </a:rPr>
              <a:t>компенсации</a:t>
            </a:r>
            <a:r>
              <a:rPr dirty="0" sz="3600" spc="28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или</a:t>
            </a:r>
            <a:r>
              <a:rPr dirty="0" sz="3600" spc="27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самостоятельного </a:t>
            </a:r>
            <a:r>
              <a:rPr dirty="0" sz="3600" spc="80">
                <a:solidFill>
                  <a:srgbClr val="FFFFFF"/>
                </a:solidFill>
                <a:latin typeface="Arial"/>
                <a:cs typeface="Arial"/>
              </a:rPr>
              <a:t>выполнения</a:t>
            </a:r>
            <a:r>
              <a:rPr dirty="0" sz="3600" spc="8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65">
                <a:solidFill>
                  <a:srgbClr val="FFFFFF"/>
                </a:solidFill>
                <a:latin typeface="Arial"/>
                <a:cs typeface="Arial"/>
              </a:rPr>
              <a:t>основных</a:t>
            </a:r>
            <a:r>
              <a:rPr dirty="0" sz="3600" spc="8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55">
                <a:solidFill>
                  <a:srgbClr val="FFFFFF"/>
                </a:solidFill>
                <a:latin typeface="Arial"/>
                <a:cs typeface="Arial"/>
              </a:rPr>
              <a:t>видов</a:t>
            </a:r>
            <a:r>
              <a:rPr dirty="0" sz="3600" spc="8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деятельности,</a:t>
            </a:r>
            <a:r>
              <a:rPr dirty="0" sz="3600" spc="8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55">
                <a:solidFill>
                  <a:srgbClr val="FFFFFF"/>
                </a:solidFill>
                <a:latin typeface="Arial"/>
                <a:cs typeface="Arial"/>
              </a:rPr>
              <a:t>потребность</a:t>
            </a:r>
            <a:r>
              <a:rPr dirty="0" sz="3600" spc="9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11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dirty="0" sz="3600" spc="8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65">
                <a:solidFill>
                  <a:srgbClr val="FFFFFF"/>
                </a:solidFill>
                <a:latin typeface="Arial"/>
                <a:cs typeface="Arial"/>
              </a:rPr>
              <a:t>постороннем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уходе</a:t>
            </a:r>
            <a:r>
              <a:rPr dirty="0" sz="3600" spc="57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(реабилитация</a:t>
            </a:r>
            <a:r>
              <a:rPr dirty="0" sz="3600" spc="57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невозможна,</a:t>
            </a:r>
            <a:r>
              <a:rPr dirty="0" sz="3600" spc="58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стабильность</a:t>
            </a:r>
            <a:r>
              <a:rPr dirty="0" sz="3600" spc="57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инвалидности</a:t>
            </a:r>
            <a:r>
              <a:rPr dirty="0" sz="3600" spc="58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>
                <a:solidFill>
                  <a:srgbClr val="FFFFFF"/>
                </a:solidFill>
                <a:latin typeface="Arial"/>
                <a:cs typeface="Arial"/>
              </a:rPr>
              <a:t>или</a:t>
            </a:r>
            <a:r>
              <a:rPr dirty="0" sz="3600" spc="575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600" spc="-25">
                <a:solidFill>
                  <a:srgbClr val="FFFFFF"/>
                </a:solidFill>
                <a:latin typeface="Arial"/>
                <a:cs typeface="Arial"/>
              </a:rPr>
              <a:t>ее 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утяжеление).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5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55261" y="3822068"/>
            <a:ext cx="16972280" cy="42259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5615">
              <a:lnSpc>
                <a:spcPct val="115799"/>
              </a:lnSpc>
              <a:spcBef>
                <a:spcPts val="100"/>
              </a:spcBef>
              <a:buAutoNum type="arabicParenR"/>
              <a:tabLst>
                <a:tab pos="488315" algn="l"/>
              </a:tabLst>
            </a:pPr>
            <a:r>
              <a:rPr dirty="0" sz="3400" spc="50">
                <a:latin typeface="Arial"/>
                <a:cs typeface="Arial"/>
              </a:rPr>
              <a:t>благоприятный</a:t>
            </a:r>
            <a:r>
              <a:rPr dirty="0" sz="3400" spc="4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-</a:t>
            </a:r>
            <a:r>
              <a:rPr dirty="0" sz="3400" spc="45">
                <a:latin typeface="Arial"/>
                <a:cs typeface="Arial"/>
              </a:rPr>
              <a:t> </a:t>
            </a:r>
            <a:r>
              <a:rPr dirty="0" sz="3400" spc="60">
                <a:latin typeface="Arial"/>
                <a:cs typeface="Arial"/>
              </a:rPr>
              <a:t>полное</a:t>
            </a:r>
            <a:r>
              <a:rPr dirty="0" sz="3400" spc="4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выздоровление</a:t>
            </a:r>
            <a:r>
              <a:rPr dirty="0" sz="3400" spc="5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(полное</a:t>
            </a:r>
            <a:r>
              <a:rPr dirty="0" sz="3400" spc="4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восстановление)</a:t>
            </a:r>
            <a:r>
              <a:rPr dirty="0" sz="3400" spc="45">
                <a:latin typeface="Arial"/>
                <a:cs typeface="Arial"/>
              </a:rPr>
              <a:t> </a:t>
            </a:r>
            <a:r>
              <a:rPr dirty="0" sz="3400" spc="-25">
                <a:latin typeface="Arial"/>
                <a:cs typeface="Arial"/>
              </a:rPr>
              <a:t>или </a:t>
            </a:r>
            <a:r>
              <a:rPr dirty="0" sz="3400">
                <a:latin typeface="Arial"/>
                <a:cs typeface="Arial"/>
              </a:rPr>
              <a:t>компенсация</a:t>
            </a:r>
            <a:r>
              <a:rPr dirty="0" sz="3400" spc="-10">
                <a:latin typeface="Arial"/>
                <a:cs typeface="Arial"/>
              </a:rPr>
              <a:t> </a:t>
            </a:r>
            <a:r>
              <a:rPr dirty="0" sz="3400" spc="50">
                <a:latin typeface="Arial"/>
                <a:cs typeface="Arial"/>
              </a:rPr>
              <a:t>нарушенных</a:t>
            </a:r>
            <a:r>
              <a:rPr dirty="0" sz="3400" spc="-1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функций</a:t>
            </a:r>
            <a:r>
              <a:rPr dirty="0" sz="3400" spc="-5">
                <a:latin typeface="Arial"/>
                <a:cs typeface="Arial"/>
              </a:rPr>
              <a:t> </a:t>
            </a:r>
            <a:r>
              <a:rPr dirty="0" sz="3400" spc="45">
                <a:latin typeface="Arial"/>
                <a:cs typeface="Arial"/>
              </a:rPr>
              <a:t>организма</a:t>
            </a:r>
            <a:r>
              <a:rPr dirty="0" sz="3400" spc="-10">
                <a:latin typeface="Arial"/>
                <a:cs typeface="Arial"/>
              </a:rPr>
              <a:t> </a:t>
            </a:r>
            <a:r>
              <a:rPr dirty="0" sz="3400" spc="130">
                <a:latin typeface="Arial"/>
                <a:cs typeface="Arial"/>
              </a:rPr>
              <a:t>и</a:t>
            </a:r>
            <a:r>
              <a:rPr dirty="0" sz="3400" spc="-10">
                <a:latin typeface="Arial"/>
                <a:cs typeface="Arial"/>
              </a:rPr>
              <a:t> </a:t>
            </a:r>
            <a:r>
              <a:rPr dirty="0" sz="3400" spc="105">
                <a:latin typeface="Arial"/>
                <a:cs typeface="Arial"/>
              </a:rPr>
              <a:t>ограничений</a:t>
            </a:r>
            <a:r>
              <a:rPr dirty="0" sz="3400" spc="-5">
                <a:latin typeface="Arial"/>
                <a:cs typeface="Arial"/>
              </a:rPr>
              <a:t> </a:t>
            </a:r>
            <a:r>
              <a:rPr dirty="0" sz="3400" spc="-10">
                <a:latin typeface="Arial"/>
                <a:cs typeface="Arial"/>
              </a:rPr>
              <a:t>жизнедеятельности;</a:t>
            </a:r>
            <a:endParaRPr sz="3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15"/>
              </a:spcBef>
              <a:buFont typeface="Arial"/>
              <a:buAutoNum type="arabicParenR"/>
            </a:pPr>
            <a:endParaRPr sz="3400">
              <a:latin typeface="Arial"/>
              <a:cs typeface="Arial"/>
            </a:endParaRPr>
          </a:p>
          <a:p>
            <a:pPr marL="12700" marR="1076960" indent="475615">
              <a:lnSpc>
                <a:spcPct val="115799"/>
              </a:lnSpc>
              <a:buAutoNum type="arabicParenR"/>
              <a:tabLst>
                <a:tab pos="488315" algn="l"/>
              </a:tabLst>
            </a:pPr>
            <a:r>
              <a:rPr dirty="0" sz="3400">
                <a:latin typeface="Arial"/>
                <a:cs typeface="Arial"/>
              </a:rPr>
              <a:t>относительно</a:t>
            </a:r>
            <a:r>
              <a:rPr dirty="0" sz="3400" spc="75">
                <a:latin typeface="Arial"/>
                <a:cs typeface="Arial"/>
              </a:rPr>
              <a:t> </a:t>
            </a:r>
            <a:r>
              <a:rPr dirty="0" sz="3400" spc="50">
                <a:latin typeface="Arial"/>
                <a:cs typeface="Arial"/>
              </a:rPr>
              <a:t>благоприятный</a:t>
            </a:r>
            <a:r>
              <a:rPr dirty="0" sz="3400" spc="8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-</a:t>
            </a:r>
            <a:r>
              <a:rPr dirty="0" sz="3400" spc="80">
                <a:latin typeface="Arial"/>
                <a:cs typeface="Arial"/>
              </a:rPr>
              <a:t> </a:t>
            </a:r>
            <a:r>
              <a:rPr dirty="0" sz="3400" spc="60">
                <a:latin typeface="Arial"/>
                <a:cs typeface="Arial"/>
              </a:rPr>
              <a:t>неполное</a:t>
            </a:r>
            <a:r>
              <a:rPr dirty="0" sz="3400" spc="8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выздоровление</a:t>
            </a:r>
            <a:r>
              <a:rPr dirty="0" sz="3400" spc="8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с</a:t>
            </a:r>
            <a:r>
              <a:rPr dirty="0" sz="3400" spc="75">
                <a:latin typeface="Arial"/>
                <a:cs typeface="Arial"/>
              </a:rPr>
              <a:t> </a:t>
            </a:r>
            <a:r>
              <a:rPr dirty="0" sz="3400" spc="-10">
                <a:latin typeface="Arial"/>
                <a:cs typeface="Arial"/>
              </a:rPr>
              <a:t>остаточными </a:t>
            </a:r>
            <a:r>
              <a:rPr dirty="0" sz="3400" spc="50">
                <a:latin typeface="Arial"/>
                <a:cs typeface="Arial"/>
              </a:rPr>
              <a:t>проявлениями</a:t>
            </a:r>
            <a:r>
              <a:rPr dirty="0" sz="3400" spc="-50">
                <a:latin typeface="Arial"/>
                <a:cs typeface="Arial"/>
              </a:rPr>
              <a:t> </a:t>
            </a:r>
            <a:r>
              <a:rPr dirty="0" sz="3400" spc="-10">
                <a:latin typeface="Arial"/>
                <a:cs typeface="Arial"/>
              </a:rPr>
              <a:t>заболевания,</a:t>
            </a:r>
            <a:r>
              <a:rPr dirty="0" sz="3400" spc="-4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последствий</a:t>
            </a:r>
            <a:r>
              <a:rPr dirty="0" sz="3400" spc="-4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травм</a:t>
            </a:r>
            <a:r>
              <a:rPr dirty="0" sz="3400" spc="-4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или</a:t>
            </a:r>
            <a:r>
              <a:rPr dirty="0" sz="3400" spc="-45">
                <a:latin typeface="Arial"/>
                <a:cs typeface="Arial"/>
              </a:rPr>
              <a:t> </a:t>
            </a:r>
            <a:r>
              <a:rPr dirty="0" sz="3400" spc="-85">
                <a:latin typeface="Arial"/>
                <a:cs typeface="Arial"/>
              </a:rPr>
              <a:t>дефектов,</a:t>
            </a:r>
            <a:r>
              <a:rPr dirty="0" sz="3400" spc="-50">
                <a:latin typeface="Arial"/>
                <a:cs typeface="Arial"/>
              </a:rPr>
              <a:t> </a:t>
            </a:r>
            <a:r>
              <a:rPr dirty="0" sz="3400" spc="-10">
                <a:latin typeface="Arial"/>
                <a:cs typeface="Arial"/>
              </a:rPr>
              <a:t>уменьшение, </a:t>
            </a:r>
            <a:r>
              <a:rPr dirty="0" sz="3400">
                <a:latin typeface="Arial"/>
                <a:cs typeface="Arial"/>
              </a:rPr>
              <a:t>стабилизация</a:t>
            </a:r>
            <a:r>
              <a:rPr dirty="0" sz="3400" spc="1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или</a:t>
            </a:r>
            <a:r>
              <a:rPr dirty="0" sz="3400" spc="2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частичная</a:t>
            </a:r>
            <a:r>
              <a:rPr dirty="0" sz="3400" spc="15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компенсация</a:t>
            </a:r>
            <a:r>
              <a:rPr dirty="0" sz="3400" spc="20">
                <a:latin typeface="Arial"/>
                <a:cs typeface="Arial"/>
              </a:rPr>
              <a:t> </a:t>
            </a:r>
            <a:r>
              <a:rPr dirty="0" sz="3400" spc="50">
                <a:latin typeface="Arial"/>
                <a:cs typeface="Arial"/>
              </a:rPr>
              <a:t>нарушенных</a:t>
            </a:r>
            <a:r>
              <a:rPr dirty="0" sz="3400" spc="20">
                <a:latin typeface="Arial"/>
                <a:cs typeface="Arial"/>
              </a:rPr>
              <a:t> </a:t>
            </a:r>
            <a:r>
              <a:rPr dirty="0" sz="3400">
                <a:latin typeface="Arial"/>
                <a:cs typeface="Arial"/>
              </a:rPr>
              <a:t>функций</a:t>
            </a:r>
            <a:r>
              <a:rPr dirty="0" sz="3400" spc="15">
                <a:latin typeface="Arial"/>
                <a:cs typeface="Arial"/>
              </a:rPr>
              <a:t> </a:t>
            </a:r>
            <a:r>
              <a:rPr dirty="0" sz="3400" spc="45">
                <a:latin typeface="Arial"/>
                <a:cs typeface="Arial"/>
              </a:rPr>
              <a:t>организма</a:t>
            </a:r>
            <a:r>
              <a:rPr dirty="0" sz="3400" spc="20">
                <a:latin typeface="Arial"/>
                <a:cs typeface="Arial"/>
              </a:rPr>
              <a:t> </a:t>
            </a:r>
            <a:r>
              <a:rPr dirty="0" sz="3400" spc="80">
                <a:latin typeface="Arial"/>
                <a:cs typeface="Arial"/>
              </a:rPr>
              <a:t>и </a:t>
            </a:r>
            <a:r>
              <a:rPr dirty="0" sz="3400" spc="105">
                <a:latin typeface="Arial"/>
                <a:cs typeface="Arial"/>
              </a:rPr>
              <a:t>ограничений</a:t>
            </a:r>
            <a:r>
              <a:rPr dirty="0" sz="3400" spc="-25">
                <a:latin typeface="Arial"/>
                <a:cs typeface="Arial"/>
              </a:rPr>
              <a:t> </a:t>
            </a:r>
            <a:r>
              <a:rPr dirty="0" sz="3400" spc="-10">
                <a:latin typeface="Arial"/>
                <a:cs typeface="Arial"/>
              </a:rPr>
              <a:t>жизнедеятельности;</a:t>
            </a:r>
            <a:endParaRPr sz="3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863613" y="1005272"/>
            <a:ext cx="12560935" cy="8788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90"/>
              <a:t>Оценка</a:t>
            </a:r>
            <a:r>
              <a:rPr dirty="0" spc="-380"/>
              <a:t> </a:t>
            </a:r>
            <a:r>
              <a:rPr dirty="0" spc="-120"/>
              <a:t>клинического</a:t>
            </a:r>
            <a:r>
              <a:rPr dirty="0" spc="-380"/>
              <a:t> </a:t>
            </a:r>
            <a:r>
              <a:rPr dirty="0" spc="-185"/>
              <a:t>прогноза: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046594" y="0"/>
            <a:ext cx="66675" cy="10287000"/>
            <a:chOff x="1046594" y="0"/>
            <a:chExt cx="66675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1073566" y="1238249"/>
              <a:ext cx="9525" cy="9048750"/>
            </a:xfrm>
            <a:custGeom>
              <a:avLst/>
              <a:gdLst/>
              <a:ahLst/>
              <a:cxnLst/>
              <a:rect l="l" t="t" r="r" b="b"/>
              <a:pathLst>
                <a:path w="9525" h="9048750">
                  <a:moveTo>
                    <a:pt x="0" y="9048750"/>
                  </a:moveTo>
                  <a:lnTo>
                    <a:pt x="9525" y="9048750"/>
                  </a:lnTo>
                  <a:lnTo>
                    <a:pt x="9525" y="0"/>
                  </a:lnTo>
                  <a:lnTo>
                    <a:pt x="0" y="0"/>
                  </a:lnTo>
                  <a:lnTo>
                    <a:pt x="0" y="9048750"/>
                  </a:lnTo>
                  <a:close/>
                </a:path>
              </a:pathLst>
            </a:custGeom>
            <a:solidFill>
              <a:srgbClr val="FE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046594" y="0"/>
              <a:ext cx="66675" cy="1238250"/>
            </a:xfrm>
            <a:custGeom>
              <a:avLst/>
              <a:gdLst/>
              <a:ahLst/>
              <a:cxnLst/>
              <a:rect l="l" t="t" r="r" b="b"/>
              <a:pathLst>
                <a:path w="66675" h="1238250">
                  <a:moveTo>
                    <a:pt x="66675" y="1238250"/>
                  </a:moveTo>
                  <a:lnTo>
                    <a:pt x="0" y="1238250"/>
                  </a:lnTo>
                  <a:lnTo>
                    <a:pt x="0" y="0"/>
                  </a:lnTo>
                  <a:lnTo>
                    <a:pt x="66675" y="0"/>
                  </a:lnTo>
                  <a:lnTo>
                    <a:pt x="66675" y="1238250"/>
                  </a:lnTo>
                  <a:close/>
                </a:path>
              </a:pathLst>
            </a:custGeom>
            <a:solidFill>
              <a:srgbClr val="BFE7D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79781" y="4063351"/>
            <a:ext cx="14728825" cy="20066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916940" marR="5080" indent="-904875">
              <a:lnSpc>
                <a:spcPct val="116100"/>
              </a:lnSpc>
              <a:spcBef>
                <a:spcPts val="95"/>
              </a:spcBef>
            </a:pPr>
            <a:r>
              <a:rPr dirty="0" spc="-70">
                <a:solidFill>
                  <a:srgbClr val="FFFFFF"/>
                </a:solidFill>
              </a:rPr>
              <a:t>Объект,</a:t>
            </a:r>
            <a:r>
              <a:rPr dirty="0" spc="-385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предмет</a:t>
            </a:r>
            <a:r>
              <a:rPr dirty="0" spc="-385">
                <a:solidFill>
                  <a:srgbClr val="FFFFFF"/>
                </a:solidFill>
              </a:rPr>
              <a:t> </a:t>
            </a:r>
            <a:r>
              <a:rPr dirty="0" spc="114">
                <a:solidFill>
                  <a:srgbClr val="FFFFFF"/>
                </a:solidFill>
              </a:rPr>
              <a:t>и</a:t>
            </a:r>
            <a:r>
              <a:rPr dirty="0" spc="-385">
                <a:solidFill>
                  <a:srgbClr val="FFFFFF"/>
                </a:solidFill>
              </a:rPr>
              <a:t> </a:t>
            </a:r>
            <a:r>
              <a:rPr dirty="0" spc="-140">
                <a:solidFill>
                  <a:srgbClr val="FFFFFF"/>
                </a:solidFill>
              </a:rPr>
              <a:t>задачи</a:t>
            </a:r>
            <a:r>
              <a:rPr dirty="0" spc="-385">
                <a:solidFill>
                  <a:srgbClr val="FFFFFF"/>
                </a:solidFill>
              </a:rPr>
              <a:t> </a:t>
            </a:r>
            <a:r>
              <a:rPr dirty="0" spc="-135">
                <a:solidFill>
                  <a:srgbClr val="FFFFFF"/>
                </a:solidFill>
              </a:rPr>
              <a:t>экспертно- </a:t>
            </a:r>
            <a:r>
              <a:rPr dirty="0" spc="-60">
                <a:solidFill>
                  <a:srgbClr val="FFFFFF"/>
                </a:solidFill>
              </a:rPr>
              <a:t>реабилитационной</a:t>
            </a:r>
            <a:r>
              <a:rPr dirty="0" spc="-375">
                <a:solidFill>
                  <a:srgbClr val="FFFFFF"/>
                </a:solidFill>
              </a:rPr>
              <a:t> </a:t>
            </a:r>
            <a:r>
              <a:rPr dirty="0" spc="-10">
                <a:solidFill>
                  <a:srgbClr val="FFFFFF"/>
                </a:solidFill>
              </a:rPr>
              <a:t>диагностики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2238" y="2839090"/>
            <a:ext cx="17394555" cy="4492625"/>
          </a:xfrm>
          <a:prstGeom prst="rect">
            <a:avLst/>
          </a:prstGeom>
        </p:spPr>
        <p:txBody>
          <a:bodyPr wrap="square" lIns="0" tIns="102235" rIns="0" bIns="0" rtlCol="0" vert="horz">
            <a:spAutoFit/>
          </a:bodyPr>
          <a:lstStyle/>
          <a:p>
            <a:pPr marL="516255" indent="-503555">
              <a:lnSpc>
                <a:spcPct val="100000"/>
              </a:lnSpc>
              <a:spcBef>
                <a:spcPts val="805"/>
              </a:spcBef>
              <a:buAutoNum type="arabicParenR" startAt="3"/>
              <a:tabLst>
                <a:tab pos="516255" algn="l"/>
              </a:tabLst>
            </a:pPr>
            <a:r>
              <a:rPr dirty="0" sz="3600" spc="55">
                <a:latin typeface="Arial"/>
                <a:cs typeface="Arial"/>
              </a:rPr>
              <a:t>неблагоприятный</a:t>
            </a:r>
            <a:r>
              <a:rPr dirty="0" sz="3600" spc="-2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-</a:t>
            </a:r>
            <a:r>
              <a:rPr dirty="0" sz="3600" spc="-15">
                <a:latin typeface="Arial"/>
                <a:cs typeface="Arial"/>
              </a:rPr>
              <a:t> </a:t>
            </a:r>
            <a:r>
              <a:rPr dirty="0" sz="3600" spc="55">
                <a:latin typeface="Arial"/>
                <a:cs typeface="Arial"/>
              </a:rPr>
              <a:t>невозможность</a:t>
            </a:r>
            <a:r>
              <a:rPr dirty="0" sz="3600" spc="-1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стабилизации</a:t>
            </a:r>
            <a:r>
              <a:rPr dirty="0" sz="3600" spc="-1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состояния</a:t>
            </a:r>
            <a:r>
              <a:rPr dirty="0" sz="3600" spc="-20">
                <a:latin typeface="Arial"/>
                <a:cs typeface="Arial"/>
              </a:rPr>
              <a:t> </a:t>
            </a:r>
            <a:r>
              <a:rPr dirty="0" sz="3600" spc="-10">
                <a:latin typeface="Arial"/>
                <a:cs typeface="Arial"/>
              </a:rPr>
              <a:t>здоровья,</a:t>
            </a:r>
            <a:endParaRPr sz="3600">
              <a:latin typeface="Arial"/>
              <a:cs typeface="Arial"/>
            </a:endParaRPr>
          </a:p>
          <a:p>
            <a:pPr marL="12700" marR="5080">
              <a:lnSpc>
                <a:spcPct val="116300"/>
              </a:lnSpc>
              <a:tabLst>
                <a:tab pos="2712085" algn="l"/>
                <a:tab pos="7266940" algn="l"/>
                <a:tab pos="11389360" algn="l"/>
                <a:tab pos="13883640" algn="l"/>
                <a:tab pos="14636750" algn="l"/>
              </a:tabLst>
            </a:pPr>
            <a:r>
              <a:rPr dirty="0" sz="3600" spc="45">
                <a:latin typeface="Arial"/>
                <a:cs typeface="Arial"/>
              </a:rPr>
              <a:t>остановки</a:t>
            </a:r>
            <a:r>
              <a:rPr dirty="0" sz="3600">
                <a:latin typeface="Arial"/>
                <a:cs typeface="Arial"/>
              </a:rPr>
              <a:t>	</a:t>
            </a:r>
            <a:r>
              <a:rPr dirty="0" sz="3600" spc="65">
                <a:latin typeface="Arial"/>
                <a:cs typeface="Arial"/>
              </a:rPr>
              <a:t>прогрессирования</a:t>
            </a:r>
            <a:r>
              <a:rPr dirty="0" sz="3600">
                <a:latin typeface="Arial"/>
                <a:cs typeface="Arial"/>
              </a:rPr>
              <a:t>	</a:t>
            </a:r>
            <a:r>
              <a:rPr dirty="0" sz="3600" spc="60">
                <a:latin typeface="Arial"/>
                <a:cs typeface="Arial"/>
              </a:rPr>
              <a:t>патологического</a:t>
            </a:r>
            <a:r>
              <a:rPr dirty="0" sz="3600">
                <a:latin typeface="Arial"/>
                <a:cs typeface="Arial"/>
              </a:rPr>
              <a:t>	</a:t>
            </a:r>
            <a:r>
              <a:rPr dirty="0" sz="3600" spc="-10">
                <a:latin typeface="Arial"/>
                <a:cs typeface="Arial"/>
              </a:rPr>
              <a:t>процесса</a:t>
            </a:r>
            <a:r>
              <a:rPr dirty="0" sz="3600">
                <a:latin typeface="Arial"/>
                <a:cs typeface="Arial"/>
              </a:rPr>
              <a:t>	</a:t>
            </a:r>
            <a:r>
              <a:rPr dirty="0" sz="3600" spc="90">
                <a:latin typeface="Arial"/>
                <a:cs typeface="Arial"/>
              </a:rPr>
              <a:t>и</a:t>
            </a:r>
            <a:r>
              <a:rPr dirty="0" sz="3600">
                <a:latin typeface="Arial"/>
                <a:cs typeface="Arial"/>
              </a:rPr>
              <a:t>	</a:t>
            </a:r>
            <a:r>
              <a:rPr dirty="0" sz="3600" spc="50">
                <a:latin typeface="Arial"/>
                <a:cs typeface="Arial"/>
              </a:rPr>
              <a:t>уменьшения </a:t>
            </a:r>
            <a:r>
              <a:rPr dirty="0" sz="3600" spc="-10">
                <a:latin typeface="Arial"/>
                <a:cs typeface="Arial"/>
              </a:rPr>
              <a:t>степени</a:t>
            </a:r>
            <a:endParaRPr sz="3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dirty="0" sz="3600" spc="60">
                <a:latin typeface="Arial"/>
                <a:cs typeface="Arial"/>
              </a:rPr>
              <a:t>нарушения</a:t>
            </a:r>
            <a:r>
              <a:rPr dirty="0" sz="3600" spc="-85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функций</a:t>
            </a:r>
            <a:r>
              <a:rPr dirty="0" sz="3600" spc="-85">
                <a:latin typeface="Arial"/>
                <a:cs typeface="Arial"/>
              </a:rPr>
              <a:t> </a:t>
            </a:r>
            <a:r>
              <a:rPr dirty="0" sz="3600" spc="55">
                <a:latin typeface="Arial"/>
                <a:cs typeface="Arial"/>
              </a:rPr>
              <a:t>организма</a:t>
            </a:r>
            <a:r>
              <a:rPr dirty="0" sz="3600" spc="-80">
                <a:latin typeface="Arial"/>
                <a:cs typeface="Arial"/>
              </a:rPr>
              <a:t> </a:t>
            </a:r>
            <a:r>
              <a:rPr dirty="0" sz="3600" spc="140">
                <a:latin typeface="Arial"/>
                <a:cs typeface="Arial"/>
              </a:rPr>
              <a:t>и</a:t>
            </a:r>
            <a:r>
              <a:rPr dirty="0" sz="3600" spc="-85">
                <a:latin typeface="Arial"/>
                <a:cs typeface="Arial"/>
              </a:rPr>
              <a:t> </a:t>
            </a:r>
            <a:r>
              <a:rPr dirty="0" sz="3600" spc="114">
                <a:latin typeface="Arial"/>
                <a:cs typeface="Arial"/>
              </a:rPr>
              <a:t>ограничений</a:t>
            </a:r>
            <a:r>
              <a:rPr dirty="0" sz="3600" spc="-80">
                <a:latin typeface="Arial"/>
                <a:cs typeface="Arial"/>
              </a:rPr>
              <a:t> </a:t>
            </a:r>
            <a:r>
              <a:rPr dirty="0" sz="3600" spc="-10">
                <a:latin typeface="Arial"/>
                <a:cs typeface="Arial"/>
              </a:rPr>
              <a:t>жизнедеятельности;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85"/>
              </a:spcBef>
            </a:pPr>
            <a:endParaRPr sz="3600">
              <a:latin typeface="Arial"/>
              <a:cs typeface="Arial"/>
            </a:endParaRPr>
          </a:p>
          <a:p>
            <a:pPr marL="12700" marR="2422525" indent="503555">
              <a:lnSpc>
                <a:spcPct val="116300"/>
              </a:lnSpc>
              <a:buAutoNum type="arabicParenR" startAt="4"/>
              <a:tabLst>
                <a:tab pos="516255" algn="l"/>
              </a:tabLst>
            </a:pPr>
            <a:r>
              <a:rPr dirty="0" sz="3600">
                <a:latin typeface="Arial"/>
                <a:cs typeface="Arial"/>
              </a:rPr>
              <a:t>сомнительный</a:t>
            </a:r>
            <a:r>
              <a:rPr dirty="0" sz="3600" spc="7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-</a:t>
            </a:r>
            <a:r>
              <a:rPr dirty="0" sz="3600" spc="7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неясное</a:t>
            </a:r>
            <a:r>
              <a:rPr dirty="0" sz="3600" spc="70">
                <a:latin typeface="Arial"/>
                <a:cs typeface="Arial"/>
              </a:rPr>
              <a:t> </a:t>
            </a:r>
            <a:r>
              <a:rPr dirty="0" sz="3600" spc="55">
                <a:latin typeface="Arial"/>
                <a:cs typeface="Arial"/>
              </a:rPr>
              <a:t>течение</a:t>
            </a:r>
            <a:r>
              <a:rPr dirty="0" sz="3600" spc="7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болезни,</a:t>
            </a:r>
            <a:r>
              <a:rPr dirty="0" sz="3600" spc="7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последствий</a:t>
            </a:r>
            <a:r>
              <a:rPr dirty="0" sz="3600" spc="70">
                <a:latin typeface="Arial"/>
                <a:cs typeface="Arial"/>
              </a:rPr>
              <a:t> </a:t>
            </a:r>
            <a:r>
              <a:rPr dirty="0" sz="3600">
                <a:latin typeface="Arial"/>
                <a:cs typeface="Arial"/>
              </a:rPr>
              <a:t>травм</a:t>
            </a:r>
            <a:r>
              <a:rPr dirty="0" sz="3600" spc="75">
                <a:latin typeface="Arial"/>
                <a:cs typeface="Arial"/>
              </a:rPr>
              <a:t> </a:t>
            </a:r>
            <a:r>
              <a:rPr dirty="0" sz="3600" spc="-25">
                <a:latin typeface="Arial"/>
                <a:cs typeface="Arial"/>
              </a:rPr>
              <a:t>или </a:t>
            </a:r>
            <a:r>
              <a:rPr dirty="0" sz="3600" spc="-10">
                <a:latin typeface="Arial"/>
                <a:cs typeface="Arial"/>
              </a:rPr>
              <a:t>дефектов.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5DB0B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58773" y="4425949"/>
            <a:ext cx="13770610" cy="13970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0" spc="-434"/>
              <a:t>Спасибо</a:t>
            </a:r>
            <a:r>
              <a:rPr dirty="0" sz="9000" spc="-660"/>
              <a:t> </a:t>
            </a:r>
            <a:r>
              <a:rPr dirty="0" sz="9000" spc="-790"/>
              <a:t>за</a:t>
            </a:r>
            <a:r>
              <a:rPr dirty="0" sz="9000" spc="-655"/>
              <a:t> </a:t>
            </a:r>
            <a:r>
              <a:rPr dirty="0" sz="9000" spc="-110"/>
              <a:t>внимание!</a:t>
            </a:r>
            <a:endParaRPr sz="9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2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028700" y="11"/>
            <a:ext cx="66675" cy="10287000"/>
          </a:xfrm>
          <a:custGeom>
            <a:avLst/>
            <a:gdLst/>
            <a:ahLst/>
            <a:cxnLst/>
            <a:rect l="l" t="t" r="r" b="b"/>
            <a:pathLst>
              <a:path w="66675" h="10287000">
                <a:moveTo>
                  <a:pt x="66675" y="0"/>
                </a:moveTo>
                <a:lnTo>
                  <a:pt x="0" y="0"/>
                </a:lnTo>
                <a:lnTo>
                  <a:pt x="0" y="1238250"/>
                </a:lnTo>
                <a:lnTo>
                  <a:pt x="26962" y="1238250"/>
                </a:lnTo>
                <a:lnTo>
                  <a:pt x="26962" y="10287000"/>
                </a:lnTo>
                <a:lnTo>
                  <a:pt x="36487" y="10287000"/>
                </a:lnTo>
                <a:lnTo>
                  <a:pt x="36487" y="1238250"/>
                </a:lnTo>
                <a:lnTo>
                  <a:pt x="66675" y="1238250"/>
                </a:lnTo>
                <a:lnTo>
                  <a:pt x="66675" y="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1267" rIns="0" bIns="0" rtlCol="0" vert="horz">
            <a:spAutoFit/>
          </a:bodyPr>
          <a:lstStyle/>
          <a:p>
            <a:pPr marL="4665980">
              <a:lnSpc>
                <a:spcPct val="100000"/>
              </a:lnSpc>
              <a:spcBef>
                <a:spcPts val="100"/>
              </a:spcBef>
            </a:pPr>
            <a:r>
              <a:rPr dirty="0" sz="6400" spc="-160"/>
              <a:t>Определение</a:t>
            </a:r>
            <a:endParaRPr sz="6400"/>
          </a:p>
        </p:txBody>
      </p:sp>
      <p:sp>
        <p:nvSpPr>
          <p:cNvPr id="5" name="object 5" descr=""/>
          <p:cNvSpPr txBox="1"/>
          <p:nvPr/>
        </p:nvSpPr>
        <p:spPr>
          <a:xfrm>
            <a:off x="1282511" y="3687057"/>
            <a:ext cx="15720694" cy="42259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5799"/>
              </a:lnSpc>
              <a:spcBef>
                <a:spcPts val="100"/>
              </a:spcBef>
            </a:pPr>
            <a:r>
              <a:rPr dirty="0" sz="3400" b="1">
                <a:latin typeface="Noto Sans"/>
                <a:cs typeface="Noto Sans"/>
              </a:rPr>
              <a:t>Современная</a:t>
            </a:r>
            <a:r>
              <a:rPr dirty="0" sz="3400" spc="509" b="1">
                <a:latin typeface="Noto Sans"/>
                <a:cs typeface="Noto Sans"/>
              </a:rPr>
              <a:t>     </a:t>
            </a:r>
            <a:r>
              <a:rPr dirty="0" sz="3400" spc="-10" b="1">
                <a:latin typeface="Noto Sans"/>
                <a:cs typeface="Noto Sans"/>
              </a:rPr>
              <a:t>экспертно-</a:t>
            </a:r>
            <a:r>
              <a:rPr dirty="0" sz="3400" b="1">
                <a:latin typeface="Noto Sans"/>
                <a:cs typeface="Noto Sans"/>
              </a:rPr>
              <a:t>реабилитационная</a:t>
            </a:r>
            <a:r>
              <a:rPr dirty="0" sz="3400" spc="509" b="1">
                <a:latin typeface="Noto Sans"/>
                <a:cs typeface="Noto Sans"/>
              </a:rPr>
              <a:t>     </a:t>
            </a:r>
            <a:r>
              <a:rPr dirty="0" sz="3400" b="1">
                <a:latin typeface="Noto Sans"/>
                <a:cs typeface="Noto Sans"/>
              </a:rPr>
              <a:t>диагностика</a:t>
            </a:r>
            <a:r>
              <a:rPr dirty="0" sz="3400" spc="515" b="1">
                <a:latin typeface="Noto Sans"/>
                <a:cs typeface="Noto Sans"/>
              </a:rPr>
              <a:t>     </a:t>
            </a:r>
            <a:r>
              <a:rPr dirty="0" sz="3400" spc="-50">
                <a:latin typeface="Trebuchet MS"/>
                <a:cs typeface="Trebuchet MS"/>
              </a:rPr>
              <a:t>- </a:t>
            </a:r>
            <a:r>
              <a:rPr dirty="0" sz="3400" spc="50">
                <a:latin typeface="Trebuchet MS"/>
                <a:cs typeface="Trebuchet MS"/>
              </a:rPr>
              <a:t>совокупность</a:t>
            </a:r>
            <a:r>
              <a:rPr dirty="0" sz="3400" spc="160">
                <a:latin typeface="Trebuchet MS"/>
                <a:cs typeface="Trebuchet MS"/>
              </a:rPr>
              <a:t>  </a:t>
            </a:r>
            <a:r>
              <a:rPr dirty="0" sz="3400">
                <a:latin typeface="Trebuchet MS"/>
                <a:cs typeface="Trebuchet MS"/>
              </a:rPr>
              <a:t>диагностических</a:t>
            </a:r>
            <a:r>
              <a:rPr dirty="0" sz="3400" spc="165">
                <a:latin typeface="Trebuchet MS"/>
                <a:cs typeface="Trebuchet MS"/>
              </a:rPr>
              <a:t>  </a:t>
            </a:r>
            <a:r>
              <a:rPr dirty="0" sz="3400">
                <a:latin typeface="Trebuchet MS"/>
                <a:cs typeface="Trebuchet MS"/>
              </a:rPr>
              <a:t>процедур,</a:t>
            </a:r>
            <a:r>
              <a:rPr dirty="0" sz="3400" spc="160">
                <a:latin typeface="Trebuchet MS"/>
                <a:cs typeface="Trebuchet MS"/>
              </a:rPr>
              <a:t>  </a:t>
            </a:r>
            <a:r>
              <a:rPr dirty="0" sz="3400" spc="85">
                <a:latin typeface="Trebuchet MS"/>
                <a:cs typeface="Trebuchet MS"/>
              </a:rPr>
              <a:t>приемов</a:t>
            </a:r>
            <a:r>
              <a:rPr dirty="0" sz="3400" spc="165">
                <a:latin typeface="Trebuchet MS"/>
                <a:cs typeface="Trebuchet MS"/>
              </a:rPr>
              <a:t>  </a:t>
            </a:r>
            <a:r>
              <a:rPr dirty="0" sz="3400" spc="75">
                <a:latin typeface="Trebuchet MS"/>
                <a:cs typeface="Trebuchet MS"/>
              </a:rPr>
              <a:t>и</a:t>
            </a:r>
            <a:r>
              <a:rPr dirty="0" sz="3400" spc="165">
                <a:latin typeface="Trebuchet MS"/>
                <a:cs typeface="Trebuchet MS"/>
              </a:rPr>
              <a:t>  </a:t>
            </a:r>
            <a:r>
              <a:rPr dirty="0" sz="3400">
                <a:latin typeface="Trebuchet MS"/>
                <a:cs typeface="Trebuchet MS"/>
              </a:rPr>
              <a:t>методов</a:t>
            </a:r>
            <a:r>
              <a:rPr dirty="0" sz="3400" spc="160">
                <a:latin typeface="Trebuchet MS"/>
                <a:cs typeface="Trebuchet MS"/>
              </a:rPr>
              <a:t>  </a:t>
            </a:r>
            <a:r>
              <a:rPr dirty="0" sz="3400" spc="-10">
                <a:latin typeface="Trebuchet MS"/>
                <a:cs typeface="Trebuchet MS"/>
              </a:rPr>
              <a:t>изучения </a:t>
            </a:r>
            <a:r>
              <a:rPr dirty="0" sz="3400" spc="75">
                <a:latin typeface="Trebuchet MS"/>
                <a:cs typeface="Trebuchet MS"/>
              </a:rPr>
              <a:t>биопсихосоциального</a:t>
            </a:r>
            <a:r>
              <a:rPr dirty="0" sz="3400" spc="245">
                <a:latin typeface="Trebuchet MS"/>
                <a:cs typeface="Trebuchet MS"/>
              </a:rPr>
              <a:t>   </a:t>
            </a:r>
            <a:r>
              <a:rPr dirty="0" sz="3400">
                <a:latin typeface="Trebuchet MS"/>
                <a:cs typeface="Trebuchet MS"/>
              </a:rPr>
              <a:t>статуса</a:t>
            </a:r>
            <a:r>
              <a:rPr dirty="0" sz="3400" spc="-75">
                <a:latin typeface="Trebuchet MS"/>
                <a:cs typeface="Trebuchet MS"/>
              </a:rPr>
              <a:t>  </a:t>
            </a:r>
            <a:r>
              <a:rPr dirty="0" sz="3400" spc="75">
                <a:latin typeface="Trebuchet MS"/>
                <a:cs typeface="Trebuchet MS"/>
              </a:rPr>
              <a:t>и</a:t>
            </a:r>
            <a:r>
              <a:rPr dirty="0" sz="3400" spc="-80">
                <a:latin typeface="Trebuchet MS"/>
                <a:cs typeface="Trebuchet MS"/>
              </a:rPr>
              <a:t>  </a:t>
            </a:r>
            <a:r>
              <a:rPr dirty="0" sz="3400">
                <a:latin typeface="Trebuchet MS"/>
                <a:cs typeface="Trebuchet MS"/>
              </a:rPr>
              <a:t>условий</a:t>
            </a:r>
            <a:r>
              <a:rPr dirty="0" sz="3400" spc="-75">
                <a:latin typeface="Trebuchet MS"/>
                <a:cs typeface="Trebuchet MS"/>
              </a:rPr>
              <a:t>  </a:t>
            </a:r>
            <a:r>
              <a:rPr dirty="0" sz="3400">
                <a:latin typeface="Trebuchet MS"/>
                <a:cs typeface="Trebuchet MS"/>
              </a:rPr>
              <a:t>жизнедеятельности</a:t>
            </a:r>
            <a:r>
              <a:rPr dirty="0" sz="3400" spc="-75">
                <a:latin typeface="Trebuchet MS"/>
                <a:cs typeface="Trebuchet MS"/>
              </a:rPr>
              <a:t>  </a:t>
            </a:r>
            <a:r>
              <a:rPr dirty="0" sz="3400" spc="80">
                <a:latin typeface="Trebuchet MS"/>
                <a:cs typeface="Trebuchet MS"/>
              </a:rPr>
              <a:t>больных</a:t>
            </a:r>
            <a:r>
              <a:rPr dirty="0" sz="3400" spc="-75">
                <a:latin typeface="Trebuchet MS"/>
                <a:cs typeface="Trebuchet MS"/>
              </a:rPr>
              <a:t>  </a:t>
            </a:r>
            <a:r>
              <a:rPr dirty="0" sz="3400" spc="25">
                <a:latin typeface="Trebuchet MS"/>
                <a:cs typeface="Trebuchet MS"/>
              </a:rPr>
              <a:t>и </a:t>
            </a:r>
            <a:r>
              <a:rPr dirty="0" sz="3400">
                <a:latin typeface="Trebuchet MS"/>
                <a:cs typeface="Trebuchet MS"/>
              </a:rPr>
              <a:t>инвалидов,</a:t>
            </a:r>
            <a:r>
              <a:rPr dirty="0" sz="3400" spc="45">
                <a:latin typeface="Trebuchet MS"/>
                <a:cs typeface="Trebuchet MS"/>
              </a:rPr>
              <a:t>  </a:t>
            </a:r>
            <a:r>
              <a:rPr dirty="0" sz="3400">
                <a:latin typeface="Trebuchet MS"/>
                <a:cs typeface="Trebuchet MS"/>
              </a:rPr>
              <a:t>c</a:t>
            </a:r>
            <a:r>
              <a:rPr dirty="0" sz="3400" spc="50">
                <a:latin typeface="Trebuchet MS"/>
                <a:cs typeface="Trebuchet MS"/>
              </a:rPr>
              <a:t>  </a:t>
            </a:r>
            <a:r>
              <a:rPr dirty="0" sz="3400" spc="100">
                <a:latin typeface="Trebuchet MS"/>
                <a:cs typeface="Trebuchet MS"/>
              </a:rPr>
              <a:t>целью</a:t>
            </a:r>
            <a:r>
              <a:rPr dirty="0" sz="3400" spc="45">
                <a:latin typeface="Trebuchet MS"/>
                <a:cs typeface="Trebuchet MS"/>
              </a:rPr>
              <a:t>  </a:t>
            </a:r>
            <a:r>
              <a:rPr dirty="0" sz="3400" spc="55">
                <a:latin typeface="Trebuchet MS"/>
                <a:cs typeface="Trebuchet MS"/>
              </a:rPr>
              <a:t>получения</a:t>
            </a:r>
            <a:r>
              <a:rPr dirty="0" sz="3400" spc="50">
                <a:latin typeface="Trebuchet MS"/>
                <a:cs typeface="Trebuchet MS"/>
              </a:rPr>
              <a:t>  объективных</a:t>
            </a:r>
            <a:r>
              <a:rPr dirty="0" sz="3400" spc="50">
                <a:latin typeface="Trebuchet MS"/>
                <a:cs typeface="Trebuchet MS"/>
              </a:rPr>
              <a:t>  </a:t>
            </a:r>
            <a:r>
              <a:rPr dirty="0" sz="3400">
                <a:latin typeface="Trebuchet MS"/>
                <a:cs typeface="Trebuchet MS"/>
              </a:rPr>
              <a:t>данных,</a:t>
            </a:r>
            <a:r>
              <a:rPr dirty="0" sz="3400" spc="45">
                <a:latin typeface="Trebuchet MS"/>
                <a:cs typeface="Trebuchet MS"/>
              </a:rPr>
              <a:t>  </a:t>
            </a:r>
            <a:r>
              <a:rPr dirty="0" sz="3400">
                <a:latin typeface="Trebuchet MS"/>
                <a:cs typeface="Trebuchet MS"/>
              </a:rPr>
              <a:t>необходимых</a:t>
            </a:r>
            <a:r>
              <a:rPr dirty="0" sz="3400" spc="50">
                <a:latin typeface="Trebuchet MS"/>
                <a:cs typeface="Trebuchet MS"/>
              </a:rPr>
              <a:t>  </a:t>
            </a:r>
            <a:r>
              <a:rPr dirty="0" sz="3400" spc="-25">
                <a:latin typeface="Trebuchet MS"/>
                <a:cs typeface="Trebuchet MS"/>
              </a:rPr>
              <a:t>для </a:t>
            </a:r>
            <a:r>
              <a:rPr dirty="0" sz="3400" spc="90">
                <a:latin typeface="Trebuchet MS"/>
                <a:cs typeface="Trebuchet MS"/>
              </a:rPr>
              <a:t>решения</a:t>
            </a:r>
            <a:r>
              <a:rPr dirty="0" sz="3400" spc="60">
                <a:latin typeface="Trebuchet MS"/>
                <a:cs typeface="Trebuchet MS"/>
              </a:rPr>
              <a:t>  </a:t>
            </a:r>
            <a:r>
              <a:rPr dirty="0" sz="3400">
                <a:latin typeface="Trebuchet MS"/>
                <a:cs typeface="Trebuchet MS"/>
              </a:rPr>
              <a:t>задач</a:t>
            </a:r>
            <a:r>
              <a:rPr dirty="0" sz="3400" spc="60">
                <a:latin typeface="Trebuchet MS"/>
                <a:cs typeface="Trebuchet MS"/>
              </a:rPr>
              <a:t>  </a:t>
            </a:r>
            <a:r>
              <a:rPr dirty="0" sz="3400" spc="-50">
                <a:latin typeface="Trebuchet MS"/>
                <a:cs typeface="Trebuchet MS"/>
              </a:rPr>
              <a:t>медико-</a:t>
            </a:r>
            <a:r>
              <a:rPr dirty="0" sz="3400" spc="80">
                <a:latin typeface="Trebuchet MS"/>
                <a:cs typeface="Trebuchet MS"/>
              </a:rPr>
              <a:t>социальной</a:t>
            </a:r>
            <a:r>
              <a:rPr dirty="0" sz="3400" spc="65">
                <a:latin typeface="Trebuchet MS"/>
                <a:cs typeface="Trebuchet MS"/>
              </a:rPr>
              <a:t>  </a:t>
            </a:r>
            <a:r>
              <a:rPr dirty="0" sz="3400">
                <a:latin typeface="Trebuchet MS"/>
                <a:cs typeface="Trebuchet MS"/>
              </a:rPr>
              <a:t>экспертизы</a:t>
            </a:r>
            <a:r>
              <a:rPr dirty="0" sz="3400" spc="60">
                <a:latin typeface="Trebuchet MS"/>
                <a:cs typeface="Trebuchet MS"/>
              </a:rPr>
              <a:t>  </a:t>
            </a:r>
            <a:r>
              <a:rPr dirty="0" sz="3400" spc="450">
                <a:latin typeface="Trebuchet MS"/>
                <a:cs typeface="Trebuchet MS"/>
              </a:rPr>
              <a:t>–</a:t>
            </a:r>
            <a:r>
              <a:rPr dirty="0" sz="3400" spc="65">
                <a:latin typeface="Trebuchet MS"/>
                <a:cs typeface="Trebuchet MS"/>
              </a:rPr>
              <a:t>  </a:t>
            </a:r>
            <a:r>
              <a:rPr dirty="0" sz="3400" spc="70">
                <a:latin typeface="Trebuchet MS"/>
                <a:cs typeface="Trebuchet MS"/>
              </a:rPr>
              <a:t>принятия</a:t>
            </a:r>
            <a:r>
              <a:rPr dirty="0" sz="3400" spc="60">
                <a:latin typeface="Trebuchet MS"/>
                <a:cs typeface="Trebuchet MS"/>
              </a:rPr>
              <a:t>  </a:t>
            </a:r>
            <a:r>
              <a:rPr dirty="0" sz="3400" spc="-10">
                <a:latin typeface="Trebuchet MS"/>
                <a:cs typeface="Trebuchet MS"/>
              </a:rPr>
              <a:t>экспертного </a:t>
            </a:r>
            <a:r>
              <a:rPr dirty="0" sz="3400" spc="90">
                <a:latin typeface="Trebuchet MS"/>
                <a:cs typeface="Trebuchet MS"/>
              </a:rPr>
              <a:t>решения</a:t>
            </a:r>
            <a:r>
              <a:rPr dirty="0" sz="3400">
                <a:latin typeface="Trebuchet MS"/>
                <a:cs typeface="Trebuchet MS"/>
              </a:rPr>
              <a:t> </a:t>
            </a:r>
            <a:r>
              <a:rPr dirty="0" sz="3400" spc="160">
                <a:latin typeface="Trebuchet MS"/>
                <a:cs typeface="Trebuchet MS"/>
              </a:rPr>
              <a:t>о</a:t>
            </a:r>
            <a:r>
              <a:rPr dirty="0" sz="3400" spc="5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группе,</a:t>
            </a:r>
            <a:r>
              <a:rPr dirty="0" sz="3400" spc="5">
                <a:latin typeface="Trebuchet MS"/>
                <a:cs typeface="Trebuchet MS"/>
              </a:rPr>
              <a:t> </a:t>
            </a:r>
            <a:r>
              <a:rPr dirty="0" sz="3400" spc="160">
                <a:latin typeface="Trebuchet MS"/>
                <a:cs typeface="Trebuchet MS"/>
              </a:rPr>
              <a:t>о</a:t>
            </a:r>
            <a:r>
              <a:rPr dirty="0" sz="3400" spc="5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категории</a:t>
            </a:r>
            <a:r>
              <a:rPr dirty="0" sz="3400" spc="5">
                <a:latin typeface="Trebuchet MS"/>
                <a:cs typeface="Trebuchet MS"/>
              </a:rPr>
              <a:t> </a:t>
            </a:r>
            <a:r>
              <a:rPr dirty="0" sz="3400" spc="-30">
                <a:latin typeface="Trebuchet MS"/>
                <a:cs typeface="Trebuchet MS"/>
              </a:rPr>
              <a:t>«ребенок-</a:t>
            </a:r>
            <a:r>
              <a:rPr dirty="0" sz="3400">
                <a:latin typeface="Trebuchet MS"/>
                <a:cs typeface="Trebuchet MS"/>
              </a:rPr>
              <a:t>инвалид»,</a:t>
            </a:r>
            <a:r>
              <a:rPr dirty="0" sz="3400" spc="-15">
                <a:latin typeface="Trebuchet MS"/>
                <a:cs typeface="Trebuchet MS"/>
              </a:rPr>
              <a:t>  </a:t>
            </a:r>
            <a:r>
              <a:rPr dirty="0" sz="3400">
                <a:latin typeface="Trebuchet MS"/>
                <a:cs typeface="Trebuchet MS"/>
              </a:rPr>
              <a:t>сроках</a:t>
            </a:r>
            <a:r>
              <a:rPr dirty="0" sz="3400" spc="15">
                <a:latin typeface="Trebuchet MS"/>
                <a:cs typeface="Trebuchet MS"/>
              </a:rPr>
              <a:t> </a:t>
            </a:r>
            <a:r>
              <a:rPr dirty="0" sz="3400" spc="45">
                <a:latin typeface="Trebuchet MS"/>
                <a:cs typeface="Trebuchet MS"/>
              </a:rPr>
              <a:t>инвалидности</a:t>
            </a:r>
            <a:r>
              <a:rPr dirty="0" sz="3400" spc="20">
                <a:latin typeface="Trebuchet MS"/>
                <a:cs typeface="Trebuchet MS"/>
              </a:rPr>
              <a:t> </a:t>
            </a:r>
            <a:r>
              <a:rPr dirty="0" sz="3400" spc="25">
                <a:latin typeface="Trebuchet MS"/>
                <a:cs typeface="Trebuchet MS"/>
              </a:rPr>
              <a:t>и </a:t>
            </a:r>
            <a:r>
              <a:rPr dirty="0" sz="3400" spc="-325">
                <a:latin typeface="Trebuchet MS"/>
                <a:cs typeface="Trebuchet MS"/>
              </a:rPr>
              <a:t>т.д..</a:t>
            </a:r>
            <a:endParaRPr sz="3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1028700" y="0"/>
            <a:ext cx="66675" cy="10287000"/>
            <a:chOff x="1028700" y="0"/>
            <a:chExt cx="66675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1055671" y="1238249"/>
              <a:ext cx="9525" cy="9048750"/>
            </a:xfrm>
            <a:custGeom>
              <a:avLst/>
              <a:gdLst/>
              <a:ahLst/>
              <a:cxnLst/>
              <a:rect l="l" t="t" r="r" b="b"/>
              <a:pathLst>
                <a:path w="9525" h="9048750">
                  <a:moveTo>
                    <a:pt x="0" y="9048750"/>
                  </a:moveTo>
                  <a:lnTo>
                    <a:pt x="9525" y="9048750"/>
                  </a:lnTo>
                  <a:lnTo>
                    <a:pt x="9525" y="0"/>
                  </a:lnTo>
                  <a:lnTo>
                    <a:pt x="0" y="0"/>
                  </a:lnTo>
                  <a:lnTo>
                    <a:pt x="0" y="9048750"/>
                  </a:lnTo>
                  <a:close/>
                </a:path>
              </a:pathLst>
            </a:custGeom>
            <a:solidFill>
              <a:srgbClr val="FE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028700" y="0"/>
              <a:ext cx="66675" cy="1238250"/>
            </a:xfrm>
            <a:custGeom>
              <a:avLst/>
              <a:gdLst/>
              <a:ahLst/>
              <a:cxnLst/>
              <a:rect l="l" t="t" r="r" b="b"/>
              <a:pathLst>
                <a:path w="66675" h="1238250">
                  <a:moveTo>
                    <a:pt x="66675" y="1238250"/>
                  </a:moveTo>
                  <a:lnTo>
                    <a:pt x="0" y="1238250"/>
                  </a:lnTo>
                  <a:lnTo>
                    <a:pt x="0" y="0"/>
                  </a:lnTo>
                  <a:lnTo>
                    <a:pt x="66675" y="0"/>
                  </a:lnTo>
                  <a:lnTo>
                    <a:pt x="66675" y="1238250"/>
                  </a:lnTo>
                  <a:close/>
                </a:path>
              </a:pathLst>
            </a:custGeom>
            <a:solidFill>
              <a:srgbClr val="BFE7D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8277" rIns="0" bIns="0" rtlCol="0" vert="horz">
            <a:spAutoFit/>
          </a:bodyPr>
          <a:lstStyle/>
          <a:p>
            <a:pPr marL="4202430">
              <a:lnSpc>
                <a:spcPct val="100000"/>
              </a:lnSpc>
              <a:spcBef>
                <a:spcPts val="100"/>
              </a:spcBef>
            </a:pPr>
            <a:r>
              <a:rPr dirty="0" spc="-55">
                <a:solidFill>
                  <a:srgbClr val="FFFFFF"/>
                </a:solidFill>
              </a:rPr>
              <a:t>Объект</a:t>
            </a:r>
            <a:r>
              <a:rPr dirty="0" spc="-409">
                <a:solidFill>
                  <a:srgbClr val="FFFFFF"/>
                </a:solidFill>
              </a:rPr>
              <a:t> </a:t>
            </a:r>
            <a:r>
              <a:rPr dirty="0" spc="114">
                <a:solidFill>
                  <a:srgbClr val="FFFFFF"/>
                </a:solidFill>
              </a:rPr>
              <a:t>и</a:t>
            </a:r>
            <a:r>
              <a:rPr dirty="0" spc="-409">
                <a:solidFill>
                  <a:srgbClr val="FFFFFF"/>
                </a:solidFill>
              </a:rPr>
              <a:t> </a:t>
            </a:r>
            <a:r>
              <a:rPr dirty="0" spc="-10">
                <a:solidFill>
                  <a:srgbClr val="FFFFFF"/>
                </a:solidFill>
              </a:rPr>
              <a:t>предмет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1347430" y="3663709"/>
            <a:ext cx="15922625" cy="42259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5799"/>
              </a:lnSpc>
              <a:spcBef>
                <a:spcPts val="100"/>
              </a:spcBef>
            </a:pPr>
            <a:r>
              <a:rPr dirty="0" sz="3400" b="1">
                <a:solidFill>
                  <a:srgbClr val="FFFFFF"/>
                </a:solidFill>
                <a:latin typeface="Noto Sans"/>
                <a:cs typeface="Noto Sans"/>
              </a:rPr>
              <a:t>Объектами</a:t>
            </a:r>
            <a:r>
              <a:rPr dirty="0" sz="3400" spc="-20" b="1">
                <a:solidFill>
                  <a:srgbClr val="FFFFFF"/>
                </a:solidFill>
                <a:latin typeface="Noto Sans"/>
                <a:cs typeface="Noto Sans"/>
              </a:rPr>
              <a:t>  </a:t>
            </a:r>
            <a:r>
              <a:rPr dirty="0" sz="3400" spc="75">
                <a:solidFill>
                  <a:srgbClr val="FFFFFF"/>
                </a:solidFill>
                <a:latin typeface="Trebuchet MS"/>
                <a:cs typeface="Trebuchet MS"/>
              </a:rPr>
              <a:t>реабилитационной</a:t>
            </a:r>
            <a:r>
              <a:rPr dirty="0" sz="3400" spc="7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диагностики</a:t>
            </a:r>
            <a:r>
              <a:rPr dirty="0" sz="3400" spc="7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являются</a:t>
            </a:r>
            <a:r>
              <a:rPr dirty="0" sz="3400" spc="7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ребёнок-инвалид</a:t>
            </a:r>
            <a:r>
              <a:rPr dirty="0" sz="3400" spc="7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25">
                <a:solidFill>
                  <a:srgbClr val="FFFFFF"/>
                </a:solidFill>
                <a:latin typeface="Trebuchet MS"/>
                <a:cs typeface="Trebuchet MS"/>
              </a:rPr>
              <a:t>и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его</a:t>
            </a:r>
            <a:r>
              <a:rPr dirty="0" sz="3400" spc="-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70">
                <a:solidFill>
                  <a:srgbClr val="FFFFFF"/>
                </a:solidFill>
                <a:latin typeface="Trebuchet MS"/>
                <a:cs typeface="Trebuchet MS"/>
              </a:rPr>
              <a:t>реабилитационный</a:t>
            </a:r>
            <a:r>
              <a:rPr dirty="0" sz="3400" spc="-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-10">
                <a:solidFill>
                  <a:srgbClr val="FFFFFF"/>
                </a:solidFill>
                <a:latin typeface="Trebuchet MS"/>
                <a:cs typeface="Trebuchet MS"/>
              </a:rPr>
              <a:t>потенциал.</a:t>
            </a:r>
            <a:endParaRPr sz="3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3400">
              <a:latin typeface="Trebuchet MS"/>
              <a:cs typeface="Trebuchet MS"/>
            </a:endParaRPr>
          </a:p>
          <a:p>
            <a:pPr algn="just" marL="12700" marR="5080">
              <a:lnSpc>
                <a:spcPct val="115799"/>
              </a:lnSpc>
            </a:pPr>
            <a:r>
              <a:rPr dirty="0" sz="3400" b="1">
                <a:solidFill>
                  <a:srgbClr val="FFFFFF"/>
                </a:solidFill>
                <a:latin typeface="Noto Sans"/>
                <a:cs typeface="Noto Sans"/>
              </a:rPr>
              <a:t>Предметом</a:t>
            </a:r>
            <a:r>
              <a:rPr dirty="0" sz="3400" spc="180" b="1">
                <a:solidFill>
                  <a:srgbClr val="FFFFFF"/>
                </a:solidFill>
                <a:latin typeface="Noto Sans"/>
                <a:cs typeface="Noto Sans"/>
              </a:rPr>
              <a:t>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изучения</a:t>
            </a:r>
            <a:r>
              <a:rPr dirty="0" sz="3400" spc="1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155">
                <a:solidFill>
                  <a:srgbClr val="FFFFFF"/>
                </a:solidFill>
                <a:latin typeface="Trebuchet MS"/>
                <a:cs typeface="Trebuchet MS"/>
              </a:rPr>
              <a:t>в</a:t>
            </a:r>
            <a:r>
              <a:rPr dirty="0" sz="3400" spc="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50">
                <a:solidFill>
                  <a:srgbClr val="FFFFFF"/>
                </a:solidFill>
                <a:latin typeface="Trebuchet MS"/>
                <a:cs typeface="Trebuchet MS"/>
              </a:rPr>
              <a:t>процессе</a:t>
            </a:r>
            <a:r>
              <a:rPr dirty="0" sz="3400" spc="1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75">
                <a:solidFill>
                  <a:srgbClr val="FFFFFF"/>
                </a:solidFill>
                <a:latin typeface="Trebuchet MS"/>
                <a:cs typeface="Trebuchet MS"/>
              </a:rPr>
              <a:t>реабилитационной</a:t>
            </a:r>
            <a:r>
              <a:rPr dirty="0" sz="3400" spc="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диагностики</a:t>
            </a:r>
            <a:r>
              <a:rPr dirty="0" sz="3400" spc="1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-10">
                <a:solidFill>
                  <a:srgbClr val="FFFFFF"/>
                </a:solidFill>
                <a:latin typeface="Trebuchet MS"/>
                <a:cs typeface="Trebuchet MS"/>
              </a:rPr>
              <a:t>являются </a:t>
            </a:r>
            <a:r>
              <a:rPr dirty="0" sz="3400" spc="45">
                <a:solidFill>
                  <a:srgbClr val="FFFFFF"/>
                </a:solidFill>
                <a:latin typeface="Trebuchet MS"/>
                <a:cs typeface="Trebuchet MS"/>
              </a:rPr>
              <a:t>функционирование</a:t>
            </a:r>
            <a:r>
              <a:rPr dirty="0" sz="3400" spc="535">
                <a:solidFill>
                  <a:srgbClr val="FFFFFF"/>
                </a:solidFill>
                <a:latin typeface="Trebuchet MS"/>
                <a:cs typeface="Trebuchet MS"/>
              </a:rPr>
              <a:t>    </a:t>
            </a:r>
            <a:r>
              <a:rPr dirty="0" sz="3400" spc="75">
                <a:solidFill>
                  <a:srgbClr val="FFFFFF"/>
                </a:solidFill>
                <a:latin typeface="Trebuchet MS"/>
                <a:cs typeface="Trebuchet MS"/>
              </a:rPr>
              <a:t>и</a:t>
            </a:r>
            <a:r>
              <a:rPr dirty="0" sz="3400" spc="535">
                <a:solidFill>
                  <a:srgbClr val="FFFFFF"/>
                </a:solidFill>
                <a:latin typeface="Trebuchet MS"/>
                <a:cs typeface="Trebuchet MS"/>
              </a:rPr>
              <a:t>   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жизнедеятельность</a:t>
            </a:r>
            <a:r>
              <a:rPr dirty="0" sz="3400" spc="540">
                <a:solidFill>
                  <a:srgbClr val="FFFFFF"/>
                </a:solidFill>
                <a:latin typeface="Trebuchet MS"/>
                <a:cs typeface="Trebuchet MS"/>
              </a:rPr>
              <a:t>   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ребенка-инвалида,</a:t>
            </a:r>
            <a:r>
              <a:rPr dirty="0" sz="3400" spc="535">
                <a:solidFill>
                  <a:srgbClr val="FFFFFF"/>
                </a:solidFill>
                <a:latin typeface="Trebuchet MS"/>
                <a:cs typeface="Trebuchet MS"/>
              </a:rPr>
              <a:t>    </a:t>
            </a:r>
            <a:r>
              <a:rPr dirty="0" sz="3400" spc="-25">
                <a:solidFill>
                  <a:srgbClr val="FFFFFF"/>
                </a:solidFill>
                <a:latin typeface="Trebuchet MS"/>
                <a:cs typeface="Trebuchet MS"/>
              </a:rPr>
              <a:t>как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биологического</a:t>
            </a:r>
            <a:r>
              <a:rPr dirty="0" sz="3400" spc="190">
                <a:solidFill>
                  <a:srgbClr val="FFFFFF"/>
                </a:solidFill>
                <a:latin typeface="Trebuchet MS"/>
                <a:cs typeface="Trebuchet MS"/>
              </a:rPr>
              <a:t> 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объекта</a:t>
            </a:r>
            <a:r>
              <a:rPr dirty="0" sz="3400" spc="195">
                <a:solidFill>
                  <a:srgbClr val="FFFFFF"/>
                </a:solidFill>
                <a:latin typeface="Trebuchet MS"/>
                <a:cs typeface="Trebuchet MS"/>
              </a:rPr>
              <a:t>  </a:t>
            </a:r>
            <a:r>
              <a:rPr dirty="0" sz="3400" spc="75">
                <a:solidFill>
                  <a:srgbClr val="FFFFFF"/>
                </a:solidFill>
                <a:latin typeface="Trebuchet MS"/>
                <a:cs typeface="Trebuchet MS"/>
              </a:rPr>
              <a:t>и</a:t>
            </a:r>
            <a:r>
              <a:rPr dirty="0" sz="3400" spc="190">
                <a:solidFill>
                  <a:srgbClr val="FFFFFF"/>
                </a:solidFill>
                <a:latin typeface="Trebuchet MS"/>
                <a:cs typeface="Trebuchet MS"/>
              </a:rPr>
              <a:t> 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личности,</a:t>
            </a:r>
            <a:r>
              <a:rPr dirty="0" sz="3400" spc="195">
                <a:solidFill>
                  <a:srgbClr val="FFFFFF"/>
                </a:solidFill>
                <a:latin typeface="Trebuchet MS"/>
                <a:cs typeface="Trebuchet MS"/>
              </a:rPr>
              <a:t> 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его</a:t>
            </a:r>
            <a:r>
              <a:rPr dirty="0" sz="3400" spc="190">
                <a:solidFill>
                  <a:srgbClr val="FFFFFF"/>
                </a:solidFill>
                <a:latin typeface="Trebuchet MS"/>
                <a:cs typeface="Trebuchet MS"/>
              </a:rPr>
              <a:t> 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взаимодействие</a:t>
            </a:r>
            <a:r>
              <a:rPr dirty="0" sz="3400" spc="195">
                <a:solidFill>
                  <a:srgbClr val="FFFFFF"/>
                </a:solidFill>
                <a:latin typeface="Trebuchet MS"/>
                <a:cs typeface="Trebuchet MS"/>
              </a:rPr>
              <a:t> 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с</a:t>
            </a:r>
            <a:r>
              <a:rPr dirty="0" sz="3400" spc="190">
                <a:solidFill>
                  <a:srgbClr val="FFFFFF"/>
                </a:solidFill>
                <a:latin typeface="Trebuchet MS"/>
                <a:cs typeface="Trebuchet MS"/>
              </a:rPr>
              <a:t>  </a:t>
            </a:r>
            <a:r>
              <a:rPr dirty="0" sz="3400" spc="70">
                <a:solidFill>
                  <a:srgbClr val="FFFFFF"/>
                </a:solidFill>
                <a:latin typeface="Trebuchet MS"/>
                <a:cs typeface="Trebuchet MS"/>
              </a:rPr>
              <a:t>социальной </a:t>
            </a:r>
            <a:r>
              <a:rPr dirty="0" sz="3400" spc="-50">
                <a:solidFill>
                  <a:srgbClr val="FFFFFF"/>
                </a:solidFill>
                <a:latin typeface="Trebuchet MS"/>
                <a:cs typeface="Trebuchet MS"/>
              </a:rPr>
              <a:t>средой,</a:t>
            </a:r>
            <a:r>
              <a:rPr dirty="0" sz="3400" spc="-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-25">
                <a:solidFill>
                  <a:srgbClr val="FFFFFF"/>
                </a:solidFill>
                <a:latin typeface="Trebuchet MS"/>
                <a:cs typeface="Trebuchet MS"/>
              </a:rPr>
              <a:t>физическими</a:t>
            </a:r>
            <a:r>
              <a:rPr dirty="0" sz="3400" spc="-9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-25">
                <a:solidFill>
                  <a:srgbClr val="FFFFFF"/>
                </a:solidFill>
                <a:latin typeface="Trebuchet MS"/>
                <a:cs typeface="Trebuchet MS"/>
              </a:rPr>
              <a:t>факторами</a:t>
            </a:r>
            <a:r>
              <a:rPr dirty="0" sz="3400" spc="-9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>
                <a:solidFill>
                  <a:srgbClr val="FFFFFF"/>
                </a:solidFill>
                <a:latin typeface="Trebuchet MS"/>
                <a:cs typeface="Trebuchet MS"/>
              </a:rPr>
              <a:t>окружающей</a:t>
            </a:r>
            <a:r>
              <a:rPr dirty="0" sz="3400" spc="-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400" spc="-10">
                <a:solidFill>
                  <a:srgbClr val="FFFFFF"/>
                </a:solidFill>
                <a:latin typeface="Trebuchet MS"/>
                <a:cs typeface="Trebuchet MS"/>
              </a:rPr>
              <a:t>среды.</a:t>
            </a:r>
            <a:endParaRPr sz="3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BFE7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7195775" y="0"/>
            <a:ext cx="66675" cy="10287000"/>
          </a:xfrm>
          <a:custGeom>
            <a:avLst/>
            <a:gdLst/>
            <a:ahLst/>
            <a:cxnLst/>
            <a:rect l="l" t="t" r="r" b="b"/>
            <a:pathLst>
              <a:path w="66675" h="10287000">
                <a:moveTo>
                  <a:pt x="66675" y="0"/>
                </a:moveTo>
                <a:lnTo>
                  <a:pt x="0" y="0"/>
                </a:lnTo>
                <a:lnTo>
                  <a:pt x="0" y="1238250"/>
                </a:lnTo>
                <a:lnTo>
                  <a:pt x="26974" y="1238250"/>
                </a:lnTo>
                <a:lnTo>
                  <a:pt x="26974" y="10287000"/>
                </a:lnTo>
                <a:lnTo>
                  <a:pt x="36499" y="10287000"/>
                </a:lnTo>
                <a:lnTo>
                  <a:pt x="36499" y="1238250"/>
                </a:lnTo>
                <a:lnTo>
                  <a:pt x="66675" y="1238250"/>
                </a:lnTo>
                <a:lnTo>
                  <a:pt x="66675" y="0"/>
                </a:lnTo>
                <a:close/>
              </a:path>
            </a:pathLst>
          </a:custGeom>
          <a:solidFill>
            <a:srgbClr val="254E7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058369" y="334073"/>
            <a:ext cx="11079480" cy="172085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2555">
              <a:lnSpc>
                <a:spcPct val="115900"/>
              </a:lnSpc>
              <a:spcBef>
                <a:spcPts val="100"/>
              </a:spcBef>
            </a:pPr>
            <a:r>
              <a:rPr dirty="0" sz="4800" spc="-30"/>
              <a:t>Задачи</a:t>
            </a:r>
            <a:r>
              <a:rPr dirty="0" sz="4800" spc="-340"/>
              <a:t> </a:t>
            </a:r>
            <a:r>
              <a:rPr dirty="0" sz="4800" spc="-170"/>
              <a:t>современной</a:t>
            </a:r>
            <a:r>
              <a:rPr dirty="0" sz="4800" spc="-340"/>
              <a:t> </a:t>
            </a:r>
            <a:r>
              <a:rPr dirty="0" sz="4800" spc="-10"/>
              <a:t>экспертно- </a:t>
            </a:r>
            <a:r>
              <a:rPr dirty="0" sz="4800" spc="-35"/>
              <a:t>реабилитационной</a:t>
            </a:r>
            <a:r>
              <a:rPr dirty="0" sz="4800" spc="-315"/>
              <a:t> </a:t>
            </a:r>
            <a:r>
              <a:rPr dirty="0" sz="4800" spc="-10"/>
              <a:t>диагностики</a:t>
            </a:r>
            <a:endParaRPr sz="4800"/>
          </a:p>
        </p:txBody>
      </p:sp>
      <p:sp>
        <p:nvSpPr>
          <p:cNvPr id="5" name="object 5" descr=""/>
          <p:cNvSpPr txBox="1"/>
          <p:nvPr/>
        </p:nvSpPr>
        <p:spPr>
          <a:xfrm>
            <a:off x="286000" y="3271603"/>
            <a:ext cx="16621125" cy="5008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70">
                <a:latin typeface="Trebuchet MS"/>
                <a:cs typeface="Trebuchet MS"/>
              </a:rPr>
              <a:t>Современная</a:t>
            </a:r>
            <a:r>
              <a:rPr dirty="0" sz="3200" spc="-100">
                <a:latin typeface="Trebuchet MS"/>
                <a:cs typeface="Trebuchet MS"/>
              </a:rPr>
              <a:t> </a:t>
            </a:r>
            <a:r>
              <a:rPr dirty="0" sz="3200">
                <a:latin typeface="Trebuchet MS"/>
                <a:cs typeface="Trebuchet MS"/>
              </a:rPr>
              <a:t>экспертно-</a:t>
            </a:r>
            <a:r>
              <a:rPr dirty="0" sz="3200" spc="65">
                <a:latin typeface="Trebuchet MS"/>
                <a:cs typeface="Trebuchet MS"/>
              </a:rPr>
              <a:t>реабилитационная</a:t>
            </a:r>
            <a:r>
              <a:rPr dirty="0" sz="3200" spc="-100">
                <a:latin typeface="Trebuchet MS"/>
                <a:cs typeface="Trebuchet MS"/>
              </a:rPr>
              <a:t> </a:t>
            </a:r>
            <a:r>
              <a:rPr dirty="0" sz="3200">
                <a:latin typeface="Trebuchet MS"/>
                <a:cs typeface="Trebuchet MS"/>
              </a:rPr>
              <a:t>диагностика</a:t>
            </a:r>
            <a:r>
              <a:rPr dirty="0" sz="3200" spc="-100">
                <a:latin typeface="Trebuchet MS"/>
                <a:cs typeface="Trebuchet MS"/>
              </a:rPr>
              <a:t> </a:t>
            </a:r>
            <a:r>
              <a:rPr dirty="0" sz="3200" spc="75">
                <a:latin typeface="Trebuchet MS"/>
                <a:cs typeface="Trebuchet MS"/>
              </a:rPr>
              <a:t>направлена</a:t>
            </a:r>
            <a:r>
              <a:rPr dirty="0" sz="3200" spc="-100">
                <a:latin typeface="Trebuchet MS"/>
                <a:cs typeface="Trebuchet MS"/>
              </a:rPr>
              <a:t> </a:t>
            </a:r>
            <a:r>
              <a:rPr dirty="0" sz="3200" spc="100">
                <a:latin typeface="Trebuchet MS"/>
                <a:cs typeface="Trebuchet MS"/>
              </a:rPr>
              <a:t>на</a:t>
            </a:r>
            <a:r>
              <a:rPr dirty="0" sz="3200" spc="-100">
                <a:latin typeface="Trebuchet MS"/>
                <a:cs typeface="Trebuchet MS"/>
              </a:rPr>
              <a:t> </a:t>
            </a:r>
            <a:r>
              <a:rPr dirty="0" sz="3200" spc="-10">
                <a:latin typeface="Trebuchet MS"/>
                <a:cs typeface="Trebuchet MS"/>
              </a:rPr>
              <a:t>выявление:</a:t>
            </a:r>
            <a:endParaRPr sz="3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10"/>
              </a:spcBef>
            </a:pPr>
            <a:endParaRPr sz="3200">
              <a:latin typeface="Trebuchet MS"/>
              <a:cs typeface="Trebuchet MS"/>
            </a:endParaRPr>
          </a:p>
          <a:p>
            <a:pPr marL="12700" marR="5080">
              <a:lnSpc>
                <a:spcPct val="115199"/>
              </a:lnSpc>
            </a:pPr>
            <a:r>
              <a:rPr dirty="0" sz="3200" spc="-70">
                <a:latin typeface="DejaVu Sans"/>
                <a:cs typeface="DejaVu Sans"/>
              </a:rPr>
              <a:t>□</a:t>
            </a:r>
            <a:r>
              <a:rPr dirty="0" sz="3200" spc="-70">
                <a:latin typeface="Trebuchet MS"/>
                <a:cs typeface="Trebuchet MS"/>
              </a:rPr>
              <a:t>наличия</a:t>
            </a:r>
            <a:r>
              <a:rPr dirty="0" sz="3200" spc="-80">
                <a:latin typeface="Trebuchet MS"/>
                <a:cs typeface="Trebuchet MS"/>
              </a:rPr>
              <a:t> </a:t>
            </a:r>
            <a:r>
              <a:rPr dirty="0" sz="3200" spc="85">
                <a:latin typeface="Trebuchet MS"/>
                <a:cs typeface="Trebuchet MS"/>
              </a:rPr>
              <a:t>нарушений</a:t>
            </a:r>
            <a:r>
              <a:rPr dirty="0" sz="3200" spc="-75">
                <a:latin typeface="Trebuchet MS"/>
                <a:cs typeface="Trebuchet MS"/>
              </a:rPr>
              <a:t> </a:t>
            </a:r>
            <a:r>
              <a:rPr dirty="0" sz="3200" spc="-10">
                <a:latin typeface="Trebuchet MS"/>
                <a:cs typeface="Trebuchet MS"/>
              </a:rPr>
              <a:t>функций</a:t>
            </a:r>
            <a:r>
              <a:rPr dirty="0" sz="3200" spc="-75">
                <a:latin typeface="Trebuchet MS"/>
                <a:cs typeface="Trebuchet MS"/>
              </a:rPr>
              <a:t> </a:t>
            </a:r>
            <a:r>
              <a:rPr dirty="0" sz="3200" spc="95">
                <a:latin typeface="Trebuchet MS"/>
                <a:cs typeface="Trebuchet MS"/>
              </a:rPr>
              <a:t>органов</a:t>
            </a:r>
            <a:r>
              <a:rPr dirty="0" sz="3200" spc="-75">
                <a:latin typeface="Trebuchet MS"/>
                <a:cs typeface="Trebuchet MS"/>
              </a:rPr>
              <a:t> </a:t>
            </a:r>
            <a:r>
              <a:rPr dirty="0" sz="3200" spc="90">
                <a:latin typeface="Trebuchet MS"/>
                <a:cs typeface="Trebuchet MS"/>
              </a:rPr>
              <a:t>и</a:t>
            </a:r>
            <a:r>
              <a:rPr dirty="0" sz="3200" spc="-75">
                <a:latin typeface="Trebuchet MS"/>
                <a:cs typeface="Trebuchet MS"/>
              </a:rPr>
              <a:t> </a:t>
            </a:r>
            <a:r>
              <a:rPr dirty="0" sz="3200" spc="-85">
                <a:latin typeface="Trebuchet MS"/>
                <a:cs typeface="Trebuchet MS"/>
              </a:rPr>
              <a:t>систем,</a:t>
            </a:r>
            <a:r>
              <a:rPr dirty="0" sz="3200" spc="-75">
                <a:latin typeface="Trebuchet MS"/>
                <a:cs typeface="Trebuchet MS"/>
              </a:rPr>
              <a:t> </a:t>
            </a:r>
            <a:r>
              <a:rPr dirty="0" sz="3200">
                <a:latin typeface="Trebuchet MS"/>
                <a:cs typeface="Trebuchet MS"/>
              </a:rPr>
              <a:t>которые</a:t>
            </a:r>
            <a:r>
              <a:rPr dirty="0" sz="3200" spc="-75">
                <a:latin typeface="Trebuchet MS"/>
                <a:cs typeface="Trebuchet MS"/>
              </a:rPr>
              <a:t> </a:t>
            </a:r>
            <a:r>
              <a:rPr dirty="0" sz="3200">
                <a:latin typeface="Trebuchet MS"/>
                <a:cs typeface="Trebuchet MS"/>
              </a:rPr>
              <a:t>могут</a:t>
            </a:r>
            <a:r>
              <a:rPr dirty="0" sz="3200" spc="-75">
                <a:latin typeface="Trebuchet MS"/>
                <a:cs typeface="Trebuchet MS"/>
              </a:rPr>
              <a:t> </a:t>
            </a:r>
            <a:r>
              <a:rPr dirty="0" sz="3200" spc="80">
                <a:latin typeface="Trebuchet MS"/>
                <a:cs typeface="Trebuchet MS"/>
              </a:rPr>
              <a:t>быть</a:t>
            </a:r>
            <a:r>
              <a:rPr dirty="0" sz="3200" spc="-75">
                <a:latin typeface="Trebuchet MS"/>
                <a:cs typeface="Trebuchet MS"/>
              </a:rPr>
              <a:t> </a:t>
            </a:r>
            <a:r>
              <a:rPr dirty="0" sz="3200" spc="40">
                <a:latin typeface="Trebuchet MS"/>
                <a:cs typeface="Trebuchet MS"/>
              </a:rPr>
              <a:t>ликвидированы </a:t>
            </a:r>
            <a:r>
              <a:rPr dirty="0" sz="3200" spc="85">
                <a:latin typeface="Trebuchet MS"/>
                <a:cs typeface="Trebuchet MS"/>
              </a:rPr>
              <a:t>полностью</a:t>
            </a:r>
            <a:r>
              <a:rPr dirty="0" sz="3200" spc="-70">
                <a:latin typeface="Trebuchet MS"/>
                <a:cs typeface="Trebuchet MS"/>
              </a:rPr>
              <a:t> </a:t>
            </a:r>
            <a:r>
              <a:rPr dirty="0" sz="3200">
                <a:latin typeface="Trebuchet MS"/>
                <a:cs typeface="Trebuchet MS"/>
              </a:rPr>
              <a:t>или</a:t>
            </a:r>
            <a:r>
              <a:rPr dirty="0" sz="3200" spc="-65">
                <a:latin typeface="Trebuchet MS"/>
                <a:cs typeface="Trebuchet MS"/>
              </a:rPr>
              <a:t> </a:t>
            </a:r>
            <a:r>
              <a:rPr dirty="0" sz="3200" spc="-10">
                <a:latin typeface="Trebuchet MS"/>
                <a:cs typeface="Trebuchet MS"/>
              </a:rPr>
              <a:t>частично;</a:t>
            </a:r>
            <a:endParaRPr sz="3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10"/>
              </a:spcBef>
            </a:pPr>
            <a:endParaRPr sz="3200">
              <a:latin typeface="Trebuchet MS"/>
              <a:cs typeface="Trebuchet MS"/>
            </a:endParaRPr>
          </a:p>
          <a:p>
            <a:pPr marL="12700" marR="10160">
              <a:lnSpc>
                <a:spcPct val="115199"/>
              </a:lnSpc>
            </a:pPr>
            <a:r>
              <a:rPr dirty="0" sz="3200" spc="-45">
                <a:latin typeface="DejaVu Sans"/>
                <a:cs typeface="DejaVu Sans"/>
              </a:rPr>
              <a:t>□</a:t>
            </a:r>
            <a:r>
              <a:rPr dirty="0" sz="3200" spc="-45">
                <a:latin typeface="Trebuchet MS"/>
                <a:cs typeface="Trebuchet MS"/>
              </a:rPr>
              <a:t>наличия</a:t>
            </a:r>
            <a:r>
              <a:rPr dirty="0" sz="3200" spc="50">
                <a:latin typeface="Trebuchet MS"/>
                <a:cs typeface="Trebuchet MS"/>
              </a:rPr>
              <a:t> </a:t>
            </a:r>
            <a:r>
              <a:rPr dirty="0" sz="3200" spc="85">
                <a:latin typeface="Trebuchet MS"/>
                <a:cs typeface="Trebuchet MS"/>
              </a:rPr>
              <a:t>нарушений</a:t>
            </a:r>
            <a:r>
              <a:rPr dirty="0" sz="3200" spc="55">
                <a:latin typeface="Trebuchet MS"/>
                <a:cs typeface="Trebuchet MS"/>
              </a:rPr>
              <a:t> </a:t>
            </a:r>
            <a:r>
              <a:rPr dirty="0" sz="3200">
                <a:latin typeface="Trebuchet MS"/>
                <a:cs typeface="Trebuchet MS"/>
              </a:rPr>
              <a:t>функций</a:t>
            </a:r>
            <a:r>
              <a:rPr dirty="0" sz="3200" spc="55">
                <a:latin typeface="Trebuchet MS"/>
                <a:cs typeface="Trebuchet MS"/>
              </a:rPr>
              <a:t> </a:t>
            </a:r>
            <a:r>
              <a:rPr dirty="0" sz="3200" spc="95">
                <a:latin typeface="Trebuchet MS"/>
                <a:cs typeface="Trebuchet MS"/>
              </a:rPr>
              <a:t>органов</a:t>
            </a:r>
            <a:r>
              <a:rPr dirty="0" sz="3200" spc="55">
                <a:latin typeface="Trebuchet MS"/>
                <a:cs typeface="Trebuchet MS"/>
              </a:rPr>
              <a:t> </a:t>
            </a:r>
            <a:r>
              <a:rPr dirty="0" sz="3200" spc="90">
                <a:latin typeface="Trebuchet MS"/>
                <a:cs typeface="Trebuchet MS"/>
              </a:rPr>
              <a:t>и</a:t>
            </a:r>
            <a:r>
              <a:rPr dirty="0" sz="3200" spc="55">
                <a:latin typeface="Trebuchet MS"/>
                <a:cs typeface="Trebuchet MS"/>
              </a:rPr>
              <a:t> </a:t>
            </a:r>
            <a:r>
              <a:rPr dirty="0" sz="3200" spc="-60">
                <a:latin typeface="Trebuchet MS"/>
                <a:cs typeface="Trebuchet MS"/>
              </a:rPr>
              <a:t>систем,</a:t>
            </a:r>
            <a:r>
              <a:rPr dirty="0" sz="3200" spc="55">
                <a:latin typeface="Trebuchet MS"/>
                <a:cs typeface="Trebuchet MS"/>
              </a:rPr>
              <a:t> </a:t>
            </a:r>
            <a:r>
              <a:rPr dirty="0" sz="3200">
                <a:latin typeface="Trebuchet MS"/>
                <a:cs typeface="Trebuchet MS"/>
              </a:rPr>
              <a:t>которые</a:t>
            </a:r>
            <a:r>
              <a:rPr dirty="0" sz="3200" spc="55">
                <a:latin typeface="Trebuchet MS"/>
                <a:cs typeface="Trebuchet MS"/>
              </a:rPr>
              <a:t> </a:t>
            </a:r>
            <a:r>
              <a:rPr dirty="0" sz="3200">
                <a:latin typeface="Trebuchet MS"/>
                <a:cs typeface="Trebuchet MS"/>
              </a:rPr>
              <a:t>могут</a:t>
            </a:r>
            <a:r>
              <a:rPr dirty="0" sz="3200" spc="55">
                <a:latin typeface="Trebuchet MS"/>
                <a:cs typeface="Trebuchet MS"/>
              </a:rPr>
              <a:t> </a:t>
            </a:r>
            <a:r>
              <a:rPr dirty="0" sz="3200" spc="80">
                <a:latin typeface="Trebuchet MS"/>
                <a:cs typeface="Trebuchet MS"/>
              </a:rPr>
              <a:t>быть</a:t>
            </a:r>
            <a:r>
              <a:rPr dirty="0" sz="3200" spc="55">
                <a:latin typeface="Trebuchet MS"/>
                <a:cs typeface="Trebuchet MS"/>
              </a:rPr>
              <a:t> замещены </a:t>
            </a:r>
            <a:r>
              <a:rPr dirty="0" sz="3200" spc="-25">
                <a:latin typeface="Trebuchet MS"/>
                <a:cs typeface="Trebuchet MS"/>
              </a:rPr>
              <a:t>или </a:t>
            </a:r>
            <a:r>
              <a:rPr dirty="0" sz="3200" spc="-10">
                <a:latin typeface="Trebuchet MS"/>
                <a:cs typeface="Trebuchet MS"/>
              </a:rPr>
              <a:t>компенсированы;</a:t>
            </a:r>
            <a:endParaRPr sz="3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295"/>
              </a:spcBef>
            </a:pPr>
            <a:endParaRPr sz="32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3200" spc="-85">
                <a:latin typeface="DejaVu Sans"/>
                <a:cs typeface="DejaVu Sans"/>
              </a:rPr>
              <a:t>□</a:t>
            </a:r>
            <a:r>
              <a:rPr dirty="0" sz="3200" spc="-85">
                <a:latin typeface="Trebuchet MS"/>
                <a:cs typeface="Trebuchet MS"/>
              </a:rPr>
              <a:t>наличия</a:t>
            </a:r>
            <a:r>
              <a:rPr dirty="0" sz="3200" spc="-120">
                <a:latin typeface="Trebuchet MS"/>
                <a:cs typeface="Trebuchet MS"/>
              </a:rPr>
              <a:t> </a:t>
            </a:r>
            <a:r>
              <a:rPr dirty="0" sz="3200" spc="85">
                <a:latin typeface="Trebuchet MS"/>
                <a:cs typeface="Trebuchet MS"/>
              </a:rPr>
              <a:t>ограничений</a:t>
            </a:r>
            <a:r>
              <a:rPr dirty="0" sz="3200" spc="-120">
                <a:latin typeface="Trebuchet MS"/>
                <a:cs typeface="Trebuchet MS"/>
              </a:rPr>
              <a:t> </a:t>
            </a:r>
            <a:r>
              <a:rPr dirty="0" sz="3200" spc="-10">
                <a:latin typeface="Trebuchet MS"/>
                <a:cs typeface="Trebuchet MS"/>
              </a:rPr>
              <a:t>жизнедеятельности;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58899" y="2906362"/>
            <a:ext cx="16566515" cy="5344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400" spc="-100">
                <a:latin typeface="DejaVu Sans"/>
                <a:cs typeface="DejaVu Sans"/>
              </a:rPr>
              <a:t>□</a:t>
            </a:r>
            <a:r>
              <a:rPr dirty="0" sz="3400" spc="-100">
                <a:latin typeface="Trebuchet MS"/>
                <a:cs typeface="Trebuchet MS"/>
              </a:rPr>
              <a:t>наличия</a:t>
            </a:r>
            <a:r>
              <a:rPr dirty="0" sz="3400" spc="-125">
                <a:latin typeface="Trebuchet MS"/>
                <a:cs typeface="Trebuchet MS"/>
              </a:rPr>
              <a:t> </a:t>
            </a:r>
            <a:r>
              <a:rPr dirty="0" sz="3400" spc="85">
                <a:latin typeface="Trebuchet MS"/>
                <a:cs typeface="Trebuchet MS"/>
              </a:rPr>
              <a:t>ограничений</a:t>
            </a:r>
            <a:r>
              <a:rPr dirty="0" sz="3400" spc="-120">
                <a:latin typeface="Trebuchet MS"/>
                <a:cs typeface="Trebuchet MS"/>
              </a:rPr>
              <a:t> </a:t>
            </a:r>
            <a:r>
              <a:rPr dirty="0" sz="3400" spc="-10">
                <a:latin typeface="Trebuchet MS"/>
                <a:cs typeface="Trebuchet MS"/>
              </a:rPr>
              <a:t>трудоспособности;</a:t>
            </a:r>
            <a:endParaRPr sz="3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420"/>
              </a:spcBef>
            </a:pPr>
            <a:endParaRPr sz="3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3400" spc="-45">
                <a:latin typeface="DejaVu Sans"/>
                <a:cs typeface="DejaVu Sans"/>
              </a:rPr>
              <a:t>□</a:t>
            </a:r>
            <a:r>
              <a:rPr dirty="0" sz="3400" spc="-45">
                <a:latin typeface="Trebuchet MS"/>
                <a:cs typeface="Trebuchet MS"/>
              </a:rPr>
              <a:t>сохранности</a:t>
            </a:r>
            <a:r>
              <a:rPr dirty="0" sz="3400" spc="-105">
                <a:latin typeface="Trebuchet MS"/>
                <a:cs typeface="Trebuchet MS"/>
              </a:rPr>
              <a:t> </a:t>
            </a:r>
            <a:r>
              <a:rPr dirty="0" sz="3400">
                <a:latin typeface="Trebuchet MS"/>
                <a:cs typeface="Trebuchet MS"/>
              </a:rPr>
              <a:t>жизнедеятельности</a:t>
            </a:r>
            <a:r>
              <a:rPr dirty="0" sz="3400" spc="-100">
                <a:latin typeface="Trebuchet MS"/>
                <a:cs typeface="Trebuchet MS"/>
              </a:rPr>
              <a:t> </a:t>
            </a:r>
            <a:r>
              <a:rPr dirty="0" sz="3400" spc="100">
                <a:latin typeface="Trebuchet MS"/>
                <a:cs typeface="Trebuchet MS"/>
              </a:rPr>
              <a:t>органов</a:t>
            </a:r>
            <a:r>
              <a:rPr dirty="0" sz="3400" spc="-100">
                <a:latin typeface="Trebuchet MS"/>
                <a:cs typeface="Trebuchet MS"/>
              </a:rPr>
              <a:t> </a:t>
            </a:r>
            <a:r>
              <a:rPr dirty="0" sz="3400" spc="75">
                <a:latin typeface="Trebuchet MS"/>
                <a:cs typeface="Trebuchet MS"/>
              </a:rPr>
              <a:t>и</a:t>
            </a:r>
            <a:r>
              <a:rPr dirty="0" sz="3400" spc="-100">
                <a:latin typeface="Trebuchet MS"/>
                <a:cs typeface="Trebuchet MS"/>
              </a:rPr>
              <a:t> </a:t>
            </a:r>
            <a:r>
              <a:rPr dirty="0" sz="3400" spc="-10">
                <a:latin typeface="Trebuchet MS"/>
                <a:cs typeface="Trebuchet MS"/>
              </a:rPr>
              <a:t>систем;</a:t>
            </a:r>
            <a:endParaRPr sz="3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3400">
              <a:latin typeface="Trebuchet MS"/>
              <a:cs typeface="Trebuchet MS"/>
            </a:endParaRPr>
          </a:p>
          <a:p>
            <a:pPr marL="12700" marR="6985">
              <a:lnSpc>
                <a:spcPct val="115799"/>
              </a:lnSpc>
              <a:spcBef>
                <a:spcPts val="5"/>
              </a:spcBef>
              <a:tabLst>
                <a:tab pos="4740910" algn="l"/>
                <a:tab pos="7495540" algn="l"/>
                <a:tab pos="8033384" algn="l"/>
                <a:tab pos="10923905" algn="l"/>
                <a:tab pos="12244070" algn="l"/>
                <a:tab pos="12842240" algn="l"/>
                <a:tab pos="15879444" algn="l"/>
              </a:tabLst>
            </a:pPr>
            <a:r>
              <a:rPr dirty="0" sz="3400" spc="-10">
                <a:latin typeface="DejaVu Sans"/>
                <a:cs typeface="DejaVu Sans"/>
              </a:rPr>
              <a:t>□</a:t>
            </a:r>
            <a:r>
              <a:rPr dirty="0" sz="3400" spc="-10">
                <a:latin typeface="Trebuchet MS"/>
                <a:cs typeface="Trebuchet MS"/>
              </a:rPr>
              <a:t>реабилитационного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55">
                <a:latin typeface="Trebuchet MS"/>
                <a:cs typeface="Trebuchet MS"/>
              </a:rPr>
              <a:t>потенциала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-50">
                <a:latin typeface="Trebuchet MS"/>
                <a:cs typeface="Trebuchet MS"/>
              </a:rPr>
              <a:t>у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-10">
                <a:latin typeface="Trebuchet MS"/>
                <a:cs typeface="Trebuchet MS"/>
              </a:rPr>
              <a:t>конкретного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-20">
                <a:latin typeface="Trebuchet MS"/>
                <a:cs typeface="Trebuchet MS"/>
              </a:rPr>
              <a:t>лица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25">
                <a:latin typeface="Trebuchet MS"/>
                <a:cs typeface="Trebuchet MS"/>
              </a:rPr>
              <a:t>и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-10">
                <a:latin typeface="Trebuchet MS"/>
                <a:cs typeface="Trebuchet MS"/>
              </a:rPr>
              <a:t>возможности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-25">
                <a:latin typeface="Trebuchet MS"/>
                <a:cs typeface="Trebuchet MS"/>
              </a:rPr>
              <a:t>его </a:t>
            </a:r>
            <a:r>
              <a:rPr dirty="0" sz="3400" spc="-10">
                <a:latin typeface="Trebuchet MS"/>
                <a:cs typeface="Trebuchet MS"/>
              </a:rPr>
              <a:t>реализации;</a:t>
            </a:r>
            <a:endParaRPr sz="3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3400">
              <a:latin typeface="Trebuchet MS"/>
              <a:cs typeface="Trebuchet MS"/>
            </a:endParaRPr>
          </a:p>
          <a:p>
            <a:pPr marL="12700" marR="5080">
              <a:lnSpc>
                <a:spcPct val="115799"/>
              </a:lnSpc>
              <a:tabLst>
                <a:tab pos="3155950" algn="l"/>
                <a:tab pos="5322570" algn="l"/>
                <a:tab pos="5800090" algn="l"/>
                <a:tab pos="7262495" algn="l"/>
                <a:tab pos="9956165" algn="l"/>
                <a:tab pos="11840210" algn="l"/>
                <a:tab pos="13802994" algn="l"/>
              </a:tabLst>
            </a:pPr>
            <a:r>
              <a:rPr dirty="0" sz="3400" spc="-10">
                <a:latin typeface="DejaVu Sans"/>
                <a:cs typeface="DejaVu Sans"/>
              </a:rPr>
              <a:t>□</a:t>
            </a:r>
            <a:r>
              <a:rPr dirty="0" sz="3400" spc="-10">
                <a:latin typeface="Trebuchet MS"/>
                <a:cs typeface="Trebuchet MS"/>
              </a:rPr>
              <a:t>нуждаемости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85">
                <a:latin typeface="Trebuchet MS"/>
                <a:cs typeface="Trebuchet MS"/>
              </a:rPr>
              <a:t>больного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105">
                <a:latin typeface="Trebuchet MS"/>
                <a:cs typeface="Trebuchet MS"/>
              </a:rPr>
              <a:t>в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-10">
                <a:latin typeface="Trebuchet MS"/>
                <a:cs typeface="Trebuchet MS"/>
              </a:rPr>
              <a:t>мерах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70">
                <a:latin typeface="Trebuchet MS"/>
                <a:cs typeface="Trebuchet MS"/>
              </a:rPr>
              <a:t>социальной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-10">
                <a:latin typeface="Trebuchet MS"/>
                <a:cs typeface="Trebuchet MS"/>
              </a:rPr>
              <a:t>защиты,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-10">
                <a:latin typeface="Trebuchet MS"/>
                <a:cs typeface="Trebuchet MS"/>
              </a:rPr>
              <a:t>включая</a:t>
            </a:r>
            <a:r>
              <a:rPr dirty="0" sz="3400">
                <a:latin typeface="Trebuchet MS"/>
                <a:cs typeface="Trebuchet MS"/>
              </a:rPr>
              <a:t>	</a:t>
            </a:r>
            <a:r>
              <a:rPr dirty="0" sz="3400" spc="-10">
                <a:latin typeface="Trebuchet MS"/>
                <a:cs typeface="Trebuchet MS"/>
              </a:rPr>
              <a:t>медицинскую реабилитацию.</a:t>
            </a:r>
            <a:endParaRPr sz="3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-42" y="983610"/>
            <a:ext cx="18288635" cy="66675"/>
            <a:chOff x="-42" y="983610"/>
            <a:chExt cx="18288635" cy="66675"/>
          </a:xfrm>
        </p:grpSpPr>
        <p:sp>
          <p:nvSpPr>
            <p:cNvPr id="3" name="object 3" descr=""/>
            <p:cNvSpPr/>
            <p:nvPr/>
          </p:nvSpPr>
          <p:spPr>
            <a:xfrm>
              <a:off x="1238207" y="1013810"/>
              <a:ext cx="17050385" cy="9525"/>
            </a:xfrm>
            <a:custGeom>
              <a:avLst/>
              <a:gdLst/>
              <a:ahLst/>
              <a:cxnLst/>
              <a:rect l="l" t="t" r="r" b="b"/>
              <a:pathLst>
                <a:path w="17050385" h="9525">
                  <a:moveTo>
                    <a:pt x="0" y="9525"/>
                  </a:moveTo>
                  <a:lnTo>
                    <a:pt x="17049792" y="9525"/>
                  </a:lnTo>
                  <a:lnTo>
                    <a:pt x="17049792" y="0"/>
                  </a:lnTo>
                  <a:lnTo>
                    <a:pt x="0" y="0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FE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-42" y="983610"/>
              <a:ext cx="1238250" cy="66675"/>
            </a:xfrm>
            <a:custGeom>
              <a:avLst/>
              <a:gdLst/>
              <a:ahLst/>
              <a:cxnLst/>
              <a:rect l="l" t="t" r="r" b="b"/>
              <a:pathLst>
                <a:path w="1238250" h="66675">
                  <a:moveTo>
                    <a:pt x="1238250" y="0"/>
                  </a:moveTo>
                  <a:lnTo>
                    <a:pt x="1238250" y="66675"/>
                  </a:lnTo>
                  <a:lnTo>
                    <a:pt x="0" y="66675"/>
                  </a:lnTo>
                  <a:lnTo>
                    <a:pt x="0" y="0"/>
                  </a:lnTo>
                  <a:lnTo>
                    <a:pt x="1238250" y="0"/>
                  </a:lnTo>
                  <a:close/>
                </a:path>
              </a:pathLst>
            </a:custGeom>
            <a:solidFill>
              <a:srgbClr val="BFE7D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81906" y="3900798"/>
            <a:ext cx="16524605" cy="229235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5356225" marR="5080" indent="-5344160">
              <a:lnSpc>
                <a:spcPct val="116199"/>
              </a:lnSpc>
              <a:spcBef>
                <a:spcPts val="100"/>
              </a:spcBef>
            </a:pPr>
            <a:r>
              <a:rPr dirty="0" sz="6400" spc="-195">
                <a:solidFill>
                  <a:srgbClr val="FFFFFF"/>
                </a:solidFill>
              </a:rPr>
              <a:t>Этапы</a:t>
            </a:r>
            <a:r>
              <a:rPr dirty="0" sz="6400" spc="-330">
                <a:solidFill>
                  <a:srgbClr val="FFFFFF"/>
                </a:solidFill>
              </a:rPr>
              <a:t> </a:t>
            </a:r>
            <a:r>
              <a:rPr dirty="0" sz="6400" spc="-229">
                <a:solidFill>
                  <a:srgbClr val="FFFFFF"/>
                </a:solidFill>
              </a:rPr>
              <a:t>экспертно-</a:t>
            </a:r>
            <a:r>
              <a:rPr dirty="0" sz="6400" spc="-40">
                <a:solidFill>
                  <a:srgbClr val="FFFFFF"/>
                </a:solidFill>
              </a:rPr>
              <a:t>реабилитационной </a:t>
            </a:r>
            <a:r>
              <a:rPr dirty="0" sz="6400" spc="-10">
                <a:solidFill>
                  <a:srgbClr val="FFFFFF"/>
                </a:solidFill>
              </a:rPr>
              <a:t>диагностики</a:t>
            </a:r>
            <a:endParaRPr sz="6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2024-09-23T08:25:12Z</dcterms:created>
  <dcterms:modified xsi:type="dcterms:W3CDTF">2024-09-23T08:25:12Z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2024-09-23T00:00:00Z</vt:filetime>
  </property>
  <property fmtid="{D5CDD505-2E9C-101B-9397-08002B2CF9AE}" pid="3" name="Producer">
    <vt:lpwstr>3-Heights(TM) PDF Security Shell 4.8.25.2 (http://www.pdf-tools.com)</vt:lpwstr>
  </property>
</Properties>
</file>