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7" r:id="rId2"/>
    <p:sldId id="308" r:id="rId3"/>
    <p:sldId id="294" r:id="rId4"/>
    <p:sldId id="295" r:id="rId5"/>
    <p:sldId id="296" r:id="rId6"/>
    <p:sldId id="314" r:id="rId7"/>
    <p:sldId id="315" r:id="rId8"/>
    <p:sldId id="316" r:id="rId9"/>
    <p:sldId id="297" r:id="rId10"/>
    <p:sldId id="298" r:id="rId11"/>
    <p:sldId id="299" r:id="rId12"/>
    <p:sldId id="300" r:id="rId13"/>
    <p:sldId id="301" r:id="rId14"/>
    <p:sldId id="302" r:id="rId15"/>
    <p:sldId id="303" r:id="rId16"/>
    <p:sldId id="304" r:id="rId17"/>
    <p:sldId id="305" r:id="rId18"/>
    <p:sldId id="306" r:id="rId19"/>
    <p:sldId id="309" r:id="rId20"/>
    <p:sldId id="313" r:id="rId21"/>
  </p:sldIdLst>
  <p:sldSz cx="12192000" cy="6858000"/>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p_paramonova" initials="m" lastIdx="1" clrIdx="0">
    <p:extLst>
      <p:ext uri="{19B8F6BF-5375-455C-9EA6-DF929625EA0E}">
        <p15:presenceInfo xmlns:p15="http://schemas.microsoft.com/office/powerpoint/2012/main" userId="mp_paramono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05" autoAdjust="0"/>
    <p:restoredTop sz="94660"/>
  </p:normalViewPr>
  <p:slideViewPr>
    <p:cSldViewPr snapToGrid="0">
      <p:cViewPr varScale="1">
        <p:scale>
          <a:sx n="74" d="100"/>
          <a:sy n="74" d="100"/>
        </p:scale>
        <p:origin x="726" y="72"/>
      </p:cViewPr>
      <p:guideLst/>
    </p:cSldViewPr>
  </p:slideViewPr>
  <p:notesTextViewPr>
    <p:cViewPr>
      <p:scale>
        <a:sx n="3" d="2"/>
        <a:sy n="3" d="2"/>
      </p:scale>
      <p:origin x="0" y="0"/>
    </p:cViewPr>
  </p:notesTextViewPr>
  <p:sorterViewPr>
    <p:cViewPr>
      <p:scale>
        <a:sx n="100" d="100"/>
        <a:sy n="100" d="100"/>
      </p:scale>
      <p:origin x="0" y="-137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85CDA9E0-DBD3-4C1B-A9D5-A7348FB1C305}" type="datetimeFigureOut">
              <a:rPr lang="ru-RU" smtClean="0"/>
              <a:t>25.03.2024</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87F0EE56-6788-4739-AFA2-83AC0A67E514}" type="slidenum">
              <a:rPr lang="ru-RU" smtClean="0"/>
              <a:t>‹#›</a:t>
            </a:fld>
            <a:endParaRPr lang="ru-RU"/>
          </a:p>
        </p:txBody>
      </p:sp>
    </p:spTree>
    <p:extLst>
      <p:ext uri="{BB962C8B-B14F-4D97-AF65-F5344CB8AC3E}">
        <p14:creationId xmlns:p14="http://schemas.microsoft.com/office/powerpoint/2010/main" val="2152387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7F0EE56-6788-4739-AFA2-83AC0A67E514}" type="slidenum">
              <a:rPr lang="ru-RU" smtClean="0"/>
              <a:t>1</a:t>
            </a:fld>
            <a:endParaRPr lang="ru-RU"/>
          </a:p>
        </p:txBody>
      </p:sp>
    </p:spTree>
    <p:extLst>
      <p:ext uri="{BB962C8B-B14F-4D97-AF65-F5344CB8AC3E}">
        <p14:creationId xmlns:p14="http://schemas.microsoft.com/office/powerpoint/2010/main" val="2309743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830F49A-0FE2-4260-9A34-6A83C16D200B}" type="datetime1">
              <a:rPr lang="ru-RU" smtClean="0"/>
              <a:t>25.03.2024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65350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743444-9FF1-4852-84E6-BDA0603D1D12}" type="datetime1">
              <a:rPr lang="ru-RU" smtClean="0"/>
              <a:t>25.03.2024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68348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8236FA-71E8-4A56-B96C-E4B9E07D7920}" type="datetime1">
              <a:rPr lang="ru-RU" smtClean="0"/>
              <a:t>25.03.2024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51922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28591B9-0F1B-4BED-B996-E97D62664E67}" type="datetime1">
              <a:rPr lang="ru-RU" smtClean="0"/>
              <a:t>25.03.2024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466303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B9B9E3D-9A74-449F-ABE3-9F8F4C3214FA}" type="datetime1">
              <a:rPr lang="ru-RU" smtClean="0"/>
              <a:t>25.03.2024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669278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FAFD20B-14CD-4AD2-98F4-D9E771629CB5}" type="datetime1">
              <a:rPr lang="ru-RU" smtClean="0"/>
              <a:t>25.03.2024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2563054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6ADCE6A-6096-456C-9709-4160FC8B782A}" type="datetime1">
              <a:rPr lang="ru-RU" smtClean="0"/>
              <a:t>25.03.2024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6260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3CA7177-03FB-4E2C-8C98-2E0699C5F80F}" type="datetime1">
              <a:rPr lang="ru-RU" smtClean="0"/>
              <a:t>25.03.2024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32105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8A81FD-A5F9-4779-82C7-63B9165197F5}" type="datetime1">
              <a:rPr lang="ru-RU" smtClean="0"/>
              <a:t>25.03.2024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87731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A5D66C4-8A0D-4D2B-8531-4D85C8BEAF48}" type="datetime1">
              <a:rPr lang="ru-RU" smtClean="0"/>
              <a:t>25.03.2024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238230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4D2A73-C03B-44BB-A24A-EFE977AE757E}" type="datetime1">
              <a:rPr lang="ru-RU" smtClean="0"/>
              <a:t>25.03.2024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2378235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724E8-9EA3-4724-9C8D-C9C8A78F5785}" type="datetime1">
              <a:rPr lang="ru-RU" smtClean="0"/>
              <a:t>25.03.2024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D24D2-99C2-4971-A76F-0077CE8CF617}" type="slidenum">
              <a:rPr lang="ru-RU" smtClean="0"/>
              <a:t>‹#›</a:t>
            </a:fld>
            <a:endParaRPr lang="ru-RU"/>
          </a:p>
        </p:txBody>
      </p:sp>
    </p:spTree>
    <p:extLst>
      <p:ext uri="{BB962C8B-B14F-4D97-AF65-F5344CB8AC3E}">
        <p14:creationId xmlns:p14="http://schemas.microsoft.com/office/powerpoint/2010/main" val="623984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9601" y="649287"/>
            <a:ext cx="10936940" cy="3761347"/>
          </a:xfrm>
        </p:spPr>
        <p:txBody>
          <a:bodyPr rtlCol="0">
            <a:noAutofit/>
          </a:bodyPr>
          <a:lstStyle/>
          <a:p>
            <a:pPr eaLnBrk="0" hangingPunct="0">
              <a:lnSpc>
                <a:spcPct val="100000"/>
              </a:lnSpc>
              <a:defRPr/>
            </a:pPr>
            <a:r>
              <a:rPr lang="en-US" altLang="ru-RU" sz="1800" b="1" kern="0" dirty="0">
                <a:solidFill>
                  <a:srgbClr val="000000"/>
                </a:solidFill>
                <a:latin typeface="Times New Roman"/>
                <a:ea typeface="Arial Unicode MS"/>
                <a:cs typeface="Times New Roman" panose="02020603050405020304" pitchFamily="18" charset="0"/>
              </a:rPr>
              <a:t>MINISTRY OF HEALTH OF THE RUSSIAN FEDERATION </a:t>
            </a:r>
            <a:br>
              <a:rPr lang="en-US" altLang="ru-RU" sz="1800" b="1" kern="0" dirty="0">
                <a:solidFill>
                  <a:srgbClr val="000000"/>
                </a:solidFill>
                <a:latin typeface="Times New Roman"/>
                <a:ea typeface="Arial Unicode MS"/>
                <a:cs typeface="Times New Roman" panose="02020603050405020304" pitchFamily="18" charset="0"/>
              </a:rPr>
            </a:br>
            <a:r>
              <a:rPr lang="en-US" altLang="ru-RU" sz="1800" b="1" kern="0" dirty="0">
                <a:solidFill>
                  <a:srgbClr val="000000"/>
                </a:solidFill>
                <a:latin typeface="Times New Roman"/>
                <a:ea typeface="Arial Unicode MS"/>
                <a:cs typeface="Times New Roman" panose="02020603050405020304" pitchFamily="18" charset="0"/>
              </a:rPr>
              <a:t>VOLGOGRAD STATE MEDICAL UNIVERSITY </a:t>
            </a:r>
            <a:br>
              <a:rPr lang="en-US" altLang="ru-RU" sz="1800" b="1" kern="0" dirty="0">
                <a:solidFill>
                  <a:srgbClr val="000000"/>
                </a:solidFill>
                <a:latin typeface="Times New Roman"/>
                <a:ea typeface="Arial Unicode MS"/>
                <a:cs typeface="Times New Roman" panose="02020603050405020304" pitchFamily="18" charset="0"/>
              </a:rPr>
            </a:br>
            <a:r>
              <a:rPr lang="en-US" altLang="ru-RU" sz="1800" b="1" kern="0" dirty="0">
                <a:solidFill>
                  <a:srgbClr val="000000"/>
                </a:solidFill>
                <a:latin typeface="Times New Roman"/>
                <a:ea typeface="Arial Unicode MS"/>
                <a:cs typeface="Times New Roman" panose="02020603050405020304" pitchFamily="18" charset="0"/>
              </a:rPr>
              <a:t>DEPARTMENT OF PHARMACEUTICAL AND TOXICOLOGICAL CHEMISTRY </a:t>
            </a:r>
            <a:r>
              <a:rPr lang="ru-RU" altLang="ru-RU" sz="1800" kern="0" dirty="0">
                <a:solidFill>
                  <a:srgbClr val="FF0000"/>
                </a:solidFill>
                <a:latin typeface="Times New Roman"/>
                <a:ea typeface="Arial Unicode MS"/>
                <a:cs typeface="Times New Roman" panose="02020603050405020304" pitchFamily="18" charset="0"/>
              </a:rPr>
              <a:t/>
            </a:r>
            <a:br>
              <a:rPr lang="ru-RU" altLang="ru-RU" sz="1800" kern="0" dirty="0">
                <a:solidFill>
                  <a:srgbClr val="FF0000"/>
                </a:solidFill>
                <a:latin typeface="Times New Roman"/>
                <a:ea typeface="Arial Unicode MS"/>
                <a:cs typeface="Times New Roman" panose="02020603050405020304" pitchFamily="18" charset="0"/>
              </a:rPr>
            </a:br>
            <a:r>
              <a:rPr lang="ru-RU" altLang="ru-RU" sz="2400" kern="0" dirty="0">
                <a:solidFill>
                  <a:srgbClr val="000000"/>
                </a:solidFill>
                <a:latin typeface="Times New Roman"/>
                <a:ea typeface="Arial Unicode MS"/>
                <a:cs typeface="Times New Roman" panose="02020603050405020304" pitchFamily="18" charset="0"/>
              </a:rPr>
              <a:t/>
            </a:r>
            <a:br>
              <a:rPr lang="ru-RU" altLang="ru-RU" sz="2400" kern="0" dirty="0">
                <a:solidFill>
                  <a:srgbClr val="000000"/>
                </a:solidFill>
                <a:latin typeface="Times New Roman"/>
                <a:ea typeface="Arial Unicode MS"/>
                <a:cs typeface="Times New Roman" panose="02020603050405020304" pitchFamily="18" charset="0"/>
              </a:rPr>
            </a:br>
            <a:r>
              <a:rPr lang="en-US" altLang="ru-RU" sz="2400" b="1" kern="0" dirty="0">
                <a:solidFill>
                  <a:srgbClr val="000000"/>
                </a:solidFill>
                <a:latin typeface="Times New Roman"/>
                <a:ea typeface="Arial Unicode MS"/>
                <a:cs typeface="Times New Roman" panose="02020603050405020304" pitchFamily="18" charset="0"/>
              </a:rPr>
              <a:t>LECTURE </a:t>
            </a:r>
            <a:r>
              <a:rPr lang="en-US" altLang="ru-RU" sz="2400" b="1" kern="0" dirty="0" smtClean="0">
                <a:solidFill>
                  <a:srgbClr val="000000"/>
                </a:solidFill>
                <a:latin typeface="Times New Roman"/>
                <a:ea typeface="Arial Unicode MS"/>
                <a:cs typeface="Times New Roman" panose="02020603050405020304" pitchFamily="18" charset="0"/>
              </a:rPr>
              <a:t>4</a:t>
            </a:r>
            <a:r>
              <a:rPr lang="ru-RU" altLang="ru-RU" sz="2400" b="1" kern="0" dirty="0" smtClean="0">
                <a:solidFill>
                  <a:srgbClr val="000000"/>
                </a:solidFill>
                <a:latin typeface="Times New Roman"/>
                <a:ea typeface="Arial Unicode MS"/>
                <a:cs typeface="Times New Roman" panose="02020603050405020304" pitchFamily="18" charset="0"/>
              </a:rPr>
              <a:t/>
            </a:r>
            <a:br>
              <a:rPr lang="ru-RU" altLang="ru-RU" sz="2400" b="1" kern="0" dirty="0" smtClean="0">
                <a:solidFill>
                  <a:srgbClr val="000000"/>
                </a:solidFill>
                <a:latin typeface="Times New Roman"/>
                <a:ea typeface="Arial Unicode MS"/>
                <a:cs typeface="Times New Roman" panose="02020603050405020304" pitchFamily="18" charset="0"/>
              </a:rPr>
            </a:br>
            <a:r>
              <a:rPr lang="en-US" altLang="ru-RU" sz="2400" b="1" kern="0" dirty="0">
                <a:solidFill>
                  <a:srgbClr val="000000"/>
                </a:solidFill>
                <a:latin typeface="Times New Roman"/>
                <a:ea typeface="Arial Unicode MS"/>
                <a:cs typeface="Times New Roman" panose="02020603050405020304" pitchFamily="18" charset="0"/>
              </a:rPr>
              <a:t/>
            </a:r>
            <a:br>
              <a:rPr lang="en-US" altLang="ru-RU" sz="2400" b="1" kern="0" dirty="0">
                <a:solidFill>
                  <a:srgbClr val="000000"/>
                </a:solidFill>
                <a:latin typeface="Times New Roman"/>
                <a:ea typeface="Arial Unicode MS"/>
                <a:cs typeface="Times New Roman" panose="02020603050405020304" pitchFamily="18" charset="0"/>
              </a:rPr>
            </a:br>
            <a:r>
              <a:rPr lang="ru-RU" altLang="ru-RU" sz="1400" b="1" kern="0" dirty="0">
                <a:solidFill>
                  <a:srgbClr val="000000"/>
                </a:solidFill>
                <a:latin typeface="Times New Roman"/>
                <a:ea typeface="Arial Unicode MS"/>
                <a:cs typeface="Times New Roman" panose="02020603050405020304" pitchFamily="18" charset="0"/>
              </a:rPr>
              <a:t/>
            </a:r>
            <a:br>
              <a:rPr lang="ru-RU" altLang="ru-RU" sz="1400" b="1" kern="0" dirty="0">
                <a:solidFill>
                  <a:srgbClr val="000000"/>
                </a:solidFill>
                <a:latin typeface="Times New Roman"/>
                <a:ea typeface="Arial Unicode MS"/>
                <a:cs typeface="Times New Roman" panose="02020603050405020304" pitchFamily="18" charset="0"/>
              </a:rPr>
            </a:br>
            <a:r>
              <a:rPr lang="en-US" altLang="ru-RU" sz="2400" b="1" kern="0" dirty="0" smtClean="0">
                <a:solidFill>
                  <a:srgbClr val="000000"/>
                </a:solidFill>
                <a:latin typeface="Times New Roman"/>
                <a:ea typeface="Arial Unicode MS"/>
                <a:cs typeface="Times New Roman" panose="02020603050405020304" pitchFamily="18" charset="0"/>
              </a:rPr>
              <a:t>TOXICOLOGIKAL CHEMISTRY</a:t>
            </a:r>
            <a:r>
              <a:rPr lang="ru-RU" sz="4400" b="1" cap="all" dirty="0">
                <a:solidFill>
                  <a:schemeClr val="tx2"/>
                </a:solidFill>
                <a:latin typeface="Times New Roman" panose="02020603050405020304" pitchFamily="18" charset="0"/>
                <a:ea typeface="Arial Unicode MS" pitchFamily="34" charset="-128"/>
                <a:cs typeface="Times New Roman" panose="02020603050405020304" pitchFamily="18" charset="0"/>
              </a:rPr>
              <a:t/>
            </a:r>
            <a:br>
              <a:rPr lang="ru-RU" sz="4400" b="1" cap="all" dirty="0">
                <a:solidFill>
                  <a:schemeClr val="tx2"/>
                </a:solidFill>
                <a:latin typeface="Times New Roman" panose="02020603050405020304" pitchFamily="18" charset="0"/>
                <a:ea typeface="Arial Unicode MS" pitchFamily="34" charset="-128"/>
                <a:cs typeface="Times New Roman" panose="02020603050405020304" pitchFamily="18" charset="0"/>
              </a:rPr>
            </a:br>
            <a:endParaRPr lang="ru-RU" sz="8800" dirty="0">
              <a:solidFill>
                <a:schemeClr val="tx2"/>
              </a:solidFill>
            </a:endParaRPr>
          </a:p>
        </p:txBody>
      </p:sp>
      <p:sp>
        <p:nvSpPr>
          <p:cNvPr id="2051" name="Подзаголовок 2"/>
          <p:cNvSpPr>
            <a:spLocks noGrp="1"/>
          </p:cNvSpPr>
          <p:nvPr>
            <p:ph type="subTitle" idx="1"/>
          </p:nvPr>
        </p:nvSpPr>
        <p:spPr bwMode="auto">
          <a:xfrm>
            <a:off x="770965" y="3228718"/>
            <a:ext cx="10775576" cy="1655762"/>
          </a:xfrm>
        </p:spPr>
        <p:txBody>
          <a:bodyPr wrap="square" numCol="1" anchor="t" anchorCtr="0" compatLnSpc="1">
            <a:prstTxWarp prst="textNoShape">
              <a:avLst/>
            </a:prstTxWarp>
            <a:normAutofit fontScale="92500" lnSpcReduction="20000"/>
          </a:bodyPr>
          <a:lstStyle/>
          <a:p>
            <a:r>
              <a:rPr lang="en-US" sz="2800" dirty="0"/>
              <a:t>Methods for isolating </a:t>
            </a:r>
            <a:r>
              <a:rPr lang="en-US" sz="2800" dirty="0" err="1"/>
              <a:t>xenobiotics</a:t>
            </a:r>
            <a:r>
              <a:rPr lang="en-US" sz="2800" dirty="0"/>
              <a:t> from biological objects during forensic chemical analysis. Comparative characteristics of general and particular isolation methods. Theoretical foundations of sample preparation in the study of </a:t>
            </a:r>
            <a:r>
              <a:rPr lang="en-US" sz="2800" dirty="0" smtClean="0"/>
              <a:t>bio fluids. </a:t>
            </a:r>
            <a:r>
              <a:rPr lang="en-US" sz="2800" dirty="0"/>
              <a:t>Extraction in liquid-liquid and solid phase-liquid systems. Methods for purification of isolates.</a:t>
            </a:r>
            <a:endParaRPr lang="ru-RU" altLang="ru-RU" sz="4000" b="1" dirty="0">
              <a:cs typeface="Times New Roman" panose="02020603050405020304" pitchFamily="18" charset="0"/>
            </a:endParaRPr>
          </a:p>
        </p:txBody>
      </p:sp>
      <p:sp>
        <p:nvSpPr>
          <p:cNvPr id="3" name="TextBox 2"/>
          <p:cNvSpPr txBox="1"/>
          <p:nvPr/>
        </p:nvSpPr>
        <p:spPr>
          <a:xfrm>
            <a:off x="7298871" y="5453513"/>
            <a:ext cx="3902529" cy="646331"/>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Maria </a:t>
            </a:r>
            <a:r>
              <a:rPr lang="en-US" b="1" dirty="0" err="1" smtClean="0">
                <a:latin typeface="Times New Roman" panose="02020603050405020304" pitchFamily="18" charset="0"/>
                <a:cs typeface="Times New Roman" panose="02020603050405020304" pitchFamily="18" charset="0"/>
              </a:rPr>
              <a:t>Petrovna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Paramonova</a:t>
            </a:r>
            <a:endParaRPr lang="en-US" b="1" dirty="0" smtClean="0">
              <a:latin typeface="Times New Roman" panose="02020603050405020304" pitchFamily="18" charset="0"/>
              <a:cs typeface="Times New Roman" panose="02020603050405020304" pitchFamily="18" charset="0"/>
            </a:endParaRPr>
          </a:p>
          <a:p>
            <a:pPr algn="ctr"/>
            <a:r>
              <a:rPr lang="en-US" b="1" dirty="0" smtClean="0">
                <a:latin typeface="Times New Roman" panose="02020603050405020304" pitchFamily="18" charset="0"/>
                <a:cs typeface="Times New Roman" panose="02020603050405020304" pitchFamily="18" charset="0"/>
              </a:rPr>
              <a:t>Assistant professor, PHD</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645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10</a:t>
            </a:fld>
            <a:endParaRPr lang="ru-RU"/>
          </a:p>
        </p:txBody>
      </p:sp>
      <p:sp>
        <p:nvSpPr>
          <p:cNvPr id="3" name="Прямоугольник 2"/>
          <p:cNvSpPr/>
          <p:nvPr/>
        </p:nvSpPr>
        <p:spPr>
          <a:xfrm>
            <a:off x="243840" y="312063"/>
            <a:ext cx="11475720" cy="5262979"/>
          </a:xfrm>
          <a:prstGeom prst="rect">
            <a:avLst/>
          </a:prstGeom>
        </p:spPr>
        <p:txBody>
          <a:bodyPr wrap="square">
            <a:spAutoFit/>
          </a:bodyPr>
          <a:lstStyle/>
          <a:p>
            <a:r>
              <a:rPr lang="en-US" sz="2400" b="1" dirty="0"/>
              <a:t>The second stage </a:t>
            </a:r>
            <a:r>
              <a:rPr lang="en-US" sz="2400" dirty="0"/>
              <a:t>of isolating toxic compounds from </a:t>
            </a:r>
            <a:r>
              <a:rPr lang="en-US" sz="2400" dirty="0" smtClean="0"/>
              <a:t>cadaveric material </a:t>
            </a:r>
            <a:r>
              <a:rPr lang="en-US" sz="2400" dirty="0"/>
              <a:t>- </a:t>
            </a:r>
            <a:r>
              <a:rPr lang="en-US" sz="2400" b="1" dirty="0"/>
              <a:t>liquid-liquid extraction</a:t>
            </a:r>
            <a:r>
              <a:rPr lang="en-US" sz="2400" dirty="0" smtClean="0"/>
              <a:t>.</a:t>
            </a:r>
            <a:endParaRPr lang="ru-RU" sz="2400" dirty="0" smtClean="0"/>
          </a:p>
          <a:p>
            <a:r>
              <a:rPr lang="en-US" sz="2400" dirty="0" smtClean="0"/>
              <a:t>It </a:t>
            </a:r>
            <a:r>
              <a:rPr lang="en-US" sz="2400" dirty="0"/>
              <a:t>is used for extracting substances from blood, lymph, saliva</a:t>
            </a:r>
            <a:r>
              <a:rPr lang="en-US" sz="2400" dirty="0" smtClean="0"/>
              <a:t>,</a:t>
            </a:r>
            <a:r>
              <a:rPr lang="ru-RU" sz="2400" dirty="0" smtClean="0"/>
              <a:t> </a:t>
            </a:r>
            <a:r>
              <a:rPr lang="en-US" sz="2400" dirty="0" smtClean="0"/>
              <a:t>peritoneal </a:t>
            </a:r>
            <a:r>
              <a:rPr lang="en-US" sz="2400" dirty="0"/>
              <a:t>fluid, urine and gastric </a:t>
            </a:r>
            <a:r>
              <a:rPr lang="en-US" sz="2400" dirty="0" smtClean="0"/>
              <a:t>lavage.</a:t>
            </a:r>
            <a:endParaRPr lang="ru-RU" sz="2400" dirty="0" smtClean="0"/>
          </a:p>
          <a:p>
            <a:r>
              <a:rPr lang="en-US" sz="2400" dirty="0" smtClean="0"/>
              <a:t>Liquid-liquid </a:t>
            </a:r>
            <a:r>
              <a:rPr lang="en-US" sz="2400" dirty="0"/>
              <a:t>extraction is a method of isolation</a:t>
            </a:r>
            <a:r>
              <a:rPr lang="en-US" sz="2400" dirty="0" smtClean="0"/>
              <a:t>,</a:t>
            </a:r>
            <a:r>
              <a:rPr lang="ru-RU" sz="2400" dirty="0" smtClean="0"/>
              <a:t> </a:t>
            </a:r>
            <a:r>
              <a:rPr lang="en-US" sz="2400" dirty="0" smtClean="0"/>
              <a:t>separation </a:t>
            </a:r>
            <a:r>
              <a:rPr lang="en-US" sz="2400" dirty="0"/>
              <a:t>and concentration of substances, based on the distribution of a solute between two liquid immiscible phases</a:t>
            </a:r>
            <a:r>
              <a:rPr lang="en-US" sz="2400" dirty="0" smtClean="0"/>
              <a:t>.</a:t>
            </a:r>
            <a:endParaRPr lang="ru-RU" sz="2400" dirty="0" smtClean="0"/>
          </a:p>
          <a:p>
            <a:r>
              <a:rPr lang="en-US" sz="2400" dirty="0" smtClean="0"/>
              <a:t>In </a:t>
            </a:r>
            <a:r>
              <a:rPr lang="en-US" sz="2400" dirty="0"/>
              <a:t>toxicological chemistry, most often one liquid phase is water and the other is an organic solvent</a:t>
            </a:r>
            <a:r>
              <a:rPr lang="en-US" sz="2400" dirty="0" smtClean="0"/>
              <a:t>.</a:t>
            </a:r>
            <a:endParaRPr lang="ru-RU" sz="2400" dirty="0" smtClean="0"/>
          </a:p>
          <a:p>
            <a:r>
              <a:rPr lang="en-US" sz="2400" dirty="0" smtClean="0"/>
              <a:t>The </a:t>
            </a:r>
            <a:r>
              <a:rPr lang="en-US" sz="2400" dirty="0"/>
              <a:t>organic solvent must have a high solubility for the </a:t>
            </a:r>
            <a:r>
              <a:rPr lang="en-US" sz="2400" dirty="0" err="1"/>
              <a:t>analyte</a:t>
            </a:r>
            <a:r>
              <a:rPr lang="en-US" sz="2400" dirty="0"/>
              <a:t> and have a low boiling point (diethyl ether and chloroform). The choice of organic solvent is determined by the properties of the compound being analyzed</a:t>
            </a:r>
            <a:r>
              <a:rPr lang="en-US" sz="2400" dirty="0" smtClean="0"/>
              <a:t>.</a:t>
            </a:r>
            <a:endParaRPr lang="ru-RU" sz="2400" dirty="0" smtClean="0"/>
          </a:p>
          <a:p>
            <a:r>
              <a:rPr lang="en-US" sz="2400" dirty="0" smtClean="0"/>
              <a:t>Under </a:t>
            </a:r>
            <a:r>
              <a:rPr lang="en-US" sz="2400" dirty="0"/>
              <a:t>equilibrium conditions, the ratio of the concentrations of a substance in both phases is represented by a distribution constant (K), which does not depend on the total concentration of the substance</a:t>
            </a:r>
            <a:r>
              <a:rPr lang="en-US" sz="2400" dirty="0" smtClean="0"/>
              <a:t>.</a:t>
            </a:r>
            <a:r>
              <a:rPr lang="ru-RU" sz="2400" dirty="0" smtClean="0"/>
              <a:t> </a:t>
            </a:r>
            <a:r>
              <a:rPr lang="en-US" sz="2400" dirty="0" smtClean="0"/>
              <a:t>The </a:t>
            </a:r>
            <a:r>
              <a:rPr lang="en-US" sz="2400" dirty="0"/>
              <a:t>higher the </a:t>
            </a:r>
            <a:r>
              <a:rPr lang="en-US" sz="2400" dirty="0" err="1"/>
              <a:t>Kp</a:t>
            </a:r>
            <a:r>
              <a:rPr lang="en-US" sz="2400" dirty="0"/>
              <a:t>, the more efficient the extraction is.</a:t>
            </a:r>
            <a:endParaRPr lang="ru-RU" sz="2400" dirty="0"/>
          </a:p>
        </p:txBody>
      </p:sp>
      <p:pic>
        <p:nvPicPr>
          <p:cNvPr id="5" name="Рисунок 4"/>
          <p:cNvPicPr>
            <a:picLocks noChangeAspect="1"/>
          </p:cNvPicPr>
          <p:nvPr/>
        </p:nvPicPr>
        <p:blipFill rotWithShape="1">
          <a:blip r:embed="rId2"/>
          <a:srcRect l="42386" t="59259" r="45550" b="28601"/>
          <a:stretch/>
        </p:blipFill>
        <p:spPr>
          <a:xfrm>
            <a:off x="4739639" y="5639752"/>
            <a:ext cx="1569721" cy="899160"/>
          </a:xfrm>
          <a:prstGeom prst="rect">
            <a:avLst/>
          </a:prstGeom>
        </p:spPr>
      </p:pic>
    </p:spTree>
    <p:extLst>
      <p:ext uri="{BB962C8B-B14F-4D97-AF65-F5344CB8AC3E}">
        <p14:creationId xmlns:p14="http://schemas.microsoft.com/office/powerpoint/2010/main" val="1021584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11</a:t>
            </a:fld>
            <a:endParaRPr lang="ru-RU"/>
          </a:p>
        </p:txBody>
      </p:sp>
      <p:sp>
        <p:nvSpPr>
          <p:cNvPr id="2" name="Прямоугольник 1"/>
          <p:cNvSpPr/>
          <p:nvPr/>
        </p:nvSpPr>
        <p:spPr>
          <a:xfrm>
            <a:off x="792480" y="1879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335280" y="396241"/>
            <a:ext cx="11018520" cy="6001643"/>
          </a:xfrm>
          <a:prstGeom prst="rect">
            <a:avLst/>
          </a:prstGeom>
        </p:spPr>
        <p:txBody>
          <a:bodyPr wrap="square">
            <a:spAutoFit/>
          </a:bodyPr>
          <a:lstStyle/>
          <a:p>
            <a:r>
              <a:rPr lang="en-US" sz="2400" dirty="0"/>
              <a:t>Factors influencing liquid-liquid extraction</a:t>
            </a:r>
            <a:r>
              <a:rPr lang="en-US" sz="2400" dirty="0" smtClean="0"/>
              <a:t>:</a:t>
            </a:r>
            <a:endParaRPr lang="ru-RU" sz="2400" dirty="0" smtClean="0"/>
          </a:p>
          <a:p>
            <a:pPr marL="342900" indent="-342900">
              <a:buFontTx/>
              <a:buChar char="-"/>
            </a:pPr>
            <a:r>
              <a:rPr lang="en-US" sz="2400" b="1" dirty="0" smtClean="0"/>
              <a:t>degree </a:t>
            </a:r>
            <a:r>
              <a:rPr lang="en-US" sz="2400" b="1" dirty="0"/>
              <a:t>of </a:t>
            </a:r>
            <a:r>
              <a:rPr lang="en-US" sz="2400" b="1" dirty="0" smtClean="0"/>
              <a:t>extraction</a:t>
            </a:r>
            <a:endParaRPr lang="ru-RU" sz="2400" b="1" dirty="0" smtClean="0"/>
          </a:p>
          <a:p>
            <a:pPr marL="342900" indent="-342900">
              <a:buFontTx/>
              <a:buChar char="-"/>
            </a:pPr>
            <a:r>
              <a:rPr lang="en-US" sz="2400" b="1" dirty="0" smtClean="0"/>
              <a:t>-</a:t>
            </a:r>
            <a:r>
              <a:rPr lang="en-US" sz="2400" b="1" dirty="0"/>
              <a:t>extraction </a:t>
            </a:r>
            <a:r>
              <a:rPr lang="en-US" sz="2400" b="1" dirty="0" smtClean="0"/>
              <a:t>rate</a:t>
            </a:r>
            <a:endParaRPr lang="ru-RU" sz="2400" b="1" dirty="0" smtClean="0"/>
          </a:p>
          <a:p>
            <a:pPr marL="342900" indent="-342900">
              <a:buFontTx/>
              <a:buChar char="-"/>
            </a:pPr>
            <a:r>
              <a:rPr lang="en-US" sz="2400" b="1" dirty="0" smtClean="0"/>
              <a:t>-pH</a:t>
            </a:r>
            <a:r>
              <a:rPr lang="ru-RU" sz="2400" b="1" dirty="0" smtClean="0"/>
              <a:t>. </a:t>
            </a:r>
            <a:r>
              <a:rPr lang="en-US" sz="2400" dirty="0" smtClean="0"/>
              <a:t>The </a:t>
            </a:r>
            <a:r>
              <a:rPr lang="en-US" sz="2400" dirty="0"/>
              <a:t>effect of pH depends on the nature of the extracted substance</a:t>
            </a:r>
            <a:r>
              <a:rPr lang="en-US" sz="2400" dirty="0" smtClean="0"/>
              <a:t>:</a:t>
            </a:r>
            <a:endParaRPr lang="ru-RU" sz="2400" dirty="0" smtClean="0"/>
          </a:p>
          <a:p>
            <a:r>
              <a:rPr lang="en-US" sz="2400" dirty="0" smtClean="0"/>
              <a:t>• </a:t>
            </a:r>
            <a:r>
              <a:rPr lang="en-US" sz="2400" dirty="0"/>
              <a:t>when </a:t>
            </a:r>
            <a:r>
              <a:rPr lang="en-US" sz="2400" dirty="0" smtClean="0"/>
              <a:t>extracted </a:t>
            </a:r>
            <a:r>
              <a:rPr lang="en-US" sz="2400" dirty="0"/>
              <a:t>with an organic solvent, a substance in </a:t>
            </a:r>
            <a:r>
              <a:rPr lang="en-US" sz="2400" dirty="0" smtClean="0"/>
              <a:t>aqueous phase </a:t>
            </a:r>
            <a:r>
              <a:rPr lang="en-US" sz="2400" dirty="0"/>
              <a:t>must be in a molecular, </a:t>
            </a:r>
            <a:r>
              <a:rPr lang="en-US" sz="2400" dirty="0" smtClean="0"/>
              <a:t>non-ionized</a:t>
            </a:r>
            <a:r>
              <a:rPr lang="ru-RU" sz="2400" dirty="0" smtClean="0"/>
              <a:t> </a:t>
            </a:r>
            <a:r>
              <a:rPr lang="en-US" sz="2400" dirty="0" smtClean="0"/>
              <a:t>condition;</a:t>
            </a:r>
            <a:endParaRPr lang="ru-RU" sz="2400" dirty="0" smtClean="0"/>
          </a:p>
          <a:p>
            <a:r>
              <a:rPr lang="en-US" sz="2400" dirty="0" smtClean="0"/>
              <a:t>• </a:t>
            </a:r>
            <a:r>
              <a:rPr lang="en-US" sz="2400" dirty="0"/>
              <a:t>for acidic substances it is necessary to create in </a:t>
            </a:r>
            <a:r>
              <a:rPr lang="en-US" sz="2400" dirty="0" smtClean="0"/>
              <a:t>solution</a:t>
            </a:r>
            <a:r>
              <a:rPr lang="ru-RU" sz="2400" dirty="0" smtClean="0"/>
              <a:t> </a:t>
            </a:r>
            <a:r>
              <a:rPr lang="en-US" sz="2400" dirty="0" smtClean="0"/>
              <a:t>pH=pKa-2</a:t>
            </a:r>
            <a:r>
              <a:rPr lang="en-US" sz="2400" dirty="0"/>
              <a:t>, and for bases - pH=pKa+2</a:t>
            </a:r>
            <a:r>
              <a:rPr lang="en-US" sz="2400" dirty="0" smtClean="0"/>
              <a:t>;</a:t>
            </a:r>
            <a:endParaRPr lang="ru-RU" sz="2400" dirty="0" smtClean="0"/>
          </a:p>
          <a:p>
            <a:r>
              <a:rPr lang="en-US" sz="2400" dirty="0" smtClean="0"/>
              <a:t>• </a:t>
            </a:r>
            <a:r>
              <a:rPr lang="en-US" sz="2400" dirty="0"/>
              <a:t>for neutral substances the pH value has a special </a:t>
            </a:r>
            <a:r>
              <a:rPr lang="en-US" sz="2400" dirty="0" smtClean="0"/>
              <a:t>meaning</a:t>
            </a:r>
            <a:r>
              <a:rPr lang="ru-RU" sz="2400" dirty="0" smtClean="0"/>
              <a:t> </a:t>
            </a:r>
            <a:r>
              <a:rPr lang="en-US" sz="2400" dirty="0" smtClean="0"/>
              <a:t>does </a:t>
            </a:r>
            <a:r>
              <a:rPr lang="en-US" sz="2400" dirty="0"/>
              <a:t>not have. These compounds are extracted from both acidic </a:t>
            </a:r>
            <a:r>
              <a:rPr lang="en-US" sz="2400" dirty="0" smtClean="0"/>
              <a:t>and</a:t>
            </a:r>
            <a:r>
              <a:rPr lang="ru-RU" sz="2400" dirty="0" smtClean="0"/>
              <a:t> </a:t>
            </a:r>
            <a:r>
              <a:rPr lang="en-US" sz="2400" dirty="0" smtClean="0"/>
              <a:t>alkaline </a:t>
            </a:r>
            <a:r>
              <a:rPr lang="en-US" sz="2400" dirty="0"/>
              <a:t>environment</a:t>
            </a:r>
            <a:r>
              <a:rPr lang="en-US" sz="2400" dirty="0" smtClean="0"/>
              <a:t>;</a:t>
            </a:r>
            <a:endParaRPr lang="ru-RU" sz="2400" dirty="0" smtClean="0"/>
          </a:p>
          <a:p>
            <a:r>
              <a:rPr lang="en-US" sz="2400" dirty="0" smtClean="0"/>
              <a:t>• </a:t>
            </a:r>
            <a:r>
              <a:rPr lang="en-US" sz="2400" dirty="0"/>
              <a:t>for substances that are </a:t>
            </a:r>
            <a:r>
              <a:rPr lang="en-US" sz="2400" dirty="0" err="1"/>
              <a:t>ampholytes</a:t>
            </a:r>
            <a:r>
              <a:rPr lang="en-US" sz="2400" dirty="0"/>
              <a:t>, calculation of pH for </a:t>
            </a:r>
            <a:r>
              <a:rPr lang="en-US" sz="2400" dirty="0" smtClean="0"/>
              <a:t>extraction produced </a:t>
            </a:r>
            <a:r>
              <a:rPr lang="en-US" sz="2400" dirty="0"/>
              <a:t>differently. These compounds contain acidic </a:t>
            </a:r>
            <a:r>
              <a:rPr lang="en-US" sz="2400" dirty="0" smtClean="0"/>
              <a:t>and main </a:t>
            </a:r>
            <a:r>
              <a:rPr lang="en-US" sz="2400" dirty="0"/>
              <a:t>group, and for each the </a:t>
            </a:r>
            <a:r>
              <a:rPr lang="en-US" sz="2400" dirty="0" err="1"/>
              <a:t>pKa</a:t>
            </a:r>
            <a:r>
              <a:rPr lang="en-US" sz="2400" dirty="0"/>
              <a:t> value is known.</a:t>
            </a:r>
            <a:endParaRPr lang="ru-RU" sz="2400" dirty="0"/>
          </a:p>
          <a:p>
            <a:pPr marL="342900" indent="-342900">
              <a:buFontTx/>
              <a:buChar char="-"/>
            </a:pPr>
            <a:r>
              <a:rPr lang="en-US" sz="2400" dirty="0" smtClean="0"/>
              <a:t>-</a:t>
            </a:r>
            <a:r>
              <a:rPr lang="en-US" sz="2400" b="1" dirty="0"/>
              <a:t>adding </a:t>
            </a:r>
            <a:r>
              <a:rPr lang="en-US" sz="2400" b="1" dirty="0" smtClean="0"/>
              <a:t>electrolytes</a:t>
            </a:r>
            <a:r>
              <a:rPr lang="ru-RU" sz="2400" b="1" dirty="0" smtClean="0"/>
              <a:t> </a:t>
            </a:r>
            <a:r>
              <a:rPr lang="en-US" sz="2400" dirty="0" smtClean="0"/>
              <a:t>to </a:t>
            </a:r>
            <a:r>
              <a:rPr lang="en-US" sz="2400" dirty="0"/>
              <a:t>the aqueous extract </a:t>
            </a:r>
            <a:r>
              <a:rPr lang="en-US" sz="2400" dirty="0" err="1"/>
              <a:t>hassalting</a:t>
            </a:r>
            <a:r>
              <a:rPr lang="en-US" sz="2400" dirty="0"/>
              <a:t> out effect due to decreased solubility of toxic </a:t>
            </a:r>
            <a:r>
              <a:rPr lang="en-US" sz="2400" dirty="0" smtClean="0"/>
              <a:t>substances in </a:t>
            </a:r>
            <a:r>
              <a:rPr lang="en-US" sz="2400" dirty="0"/>
              <a:t>water. As a result, the degree of their extraction with </a:t>
            </a:r>
            <a:r>
              <a:rPr lang="en-US" sz="2400" dirty="0" smtClean="0"/>
              <a:t>organic solvent.</a:t>
            </a:r>
            <a:endParaRPr lang="ru-RU" sz="2400" dirty="0" smtClean="0"/>
          </a:p>
        </p:txBody>
      </p:sp>
    </p:spTree>
    <p:extLst>
      <p:ext uri="{BB962C8B-B14F-4D97-AF65-F5344CB8AC3E}">
        <p14:creationId xmlns:p14="http://schemas.microsoft.com/office/powerpoint/2010/main" val="3365701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12</a:t>
            </a:fld>
            <a:endParaRPr lang="ru-RU"/>
          </a:p>
        </p:txBody>
      </p:sp>
      <p:sp>
        <p:nvSpPr>
          <p:cNvPr id="2" name="Прямоугольник 1"/>
          <p:cNvSpPr/>
          <p:nvPr/>
        </p:nvSpPr>
        <p:spPr>
          <a:xfrm>
            <a:off x="792480" y="1879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441960" y="187970"/>
            <a:ext cx="11231880" cy="5509200"/>
          </a:xfrm>
          <a:prstGeom prst="rect">
            <a:avLst/>
          </a:prstGeom>
        </p:spPr>
        <p:txBody>
          <a:bodyPr wrap="square">
            <a:spAutoFit/>
          </a:bodyPr>
          <a:lstStyle/>
          <a:p>
            <a:r>
              <a:rPr lang="ru-RU" sz="3200" b="1" dirty="0" err="1"/>
              <a:t>Methods</a:t>
            </a:r>
            <a:r>
              <a:rPr lang="ru-RU" sz="3200" b="1" dirty="0"/>
              <a:t> </a:t>
            </a:r>
            <a:r>
              <a:rPr lang="ru-RU" sz="3200" b="1" dirty="0" err="1"/>
              <a:t>for</a:t>
            </a:r>
            <a:r>
              <a:rPr lang="ru-RU" sz="3200" b="1" dirty="0"/>
              <a:t> </a:t>
            </a:r>
            <a:r>
              <a:rPr lang="ru-RU" sz="3200" b="1" dirty="0" err="1"/>
              <a:t>isolating</a:t>
            </a:r>
            <a:r>
              <a:rPr lang="ru-RU" sz="3200" b="1" dirty="0"/>
              <a:t> </a:t>
            </a:r>
            <a:r>
              <a:rPr lang="ru-RU" sz="3200" b="1" dirty="0" err="1"/>
              <a:t>toxic</a:t>
            </a:r>
            <a:r>
              <a:rPr lang="ru-RU" sz="3200" b="1" dirty="0"/>
              <a:t> </a:t>
            </a:r>
            <a:r>
              <a:rPr lang="ru-RU" sz="3200" b="1" dirty="0" err="1"/>
              <a:t>substances</a:t>
            </a:r>
            <a:r>
              <a:rPr lang="ru-RU" sz="3200" b="1" dirty="0"/>
              <a:t> </a:t>
            </a:r>
            <a:r>
              <a:rPr lang="ru-RU" sz="3200" b="1" dirty="0" err="1"/>
              <a:t>by</a:t>
            </a:r>
            <a:r>
              <a:rPr lang="ru-RU" sz="3200" b="1" dirty="0"/>
              <a:t> </a:t>
            </a:r>
            <a:r>
              <a:rPr lang="ru-RU" sz="3200" b="1" dirty="0" err="1" smtClean="0"/>
              <a:t>extraction</a:t>
            </a:r>
            <a:r>
              <a:rPr lang="ru-RU" sz="3200" b="1" dirty="0" smtClean="0"/>
              <a:t> </a:t>
            </a:r>
            <a:r>
              <a:rPr lang="ru-RU" sz="3200" b="1" dirty="0" err="1" smtClean="0"/>
              <a:t>organic</a:t>
            </a:r>
            <a:r>
              <a:rPr lang="ru-RU" sz="3200" b="1" dirty="0" smtClean="0"/>
              <a:t> </a:t>
            </a:r>
            <a:r>
              <a:rPr lang="ru-RU" sz="3200" b="1" dirty="0" err="1"/>
              <a:t>solvents</a:t>
            </a:r>
            <a:r>
              <a:rPr lang="ru-RU" sz="3200" b="1" dirty="0" smtClean="0"/>
              <a:t>.</a:t>
            </a:r>
          </a:p>
          <a:p>
            <a:pPr marL="514350" indent="-514350">
              <a:buAutoNum type="arabicPeriod"/>
            </a:pPr>
            <a:r>
              <a:rPr lang="ru-RU" sz="3200" dirty="0" err="1" smtClean="0"/>
              <a:t>General</a:t>
            </a:r>
            <a:r>
              <a:rPr lang="ru-RU" sz="3200" dirty="0" smtClean="0"/>
              <a:t> </a:t>
            </a:r>
            <a:r>
              <a:rPr lang="ru-RU" sz="3200" dirty="0" err="1"/>
              <a:t>methods</a:t>
            </a:r>
            <a:r>
              <a:rPr lang="ru-RU" sz="3200" dirty="0" smtClean="0"/>
              <a:t>:</a:t>
            </a:r>
          </a:p>
          <a:p>
            <a:r>
              <a:rPr lang="ru-RU" sz="3200" dirty="0" smtClean="0"/>
              <a:t>• </a:t>
            </a:r>
            <a:r>
              <a:rPr lang="ru-RU" sz="3200" dirty="0" err="1"/>
              <a:t>Stass-Otto</a:t>
            </a:r>
            <a:r>
              <a:rPr lang="ru-RU" sz="3200" dirty="0"/>
              <a:t> </a:t>
            </a:r>
            <a:r>
              <a:rPr lang="ru-RU" sz="3200" dirty="0" err="1"/>
              <a:t>method</a:t>
            </a:r>
            <a:r>
              <a:rPr lang="ru-RU" sz="3200" dirty="0"/>
              <a:t> (</a:t>
            </a:r>
            <a:r>
              <a:rPr lang="ru-RU" sz="3200" dirty="0" err="1"/>
              <a:t>isolation</a:t>
            </a:r>
            <a:r>
              <a:rPr lang="ru-RU" sz="3200" dirty="0"/>
              <a:t> </a:t>
            </a:r>
            <a:r>
              <a:rPr lang="ru-RU" sz="3200" dirty="0" err="1"/>
              <a:t>with</a:t>
            </a:r>
            <a:r>
              <a:rPr lang="ru-RU" sz="3200" dirty="0"/>
              <a:t> </a:t>
            </a:r>
            <a:r>
              <a:rPr lang="ru-RU" sz="3200" dirty="0" err="1"/>
              <a:t>acidified</a:t>
            </a:r>
            <a:r>
              <a:rPr lang="ru-RU" sz="3200" dirty="0"/>
              <a:t> </a:t>
            </a:r>
            <a:r>
              <a:rPr lang="ru-RU" sz="3200" dirty="0" err="1"/>
              <a:t>alcohol</a:t>
            </a:r>
            <a:r>
              <a:rPr lang="ru-RU" sz="3200" dirty="0" smtClean="0"/>
              <a:t>)</a:t>
            </a:r>
          </a:p>
          <a:p>
            <a:r>
              <a:rPr lang="ru-RU" sz="3200" dirty="0" smtClean="0"/>
              <a:t>• </a:t>
            </a:r>
            <a:r>
              <a:rPr lang="ru-RU" sz="3200" dirty="0" err="1"/>
              <a:t>Shvaikova-Vasilieva</a:t>
            </a:r>
            <a:r>
              <a:rPr lang="ru-RU" sz="3200" dirty="0"/>
              <a:t> </a:t>
            </a:r>
            <a:r>
              <a:rPr lang="ru-RU" sz="3200" dirty="0" err="1"/>
              <a:t>method</a:t>
            </a:r>
            <a:r>
              <a:rPr lang="ru-RU" sz="3200" dirty="0"/>
              <a:t> (</a:t>
            </a:r>
            <a:r>
              <a:rPr lang="ru-RU" sz="3200" dirty="0" err="1"/>
              <a:t>isolation</a:t>
            </a:r>
            <a:r>
              <a:rPr lang="ru-RU" sz="3200" dirty="0"/>
              <a:t> </a:t>
            </a:r>
            <a:r>
              <a:rPr lang="ru-RU" sz="3200" dirty="0" err="1"/>
              <a:t>of</a:t>
            </a:r>
            <a:r>
              <a:rPr lang="ru-RU" sz="3200" dirty="0"/>
              <a:t> </a:t>
            </a:r>
            <a:r>
              <a:rPr lang="ru-RU" sz="3200" dirty="0" err="1"/>
              <a:t>acidifiedwater</a:t>
            </a:r>
            <a:r>
              <a:rPr lang="ru-RU" sz="3200" dirty="0" smtClean="0"/>
              <a:t>)</a:t>
            </a:r>
          </a:p>
          <a:p>
            <a:endParaRPr lang="ru-RU" sz="3200" dirty="0"/>
          </a:p>
          <a:p>
            <a:r>
              <a:rPr lang="ru-RU" sz="3200" dirty="0" smtClean="0"/>
              <a:t>2</a:t>
            </a:r>
            <a:r>
              <a:rPr lang="ru-RU" sz="3200" dirty="0"/>
              <a:t>. </a:t>
            </a:r>
            <a:r>
              <a:rPr lang="en-US" sz="3200" dirty="0" smtClean="0"/>
              <a:t>Specific </a:t>
            </a:r>
            <a:r>
              <a:rPr lang="ru-RU" sz="3200" dirty="0" smtClean="0"/>
              <a:t> </a:t>
            </a:r>
            <a:r>
              <a:rPr lang="ru-RU" sz="3200" dirty="0" err="1"/>
              <a:t>methods</a:t>
            </a:r>
            <a:r>
              <a:rPr lang="ru-RU" sz="3200" dirty="0" smtClean="0"/>
              <a:t>:</a:t>
            </a:r>
            <a:endParaRPr lang="en-US" sz="3200" dirty="0" smtClean="0"/>
          </a:p>
          <a:p>
            <a:pPr marL="457200" indent="-457200">
              <a:buFont typeface="Arial" panose="020B0604020202020204" pitchFamily="34" charset="0"/>
              <a:buChar char="•"/>
            </a:pPr>
            <a:r>
              <a:rPr lang="ru-RU" sz="3200" dirty="0" smtClean="0"/>
              <a:t> </a:t>
            </a:r>
            <a:r>
              <a:rPr lang="en-US" sz="3200" dirty="0" err="1" smtClean="0"/>
              <a:t>Kramarenko</a:t>
            </a:r>
            <a:r>
              <a:rPr lang="en-US" sz="3200" dirty="0" smtClean="0"/>
              <a:t> </a:t>
            </a:r>
            <a:r>
              <a:rPr lang="en-US" sz="3200" dirty="0"/>
              <a:t>method (for alkaloids</a:t>
            </a:r>
            <a:r>
              <a:rPr lang="en-US" sz="3200" dirty="0" smtClean="0"/>
              <a:t>)</a:t>
            </a:r>
            <a:endParaRPr lang="ru-RU" sz="3200" dirty="0" smtClean="0"/>
          </a:p>
          <a:p>
            <a:r>
              <a:rPr lang="en-US" sz="3200" dirty="0" smtClean="0"/>
              <a:t>• </a:t>
            </a:r>
            <a:r>
              <a:rPr lang="en-US" sz="3200" dirty="0" err="1"/>
              <a:t>Valov</a:t>
            </a:r>
            <a:r>
              <a:rPr lang="en-US" sz="3200" dirty="0"/>
              <a:t> method (for barbiturates and salicylates</a:t>
            </a:r>
            <a:r>
              <a:rPr lang="en-US" sz="3200" dirty="0" smtClean="0"/>
              <a:t>)</a:t>
            </a:r>
            <a:endParaRPr lang="ru-RU" sz="3200" dirty="0" smtClean="0"/>
          </a:p>
          <a:p>
            <a:r>
              <a:rPr lang="en-US" sz="3200" dirty="0" smtClean="0"/>
              <a:t>• </a:t>
            </a:r>
            <a:r>
              <a:rPr lang="en-US" sz="3200" dirty="0" err="1"/>
              <a:t>Popova's</a:t>
            </a:r>
            <a:r>
              <a:rPr lang="en-US" sz="3200" dirty="0"/>
              <a:t> method (for barbiturates</a:t>
            </a:r>
            <a:r>
              <a:rPr lang="en-US" sz="3200" dirty="0" smtClean="0"/>
              <a:t>)</a:t>
            </a:r>
            <a:endParaRPr lang="ru-RU" sz="3200" dirty="0" smtClean="0"/>
          </a:p>
          <a:p>
            <a:r>
              <a:rPr lang="en-US" sz="3200" dirty="0" smtClean="0"/>
              <a:t>• </a:t>
            </a:r>
            <a:r>
              <a:rPr lang="en-US" sz="3200" dirty="0" err="1"/>
              <a:t>Salomatin</a:t>
            </a:r>
            <a:r>
              <a:rPr lang="en-US" sz="3200" dirty="0"/>
              <a:t> method (for </a:t>
            </a:r>
            <a:r>
              <a:rPr lang="en-US" sz="3200" dirty="0" err="1"/>
              <a:t>phenothiazines</a:t>
            </a:r>
            <a:r>
              <a:rPr lang="en-US" sz="3200" dirty="0"/>
              <a:t>)</a:t>
            </a:r>
            <a:endParaRPr lang="ru-RU" sz="3200" dirty="0"/>
          </a:p>
        </p:txBody>
      </p:sp>
    </p:spTree>
    <p:extLst>
      <p:ext uri="{BB962C8B-B14F-4D97-AF65-F5344CB8AC3E}">
        <p14:creationId xmlns:p14="http://schemas.microsoft.com/office/powerpoint/2010/main" val="663540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13</a:t>
            </a:fld>
            <a:endParaRPr lang="ru-RU"/>
          </a:p>
        </p:txBody>
      </p:sp>
      <p:sp>
        <p:nvSpPr>
          <p:cNvPr id="3" name="Прямоугольник 2"/>
          <p:cNvSpPr/>
          <p:nvPr/>
        </p:nvSpPr>
        <p:spPr>
          <a:xfrm>
            <a:off x="457200" y="205383"/>
            <a:ext cx="11262360" cy="6370975"/>
          </a:xfrm>
          <a:prstGeom prst="rect">
            <a:avLst/>
          </a:prstGeom>
        </p:spPr>
        <p:txBody>
          <a:bodyPr wrap="square">
            <a:spAutoFit/>
          </a:bodyPr>
          <a:lstStyle/>
          <a:p>
            <a:r>
              <a:rPr lang="en-US" sz="2400" b="1" dirty="0"/>
              <a:t>Isolation with acidified alcohol (</a:t>
            </a:r>
            <a:r>
              <a:rPr lang="en-US" sz="2400" b="1" dirty="0" err="1"/>
              <a:t>Stass</a:t>
            </a:r>
            <a:r>
              <a:rPr lang="en-US" sz="2400" b="1" dirty="0"/>
              <a:t>-Otto method</a:t>
            </a:r>
            <a:r>
              <a:rPr lang="en-US" sz="2400" b="1" dirty="0" smtClean="0"/>
              <a:t>)</a:t>
            </a:r>
            <a:endParaRPr lang="ru-RU" sz="2400" b="1" dirty="0" smtClean="0"/>
          </a:p>
          <a:p>
            <a:endParaRPr lang="ru-RU" sz="2400" b="1" dirty="0"/>
          </a:p>
          <a:p>
            <a:r>
              <a:rPr lang="en-US" sz="2400" b="1" dirty="0" smtClean="0"/>
              <a:t>Stage 1</a:t>
            </a:r>
            <a:endParaRPr lang="ru-RU" sz="2400" b="1" dirty="0" smtClean="0"/>
          </a:p>
          <a:p>
            <a:r>
              <a:rPr lang="en-US" sz="2400" dirty="0" smtClean="0"/>
              <a:t>• </a:t>
            </a:r>
            <a:r>
              <a:rPr lang="en-US" sz="2400" dirty="0"/>
              <a:t>Infusion of the crushed object 100 g with ethyl alcohol 96%, acidified with oxalic acid to pH = 2.5-3, three times during the day</a:t>
            </a:r>
            <a:r>
              <a:rPr lang="en-US" sz="2400" dirty="0" smtClean="0"/>
              <a:t>.</a:t>
            </a:r>
            <a:endParaRPr lang="ru-RU" sz="2400" dirty="0" smtClean="0"/>
          </a:p>
          <a:p>
            <a:r>
              <a:rPr lang="en-US" sz="2400" dirty="0" smtClean="0"/>
              <a:t>• </a:t>
            </a:r>
            <a:r>
              <a:rPr lang="en-US" sz="2400" dirty="0"/>
              <a:t>Evaporation of the combined alcohol extracts at a temperature of 40-50°C to a thick residue, to which absolute ethanol is added drop by drop to coagulate proteins</a:t>
            </a:r>
            <a:r>
              <a:rPr lang="en-US" sz="2400" dirty="0" smtClean="0"/>
              <a:t>.</a:t>
            </a:r>
            <a:endParaRPr lang="ru-RU" sz="2400" dirty="0" smtClean="0"/>
          </a:p>
          <a:p>
            <a:r>
              <a:rPr lang="en-US" sz="2400" dirty="0" smtClean="0"/>
              <a:t>• </a:t>
            </a:r>
            <a:r>
              <a:rPr lang="en-US" sz="2400" dirty="0"/>
              <a:t>Evaporation of the filtrate at the same temperature to a thick residue and dilution with hot water to remove resinous substances, fats and pigments</a:t>
            </a:r>
            <a:r>
              <a:rPr lang="en-US" sz="2400" dirty="0" smtClean="0"/>
              <a:t>.</a:t>
            </a:r>
            <a:endParaRPr lang="ru-RU" sz="2400" dirty="0" smtClean="0"/>
          </a:p>
          <a:p>
            <a:r>
              <a:rPr lang="en-US" sz="2400" b="1" dirty="0" smtClean="0"/>
              <a:t>Stage 2</a:t>
            </a:r>
            <a:endParaRPr lang="ru-RU" sz="2400" b="1" dirty="0" smtClean="0"/>
          </a:p>
          <a:p>
            <a:r>
              <a:rPr lang="en-US" sz="2400" dirty="0" smtClean="0"/>
              <a:t>• </a:t>
            </a:r>
            <a:r>
              <a:rPr lang="en-US" sz="2400" dirty="0"/>
              <a:t>Extraction of acidic, neutral and weakly basic substances from an aqueous filtrate with chloroform at pH = 2 (three-fold extraction), separation of the organic phase and concentration of the resulting extract by evaporation (fraction A, “acidic” extract</a:t>
            </a:r>
            <a:r>
              <a:rPr lang="en-US" sz="2400" dirty="0" smtClean="0"/>
              <a:t>).</a:t>
            </a:r>
            <a:endParaRPr lang="ru-RU" sz="2400" dirty="0" smtClean="0"/>
          </a:p>
          <a:p>
            <a:r>
              <a:rPr lang="en-US" sz="2400" dirty="0" smtClean="0"/>
              <a:t>• </a:t>
            </a:r>
            <a:r>
              <a:rPr lang="en-US" sz="2400" dirty="0" err="1"/>
              <a:t>Alkalinization</a:t>
            </a:r>
            <a:r>
              <a:rPr lang="en-US" sz="2400" dirty="0"/>
              <a:t> of the aqueous layer remaining after phase separation to pH = 9-10, extraction of strongly basic substances (three-fold extraction) with chloroform, separation of the organic phase and concentration by evaporation (fraction B, “alkaline” extraction).</a:t>
            </a:r>
            <a:endParaRPr lang="ru-RU" sz="2400" dirty="0"/>
          </a:p>
        </p:txBody>
      </p:sp>
    </p:spTree>
    <p:extLst>
      <p:ext uri="{BB962C8B-B14F-4D97-AF65-F5344CB8AC3E}">
        <p14:creationId xmlns:p14="http://schemas.microsoft.com/office/powerpoint/2010/main" val="3481286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14</a:t>
            </a:fld>
            <a:endParaRPr lang="ru-RU"/>
          </a:p>
        </p:txBody>
      </p:sp>
      <p:sp>
        <p:nvSpPr>
          <p:cNvPr id="2" name="Прямоугольник 1"/>
          <p:cNvSpPr/>
          <p:nvPr/>
        </p:nvSpPr>
        <p:spPr>
          <a:xfrm>
            <a:off x="792480" y="187970"/>
            <a:ext cx="10881360" cy="907941"/>
          </a:xfrm>
          <a:prstGeom prst="rect">
            <a:avLst/>
          </a:prstGeom>
        </p:spPr>
        <p:txBody>
          <a:bodyPr wrap="square">
            <a:spAutoFit/>
          </a:bodyPr>
          <a:lstStyle/>
          <a:p>
            <a:pPr>
              <a:spcAft>
                <a:spcPts val="600"/>
              </a:spcAft>
            </a:pPr>
            <a:r>
              <a:rPr lang="en-US" sz="2400" b="1" dirty="0"/>
              <a:t>Isolation with acidified alcohol (</a:t>
            </a:r>
            <a:r>
              <a:rPr lang="en-US" sz="2400" b="1" dirty="0" err="1"/>
              <a:t>Stass</a:t>
            </a:r>
            <a:r>
              <a:rPr lang="en-US" sz="2400" b="1" dirty="0"/>
              <a:t>-Otto method)</a:t>
            </a:r>
            <a:endParaRPr lang="ru-RU" sz="2400" b="1" dirty="0"/>
          </a:p>
          <a:p>
            <a:pPr>
              <a:spcAft>
                <a:spcPts val="600"/>
              </a:spcAft>
            </a:pPr>
            <a:r>
              <a:rPr lang="ru-RU" sz="2400" b="1" dirty="0" smtClean="0"/>
              <a:t>	</a:t>
            </a:r>
            <a:endParaRPr lang="ru-RU" sz="2400" dirty="0"/>
          </a:p>
        </p:txBody>
      </p:sp>
      <p:sp>
        <p:nvSpPr>
          <p:cNvPr id="3" name="Прямоугольник 2"/>
          <p:cNvSpPr/>
          <p:nvPr/>
        </p:nvSpPr>
        <p:spPr>
          <a:xfrm>
            <a:off x="792480" y="1095911"/>
            <a:ext cx="9768840" cy="4401205"/>
          </a:xfrm>
          <a:prstGeom prst="rect">
            <a:avLst/>
          </a:prstGeom>
        </p:spPr>
        <p:txBody>
          <a:bodyPr wrap="square">
            <a:spAutoFit/>
          </a:bodyPr>
          <a:lstStyle/>
          <a:p>
            <a:r>
              <a:rPr lang="en-US" sz="2800" dirty="0"/>
              <a:t>Advantages of the method</a:t>
            </a:r>
            <a:r>
              <a:rPr lang="en-US" sz="2800" dirty="0" smtClean="0"/>
              <a:t>:</a:t>
            </a:r>
            <a:endParaRPr lang="ru-RU" sz="2800" dirty="0" smtClean="0"/>
          </a:p>
          <a:p>
            <a:pPr marL="514350" indent="-514350">
              <a:buAutoNum type="arabicPeriod"/>
            </a:pPr>
            <a:r>
              <a:rPr lang="en-US" sz="2800" dirty="0" smtClean="0"/>
              <a:t>The </a:t>
            </a:r>
            <a:r>
              <a:rPr lang="en-US" sz="2800" dirty="0"/>
              <a:t>method is universal, because ethanol is a good </a:t>
            </a:r>
            <a:r>
              <a:rPr lang="en-US" sz="2800" dirty="0" smtClean="0"/>
              <a:t>solvent for </a:t>
            </a:r>
            <a:r>
              <a:rPr lang="en-US" sz="2800" dirty="0"/>
              <a:t>many substances of this group (both ionized </a:t>
            </a:r>
            <a:r>
              <a:rPr lang="en-US" sz="2800" dirty="0" smtClean="0"/>
              <a:t>and molecular </a:t>
            </a:r>
            <a:r>
              <a:rPr lang="en-US" sz="2800" dirty="0"/>
              <a:t>forms</a:t>
            </a:r>
            <a:r>
              <a:rPr lang="en-US" sz="2800" dirty="0" smtClean="0"/>
              <a:t>).</a:t>
            </a:r>
            <a:endParaRPr lang="ru-RU" sz="2800" dirty="0" smtClean="0"/>
          </a:p>
          <a:p>
            <a:pPr marL="514350" indent="-514350">
              <a:buAutoNum type="arabicPeriod"/>
            </a:pPr>
            <a:r>
              <a:rPr lang="en-US" sz="2800" dirty="0" smtClean="0"/>
              <a:t>The </a:t>
            </a:r>
            <a:r>
              <a:rPr lang="en-US" sz="2800" dirty="0"/>
              <a:t>method involves cleaning the extraction from </a:t>
            </a:r>
            <a:r>
              <a:rPr lang="en-US" sz="2800" dirty="0" smtClean="0"/>
              <a:t>ballast substances.</a:t>
            </a:r>
            <a:endParaRPr lang="ru-RU" sz="2800" dirty="0" smtClean="0"/>
          </a:p>
          <a:p>
            <a:r>
              <a:rPr lang="en-US" sz="2800" dirty="0" smtClean="0"/>
              <a:t>Disadvantages </a:t>
            </a:r>
            <a:r>
              <a:rPr lang="en-US" sz="2800" dirty="0"/>
              <a:t>of the method</a:t>
            </a:r>
            <a:r>
              <a:rPr lang="en-US" sz="2800" dirty="0" smtClean="0"/>
              <a:t>:</a:t>
            </a:r>
            <a:endParaRPr lang="ru-RU" sz="2800" dirty="0" smtClean="0"/>
          </a:p>
          <a:p>
            <a:pPr marL="514350" indent="-514350">
              <a:buAutoNum type="arabicPeriod"/>
            </a:pPr>
            <a:r>
              <a:rPr lang="en-US" sz="2800" dirty="0" smtClean="0"/>
              <a:t>Duration </a:t>
            </a:r>
            <a:r>
              <a:rPr lang="en-US" sz="2800" dirty="0"/>
              <a:t>(8-10 working days) and multi-stage</a:t>
            </a:r>
            <a:r>
              <a:rPr lang="en-US" sz="2800" dirty="0" smtClean="0"/>
              <a:t>.</a:t>
            </a:r>
            <a:endParaRPr lang="ru-RU" sz="2800" dirty="0" smtClean="0"/>
          </a:p>
          <a:p>
            <a:pPr marL="514350" indent="-514350">
              <a:buAutoNum type="arabicPeriod"/>
            </a:pPr>
            <a:r>
              <a:rPr lang="en-US" sz="2800" dirty="0" smtClean="0"/>
              <a:t>Loss </a:t>
            </a:r>
            <a:r>
              <a:rPr lang="en-US" sz="2800" dirty="0"/>
              <a:t>of the required substances</a:t>
            </a:r>
            <a:r>
              <a:rPr lang="en-US" sz="2800" dirty="0" smtClean="0"/>
              <a:t>.</a:t>
            </a:r>
            <a:endParaRPr lang="ru-RU" sz="2800" dirty="0" smtClean="0"/>
          </a:p>
          <a:p>
            <a:pPr marL="514350" indent="-514350">
              <a:buAutoNum type="arabicPeriod"/>
            </a:pPr>
            <a:r>
              <a:rPr lang="en-US" sz="2800" dirty="0" smtClean="0"/>
              <a:t>The </a:t>
            </a:r>
            <a:r>
              <a:rPr lang="en-US" sz="2800" dirty="0"/>
              <a:t>comparative high cost of the method.</a:t>
            </a:r>
            <a:endParaRPr lang="ru-RU" sz="2800" dirty="0"/>
          </a:p>
        </p:txBody>
      </p:sp>
    </p:spTree>
    <p:extLst>
      <p:ext uri="{BB962C8B-B14F-4D97-AF65-F5344CB8AC3E}">
        <p14:creationId xmlns:p14="http://schemas.microsoft.com/office/powerpoint/2010/main" val="213580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15</a:t>
            </a:fld>
            <a:endParaRPr lang="ru-RU"/>
          </a:p>
        </p:txBody>
      </p:sp>
      <p:sp>
        <p:nvSpPr>
          <p:cNvPr id="2" name="Прямоугольник 1"/>
          <p:cNvSpPr/>
          <p:nvPr/>
        </p:nvSpPr>
        <p:spPr>
          <a:xfrm>
            <a:off x="792480" y="1879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335280" y="75605"/>
            <a:ext cx="11155680" cy="6740307"/>
          </a:xfrm>
          <a:prstGeom prst="rect">
            <a:avLst/>
          </a:prstGeom>
        </p:spPr>
        <p:txBody>
          <a:bodyPr wrap="square">
            <a:spAutoFit/>
          </a:bodyPr>
          <a:lstStyle/>
          <a:p>
            <a:r>
              <a:rPr lang="en-US" sz="2400" b="1" dirty="0" smtClean="0"/>
              <a:t>Isolation </a:t>
            </a:r>
            <a:r>
              <a:rPr lang="en-US" sz="2400" b="1" dirty="0"/>
              <a:t>with water acidified with oxalic acid </a:t>
            </a:r>
            <a:r>
              <a:rPr lang="en-US" sz="2400" b="1" dirty="0" err="1" smtClean="0"/>
              <a:t>Shvaikova-Vasileva</a:t>
            </a:r>
            <a:endParaRPr lang="en-US" sz="2400" b="1" dirty="0" smtClean="0"/>
          </a:p>
          <a:p>
            <a:endParaRPr lang="en-US" sz="2400" dirty="0"/>
          </a:p>
          <a:p>
            <a:r>
              <a:rPr lang="en-US" sz="2400" dirty="0" smtClean="0"/>
              <a:t>• </a:t>
            </a:r>
            <a:r>
              <a:rPr lang="en-US" sz="2400" dirty="0"/>
              <a:t>Infusion of the crushed object 100 g with water acidified with oxalic acid to pH = 2-3 (1:2), for two hours, then 1 hour</a:t>
            </a:r>
            <a:r>
              <a:rPr lang="en-US" sz="2400" dirty="0" smtClean="0"/>
              <a:t>.</a:t>
            </a:r>
          </a:p>
          <a:p>
            <a:r>
              <a:rPr lang="en-US" sz="2400" dirty="0" smtClean="0"/>
              <a:t>•</a:t>
            </a:r>
            <a:r>
              <a:rPr lang="en-US" sz="2400" dirty="0"/>
              <a:t>Centrifugation 30 min at 3000 rpm</a:t>
            </a:r>
            <a:r>
              <a:rPr lang="en-US" sz="2400" dirty="0" smtClean="0"/>
              <a:t>.</a:t>
            </a:r>
          </a:p>
          <a:p>
            <a:r>
              <a:rPr lang="en-US" sz="2400" dirty="0" smtClean="0"/>
              <a:t>• </a:t>
            </a:r>
            <a:r>
              <a:rPr lang="en-US" sz="2400" dirty="0"/>
              <a:t>Extraction of acidic, neutral and weakly basic substances from aqueous filtrate (</a:t>
            </a:r>
            <a:r>
              <a:rPr lang="en-US" sz="2400" dirty="0" err="1"/>
              <a:t>centrifugate</a:t>
            </a:r>
            <a:r>
              <a:rPr lang="en-US" sz="2400" dirty="0"/>
              <a:t>) with chloroform at pH = 2 (three </a:t>
            </a:r>
            <a:r>
              <a:rPr lang="en-US" sz="2400" dirty="0" smtClean="0"/>
              <a:t>times extraction), </a:t>
            </a:r>
            <a:r>
              <a:rPr lang="en-US" sz="2400" dirty="0"/>
              <a:t>separation of the organic phase and concentration of the resulting extract by evaporation (fraction A, “acidic” extract</a:t>
            </a:r>
            <a:r>
              <a:rPr lang="en-US" sz="2400" dirty="0" smtClean="0"/>
              <a:t>).</a:t>
            </a:r>
          </a:p>
          <a:p>
            <a:r>
              <a:rPr lang="en-US" sz="2400" dirty="0" smtClean="0"/>
              <a:t>• </a:t>
            </a:r>
            <a:r>
              <a:rPr lang="en-US" sz="2400" dirty="0" err="1"/>
              <a:t>Alkalinization</a:t>
            </a:r>
            <a:r>
              <a:rPr lang="en-US" sz="2400" dirty="0"/>
              <a:t> of the aqueous layer remaining after phase separation with a 25% ammonia solution to pH = 9-10, extraction of basic substances by three-fold extraction with chloroform, separation of the organic phase and concentration by evaporation (fraction B, “alkaline” extraction</a:t>
            </a:r>
            <a:r>
              <a:rPr lang="en-US" sz="2400" dirty="0" smtClean="0"/>
              <a:t>).</a:t>
            </a:r>
          </a:p>
          <a:p>
            <a:r>
              <a:rPr lang="en-US" sz="2400" b="1" dirty="0" smtClean="0"/>
              <a:t>Advantages </a:t>
            </a:r>
            <a:r>
              <a:rPr lang="en-US" sz="2400" b="1" dirty="0"/>
              <a:t>of the method:</a:t>
            </a:r>
            <a:r>
              <a:rPr lang="en-US" sz="2400" dirty="0"/>
              <a:t>1. Speed (analysis can be completed within one business day).2. </a:t>
            </a:r>
            <a:r>
              <a:rPr lang="en-US" sz="2400" dirty="0" smtClean="0"/>
              <a:t>Fe </a:t>
            </a:r>
            <a:r>
              <a:rPr lang="en-US" sz="2400" dirty="0" err="1" smtClean="0"/>
              <a:t>wer</a:t>
            </a:r>
            <a:r>
              <a:rPr lang="en-US" sz="2400" dirty="0" smtClean="0"/>
              <a:t> </a:t>
            </a:r>
            <a:r>
              <a:rPr lang="en-US" sz="2400" dirty="0"/>
              <a:t>operations, less loss of the required substances.3. Economy and low cost</a:t>
            </a:r>
            <a:r>
              <a:rPr lang="en-US" sz="2400" dirty="0" smtClean="0"/>
              <a:t>. </a:t>
            </a:r>
            <a:r>
              <a:rPr lang="en-US" sz="2400" b="1" dirty="0" smtClean="0"/>
              <a:t>Disadvantage </a:t>
            </a:r>
            <a:r>
              <a:rPr lang="en-US" sz="2400" b="1" dirty="0"/>
              <a:t>of the method</a:t>
            </a:r>
            <a:r>
              <a:rPr lang="en-US" sz="2400" dirty="0" smtClean="0"/>
              <a:t>: Formation </a:t>
            </a:r>
            <a:r>
              <a:rPr lang="en-US" sz="2400" dirty="0"/>
              <a:t>of stable emulsions when extracting substances from the aqueous phase with chloroform. The method is not suitable for analyzing rotted material.</a:t>
            </a:r>
            <a:endParaRPr lang="ru-RU" sz="2400" dirty="0"/>
          </a:p>
        </p:txBody>
      </p:sp>
    </p:spTree>
    <p:extLst>
      <p:ext uri="{BB962C8B-B14F-4D97-AF65-F5344CB8AC3E}">
        <p14:creationId xmlns:p14="http://schemas.microsoft.com/office/powerpoint/2010/main" val="4000016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16</a:t>
            </a:fld>
            <a:endParaRPr lang="ru-RU"/>
          </a:p>
        </p:txBody>
      </p:sp>
      <p:sp>
        <p:nvSpPr>
          <p:cNvPr id="2" name="Прямоугольник 1"/>
          <p:cNvSpPr/>
          <p:nvPr/>
        </p:nvSpPr>
        <p:spPr>
          <a:xfrm>
            <a:off x="792480" y="1879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381000" y="363671"/>
            <a:ext cx="11140440" cy="6001643"/>
          </a:xfrm>
          <a:prstGeom prst="rect">
            <a:avLst/>
          </a:prstGeom>
        </p:spPr>
        <p:txBody>
          <a:bodyPr wrap="square">
            <a:spAutoFit/>
          </a:bodyPr>
          <a:lstStyle/>
          <a:p>
            <a:r>
              <a:rPr lang="en-US" sz="2400" b="1" dirty="0"/>
              <a:t>Isolation of barbiturates with alkaline water (</a:t>
            </a:r>
            <a:r>
              <a:rPr lang="en-US" sz="2400" b="1" dirty="0" err="1"/>
              <a:t>Valov</a:t>
            </a:r>
            <a:r>
              <a:rPr lang="en-US" sz="2400" b="1" dirty="0"/>
              <a:t> method</a:t>
            </a:r>
            <a:r>
              <a:rPr lang="en-US" sz="2400" b="1" dirty="0" smtClean="0"/>
              <a:t>)</a:t>
            </a:r>
            <a:endParaRPr lang="ru-RU" sz="2400" b="1" dirty="0" smtClean="0"/>
          </a:p>
          <a:p>
            <a:endParaRPr lang="ru-RU" sz="2400" dirty="0"/>
          </a:p>
          <a:p>
            <a:r>
              <a:rPr lang="en-US" sz="2400" dirty="0" smtClean="0"/>
              <a:t>•</a:t>
            </a:r>
            <a:r>
              <a:rPr lang="en-US" sz="2400" dirty="0"/>
              <a:t>Infusion of the crushed object 100 g with water, alkalized with a 20% sodium hydroxide solution to pH = 10 or more, for 30 minutes. Centrifugation</a:t>
            </a:r>
            <a:r>
              <a:rPr lang="en-US" sz="2400" dirty="0" smtClean="0"/>
              <a:t>.</a:t>
            </a:r>
            <a:endParaRPr lang="ru-RU" sz="2400" dirty="0" smtClean="0"/>
          </a:p>
          <a:p>
            <a:r>
              <a:rPr lang="en-US" sz="2400" dirty="0" smtClean="0"/>
              <a:t>•</a:t>
            </a:r>
            <a:r>
              <a:rPr lang="en-US" sz="2400" dirty="0"/>
              <a:t>Purification of aqueous extract by saturation with sodium tungstate in an acidic medium (H2SO4) to pH 2, heating, filtering the solution or centrifugation</a:t>
            </a:r>
            <a:r>
              <a:rPr lang="en-US" sz="2400" dirty="0" smtClean="0"/>
              <a:t>.</a:t>
            </a:r>
            <a:endParaRPr lang="ru-RU" sz="2400" dirty="0" smtClean="0"/>
          </a:p>
          <a:p>
            <a:r>
              <a:rPr lang="en-US" sz="2400" dirty="0" smtClean="0"/>
              <a:t>•</a:t>
            </a:r>
            <a:r>
              <a:rPr lang="en-US" sz="2400" dirty="0"/>
              <a:t>Extraction with diethyl ether at pH=2. Re-extraction with an aqueous solution of sodium hydroxide. Repeated extraction with diethyl ether at pH=2, concentration of the ether extract by evaporation</a:t>
            </a:r>
            <a:r>
              <a:rPr lang="en-US" sz="2400" dirty="0" smtClean="0"/>
              <a:t>.</a:t>
            </a:r>
            <a:endParaRPr lang="ru-RU" sz="2400" dirty="0" smtClean="0"/>
          </a:p>
          <a:p>
            <a:endParaRPr lang="ru-RU" sz="2400" dirty="0"/>
          </a:p>
          <a:p>
            <a:r>
              <a:rPr lang="en-US" sz="2400" b="1" dirty="0" smtClean="0"/>
              <a:t>Advantage </a:t>
            </a:r>
            <a:r>
              <a:rPr lang="en-US" sz="2400" b="1" dirty="0"/>
              <a:t>of the </a:t>
            </a:r>
            <a:r>
              <a:rPr lang="en-US" sz="2400" b="1" dirty="0" smtClean="0"/>
              <a:t>method:</a:t>
            </a:r>
            <a:endParaRPr lang="ru-RU" sz="2400" b="1" dirty="0" smtClean="0"/>
          </a:p>
          <a:p>
            <a:r>
              <a:rPr lang="en-US" sz="2400" dirty="0" smtClean="0"/>
              <a:t>The </a:t>
            </a:r>
            <a:r>
              <a:rPr lang="en-US" sz="2400" dirty="0"/>
              <a:t>method gives fairly pure extracts, because includes a purification stage (precipitation of proteins with sodium tungstate), which improves the quality of subsequent analysis</a:t>
            </a:r>
            <a:r>
              <a:rPr lang="en-US" sz="2400" dirty="0" smtClean="0"/>
              <a:t>.</a:t>
            </a:r>
            <a:r>
              <a:rPr lang="ru-RU" sz="2400" dirty="0" smtClean="0"/>
              <a:t> </a:t>
            </a:r>
            <a:r>
              <a:rPr lang="en-US" sz="2400" dirty="0" smtClean="0"/>
              <a:t>Allows </a:t>
            </a:r>
            <a:r>
              <a:rPr lang="en-US" sz="2400" dirty="0"/>
              <a:t>you to isolate 50-90% of barbiturates</a:t>
            </a:r>
            <a:r>
              <a:rPr lang="en-US" sz="2400" dirty="0" smtClean="0"/>
              <a:t>.</a:t>
            </a:r>
            <a:endParaRPr lang="ru-RU" sz="2400" dirty="0" smtClean="0"/>
          </a:p>
          <a:p>
            <a:r>
              <a:rPr lang="en-US" sz="2400" b="1" dirty="0" smtClean="0"/>
              <a:t>Disadvantage </a:t>
            </a:r>
            <a:r>
              <a:rPr lang="en-US" sz="2400" b="1" dirty="0"/>
              <a:t>of the method</a:t>
            </a:r>
            <a:r>
              <a:rPr lang="en-US" sz="2400" b="1" dirty="0" smtClean="0"/>
              <a:t>:</a:t>
            </a:r>
            <a:endParaRPr lang="ru-RU" sz="2400" b="1" dirty="0" smtClean="0"/>
          </a:p>
          <a:p>
            <a:r>
              <a:rPr lang="en-US" sz="2400" dirty="0" smtClean="0"/>
              <a:t>Co-precipitation </a:t>
            </a:r>
            <a:r>
              <a:rPr lang="en-US" sz="2400" dirty="0"/>
              <a:t>of barbiturates with proteins during treatment with sodium tungstate.</a:t>
            </a:r>
            <a:endParaRPr lang="ru-RU" sz="2400" dirty="0"/>
          </a:p>
        </p:txBody>
      </p:sp>
    </p:spTree>
    <p:extLst>
      <p:ext uri="{BB962C8B-B14F-4D97-AF65-F5344CB8AC3E}">
        <p14:creationId xmlns:p14="http://schemas.microsoft.com/office/powerpoint/2010/main" val="37146736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17</a:t>
            </a:fld>
            <a:endParaRPr lang="ru-RU"/>
          </a:p>
        </p:txBody>
      </p:sp>
      <p:sp>
        <p:nvSpPr>
          <p:cNvPr id="2" name="Прямоугольник 1"/>
          <p:cNvSpPr/>
          <p:nvPr/>
        </p:nvSpPr>
        <p:spPr>
          <a:xfrm>
            <a:off x="792480" y="1879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304800" y="187970"/>
            <a:ext cx="11750040" cy="6370975"/>
          </a:xfrm>
          <a:prstGeom prst="rect">
            <a:avLst/>
          </a:prstGeom>
        </p:spPr>
        <p:txBody>
          <a:bodyPr wrap="square">
            <a:spAutoFit/>
          </a:bodyPr>
          <a:lstStyle/>
          <a:p>
            <a:r>
              <a:rPr lang="ru-RU" sz="2400" b="1" dirty="0" err="1"/>
              <a:t>Method</a:t>
            </a:r>
            <a:r>
              <a:rPr lang="ru-RU" sz="2400" b="1" dirty="0"/>
              <a:t> </a:t>
            </a:r>
            <a:r>
              <a:rPr lang="ru-RU" sz="2400" b="1" dirty="0" err="1"/>
              <a:t>of</a:t>
            </a:r>
            <a:r>
              <a:rPr lang="ru-RU" sz="2400" b="1" dirty="0"/>
              <a:t> V.I. </a:t>
            </a:r>
            <a:r>
              <a:rPr lang="ru-RU" sz="2400" b="1" dirty="0" err="1" smtClean="0"/>
              <a:t>Popova</a:t>
            </a:r>
            <a:endParaRPr lang="ru-RU" sz="2400" b="1" dirty="0" smtClean="0"/>
          </a:p>
          <a:p>
            <a:endParaRPr lang="ru-RU" sz="2400" dirty="0"/>
          </a:p>
          <a:p>
            <a:r>
              <a:rPr lang="ru-RU" sz="2400" b="1" dirty="0" smtClean="0"/>
              <a:t>1st </a:t>
            </a:r>
            <a:r>
              <a:rPr lang="ru-RU" sz="2400" b="1" dirty="0" err="1"/>
              <a:t>stage</a:t>
            </a:r>
            <a:r>
              <a:rPr lang="ru-RU" sz="2400" b="1" dirty="0" smtClean="0"/>
              <a:t>.</a:t>
            </a:r>
          </a:p>
          <a:p>
            <a:r>
              <a:rPr lang="ru-RU" sz="2400" dirty="0" smtClean="0"/>
              <a:t>A </a:t>
            </a:r>
            <a:r>
              <a:rPr lang="ru-RU" sz="2400" dirty="0" err="1"/>
              <a:t>crushed</a:t>
            </a:r>
            <a:r>
              <a:rPr lang="ru-RU" sz="2400" dirty="0"/>
              <a:t> </a:t>
            </a:r>
            <a:r>
              <a:rPr lang="ru-RU" sz="2400" dirty="0" err="1"/>
              <a:t>object</a:t>
            </a:r>
            <a:r>
              <a:rPr lang="ru-RU" sz="2400" dirty="0"/>
              <a:t> </a:t>
            </a:r>
            <a:r>
              <a:rPr lang="ru-RU" sz="2400" dirty="0" err="1"/>
              <a:t>weighing</a:t>
            </a:r>
            <a:r>
              <a:rPr lang="ru-RU" sz="2400" dirty="0"/>
              <a:t> 100 g </a:t>
            </a:r>
            <a:r>
              <a:rPr lang="ru-RU" sz="2400" dirty="0" err="1"/>
              <a:t>is</a:t>
            </a:r>
            <a:r>
              <a:rPr lang="ru-RU" sz="2400" dirty="0"/>
              <a:t> </a:t>
            </a:r>
            <a:r>
              <a:rPr lang="ru-RU" sz="2400" dirty="0" err="1"/>
              <a:t>poured</a:t>
            </a:r>
            <a:r>
              <a:rPr lang="ru-RU" sz="2400" dirty="0"/>
              <a:t> </a:t>
            </a:r>
            <a:r>
              <a:rPr lang="ru-RU" sz="2400" dirty="0" err="1"/>
              <a:t>with</a:t>
            </a:r>
            <a:r>
              <a:rPr lang="ru-RU" sz="2400" dirty="0"/>
              <a:t> 80 </a:t>
            </a:r>
            <a:r>
              <a:rPr lang="ru-RU" sz="2400" dirty="0" err="1"/>
              <a:t>ml</a:t>
            </a:r>
            <a:r>
              <a:rPr lang="ru-RU" sz="2400" dirty="0"/>
              <a:t> </a:t>
            </a:r>
            <a:r>
              <a:rPr lang="ru-RU" sz="2400" dirty="0" err="1"/>
              <a:t>of</a:t>
            </a:r>
            <a:r>
              <a:rPr lang="ru-RU" sz="2400" dirty="0"/>
              <a:t> 0.02 M </a:t>
            </a:r>
            <a:r>
              <a:rPr lang="ru-RU" sz="2400" dirty="0" err="1"/>
              <a:t>sulfuric</a:t>
            </a:r>
            <a:r>
              <a:rPr lang="ru-RU" sz="2400" dirty="0"/>
              <a:t> </a:t>
            </a:r>
            <a:r>
              <a:rPr lang="ru-RU" sz="2400" dirty="0" err="1"/>
              <a:t>acid</a:t>
            </a:r>
            <a:r>
              <a:rPr lang="ru-RU" sz="2400" dirty="0"/>
              <a:t> </a:t>
            </a:r>
            <a:r>
              <a:rPr lang="ru-RU" sz="2400" dirty="0" err="1"/>
              <a:t>solution</a:t>
            </a:r>
            <a:r>
              <a:rPr lang="ru-RU" sz="2400" dirty="0"/>
              <a:t> (</a:t>
            </a:r>
            <a:r>
              <a:rPr lang="ru-RU" sz="2400" dirty="0" err="1"/>
              <a:t>pH</a:t>
            </a:r>
            <a:r>
              <a:rPr lang="ru-RU" sz="2400" dirty="0"/>
              <a:t> = 2 3) </a:t>
            </a:r>
            <a:r>
              <a:rPr lang="ru-RU" sz="2400" dirty="0" err="1"/>
              <a:t>and</a:t>
            </a:r>
            <a:r>
              <a:rPr lang="ru-RU" sz="2400" dirty="0"/>
              <a:t> </a:t>
            </a:r>
            <a:r>
              <a:rPr lang="ru-RU" sz="2400" dirty="0" err="1"/>
              <a:t>infused</a:t>
            </a:r>
            <a:r>
              <a:rPr lang="ru-RU" sz="2400" dirty="0"/>
              <a:t> 3 </a:t>
            </a:r>
            <a:r>
              <a:rPr lang="ru-RU" sz="2400" dirty="0" err="1"/>
              <a:t>times</a:t>
            </a:r>
            <a:r>
              <a:rPr lang="ru-RU" sz="2400" dirty="0"/>
              <a:t>: 2 </a:t>
            </a:r>
            <a:r>
              <a:rPr lang="ru-RU" sz="2400" dirty="0" err="1"/>
              <a:t>hours</a:t>
            </a:r>
            <a:r>
              <a:rPr lang="ru-RU" sz="2400" dirty="0"/>
              <a:t>, 1 </a:t>
            </a:r>
            <a:r>
              <a:rPr lang="ru-RU" sz="2400" dirty="0" err="1"/>
              <a:t>hour</a:t>
            </a:r>
            <a:r>
              <a:rPr lang="ru-RU" sz="2400" dirty="0"/>
              <a:t> </a:t>
            </a:r>
            <a:r>
              <a:rPr lang="ru-RU" sz="2400" dirty="0" err="1"/>
              <a:t>and</a:t>
            </a:r>
            <a:r>
              <a:rPr lang="ru-RU" sz="2400" dirty="0"/>
              <a:t> 1 </a:t>
            </a:r>
            <a:r>
              <a:rPr lang="ru-RU" sz="2400" dirty="0" err="1"/>
              <a:t>hour</a:t>
            </a:r>
            <a:r>
              <a:rPr lang="ru-RU" sz="2400" dirty="0"/>
              <a:t>. </a:t>
            </a:r>
            <a:r>
              <a:rPr lang="ru-RU" sz="2400" dirty="0" err="1"/>
              <a:t>The</a:t>
            </a:r>
            <a:r>
              <a:rPr lang="ru-RU" sz="2400" dirty="0"/>
              <a:t> </a:t>
            </a:r>
            <a:r>
              <a:rPr lang="ru-RU" sz="2400" dirty="0" err="1"/>
              <a:t>aqueous</a:t>
            </a:r>
            <a:r>
              <a:rPr lang="ru-RU" sz="2400" dirty="0"/>
              <a:t> </a:t>
            </a:r>
            <a:r>
              <a:rPr lang="ru-RU" sz="2400" dirty="0" err="1"/>
              <a:t>extract</a:t>
            </a:r>
            <a:r>
              <a:rPr lang="ru-RU" sz="2400" dirty="0"/>
              <a:t> </a:t>
            </a:r>
            <a:r>
              <a:rPr lang="ru-RU" sz="2400" dirty="0" err="1"/>
              <a:t>is</a:t>
            </a:r>
            <a:r>
              <a:rPr lang="ru-RU" sz="2400" dirty="0"/>
              <a:t> </a:t>
            </a:r>
            <a:r>
              <a:rPr lang="ru-RU" sz="2400" dirty="0" err="1"/>
              <a:t>filtered</a:t>
            </a:r>
            <a:r>
              <a:rPr lang="ru-RU" sz="2400" dirty="0"/>
              <a:t> </a:t>
            </a:r>
            <a:r>
              <a:rPr lang="ru-RU" sz="2400" dirty="0" err="1"/>
              <a:t>and</a:t>
            </a:r>
            <a:r>
              <a:rPr lang="ru-RU" sz="2400" dirty="0"/>
              <a:t> </a:t>
            </a:r>
            <a:r>
              <a:rPr lang="ru-RU" sz="2400" dirty="0" err="1"/>
              <a:t>centrifuged</a:t>
            </a:r>
            <a:r>
              <a:rPr lang="ru-RU" sz="2400" dirty="0"/>
              <a:t> </a:t>
            </a:r>
            <a:r>
              <a:rPr lang="ru-RU" sz="2400" dirty="0" err="1"/>
              <a:t>for</a:t>
            </a:r>
            <a:r>
              <a:rPr lang="ru-RU" sz="2400" dirty="0"/>
              <a:t> 25-30 </a:t>
            </a:r>
            <a:r>
              <a:rPr lang="ru-RU" sz="2400" dirty="0" err="1"/>
              <a:t>minutes</a:t>
            </a:r>
            <a:r>
              <a:rPr lang="ru-RU" sz="2400" dirty="0"/>
              <a:t> </a:t>
            </a:r>
            <a:r>
              <a:rPr lang="ru-RU" sz="2400" dirty="0" err="1"/>
              <a:t>at</a:t>
            </a:r>
            <a:r>
              <a:rPr lang="ru-RU" sz="2400" dirty="0"/>
              <a:t> a </a:t>
            </a:r>
            <a:r>
              <a:rPr lang="ru-RU" sz="2400" dirty="0" err="1"/>
              <a:t>speed</a:t>
            </a:r>
            <a:r>
              <a:rPr lang="ru-RU" sz="2400" dirty="0"/>
              <a:t> </a:t>
            </a:r>
            <a:r>
              <a:rPr lang="ru-RU" sz="2400" dirty="0" err="1"/>
              <a:t>of</a:t>
            </a:r>
            <a:r>
              <a:rPr lang="ru-RU" sz="2400" dirty="0"/>
              <a:t> 3000 </a:t>
            </a:r>
            <a:r>
              <a:rPr lang="ru-RU" sz="2400" dirty="0" err="1"/>
              <a:t>rpm</a:t>
            </a:r>
            <a:r>
              <a:rPr lang="ru-RU" sz="2400" dirty="0"/>
              <a:t> ./ </a:t>
            </a:r>
            <a:r>
              <a:rPr lang="ru-RU" sz="2400" dirty="0" err="1"/>
              <a:t>min</a:t>
            </a:r>
            <a:r>
              <a:rPr lang="ru-RU" sz="2400" dirty="0"/>
              <a:t>. </a:t>
            </a:r>
            <a:r>
              <a:rPr lang="ru-RU" sz="2400" dirty="0" err="1"/>
              <a:t>The</a:t>
            </a:r>
            <a:r>
              <a:rPr lang="ru-RU" sz="2400" dirty="0"/>
              <a:t> </a:t>
            </a:r>
            <a:r>
              <a:rPr lang="ru-RU" sz="2400" dirty="0" err="1"/>
              <a:t>supernatant</a:t>
            </a:r>
            <a:r>
              <a:rPr lang="ru-RU" sz="2400" dirty="0"/>
              <a:t> </a:t>
            </a:r>
            <a:r>
              <a:rPr lang="ru-RU" sz="2400" dirty="0" err="1"/>
              <a:t>is</a:t>
            </a:r>
            <a:r>
              <a:rPr lang="ru-RU" sz="2400" dirty="0"/>
              <a:t> </a:t>
            </a:r>
            <a:r>
              <a:rPr lang="ru-RU" sz="2400" dirty="0" err="1"/>
              <a:t>separated</a:t>
            </a:r>
            <a:r>
              <a:rPr lang="ru-RU" sz="2400" dirty="0"/>
              <a:t> </a:t>
            </a:r>
            <a:r>
              <a:rPr lang="ru-RU" sz="2400" dirty="0" err="1"/>
              <a:t>and</a:t>
            </a:r>
            <a:r>
              <a:rPr lang="ru-RU" sz="2400" dirty="0"/>
              <a:t> </a:t>
            </a:r>
            <a:r>
              <a:rPr lang="ru-RU" sz="2400" dirty="0" err="1"/>
              <a:t>purified</a:t>
            </a:r>
            <a:r>
              <a:rPr lang="ru-RU" sz="2400" dirty="0"/>
              <a:t> </a:t>
            </a:r>
            <a:r>
              <a:rPr lang="ru-RU" sz="2400" dirty="0" err="1"/>
              <a:t>by</a:t>
            </a:r>
            <a:r>
              <a:rPr lang="ru-RU" sz="2400" dirty="0"/>
              <a:t> </a:t>
            </a:r>
            <a:r>
              <a:rPr lang="ru-RU" sz="2400" dirty="0" err="1"/>
              <a:t>gel</a:t>
            </a:r>
            <a:r>
              <a:rPr lang="ru-RU" sz="2400" dirty="0"/>
              <a:t> </a:t>
            </a:r>
            <a:r>
              <a:rPr lang="ru-RU" sz="2400" dirty="0" err="1"/>
              <a:t>chromatography</a:t>
            </a:r>
            <a:r>
              <a:rPr lang="ru-RU" sz="2400" dirty="0"/>
              <a:t>. </a:t>
            </a:r>
            <a:r>
              <a:rPr lang="ru-RU" sz="2400" dirty="0" err="1"/>
              <a:t>For</a:t>
            </a:r>
            <a:r>
              <a:rPr lang="ru-RU" sz="2400" dirty="0"/>
              <a:t> </a:t>
            </a:r>
            <a:r>
              <a:rPr lang="ru-RU" sz="2400" dirty="0" err="1"/>
              <a:t>this</a:t>
            </a:r>
            <a:r>
              <a:rPr lang="ru-RU" sz="2400" dirty="0"/>
              <a:t> </a:t>
            </a:r>
            <a:r>
              <a:rPr lang="ru-RU" sz="2400" dirty="0" err="1"/>
              <a:t>purpose</a:t>
            </a:r>
            <a:r>
              <a:rPr lang="ru-RU" sz="2400" dirty="0"/>
              <a:t>, </a:t>
            </a:r>
            <a:r>
              <a:rPr lang="ru-RU" sz="2400" dirty="0" err="1"/>
              <a:t>Sephadex</a:t>
            </a:r>
            <a:r>
              <a:rPr lang="ru-RU" sz="2400" dirty="0"/>
              <a:t> G-25 </a:t>
            </a:r>
            <a:r>
              <a:rPr lang="ru-RU" sz="2400" dirty="0" err="1"/>
              <a:t>gel</a:t>
            </a:r>
            <a:r>
              <a:rPr lang="ru-RU" sz="2400" dirty="0"/>
              <a:t> </a:t>
            </a:r>
            <a:r>
              <a:rPr lang="ru-RU" sz="2400" dirty="0" err="1"/>
              <a:t>has</a:t>
            </a:r>
            <a:r>
              <a:rPr lang="ru-RU" sz="2400" dirty="0"/>
              <a:t> </a:t>
            </a:r>
            <a:r>
              <a:rPr lang="ru-RU" sz="2400" dirty="0" err="1"/>
              <a:t>been</a:t>
            </a:r>
            <a:r>
              <a:rPr lang="ru-RU" sz="2400" dirty="0"/>
              <a:t> </a:t>
            </a:r>
            <a:r>
              <a:rPr lang="ru-RU" sz="2400" dirty="0" err="1"/>
              <a:t>proposed</a:t>
            </a:r>
            <a:r>
              <a:rPr lang="ru-RU" sz="2400" dirty="0"/>
              <a:t>. </a:t>
            </a:r>
            <a:r>
              <a:rPr lang="ru-RU" sz="2400" dirty="0" err="1"/>
              <a:t>Barbiturates</a:t>
            </a:r>
            <a:r>
              <a:rPr lang="ru-RU" sz="2400" dirty="0"/>
              <a:t> </a:t>
            </a:r>
            <a:r>
              <a:rPr lang="ru-RU" sz="2400" dirty="0" err="1"/>
              <a:t>are</a:t>
            </a:r>
            <a:r>
              <a:rPr lang="ru-RU" sz="2400" dirty="0"/>
              <a:t> </a:t>
            </a:r>
            <a:r>
              <a:rPr lang="ru-RU" sz="2400" dirty="0" err="1"/>
              <a:t>eluted</a:t>
            </a:r>
            <a:r>
              <a:rPr lang="ru-RU" sz="2400" dirty="0"/>
              <a:t> </a:t>
            </a:r>
            <a:r>
              <a:rPr lang="ru-RU" sz="2400" dirty="0" err="1"/>
              <a:t>from</a:t>
            </a:r>
            <a:r>
              <a:rPr lang="ru-RU" sz="2400" dirty="0"/>
              <a:t> </a:t>
            </a:r>
            <a:r>
              <a:rPr lang="ru-RU" sz="2400" dirty="0" err="1"/>
              <a:t>the</a:t>
            </a:r>
            <a:r>
              <a:rPr lang="ru-RU" sz="2400" dirty="0"/>
              <a:t> </a:t>
            </a:r>
            <a:r>
              <a:rPr lang="ru-RU" sz="2400" dirty="0" err="1"/>
              <a:t>column</a:t>
            </a:r>
            <a:r>
              <a:rPr lang="ru-RU" sz="2400" dirty="0"/>
              <a:t> </a:t>
            </a:r>
            <a:r>
              <a:rPr lang="ru-RU" sz="2400" dirty="0" err="1"/>
              <a:t>using</a:t>
            </a:r>
            <a:r>
              <a:rPr lang="ru-RU" sz="2400" dirty="0"/>
              <a:t> 0.02 M </a:t>
            </a:r>
            <a:r>
              <a:rPr lang="ru-RU" sz="2400" dirty="0" err="1"/>
              <a:t>sulfuric</a:t>
            </a:r>
            <a:r>
              <a:rPr lang="ru-RU" sz="2400" dirty="0"/>
              <a:t> </a:t>
            </a:r>
            <a:r>
              <a:rPr lang="ru-RU" sz="2400" dirty="0" err="1"/>
              <a:t>acid</a:t>
            </a:r>
            <a:r>
              <a:rPr lang="ru-RU" sz="2400" dirty="0"/>
              <a:t> </a:t>
            </a:r>
            <a:r>
              <a:rPr lang="ru-RU" sz="2400" dirty="0" err="1"/>
              <a:t>solution</a:t>
            </a:r>
            <a:r>
              <a:rPr lang="ru-RU" sz="2400" dirty="0" smtClean="0"/>
              <a:t>.</a:t>
            </a:r>
          </a:p>
          <a:p>
            <a:endParaRPr lang="ru-RU" sz="2400" dirty="0"/>
          </a:p>
          <a:p>
            <a:r>
              <a:rPr lang="ru-RU" sz="2400" b="1" dirty="0" smtClean="0"/>
              <a:t>2nd </a:t>
            </a:r>
            <a:r>
              <a:rPr lang="ru-RU" sz="2400" b="1" dirty="0" err="1"/>
              <a:t>stage</a:t>
            </a:r>
            <a:r>
              <a:rPr lang="ru-RU" sz="2400" dirty="0"/>
              <a:t>. </a:t>
            </a:r>
            <a:endParaRPr lang="ru-RU" sz="2400" dirty="0" smtClean="0"/>
          </a:p>
          <a:p>
            <a:r>
              <a:rPr lang="ru-RU" sz="2400" dirty="0" err="1" smtClean="0"/>
              <a:t>The</a:t>
            </a:r>
            <a:r>
              <a:rPr lang="ru-RU" sz="2400" dirty="0" smtClean="0"/>
              <a:t> </a:t>
            </a:r>
            <a:r>
              <a:rPr lang="ru-RU" sz="2400" dirty="0" err="1"/>
              <a:t>eluate</a:t>
            </a:r>
            <a:r>
              <a:rPr lang="ru-RU" sz="2400" dirty="0"/>
              <a:t> </a:t>
            </a:r>
            <a:r>
              <a:rPr lang="ru-RU" sz="2400" dirty="0" err="1"/>
              <a:t>is</a:t>
            </a:r>
            <a:r>
              <a:rPr lang="ru-RU" sz="2400" dirty="0"/>
              <a:t> </a:t>
            </a:r>
            <a:r>
              <a:rPr lang="ru-RU" sz="2400" dirty="0" err="1"/>
              <a:t>subjected</a:t>
            </a:r>
            <a:r>
              <a:rPr lang="ru-RU" sz="2400" dirty="0"/>
              <a:t> </a:t>
            </a:r>
            <a:r>
              <a:rPr lang="ru-RU" sz="2400" dirty="0" err="1"/>
              <a:t>to</a:t>
            </a:r>
            <a:r>
              <a:rPr lang="ru-RU" sz="2400" dirty="0"/>
              <a:t> </a:t>
            </a:r>
            <a:r>
              <a:rPr lang="ru-RU" sz="2400" dirty="0" err="1"/>
              <a:t>concentration</a:t>
            </a:r>
            <a:r>
              <a:rPr lang="ru-RU" sz="2400" dirty="0"/>
              <a:t> </a:t>
            </a:r>
            <a:r>
              <a:rPr lang="ru-RU" sz="2400" dirty="0" err="1"/>
              <a:t>extraction</a:t>
            </a:r>
            <a:r>
              <a:rPr lang="ru-RU" sz="2400" dirty="0"/>
              <a:t> </a:t>
            </a:r>
            <a:r>
              <a:rPr lang="ru-RU" sz="2400" dirty="0" err="1"/>
              <a:t>by</a:t>
            </a:r>
            <a:r>
              <a:rPr lang="ru-RU" sz="2400" dirty="0"/>
              <a:t> </a:t>
            </a:r>
            <a:r>
              <a:rPr lang="ru-RU" sz="2400" dirty="0" err="1"/>
              <a:t>repeated</a:t>
            </a:r>
            <a:r>
              <a:rPr lang="ru-RU" sz="2400" dirty="0"/>
              <a:t> </a:t>
            </a:r>
            <a:r>
              <a:rPr lang="ru-RU" sz="2400" dirty="0" err="1"/>
              <a:t>extraction</a:t>
            </a:r>
            <a:r>
              <a:rPr lang="ru-RU" sz="2400" dirty="0"/>
              <a:t> </a:t>
            </a:r>
            <a:r>
              <a:rPr lang="ru-RU" sz="2400" dirty="0" err="1"/>
              <a:t>with</a:t>
            </a:r>
            <a:r>
              <a:rPr lang="ru-RU" sz="2400" dirty="0"/>
              <a:t> </a:t>
            </a:r>
            <a:r>
              <a:rPr lang="ru-RU" sz="2400" dirty="0" err="1"/>
              <a:t>chloroform</a:t>
            </a:r>
            <a:r>
              <a:rPr lang="ru-RU" sz="2400" dirty="0"/>
              <a:t> </a:t>
            </a:r>
            <a:r>
              <a:rPr lang="ru-RU" sz="2400" dirty="0" err="1"/>
              <a:t>or</a:t>
            </a:r>
            <a:r>
              <a:rPr lang="ru-RU" sz="2400" dirty="0"/>
              <a:t> </a:t>
            </a:r>
            <a:r>
              <a:rPr lang="ru-RU" sz="2400" dirty="0" err="1"/>
              <a:t>diethyl</a:t>
            </a:r>
            <a:r>
              <a:rPr lang="ru-RU" sz="2400" dirty="0"/>
              <a:t> </a:t>
            </a:r>
            <a:r>
              <a:rPr lang="ru-RU" sz="2400" dirty="0" err="1"/>
              <a:t>ether</a:t>
            </a:r>
            <a:r>
              <a:rPr lang="ru-RU" sz="2400" dirty="0" smtClean="0"/>
              <a:t>.</a:t>
            </a:r>
          </a:p>
          <a:p>
            <a:endParaRPr lang="ru-RU" sz="2400" dirty="0"/>
          </a:p>
          <a:p>
            <a:r>
              <a:rPr lang="ru-RU" sz="2400" b="1" dirty="0" err="1" smtClean="0"/>
              <a:t>Evaluation</a:t>
            </a:r>
            <a:r>
              <a:rPr lang="ru-RU" sz="2400" b="1" dirty="0" smtClean="0"/>
              <a:t> </a:t>
            </a:r>
            <a:r>
              <a:rPr lang="ru-RU" sz="2400" b="1" dirty="0" err="1"/>
              <a:t>of</a:t>
            </a:r>
            <a:r>
              <a:rPr lang="ru-RU" sz="2400" b="1" dirty="0"/>
              <a:t> </a:t>
            </a:r>
            <a:r>
              <a:rPr lang="ru-RU" sz="2400" b="1" dirty="0" err="1"/>
              <a:t>the</a:t>
            </a:r>
            <a:r>
              <a:rPr lang="ru-RU" sz="2400" b="1" dirty="0"/>
              <a:t> </a:t>
            </a:r>
            <a:r>
              <a:rPr lang="ru-RU" sz="2400" b="1" dirty="0" err="1"/>
              <a:t>method</a:t>
            </a:r>
            <a:r>
              <a:rPr lang="ru-RU" sz="2400" b="1" dirty="0" smtClean="0"/>
              <a:t>.</a:t>
            </a:r>
          </a:p>
          <a:p>
            <a:r>
              <a:rPr lang="ru-RU" sz="2400" dirty="0" smtClean="0"/>
              <a:t> </a:t>
            </a:r>
            <a:r>
              <a:rPr lang="ru-RU" sz="2400" dirty="0" err="1"/>
              <a:t>The</a:t>
            </a:r>
            <a:r>
              <a:rPr lang="ru-RU" sz="2400" dirty="0"/>
              <a:t> </a:t>
            </a:r>
            <a:r>
              <a:rPr lang="ru-RU" sz="2400" dirty="0" err="1"/>
              <a:t>method</a:t>
            </a:r>
            <a:r>
              <a:rPr lang="ru-RU" sz="2400" dirty="0"/>
              <a:t> </a:t>
            </a:r>
            <a:r>
              <a:rPr lang="ru-RU" sz="2400" dirty="0" err="1"/>
              <a:t>provides</a:t>
            </a:r>
            <a:r>
              <a:rPr lang="ru-RU" sz="2400" dirty="0"/>
              <a:t> </a:t>
            </a:r>
            <a:r>
              <a:rPr lang="ru-RU" sz="2400" dirty="0" err="1"/>
              <a:t>good</a:t>
            </a:r>
            <a:r>
              <a:rPr lang="ru-RU" sz="2400" dirty="0"/>
              <a:t> </a:t>
            </a:r>
            <a:r>
              <a:rPr lang="ru-RU" sz="2400" dirty="0" err="1"/>
              <a:t>purification</a:t>
            </a:r>
            <a:r>
              <a:rPr lang="ru-RU" sz="2400" dirty="0"/>
              <a:t> </a:t>
            </a:r>
            <a:r>
              <a:rPr lang="ru-RU" sz="2400" dirty="0" err="1"/>
              <a:t>of</a:t>
            </a:r>
            <a:r>
              <a:rPr lang="ru-RU" sz="2400" dirty="0"/>
              <a:t> </a:t>
            </a:r>
            <a:r>
              <a:rPr lang="ru-RU" sz="2400" dirty="0" err="1"/>
              <a:t>the</a:t>
            </a:r>
            <a:r>
              <a:rPr lang="ru-RU" sz="2400" dirty="0"/>
              <a:t> </a:t>
            </a:r>
            <a:r>
              <a:rPr lang="ru-RU" sz="2400" dirty="0" err="1"/>
              <a:t>extracts</a:t>
            </a:r>
            <a:r>
              <a:rPr lang="ru-RU" sz="2400" dirty="0"/>
              <a:t>. </a:t>
            </a:r>
            <a:r>
              <a:rPr lang="ru-RU" sz="2400" dirty="0" err="1"/>
              <a:t>It</a:t>
            </a:r>
            <a:r>
              <a:rPr lang="ru-RU" sz="2400" dirty="0"/>
              <a:t> </a:t>
            </a:r>
            <a:r>
              <a:rPr lang="ru-RU" sz="2400" dirty="0" err="1"/>
              <a:t>is</a:t>
            </a:r>
            <a:r>
              <a:rPr lang="ru-RU" sz="2400" dirty="0"/>
              <a:t> </a:t>
            </a:r>
            <a:r>
              <a:rPr lang="ru-RU" sz="2400" dirty="0" err="1"/>
              <a:t>applicable</a:t>
            </a:r>
            <a:r>
              <a:rPr lang="ru-RU" sz="2400" dirty="0"/>
              <a:t> </a:t>
            </a:r>
            <a:r>
              <a:rPr lang="ru-RU" sz="2400" dirty="0" err="1"/>
              <a:t>when</a:t>
            </a:r>
            <a:r>
              <a:rPr lang="ru-RU" sz="2400" dirty="0"/>
              <a:t> </a:t>
            </a:r>
            <a:r>
              <a:rPr lang="ru-RU" sz="2400" dirty="0" err="1"/>
              <a:t>studying</a:t>
            </a:r>
            <a:r>
              <a:rPr lang="ru-RU" sz="2400" dirty="0"/>
              <a:t> </a:t>
            </a:r>
            <a:r>
              <a:rPr lang="ru-RU" sz="2400" dirty="0" err="1"/>
              <a:t>objects</a:t>
            </a:r>
            <a:r>
              <a:rPr lang="ru-RU" sz="2400" dirty="0"/>
              <a:t> </a:t>
            </a:r>
            <a:r>
              <a:rPr lang="ru-RU" sz="2400" dirty="0" err="1"/>
              <a:t>that</a:t>
            </a:r>
            <a:r>
              <a:rPr lang="ru-RU" sz="2400" dirty="0"/>
              <a:t> </a:t>
            </a:r>
            <a:r>
              <a:rPr lang="ru-RU" sz="2400" dirty="0" err="1"/>
              <a:t>have</a:t>
            </a:r>
            <a:r>
              <a:rPr lang="ru-RU" sz="2400" dirty="0"/>
              <a:t> </a:t>
            </a:r>
            <a:r>
              <a:rPr lang="ru-RU" sz="2400" dirty="0" err="1"/>
              <a:t>undergone</a:t>
            </a:r>
            <a:r>
              <a:rPr lang="ru-RU" sz="2400" dirty="0"/>
              <a:t> </a:t>
            </a:r>
            <a:r>
              <a:rPr lang="ru-RU" sz="2400" dirty="0" err="1"/>
              <a:t>putrefactive</a:t>
            </a:r>
            <a:r>
              <a:rPr lang="ru-RU" sz="2400" dirty="0"/>
              <a:t> </a:t>
            </a:r>
            <a:r>
              <a:rPr lang="ru-RU" sz="2400" dirty="0" err="1"/>
              <a:t>changes</a:t>
            </a:r>
            <a:r>
              <a:rPr lang="ru-RU" sz="2400" dirty="0"/>
              <a:t>, </a:t>
            </a:r>
            <a:r>
              <a:rPr lang="ru-RU" sz="2400" dirty="0" err="1"/>
              <a:t>but</a:t>
            </a:r>
            <a:r>
              <a:rPr lang="ru-RU" sz="2400" dirty="0"/>
              <a:t> </a:t>
            </a:r>
            <a:r>
              <a:rPr lang="ru-RU" sz="2400" dirty="0" err="1"/>
              <a:t>can</a:t>
            </a:r>
            <a:r>
              <a:rPr lang="ru-RU" sz="2400" dirty="0"/>
              <a:t> </a:t>
            </a:r>
            <a:r>
              <a:rPr lang="ru-RU" sz="2400" dirty="0" err="1"/>
              <a:t>be</a:t>
            </a:r>
            <a:r>
              <a:rPr lang="ru-RU" sz="2400" dirty="0"/>
              <a:t> </a:t>
            </a:r>
            <a:r>
              <a:rPr lang="ru-RU" sz="2400" dirty="0" err="1"/>
              <a:t>used</a:t>
            </a:r>
            <a:r>
              <a:rPr lang="ru-RU" sz="2400" dirty="0"/>
              <a:t> </a:t>
            </a:r>
            <a:r>
              <a:rPr lang="ru-RU" sz="2400" dirty="0" err="1"/>
              <a:t>to</a:t>
            </a:r>
            <a:r>
              <a:rPr lang="ru-RU" sz="2400" dirty="0"/>
              <a:t> </a:t>
            </a:r>
            <a:r>
              <a:rPr lang="ru-RU" sz="2400" dirty="0" err="1"/>
              <a:t>isolate</a:t>
            </a:r>
            <a:r>
              <a:rPr lang="ru-RU" sz="2400" dirty="0"/>
              <a:t> </a:t>
            </a:r>
            <a:r>
              <a:rPr lang="ru-RU" sz="2400" dirty="0" err="1"/>
              <a:t>limitednumber</a:t>
            </a:r>
            <a:r>
              <a:rPr lang="ru-RU" sz="2400" dirty="0"/>
              <a:t> </a:t>
            </a:r>
            <a:r>
              <a:rPr lang="ru-RU" sz="2400" dirty="0" err="1"/>
              <a:t>of</a:t>
            </a:r>
            <a:r>
              <a:rPr lang="ru-RU" sz="2400" dirty="0"/>
              <a:t> </a:t>
            </a:r>
            <a:r>
              <a:rPr lang="ru-RU" sz="2400" dirty="0" err="1"/>
              <a:t>substances</a:t>
            </a:r>
            <a:r>
              <a:rPr lang="ru-RU" sz="2400" dirty="0"/>
              <a:t>, </a:t>
            </a:r>
            <a:r>
              <a:rPr lang="ru-RU" sz="2400" dirty="0" err="1"/>
              <a:t>in</a:t>
            </a:r>
            <a:r>
              <a:rPr lang="ru-RU" sz="2400" dirty="0"/>
              <a:t> </a:t>
            </a:r>
            <a:r>
              <a:rPr lang="ru-RU" sz="2400" dirty="0" err="1"/>
              <a:t>particular</a:t>
            </a:r>
            <a:r>
              <a:rPr lang="ru-RU" sz="2400" dirty="0"/>
              <a:t> </a:t>
            </a:r>
            <a:r>
              <a:rPr lang="ru-RU" sz="2400" dirty="0" err="1"/>
              <a:t>barbiturates</a:t>
            </a:r>
            <a:r>
              <a:rPr lang="ru-RU" sz="2400" dirty="0"/>
              <a:t>.</a:t>
            </a:r>
          </a:p>
        </p:txBody>
      </p:sp>
    </p:spTree>
    <p:extLst>
      <p:ext uri="{BB962C8B-B14F-4D97-AF65-F5344CB8AC3E}">
        <p14:creationId xmlns:p14="http://schemas.microsoft.com/office/powerpoint/2010/main" val="3103949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18</a:t>
            </a:fld>
            <a:endParaRPr lang="ru-RU"/>
          </a:p>
        </p:txBody>
      </p:sp>
      <p:sp>
        <p:nvSpPr>
          <p:cNvPr id="2" name="Прямоугольник 1"/>
          <p:cNvSpPr/>
          <p:nvPr/>
        </p:nvSpPr>
        <p:spPr>
          <a:xfrm>
            <a:off x="792480" y="1879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289560" y="342602"/>
            <a:ext cx="11673840" cy="6370975"/>
          </a:xfrm>
          <a:prstGeom prst="rect">
            <a:avLst/>
          </a:prstGeom>
        </p:spPr>
        <p:txBody>
          <a:bodyPr wrap="square">
            <a:spAutoFit/>
          </a:bodyPr>
          <a:lstStyle/>
          <a:p>
            <a:r>
              <a:rPr lang="en-US" sz="2400" b="1" dirty="0" smtClean="0"/>
              <a:t>Method of isolating alkaloids with water acidified with sulfur acid (according to V.F. </a:t>
            </a:r>
            <a:r>
              <a:rPr lang="en-US" sz="2400" b="1" dirty="0" err="1" smtClean="0"/>
              <a:t>Kramarenko</a:t>
            </a:r>
            <a:r>
              <a:rPr lang="en-US" sz="2400" b="1" dirty="0" smtClean="0"/>
              <a:t>)</a:t>
            </a:r>
            <a:endParaRPr lang="ru-RU" sz="2400" b="1" dirty="0" smtClean="0"/>
          </a:p>
          <a:p>
            <a:endParaRPr lang="ru-RU" sz="2400" dirty="0"/>
          </a:p>
          <a:p>
            <a:r>
              <a:rPr lang="en-US" sz="2400" dirty="0" smtClean="0"/>
              <a:t>• </a:t>
            </a:r>
            <a:r>
              <a:rPr lang="en-US" sz="2400" dirty="0"/>
              <a:t>Infusion of the crushed object 100 g with water, acidified with a 20% sulfuric acid solution to pH 2-3, for two hours, then 1 hour. Combination, centrifugation</a:t>
            </a:r>
            <a:r>
              <a:rPr lang="en-US" sz="2400" dirty="0" smtClean="0"/>
              <a:t>.</a:t>
            </a:r>
            <a:endParaRPr lang="ru-RU" sz="2400" dirty="0" smtClean="0"/>
          </a:p>
          <a:p>
            <a:r>
              <a:rPr lang="en-US" sz="2400" dirty="0" smtClean="0"/>
              <a:t>• </a:t>
            </a:r>
            <a:r>
              <a:rPr lang="en-US" sz="2400" dirty="0"/>
              <a:t>Purification of the aqueous extract from protein compounds by saturating it with ammonium sulfate, infusing for an hour and filtering or centrifuging the resulting precipitate</a:t>
            </a:r>
            <a:r>
              <a:rPr lang="en-US" sz="2400" dirty="0" smtClean="0"/>
              <a:t>.</a:t>
            </a:r>
            <a:endParaRPr lang="ru-RU" sz="2400" dirty="0" smtClean="0"/>
          </a:p>
          <a:p>
            <a:r>
              <a:rPr lang="en-US" sz="2400" dirty="0" smtClean="0"/>
              <a:t>•</a:t>
            </a:r>
            <a:r>
              <a:rPr lang="en-US" sz="2400" dirty="0"/>
              <a:t>Cleaning the filtrate from fats, resins, pigments by extraction with ether. The ethereal extract is discarded</a:t>
            </a:r>
            <a:r>
              <a:rPr lang="en-US" sz="2400" dirty="0" smtClean="0"/>
              <a:t>.</a:t>
            </a:r>
            <a:endParaRPr lang="ru-RU" sz="2400" dirty="0" smtClean="0"/>
          </a:p>
          <a:p>
            <a:r>
              <a:rPr lang="en-US" sz="2400" dirty="0" smtClean="0"/>
              <a:t>•</a:t>
            </a:r>
            <a:r>
              <a:rPr lang="en-US" sz="2400" dirty="0" err="1"/>
              <a:t>Alkalinization</a:t>
            </a:r>
            <a:r>
              <a:rPr lang="en-US" sz="2400" dirty="0"/>
              <a:t> of the aqueous extract with a 20% sodium hydroxide solution and extraction of basic substances with chloroform at pH 8.5-9 (fourfold extraction), separation of the organic phase and concentration of the resulting extract by evaporation</a:t>
            </a:r>
            <a:r>
              <a:rPr lang="en-US" sz="2400" dirty="0" smtClean="0"/>
              <a:t>.</a:t>
            </a:r>
            <a:endParaRPr lang="ru-RU" sz="2400" dirty="0" smtClean="0"/>
          </a:p>
          <a:p>
            <a:r>
              <a:rPr lang="en-US" sz="2400" b="1" dirty="0" smtClean="0"/>
              <a:t>Advantages </a:t>
            </a:r>
            <a:r>
              <a:rPr lang="en-US" sz="2400" b="1" dirty="0"/>
              <a:t>of the method</a:t>
            </a:r>
            <a:r>
              <a:rPr lang="en-US" sz="2400" b="1" dirty="0" smtClean="0"/>
              <a:t>:</a:t>
            </a:r>
            <a:endParaRPr lang="ru-RU" sz="2400" b="1" dirty="0" smtClean="0"/>
          </a:p>
          <a:p>
            <a:pPr marL="457200" indent="-457200">
              <a:buAutoNum type="arabicPeriod"/>
            </a:pPr>
            <a:r>
              <a:rPr lang="en-US" sz="2400" dirty="0" smtClean="0"/>
              <a:t>Speed</a:t>
            </a:r>
            <a:endParaRPr lang="ru-RU" sz="2400" dirty="0" smtClean="0"/>
          </a:p>
          <a:p>
            <a:pPr marL="457200" indent="-457200">
              <a:buAutoNum type="arabicPeriod"/>
            </a:pPr>
            <a:r>
              <a:rPr lang="en-US" sz="2400" dirty="0" smtClean="0"/>
              <a:t>Good </a:t>
            </a:r>
            <a:r>
              <a:rPr lang="en-US" sz="2400" dirty="0"/>
              <a:t>purification of extracts from </a:t>
            </a:r>
            <a:r>
              <a:rPr lang="en-US" sz="2400" dirty="0" smtClean="0"/>
              <a:t>co-extractives</a:t>
            </a:r>
            <a:endParaRPr lang="ru-RU" sz="2400" dirty="0" smtClean="0"/>
          </a:p>
          <a:p>
            <a:r>
              <a:rPr lang="en-US" sz="2400" b="1" dirty="0" smtClean="0"/>
              <a:t>Disadvantage </a:t>
            </a:r>
            <a:r>
              <a:rPr lang="en-US" sz="2400" b="1" dirty="0"/>
              <a:t>of the method</a:t>
            </a:r>
            <a:r>
              <a:rPr lang="en-US" sz="2400" dirty="0" smtClean="0"/>
              <a:t>:</a:t>
            </a:r>
            <a:endParaRPr lang="ru-RU" sz="2400" dirty="0" smtClean="0"/>
          </a:p>
          <a:p>
            <a:r>
              <a:rPr lang="en-US" sz="2400" dirty="0" smtClean="0"/>
              <a:t>Loss </a:t>
            </a:r>
            <a:r>
              <a:rPr lang="en-US" sz="2400" dirty="0"/>
              <a:t>of desired substances due to co-extraction at the purification stage</a:t>
            </a:r>
            <a:endParaRPr lang="ru-RU" sz="2400" dirty="0"/>
          </a:p>
        </p:txBody>
      </p:sp>
    </p:spTree>
    <p:extLst>
      <p:ext uri="{BB962C8B-B14F-4D97-AF65-F5344CB8AC3E}">
        <p14:creationId xmlns:p14="http://schemas.microsoft.com/office/powerpoint/2010/main" val="1389707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19</a:t>
            </a:fld>
            <a:endParaRPr lang="ru-RU"/>
          </a:p>
        </p:txBody>
      </p:sp>
      <p:sp>
        <p:nvSpPr>
          <p:cNvPr id="3" name="Прямоугольник 2"/>
          <p:cNvSpPr/>
          <p:nvPr/>
        </p:nvSpPr>
        <p:spPr>
          <a:xfrm>
            <a:off x="701040" y="385584"/>
            <a:ext cx="11247120" cy="6001643"/>
          </a:xfrm>
          <a:prstGeom prst="rect">
            <a:avLst/>
          </a:prstGeom>
        </p:spPr>
        <p:txBody>
          <a:bodyPr wrap="square">
            <a:spAutoFit/>
          </a:bodyPr>
          <a:lstStyle/>
          <a:p>
            <a:r>
              <a:rPr lang="ru-RU" sz="2400" b="1" dirty="0" err="1"/>
              <a:t>Method</a:t>
            </a:r>
            <a:r>
              <a:rPr lang="ru-RU" sz="2400" b="1" dirty="0"/>
              <a:t> </a:t>
            </a:r>
            <a:r>
              <a:rPr lang="ru-RU" sz="2400" b="1" dirty="0" err="1"/>
              <a:t>of</a:t>
            </a:r>
            <a:r>
              <a:rPr lang="ru-RU" sz="2400" b="1" dirty="0"/>
              <a:t> E.M. </a:t>
            </a:r>
            <a:r>
              <a:rPr lang="ru-RU" sz="2400" b="1" dirty="0" err="1"/>
              <a:t>Salomatin</a:t>
            </a:r>
            <a:r>
              <a:rPr lang="ru-RU" sz="2400" b="1" dirty="0"/>
              <a:t>. </a:t>
            </a:r>
            <a:endParaRPr lang="ru-RU" sz="2400" b="1" dirty="0" smtClean="0"/>
          </a:p>
          <a:p>
            <a:r>
              <a:rPr lang="ru-RU" sz="2400" dirty="0" err="1" smtClean="0"/>
              <a:t>Phenothiazine</a:t>
            </a:r>
            <a:r>
              <a:rPr lang="ru-RU" sz="2400" dirty="0" smtClean="0"/>
              <a:t> </a:t>
            </a:r>
            <a:r>
              <a:rPr lang="ru-RU" sz="2400" dirty="0" err="1"/>
              <a:t>derivatives</a:t>
            </a:r>
            <a:r>
              <a:rPr lang="ru-RU" sz="2400" dirty="0"/>
              <a:t> </a:t>
            </a:r>
            <a:r>
              <a:rPr lang="ru-RU" sz="2400" dirty="0" err="1"/>
              <a:t>have</a:t>
            </a:r>
            <a:r>
              <a:rPr lang="ru-RU" sz="2400" dirty="0"/>
              <a:t> </a:t>
            </a:r>
            <a:r>
              <a:rPr lang="ru-RU" sz="2400" dirty="0" err="1"/>
              <a:t>weak</a:t>
            </a:r>
            <a:r>
              <a:rPr lang="ru-RU" sz="2400" dirty="0"/>
              <a:t> </a:t>
            </a:r>
            <a:r>
              <a:rPr lang="ru-RU" sz="2400" dirty="0" err="1"/>
              <a:t>basic</a:t>
            </a:r>
            <a:r>
              <a:rPr lang="ru-RU" sz="2400" dirty="0"/>
              <a:t> </a:t>
            </a:r>
            <a:r>
              <a:rPr lang="ru-RU" sz="2400" dirty="0" err="1"/>
              <a:t>properties</a:t>
            </a:r>
            <a:r>
              <a:rPr lang="ru-RU" sz="2400" dirty="0"/>
              <a:t>; </a:t>
            </a:r>
            <a:r>
              <a:rPr lang="ru-RU" sz="2400" dirty="0" err="1"/>
              <a:t>at</a:t>
            </a:r>
            <a:r>
              <a:rPr lang="ru-RU" sz="2400" dirty="0"/>
              <a:t> </a:t>
            </a:r>
            <a:r>
              <a:rPr lang="ru-RU" sz="2400" dirty="0" err="1"/>
              <a:t>pH</a:t>
            </a:r>
            <a:r>
              <a:rPr lang="ru-RU" sz="2400" dirty="0"/>
              <a:t>=2-3 </a:t>
            </a:r>
            <a:r>
              <a:rPr lang="ru-RU" sz="2400" dirty="0" err="1"/>
              <a:t>they</a:t>
            </a:r>
            <a:r>
              <a:rPr lang="ru-RU" sz="2400" dirty="0"/>
              <a:t> </a:t>
            </a:r>
            <a:r>
              <a:rPr lang="ru-RU" sz="2400" dirty="0" err="1"/>
              <a:t>form</a:t>
            </a:r>
            <a:r>
              <a:rPr lang="ru-RU" sz="2400" dirty="0"/>
              <a:t> </a:t>
            </a:r>
            <a:r>
              <a:rPr lang="ru-RU" sz="2400" dirty="0" err="1"/>
              <a:t>an</a:t>
            </a:r>
            <a:r>
              <a:rPr lang="ru-RU" sz="2400" dirty="0"/>
              <a:t> </a:t>
            </a:r>
            <a:r>
              <a:rPr lang="ru-RU" sz="2400" dirty="0" err="1"/>
              <a:t>ionized</a:t>
            </a:r>
            <a:r>
              <a:rPr lang="ru-RU" sz="2400" dirty="0"/>
              <a:t> </a:t>
            </a:r>
            <a:r>
              <a:rPr lang="ru-RU" sz="2400" dirty="0" err="1"/>
              <a:t>form</a:t>
            </a:r>
            <a:r>
              <a:rPr lang="ru-RU" sz="2400" dirty="0"/>
              <a:t>, </a:t>
            </a:r>
            <a:r>
              <a:rPr lang="ru-RU" sz="2400" dirty="0" err="1"/>
              <a:t>and</a:t>
            </a:r>
            <a:r>
              <a:rPr lang="ru-RU" sz="2400" dirty="0"/>
              <a:t> </a:t>
            </a:r>
            <a:r>
              <a:rPr lang="ru-RU" sz="2400" dirty="0" err="1"/>
              <a:t>at</a:t>
            </a:r>
            <a:r>
              <a:rPr lang="ru-RU" sz="2400" dirty="0"/>
              <a:t> </a:t>
            </a:r>
            <a:r>
              <a:rPr lang="ru-RU" sz="2400" dirty="0" err="1"/>
              <a:t>pH</a:t>
            </a:r>
            <a:r>
              <a:rPr lang="ru-RU" sz="2400" dirty="0"/>
              <a:t>&gt;7 - a </a:t>
            </a:r>
            <a:r>
              <a:rPr lang="ru-RU" sz="2400" dirty="0" err="1"/>
              <a:t>non-ionized</a:t>
            </a:r>
            <a:r>
              <a:rPr lang="ru-RU" sz="2400" dirty="0"/>
              <a:t> </a:t>
            </a:r>
            <a:r>
              <a:rPr lang="ru-RU" sz="2400" dirty="0" err="1"/>
              <a:t>form</a:t>
            </a:r>
            <a:r>
              <a:rPr lang="ru-RU" sz="2400" dirty="0" smtClean="0"/>
              <a:t>.</a:t>
            </a:r>
          </a:p>
          <a:p>
            <a:r>
              <a:rPr lang="ru-RU" sz="2400" b="1" dirty="0" smtClean="0"/>
              <a:t>1st </a:t>
            </a:r>
            <a:r>
              <a:rPr lang="ru-RU" sz="2400" b="1" dirty="0" err="1"/>
              <a:t>stage</a:t>
            </a:r>
            <a:r>
              <a:rPr lang="ru-RU" sz="2400" dirty="0"/>
              <a:t>. </a:t>
            </a:r>
            <a:r>
              <a:rPr lang="ru-RU" sz="2400" dirty="0" err="1"/>
              <a:t>The</a:t>
            </a:r>
            <a:r>
              <a:rPr lang="ru-RU" sz="2400" dirty="0"/>
              <a:t> </a:t>
            </a:r>
            <a:r>
              <a:rPr lang="ru-RU" sz="2400" dirty="0" err="1"/>
              <a:t>object</a:t>
            </a:r>
            <a:r>
              <a:rPr lang="ru-RU" sz="2400" dirty="0"/>
              <a:t> </a:t>
            </a:r>
            <a:r>
              <a:rPr lang="ru-RU" sz="2400" dirty="0" err="1"/>
              <a:t>is</a:t>
            </a:r>
            <a:r>
              <a:rPr lang="ru-RU" sz="2400" dirty="0"/>
              <a:t> </a:t>
            </a:r>
            <a:r>
              <a:rPr lang="ru-RU" sz="2400" dirty="0" err="1"/>
              <a:t>poured</a:t>
            </a:r>
            <a:r>
              <a:rPr lang="ru-RU" sz="2400" dirty="0"/>
              <a:t> </a:t>
            </a:r>
            <a:r>
              <a:rPr lang="ru-RU" sz="2400" dirty="0" err="1"/>
              <a:t>with</a:t>
            </a:r>
            <a:r>
              <a:rPr lang="ru-RU" sz="2400" dirty="0"/>
              <a:t> 96% </a:t>
            </a:r>
            <a:r>
              <a:rPr lang="ru-RU" sz="2400" dirty="0" err="1"/>
              <a:t>ethyl</a:t>
            </a:r>
            <a:r>
              <a:rPr lang="ru-RU" sz="2400" dirty="0"/>
              <a:t> </a:t>
            </a:r>
            <a:r>
              <a:rPr lang="ru-RU" sz="2400" dirty="0" err="1"/>
              <a:t>alcohol</a:t>
            </a:r>
            <a:r>
              <a:rPr lang="ru-RU" sz="2400" dirty="0"/>
              <a:t>, </a:t>
            </a:r>
            <a:r>
              <a:rPr lang="ru-RU" sz="2400" dirty="0" err="1"/>
              <a:t>acidified</a:t>
            </a:r>
            <a:r>
              <a:rPr lang="ru-RU" sz="2400" dirty="0"/>
              <a:t> </a:t>
            </a:r>
            <a:r>
              <a:rPr lang="ru-RU" sz="2400" dirty="0" err="1"/>
              <a:t>with</a:t>
            </a:r>
            <a:r>
              <a:rPr lang="ru-RU" sz="2400" dirty="0"/>
              <a:t> </a:t>
            </a:r>
            <a:r>
              <a:rPr lang="ru-RU" sz="2400" dirty="0" err="1"/>
              <a:t>oxalic</a:t>
            </a:r>
            <a:r>
              <a:rPr lang="ru-RU" sz="2400" dirty="0"/>
              <a:t> </a:t>
            </a:r>
            <a:r>
              <a:rPr lang="ru-RU" sz="2400" dirty="0" err="1"/>
              <a:t>acid</a:t>
            </a:r>
            <a:r>
              <a:rPr lang="ru-RU" sz="2400" dirty="0"/>
              <a:t> </a:t>
            </a:r>
            <a:r>
              <a:rPr lang="ru-RU" sz="2400" dirty="0" err="1"/>
              <a:t>to</a:t>
            </a:r>
            <a:r>
              <a:rPr lang="ru-RU" sz="2400" dirty="0"/>
              <a:t> </a:t>
            </a:r>
            <a:r>
              <a:rPr lang="ru-RU" sz="2400" dirty="0" err="1"/>
              <a:t>pH</a:t>
            </a:r>
            <a:r>
              <a:rPr lang="ru-RU" sz="2400" dirty="0"/>
              <a:t> = 2-3 </a:t>
            </a:r>
            <a:r>
              <a:rPr lang="ru-RU" sz="2400" dirty="0" err="1"/>
              <a:t>and</a:t>
            </a:r>
            <a:r>
              <a:rPr lang="ru-RU" sz="2400" dirty="0"/>
              <a:t> </a:t>
            </a:r>
            <a:r>
              <a:rPr lang="ru-RU" sz="2400" dirty="0" err="1"/>
              <a:t>infused</a:t>
            </a:r>
            <a:r>
              <a:rPr lang="ru-RU" sz="2400" dirty="0"/>
              <a:t> 3 </a:t>
            </a:r>
            <a:r>
              <a:rPr lang="ru-RU" sz="2400" dirty="0" err="1"/>
              <a:t>times</a:t>
            </a:r>
            <a:r>
              <a:rPr lang="ru-RU" sz="2400" dirty="0"/>
              <a:t> </a:t>
            </a:r>
            <a:r>
              <a:rPr lang="ru-RU" sz="2400" dirty="0" err="1"/>
              <a:t>for</a:t>
            </a:r>
            <a:r>
              <a:rPr lang="ru-RU" sz="2400" dirty="0"/>
              <a:t> 2 </a:t>
            </a:r>
            <a:r>
              <a:rPr lang="ru-RU" sz="2400" dirty="0" err="1"/>
              <a:t>hours</a:t>
            </a:r>
            <a:r>
              <a:rPr lang="ru-RU" sz="2400" dirty="0"/>
              <a:t>. </a:t>
            </a:r>
            <a:r>
              <a:rPr lang="ru-RU" sz="2400" dirty="0" err="1"/>
              <a:t>The</a:t>
            </a:r>
            <a:r>
              <a:rPr lang="ru-RU" sz="2400" dirty="0"/>
              <a:t> </a:t>
            </a:r>
            <a:r>
              <a:rPr lang="ru-RU" sz="2400" dirty="0" err="1"/>
              <a:t>alcohol</a:t>
            </a:r>
            <a:r>
              <a:rPr lang="ru-RU" sz="2400" dirty="0"/>
              <a:t> </a:t>
            </a:r>
            <a:r>
              <a:rPr lang="ru-RU" sz="2400" dirty="0" err="1"/>
              <a:t>extracts</a:t>
            </a:r>
            <a:r>
              <a:rPr lang="ru-RU" sz="2400" dirty="0"/>
              <a:t> </a:t>
            </a:r>
            <a:r>
              <a:rPr lang="ru-RU" sz="2400" dirty="0" err="1"/>
              <a:t>are</a:t>
            </a:r>
            <a:r>
              <a:rPr lang="ru-RU" sz="2400" dirty="0"/>
              <a:t> </a:t>
            </a:r>
            <a:r>
              <a:rPr lang="ru-RU" sz="2400" dirty="0" err="1"/>
              <a:t>evaporated</a:t>
            </a:r>
            <a:r>
              <a:rPr lang="ru-RU" sz="2400" dirty="0"/>
              <a:t> </a:t>
            </a:r>
            <a:r>
              <a:rPr lang="ru-RU" sz="2400" dirty="0" err="1"/>
              <a:t>at</a:t>
            </a:r>
            <a:r>
              <a:rPr lang="ru-RU" sz="2400" dirty="0"/>
              <a:t> 40°C </a:t>
            </a:r>
            <a:r>
              <a:rPr lang="ru-RU" sz="2400" dirty="0" err="1"/>
              <a:t>until</a:t>
            </a:r>
            <a:r>
              <a:rPr lang="ru-RU" sz="2400" dirty="0"/>
              <a:t> </a:t>
            </a:r>
            <a:r>
              <a:rPr lang="ru-RU" sz="2400" dirty="0" err="1"/>
              <a:t>the</a:t>
            </a:r>
            <a:r>
              <a:rPr lang="ru-RU" sz="2400" dirty="0"/>
              <a:t> </a:t>
            </a:r>
            <a:r>
              <a:rPr lang="ru-RU" sz="2400" dirty="0" err="1"/>
              <a:t>syrup</a:t>
            </a:r>
            <a:r>
              <a:rPr lang="ru-RU" sz="2400" dirty="0"/>
              <a:t> </a:t>
            </a:r>
            <a:r>
              <a:rPr lang="ru-RU" sz="2400" dirty="0" err="1"/>
              <a:t>becomes</a:t>
            </a:r>
            <a:r>
              <a:rPr lang="ru-RU" sz="2400" dirty="0"/>
              <a:t> </a:t>
            </a:r>
            <a:r>
              <a:rPr lang="ru-RU" sz="2400" dirty="0" err="1"/>
              <a:t>thick</a:t>
            </a:r>
            <a:r>
              <a:rPr lang="ru-RU" sz="2400" dirty="0"/>
              <a:t>. </a:t>
            </a:r>
            <a:r>
              <a:rPr lang="ru-RU" sz="2400" dirty="0" err="1"/>
              <a:t>The</a:t>
            </a:r>
            <a:r>
              <a:rPr lang="ru-RU" sz="2400" dirty="0"/>
              <a:t> </a:t>
            </a:r>
            <a:r>
              <a:rPr lang="ru-RU" sz="2400" dirty="0" err="1"/>
              <a:t>proteins</a:t>
            </a:r>
            <a:r>
              <a:rPr lang="ru-RU" sz="2400" dirty="0"/>
              <a:t> </a:t>
            </a:r>
            <a:r>
              <a:rPr lang="ru-RU" sz="2400" dirty="0" err="1"/>
              <a:t>in</a:t>
            </a:r>
            <a:r>
              <a:rPr lang="ru-RU" sz="2400" dirty="0"/>
              <a:t> </a:t>
            </a:r>
            <a:r>
              <a:rPr lang="ru-RU" sz="2400" dirty="0" err="1"/>
              <a:t>the</a:t>
            </a:r>
            <a:r>
              <a:rPr lang="ru-RU" sz="2400" dirty="0"/>
              <a:t> </a:t>
            </a:r>
            <a:r>
              <a:rPr lang="ru-RU" sz="2400" dirty="0" err="1"/>
              <a:t>residue</a:t>
            </a:r>
            <a:r>
              <a:rPr lang="ru-RU" sz="2400" dirty="0"/>
              <a:t> </a:t>
            </a:r>
            <a:r>
              <a:rPr lang="ru-RU" sz="2400" dirty="0" err="1"/>
              <a:t>are</a:t>
            </a:r>
            <a:r>
              <a:rPr lang="ru-RU" sz="2400" dirty="0"/>
              <a:t> </a:t>
            </a:r>
            <a:r>
              <a:rPr lang="ru-RU" sz="2400" dirty="0" err="1"/>
              <a:t>precipitated</a:t>
            </a:r>
            <a:r>
              <a:rPr lang="ru-RU" sz="2400" dirty="0"/>
              <a:t> </a:t>
            </a:r>
            <a:r>
              <a:rPr lang="ru-RU" sz="2400" dirty="0" err="1"/>
              <a:t>with</a:t>
            </a:r>
            <a:r>
              <a:rPr lang="ru-RU" sz="2400" dirty="0"/>
              <a:t> 96% </a:t>
            </a:r>
            <a:r>
              <a:rPr lang="ru-RU" sz="2400" dirty="0" err="1"/>
              <a:t>alcohol</a:t>
            </a:r>
            <a:r>
              <a:rPr lang="ru-RU" sz="2400" dirty="0"/>
              <a:t>, </a:t>
            </a:r>
            <a:r>
              <a:rPr lang="ru-RU" sz="2400" dirty="0" err="1"/>
              <a:t>filtered</a:t>
            </a:r>
            <a:r>
              <a:rPr lang="ru-RU" sz="2400" dirty="0"/>
              <a:t> </a:t>
            </a:r>
            <a:r>
              <a:rPr lang="ru-RU" sz="2400" dirty="0" err="1"/>
              <a:t>and</a:t>
            </a:r>
            <a:r>
              <a:rPr lang="ru-RU" sz="2400" dirty="0"/>
              <a:t> </a:t>
            </a:r>
            <a:r>
              <a:rPr lang="ru-RU" sz="2400" dirty="0" err="1"/>
              <a:t>evaporated</a:t>
            </a:r>
            <a:r>
              <a:rPr lang="ru-RU" sz="2400" dirty="0"/>
              <a:t> </a:t>
            </a:r>
            <a:r>
              <a:rPr lang="ru-RU" sz="2400" dirty="0" err="1"/>
              <a:t>to</a:t>
            </a:r>
            <a:r>
              <a:rPr lang="ru-RU" sz="2400" dirty="0"/>
              <a:t> </a:t>
            </a:r>
            <a:r>
              <a:rPr lang="ru-RU" sz="2400" dirty="0" err="1"/>
              <a:t>dryness</a:t>
            </a:r>
            <a:r>
              <a:rPr lang="ru-RU" sz="2400" dirty="0"/>
              <a:t>. </a:t>
            </a:r>
            <a:r>
              <a:rPr lang="ru-RU" sz="2400" dirty="0" err="1"/>
              <a:t>The</a:t>
            </a:r>
            <a:r>
              <a:rPr lang="ru-RU" sz="2400" dirty="0"/>
              <a:t> </a:t>
            </a:r>
            <a:r>
              <a:rPr lang="ru-RU" sz="2400" dirty="0" err="1"/>
              <a:t>purified</a:t>
            </a:r>
            <a:r>
              <a:rPr lang="ru-RU" sz="2400" dirty="0"/>
              <a:t> </a:t>
            </a:r>
            <a:r>
              <a:rPr lang="ru-RU" sz="2400" dirty="0" err="1"/>
              <a:t>residue</a:t>
            </a:r>
            <a:r>
              <a:rPr lang="ru-RU" sz="2400" dirty="0"/>
              <a:t> </a:t>
            </a:r>
            <a:r>
              <a:rPr lang="ru-RU" sz="2400" dirty="0" err="1"/>
              <a:t>is</a:t>
            </a:r>
            <a:r>
              <a:rPr lang="ru-RU" sz="2400" dirty="0"/>
              <a:t> </a:t>
            </a:r>
            <a:r>
              <a:rPr lang="ru-RU" sz="2400" dirty="0" err="1"/>
              <a:t>dissolved</a:t>
            </a:r>
            <a:r>
              <a:rPr lang="ru-RU" sz="2400" dirty="0"/>
              <a:t> in100 </a:t>
            </a:r>
            <a:r>
              <a:rPr lang="ru-RU" sz="2400" dirty="0" err="1"/>
              <a:t>ml</a:t>
            </a:r>
            <a:r>
              <a:rPr lang="ru-RU" sz="2400" dirty="0"/>
              <a:t> </a:t>
            </a:r>
            <a:r>
              <a:rPr lang="ru-RU" sz="2400" dirty="0" err="1"/>
              <a:t>of</a:t>
            </a:r>
            <a:r>
              <a:rPr lang="ru-RU" sz="2400" dirty="0"/>
              <a:t> </a:t>
            </a:r>
            <a:r>
              <a:rPr lang="ru-RU" sz="2400" dirty="0" err="1"/>
              <a:t>water</a:t>
            </a:r>
            <a:r>
              <a:rPr lang="ru-RU" sz="2400" dirty="0"/>
              <a:t> </a:t>
            </a:r>
            <a:r>
              <a:rPr lang="ru-RU" sz="2400" dirty="0" err="1"/>
              <a:t>heated</a:t>
            </a:r>
            <a:r>
              <a:rPr lang="ru-RU" sz="2400" dirty="0"/>
              <a:t> </a:t>
            </a:r>
            <a:r>
              <a:rPr lang="ru-RU" sz="2400" dirty="0" err="1"/>
              <a:t>to</a:t>
            </a:r>
            <a:r>
              <a:rPr lang="ru-RU" sz="2400" dirty="0"/>
              <a:t> a </a:t>
            </a:r>
            <a:r>
              <a:rPr lang="ru-RU" sz="2400" dirty="0" err="1"/>
              <a:t>temperature</a:t>
            </a:r>
            <a:r>
              <a:rPr lang="ru-RU" sz="2400" dirty="0"/>
              <a:t> </a:t>
            </a:r>
            <a:r>
              <a:rPr lang="ru-RU" sz="2400" dirty="0" err="1"/>
              <a:t>of</a:t>
            </a:r>
            <a:r>
              <a:rPr lang="ru-RU" sz="2400" dirty="0"/>
              <a:t> 40-60°C </a:t>
            </a:r>
            <a:r>
              <a:rPr lang="ru-RU" sz="2400" dirty="0" err="1"/>
              <a:t>is</a:t>
            </a:r>
            <a:r>
              <a:rPr lang="ru-RU" sz="2400" dirty="0"/>
              <a:t> </a:t>
            </a:r>
            <a:r>
              <a:rPr lang="ru-RU" sz="2400" dirty="0" err="1"/>
              <a:t>cooled</a:t>
            </a:r>
            <a:r>
              <a:rPr lang="ru-RU" sz="2400" dirty="0"/>
              <a:t> </a:t>
            </a:r>
            <a:r>
              <a:rPr lang="ru-RU" sz="2400" dirty="0" err="1"/>
              <a:t>and</a:t>
            </a:r>
            <a:r>
              <a:rPr lang="ru-RU" sz="2400" dirty="0"/>
              <a:t> </a:t>
            </a:r>
            <a:r>
              <a:rPr lang="ru-RU" sz="2400" dirty="0" err="1"/>
              <a:t>filtered</a:t>
            </a:r>
            <a:r>
              <a:rPr lang="ru-RU" sz="2400" dirty="0" smtClean="0"/>
              <a:t>.</a:t>
            </a:r>
          </a:p>
          <a:p>
            <a:r>
              <a:rPr lang="ru-RU" sz="2400" b="1" dirty="0" smtClean="0"/>
              <a:t>2nd </a:t>
            </a:r>
            <a:r>
              <a:rPr lang="ru-RU" sz="2400" b="1" dirty="0" err="1"/>
              <a:t>stage</a:t>
            </a:r>
            <a:r>
              <a:rPr lang="ru-RU" sz="2400" dirty="0"/>
              <a:t>. </a:t>
            </a:r>
            <a:r>
              <a:rPr lang="ru-RU" sz="2400" dirty="0" err="1"/>
              <a:t>The</a:t>
            </a:r>
            <a:r>
              <a:rPr lang="ru-RU" sz="2400" dirty="0"/>
              <a:t> </a:t>
            </a:r>
            <a:r>
              <a:rPr lang="ru-RU" sz="2400" dirty="0" err="1"/>
              <a:t>filtrate</a:t>
            </a:r>
            <a:r>
              <a:rPr lang="ru-RU" sz="2400" dirty="0"/>
              <a:t> </a:t>
            </a:r>
            <a:r>
              <a:rPr lang="ru-RU" sz="2400" dirty="0" err="1"/>
              <a:t>is</a:t>
            </a:r>
            <a:r>
              <a:rPr lang="ru-RU" sz="2400" dirty="0"/>
              <a:t> </a:t>
            </a:r>
            <a:r>
              <a:rPr lang="ru-RU" sz="2400" dirty="0" err="1"/>
              <a:t>extracted</a:t>
            </a:r>
            <a:r>
              <a:rPr lang="ru-RU" sz="2400" dirty="0"/>
              <a:t> </a:t>
            </a:r>
            <a:r>
              <a:rPr lang="ru-RU" sz="2400" dirty="0" err="1"/>
              <a:t>twice</a:t>
            </a:r>
            <a:r>
              <a:rPr lang="ru-RU" sz="2400" dirty="0"/>
              <a:t> </a:t>
            </a:r>
            <a:r>
              <a:rPr lang="ru-RU" sz="2400" dirty="0" err="1"/>
              <a:t>with</a:t>
            </a:r>
            <a:r>
              <a:rPr lang="ru-RU" sz="2400" dirty="0"/>
              <a:t> </a:t>
            </a:r>
            <a:r>
              <a:rPr lang="ru-RU" sz="2400" dirty="0" err="1"/>
              <a:t>diethyl</a:t>
            </a:r>
            <a:r>
              <a:rPr lang="ru-RU" sz="2400" dirty="0"/>
              <a:t> </a:t>
            </a:r>
            <a:r>
              <a:rPr lang="ru-RU" sz="2400" dirty="0" err="1"/>
              <a:t>ether</a:t>
            </a:r>
            <a:r>
              <a:rPr lang="ru-RU" sz="2400" dirty="0"/>
              <a:t> </a:t>
            </a:r>
            <a:r>
              <a:rPr lang="ru-RU" sz="2400" dirty="0" err="1"/>
              <a:t>at</a:t>
            </a:r>
            <a:r>
              <a:rPr lang="ru-RU" sz="2400" dirty="0"/>
              <a:t> </a:t>
            </a:r>
            <a:r>
              <a:rPr lang="ru-RU" sz="2400" dirty="0" err="1"/>
              <a:t>pH</a:t>
            </a:r>
            <a:r>
              <a:rPr lang="ru-RU" sz="2400" dirty="0"/>
              <a:t>=2-3. </a:t>
            </a:r>
            <a:r>
              <a:rPr lang="ru-RU" sz="2400" dirty="0" err="1"/>
              <a:t>The</a:t>
            </a:r>
            <a:r>
              <a:rPr lang="ru-RU" sz="2400" dirty="0"/>
              <a:t> </a:t>
            </a:r>
            <a:r>
              <a:rPr lang="ru-RU" sz="2400" dirty="0" err="1"/>
              <a:t>aqueous</a:t>
            </a:r>
            <a:r>
              <a:rPr lang="ru-RU" sz="2400" dirty="0"/>
              <a:t> </a:t>
            </a:r>
            <a:r>
              <a:rPr lang="ru-RU" sz="2400" dirty="0" err="1"/>
              <a:t>phase</a:t>
            </a:r>
            <a:r>
              <a:rPr lang="ru-RU" sz="2400" dirty="0"/>
              <a:t> </a:t>
            </a:r>
            <a:r>
              <a:rPr lang="ru-RU" sz="2400" dirty="0" err="1"/>
              <a:t>is</a:t>
            </a:r>
            <a:r>
              <a:rPr lang="ru-RU" sz="2400" dirty="0"/>
              <a:t> </a:t>
            </a:r>
            <a:r>
              <a:rPr lang="ru-RU" sz="2400" dirty="0" err="1"/>
              <a:t>then</a:t>
            </a:r>
            <a:r>
              <a:rPr lang="ru-RU" sz="2400" dirty="0"/>
              <a:t> </a:t>
            </a:r>
            <a:r>
              <a:rPr lang="ru-RU" sz="2400" dirty="0" err="1"/>
              <a:t>made</a:t>
            </a:r>
            <a:r>
              <a:rPr lang="ru-RU" sz="2400" dirty="0"/>
              <a:t> </a:t>
            </a:r>
            <a:r>
              <a:rPr lang="ru-RU" sz="2400" dirty="0" err="1"/>
              <a:t>alkaline</a:t>
            </a:r>
            <a:r>
              <a:rPr lang="ru-RU" sz="2400" dirty="0"/>
              <a:t> </a:t>
            </a:r>
            <a:r>
              <a:rPr lang="ru-RU" sz="2400" dirty="0" err="1"/>
              <a:t>with</a:t>
            </a:r>
            <a:r>
              <a:rPr lang="ru-RU" sz="2400" dirty="0"/>
              <a:t> 50% </a:t>
            </a:r>
            <a:r>
              <a:rPr lang="ru-RU" sz="2400" dirty="0" err="1"/>
              <a:t>sodium</a:t>
            </a:r>
            <a:r>
              <a:rPr lang="ru-RU" sz="2400" dirty="0"/>
              <a:t> </a:t>
            </a:r>
            <a:r>
              <a:rPr lang="ru-RU" sz="2400" dirty="0" err="1"/>
              <a:t>hydroxide</a:t>
            </a:r>
            <a:r>
              <a:rPr lang="ru-RU" sz="2400" dirty="0"/>
              <a:t> </a:t>
            </a:r>
            <a:r>
              <a:rPr lang="ru-RU" sz="2400" dirty="0" err="1"/>
              <a:t>solution</a:t>
            </a:r>
            <a:r>
              <a:rPr lang="ru-RU" sz="2400" dirty="0"/>
              <a:t> </a:t>
            </a:r>
            <a:r>
              <a:rPr lang="ru-RU" sz="2400" dirty="0" err="1"/>
              <a:t>and</a:t>
            </a:r>
            <a:r>
              <a:rPr lang="ru-RU" sz="2400" dirty="0"/>
              <a:t> </a:t>
            </a:r>
            <a:r>
              <a:rPr lang="ru-RU" sz="2400" dirty="0" err="1"/>
              <a:t>extracted</a:t>
            </a:r>
            <a:r>
              <a:rPr lang="ru-RU" sz="2400" dirty="0"/>
              <a:t> </a:t>
            </a:r>
            <a:r>
              <a:rPr lang="ru-RU" sz="2400" dirty="0" err="1"/>
              <a:t>again</a:t>
            </a:r>
            <a:r>
              <a:rPr lang="ru-RU" sz="2400" dirty="0"/>
              <a:t> </a:t>
            </a:r>
            <a:r>
              <a:rPr lang="ru-RU" sz="2400" dirty="0" err="1"/>
              <a:t>with</a:t>
            </a:r>
            <a:r>
              <a:rPr lang="ru-RU" sz="2400" dirty="0"/>
              <a:t> </a:t>
            </a:r>
            <a:r>
              <a:rPr lang="ru-RU" sz="2400" dirty="0" err="1"/>
              <a:t>diethyl</a:t>
            </a:r>
            <a:r>
              <a:rPr lang="ru-RU" sz="2400" dirty="0"/>
              <a:t> </a:t>
            </a:r>
            <a:r>
              <a:rPr lang="ru-RU" sz="2400" dirty="0" err="1"/>
              <a:t>ether</a:t>
            </a:r>
            <a:r>
              <a:rPr lang="ru-RU" sz="2400" dirty="0"/>
              <a:t>. </a:t>
            </a:r>
            <a:r>
              <a:rPr lang="ru-RU" sz="2400" dirty="0" err="1"/>
              <a:t>The</a:t>
            </a:r>
            <a:r>
              <a:rPr lang="ru-RU" sz="2400" dirty="0"/>
              <a:t> </a:t>
            </a:r>
            <a:r>
              <a:rPr lang="ru-RU" sz="2400" dirty="0" err="1"/>
              <a:t>combined</a:t>
            </a:r>
            <a:r>
              <a:rPr lang="ru-RU" sz="2400" dirty="0"/>
              <a:t> </a:t>
            </a:r>
            <a:r>
              <a:rPr lang="ru-RU" sz="2400" dirty="0" err="1"/>
              <a:t>ethereal</a:t>
            </a:r>
            <a:r>
              <a:rPr lang="ru-RU" sz="2400" dirty="0"/>
              <a:t> </a:t>
            </a:r>
            <a:r>
              <a:rPr lang="ru-RU" sz="2400" dirty="0" err="1"/>
              <a:t>extracts</a:t>
            </a:r>
            <a:r>
              <a:rPr lang="ru-RU" sz="2400" dirty="0"/>
              <a:t> </a:t>
            </a:r>
            <a:r>
              <a:rPr lang="ru-RU" sz="2400" dirty="0" err="1"/>
              <a:t>are</a:t>
            </a:r>
            <a:r>
              <a:rPr lang="ru-RU" sz="2400" dirty="0"/>
              <a:t> </a:t>
            </a:r>
            <a:r>
              <a:rPr lang="ru-RU" sz="2400" dirty="0" err="1"/>
              <a:t>shaken</a:t>
            </a:r>
            <a:r>
              <a:rPr lang="ru-RU" sz="2400" dirty="0"/>
              <a:t> </a:t>
            </a:r>
            <a:r>
              <a:rPr lang="ru-RU" sz="2400" dirty="0" err="1"/>
              <a:t>with</a:t>
            </a:r>
            <a:r>
              <a:rPr lang="ru-RU" sz="2400" dirty="0"/>
              <a:t> a 0.5 M </a:t>
            </a:r>
            <a:r>
              <a:rPr lang="ru-RU" sz="2400" dirty="0" err="1"/>
              <a:t>solution</a:t>
            </a:r>
            <a:r>
              <a:rPr lang="ru-RU" sz="2400" dirty="0"/>
              <a:t> </a:t>
            </a:r>
            <a:r>
              <a:rPr lang="ru-RU" sz="2400" dirty="0" err="1"/>
              <a:t>of</a:t>
            </a:r>
            <a:r>
              <a:rPr lang="ru-RU" sz="2400" dirty="0"/>
              <a:t> </a:t>
            </a:r>
            <a:r>
              <a:rPr lang="ru-RU" sz="2400" dirty="0" err="1"/>
              <a:t>sulfuric</a:t>
            </a:r>
            <a:r>
              <a:rPr lang="ru-RU" sz="2400" dirty="0"/>
              <a:t> </a:t>
            </a:r>
            <a:r>
              <a:rPr lang="ru-RU" sz="2400" dirty="0" err="1"/>
              <a:t>acid</a:t>
            </a:r>
            <a:r>
              <a:rPr lang="ru-RU" sz="2400" dirty="0"/>
              <a:t> </a:t>
            </a:r>
            <a:r>
              <a:rPr lang="ru-RU" sz="2400" dirty="0" err="1"/>
              <a:t>and</a:t>
            </a:r>
            <a:r>
              <a:rPr lang="ru-RU" sz="2400" dirty="0"/>
              <a:t> </a:t>
            </a:r>
            <a:r>
              <a:rPr lang="ru-RU" sz="2400" dirty="0" err="1"/>
              <a:t>the</a:t>
            </a:r>
            <a:r>
              <a:rPr lang="ru-RU" sz="2400" dirty="0"/>
              <a:t> </a:t>
            </a:r>
            <a:r>
              <a:rPr lang="ru-RU" sz="2400" dirty="0" err="1"/>
              <a:t>resulting</a:t>
            </a:r>
            <a:r>
              <a:rPr lang="ru-RU" sz="2400" dirty="0"/>
              <a:t> </a:t>
            </a:r>
            <a:r>
              <a:rPr lang="ru-RU" sz="2400" dirty="0" err="1"/>
              <a:t>acidic</a:t>
            </a:r>
            <a:r>
              <a:rPr lang="ru-RU" sz="2400" dirty="0"/>
              <a:t> </a:t>
            </a:r>
            <a:r>
              <a:rPr lang="ru-RU" sz="2400" dirty="0" err="1"/>
              <a:t>aqueousthe</a:t>
            </a:r>
            <a:r>
              <a:rPr lang="ru-RU" sz="2400" dirty="0"/>
              <a:t> </a:t>
            </a:r>
            <a:r>
              <a:rPr lang="ru-RU" sz="2400" dirty="0" err="1"/>
              <a:t>reextract</a:t>
            </a:r>
            <a:r>
              <a:rPr lang="ru-RU" sz="2400" dirty="0"/>
              <a:t> </a:t>
            </a:r>
            <a:r>
              <a:rPr lang="ru-RU" sz="2400" dirty="0" err="1"/>
              <a:t>is</a:t>
            </a:r>
            <a:r>
              <a:rPr lang="ru-RU" sz="2400" dirty="0"/>
              <a:t> </a:t>
            </a:r>
            <a:r>
              <a:rPr lang="ru-RU" sz="2400" dirty="0" err="1"/>
              <a:t>used</a:t>
            </a:r>
            <a:r>
              <a:rPr lang="ru-RU" sz="2400" dirty="0"/>
              <a:t> </a:t>
            </a:r>
            <a:r>
              <a:rPr lang="ru-RU" sz="2400" dirty="0" err="1"/>
              <a:t>to</a:t>
            </a:r>
            <a:r>
              <a:rPr lang="ru-RU" sz="2400" dirty="0"/>
              <a:t> </a:t>
            </a:r>
            <a:r>
              <a:rPr lang="ru-RU" sz="2400" dirty="0" err="1"/>
              <a:t>detect</a:t>
            </a:r>
            <a:r>
              <a:rPr lang="ru-RU" sz="2400" dirty="0"/>
              <a:t> </a:t>
            </a:r>
            <a:r>
              <a:rPr lang="ru-RU" sz="2400" dirty="0" err="1"/>
              <a:t>phenothiazine</a:t>
            </a:r>
            <a:r>
              <a:rPr lang="ru-RU" sz="2400" dirty="0"/>
              <a:t> </a:t>
            </a:r>
            <a:r>
              <a:rPr lang="ru-RU" sz="2400" dirty="0" err="1"/>
              <a:t>derivatives</a:t>
            </a:r>
            <a:r>
              <a:rPr lang="ru-RU" sz="2400" dirty="0" smtClean="0"/>
              <a:t>.</a:t>
            </a:r>
          </a:p>
          <a:p>
            <a:r>
              <a:rPr lang="ru-RU" sz="2400" b="1" dirty="0" err="1" smtClean="0"/>
              <a:t>Evaluation</a:t>
            </a:r>
            <a:r>
              <a:rPr lang="ru-RU" sz="2400" b="1" dirty="0" smtClean="0"/>
              <a:t> </a:t>
            </a:r>
            <a:r>
              <a:rPr lang="ru-RU" sz="2400" b="1" dirty="0" err="1"/>
              <a:t>of</a:t>
            </a:r>
            <a:r>
              <a:rPr lang="ru-RU" sz="2400" b="1" dirty="0"/>
              <a:t> </a:t>
            </a:r>
            <a:r>
              <a:rPr lang="ru-RU" sz="2400" b="1" dirty="0" err="1"/>
              <a:t>the</a:t>
            </a:r>
            <a:r>
              <a:rPr lang="ru-RU" sz="2400" b="1" dirty="0"/>
              <a:t> </a:t>
            </a:r>
            <a:r>
              <a:rPr lang="ru-RU" sz="2400" b="1" dirty="0" err="1"/>
              <a:t>method</a:t>
            </a:r>
            <a:r>
              <a:rPr lang="ru-RU" sz="2400" dirty="0"/>
              <a:t>. </a:t>
            </a:r>
            <a:r>
              <a:rPr lang="ru-RU" sz="2400" dirty="0" err="1"/>
              <a:t>The</a:t>
            </a:r>
            <a:r>
              <a:rPr lang="ru-RU" sz="2400" dirty="0"/>
              <a:t> </a:t>
            </a:r>
            <a:r>
              <a:rPr lang="ru-RU" sz="2400" dirty="0" err="1"/>
              <a:t>method</a:t>
            </a:r>
            <a:r>
              <a:rPr lang="ru-RU" sz="2400" dirty="0"/>
              <a:t> </a:t>
            </a:r>
            <a:r>
              <a:rPr lang="ru-RU" sz="2400" dirty="0" err="1"/>
              <a:t>makes</a:t>
            </a:r>
            <a:r>
              <a:rPr lang="ru-RU" sz="2400" dirty="0"/>
              <a:t> </a:t>
            </a:r>
            <a:r>
              <a:rPr lang="ru-RU" sz="2400" dirty="0" err="1"/>
              <a:t>it</a:t>
            </a:r>
            <a:r>
              <a:rPr lang="ru-RU" sz="2400" dirty="0"/>
              <a:t> </a:t>
            </a:r>
            <a:r>
              <a:rPr lang="ru-RU" sz="2400" dirty="0" err="1"/>
              <a:t>possible</a:t>
            </a:r>
            <a:r>
              <a:rPr lang="ru-RU" sz="2400" dirty="0"/>
              <a:t> </a:t>
            </a:r>
            <a:r>
              <a:rPr lang="ru-RU" sz="2400" dirty="0" err="1"/>
              <a:t>to</a:t>
            </a:r>
            <a:r>
              <a:rPr lang="ru-RU" sz="2400" dirty="0"/>
              <a:t> </a:t>
            </a:r>
            <a:r>
              <a:rPr lang="ru-RU" sz="2400" dirty="0" err="1"/>
              <a:t>achieve</a:t>
            </a:r>
            <a:r>
              <a:rPr lang="ru-RU" sz="2400" dirty="0"/>
              <a:t> </a:t>
            </a:r>
            <a:r>
              <a:rPr lang="ru-RU" sz="2400" dirty="0" err="1"/>
              <a:t>maximum</a:t>
            </a:r>
            <a:r>
              <a:rPr lang="ru-RU" sz="2400" dirty="0"/>
              <a:t> </a:t>
            </a:r>
            <a:r>
              <a:rPr lang="ru-RU" sz="2400" dirty="0" err="1"/>
              <a:t>extraction</a:t>
            </a:r>
            <a:r>
              <a:rPr lang="ru-RU" sz="2400" dirty="0"/>
              <a:t> </a:t>
            </a:r>
            <a:r>
              <a:rPr lang="ru-RU" sz="2400" dirty="0" err="1"/>
              <a:t>during</a:t>
            </a:r>
            <a:r>
              <a:rPr lang="ru-RU" sz="2400" dirty="0"/>
              <a:t> </a:t>
            </a:r>
            <a:r>
              <a:rPr lang="ru-RU" sz="2400" dirty="0" err="1"/>
              <a:t>isolation</a:t>
            </a:r>
            <a:r>
              <a:rPr lang="ru-RU" sz="2400" dirty="0"/>
              <a:t> </a:t>
            </a:r>
            <a:r>
              <a:rPr lang="ru-RU" sz="2400" dirty="0" err="1"/>
              <a:t>and</a:t>
            </a:r>
            <a:r>
              <a:rPr lang="ru-RU" sz="2400" dirty="0"/>
              <a:t> </a:t>
            </a:r>
            <a:r>
              <a:rPr lang="ru-RU" sz="2400" dirty="0" err="1"/>
              <a:t>reduce</a:t>
            </a:r>
            <a:r>
              <a:rPr lang="ru-RU" sz="2400" dirty="0"/>
              <a:t> </a:t>
            </a:r>
            <a:r>
              <a:rPr lang="ru-RU" sz="2400" dirty="0" err="1"/>
              <a:t>losses</a:t>
            </a:r>
            <a:r>
              <a:rPr lang="ru-RU" sz="2400" dirty="0"/>
              <a:t> </a:t>
            </a:r>
            <a:r>
              <a:rPr lang="ru-RU" sz="2400" dirty="0" err="1"/>
              <a:t>of</a:t>
            </a:r>
            <a:r>
              <a:rPr lang="ru-RU" sz="2400" dirty="0"/>
              <a:t> test </a:t>
            </a:r>
            <a:r>
              <a:rPr lang="ru-RU" sz="2400" dirty="0" err="1"/>
              <a:t>substances</a:t>
            </a:r>
            <a:r>
              <a:rPr lang="ru-RU" sz="2400" dirty="0"/>
              <a:t> </a:t>
            </a:r>
            <a:r>
              <a:rPr lang="ru-RU" sz="2400" dirty="0" err="1"/>
              <a:t>both</a:t>
            </a:r>
            <a:r>
              <a:rPr lang="ru-RU" sz="2400" dirty="0"/>
              <a:t> </a:t>
            </a:r>
            <a:r>
              <a:rPr lang="ru-RU" sz="2400" dirty="0" err="1"/>
              <a:t>during</a:t>
            </a:r>
            <a:r>
              <a:rPr lang="ru-RU" sz="2400" dirty="0"/>
              <a:t> </a:t>
            </a:r>
            <a:r>
              <a:rPr lang="ru-RU" sz="2400" dirty="0" err="1"/>
              <a:t>isolation</a:t>
            </a:r>
            <a:r>
              <a:rPr lang="ru-RU" sz="2400" dirty="0"/>
              <a:t> </a:t>
            </a:r>
            <a:r>
              <a:rPr lang="ru-RU" sz="2400" dirty="0" err="1"/>
              <a:t>and</a:t>
            </a:r>
            <a:r>
              <a:rPr lang="ru-RU" sz="2400" dirty="0"/>
              <a:t> </a:t>
            </a:r>
            <a:r>
              <a:rPr lang="ru-RU" sz="2400" dirty="0" err="1"/>
              <a:t>during</a:t>
            </a:r>
            <a:r>
              <a:rPr lang="ru-RU" sz="2400" dirty="0"/>
              <a:t> </a:t>
            </a:r>
            <a:r>
              <a:rPr lang="ru-RU" sz="2400" dirty="0" err="1"/>
              <a:t>extraction</a:t>
            </a:r>
            <a:r>
              <a:rPr lang="ru-RU" sz="2400" dirty="0"/>
              <a:t>.</a:t>
            </a:r>
          </a:p>
        </p:txBody>
      </p:sp>
    </p:spTree>
    <p:extLst>
      <p:ext uri="{BB962C8B-B14F-4D97-AF65-F5344CB8AC3E}">
        <p14:creationId xmlns:p14="http://schemas.microsoft.com/office/powerpoint/2010/main" val="1487897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EED24D2-99C2-4971-A76F-0077CE8CF617}" type="slidenum">
              <a:rPr lang="ru-RU" smtClean="0"/>
              <a:t>2</a:t>
            </a:fld>
            <a:endParaRPr lang="ru-RU"/>
          </a:p>
        </p:txBody>
      </p:sp>
      <p:pic>
        <p:nvPicPr>
          <p:cNvPr id="3" name="Рисунок 2"/>
          <p:cNvPicPr>
            <a:picLocks noChangeAspect="1"/>
          </p:cNvPicPr>
          <p:nvPr/>
        </p:nvPicPr>
        <p:blipFill rotWithShape="1">
          <a:blip r:embed="rId2"/>
          <a:srcRect l="20529" t="22204" r="15662" b="12829"/>
          <a:stretch/>
        </p:blipFill>
        <p:spPr>
          <a:xfrm>
            <a:off x="264695" y="252670"/>
            <a:ext cx="11502189" cy="6584190"/>
          </a:xfrm>
          <a:prstGeom prst="rect">
            <a:avLst/>
          </a:prstGeom>
        </p:spPr>
      </p:pic>
    </p:spTree>
    <p:extLst>
      <p:ext uri="{BB962C8B-B14F-4D97-AF65-F5344CB8AC3E}">
        <p14:creationId xmlns:p14="http://schemas.microsoft.com/office/powerpoint/2010/main" val="2961588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20</a:t>
            </a:fld>
            <a:endParaRPr lang="ru-RU"/>
          </a:p>
        </p:txBody>
      </p:sp>
      <p:sp>
        <p:nvSpPr>
          <p:cNvPr id="2" name="Прямоугольник 1"/>
          <p:cNvSpPr/>
          <p:nvPr/>
        </p:nvSpPr>
        <p:spPr>
          <a:xfrm>
            <a:off x="792480" y="187970"/>
            <a:ext cx="10881360" cy="6232475"/>
          </a:xfrm>
          <a:prstGeom prst="rect">
            <a:avLst/>
          </a:prstGeom>
        </p:spPr>
        <p:txBody>
          <a:bodyPr wrap="square">
            <a:spAutoFit/>
          </a:bodyPr>
          <a:lstStyle/>
          <a:p>
            <a:pPr>
              <a:spcAft>
                <a:spcPts val="600"/>
              </a:spcAft>
            </a:pPr>
            <a:r>
              <a:rPr lang="ru-RU" sz="2400" dirty="0" smtClean="0"/>
              <a:t>	</a:t>
            </a:r>
            <a:r>
              <a:rPr lang="en-US" sz="2400" b="1" dirty="0" smtClean="0"/>
              <a:t>There </a:t>
            </a:r>
            <a:r>
              <a:rPr lang="en-US" sz="2400" b="1" dirty="0"/>
              <a:t>are several </a:t>
            </a:r>
            <a:r>
              <a:rPr lang="en-US" sz="2400" b="1" dirty="0" smtClean="0"/>
              <a:t>methods</a:t>
            </a:r>
            <a:r>
              <a:rPr lang="ru-RU" sz="2400" b="1" dirty="0" smtClean="0"/>
              <a:t> </a:t>
            </a:r>
            <a:r>
              <a:rPr lang="en-US" sz="2400" b="1" dirty="0" smtClean="0"/>
              <a:t>for Cleaning </a:t>
            </a:r>
            <a:r>
              <a:rPr lang="en-US" sz="2400" b="1" dirty="0"/>
              <a:t>in the </a:t>
            </a:r>
            <a:r>
              <a:rPr lang="en-US" sz="2400" b="1" dirty="0" smtClean="0"/>
              <a:t>first </a:t>
            </a:r>
            <a:r>
              <a:rPr lang="en-US" sz="2400" b="1" dirty="0"/>
              <a:t>stage of isolation</a:t>
            </a:r>
            <a:r>
              <a:rPr lang="en-US" sz="2400" b="1" dirty="0" smtClean="0"/>
              <a:t> </a:t>
            </a:r>
            <a:r>
              <a:rPr lang="en-US" sz="2400" dirty="0" smtClean="0"/>
              <a:t>: </a:t>
            </a:r>
            <a:r>
              <a:rPr lang="en-US" sz="2400" dirty="0"/>
              <a:t>precipitation of impurities using various reagents, filtration, centrifugation, gel chromatography and other methods</a:t>
            </a:r>
            <a:r>
              <a:rPr lang="en-US" sz="2400" dirty="0" smtClean="0"/>
              <a:t>.</a:t>
            </a:r>
            <a:endParaRPr lang="ru-RU" sz="2400" dirty="0" smtClean="0"/>
          </a:p>
          <a:p>
            <a:pPr>
              <a:spcAft>
                <a:spcPts val="600"/>
              </a:spcAft>
            </a:pPr>
            <a:r>
              <a:rPr lang="en-US" sz="2400" dirty="0" smtClean="0"/>
              <a:t>The </a:t>
            </a:r>
            <a:r>
              <a:rPr lang="en-US" sz="2400" dirty="0"/>
              <a:t>precipitation of protein molecules by the salting out method is carried out by adding electrolytes to the aqueous extract from the object. The following salts are used as electrolytes when cleaning extracts from cadaveric material: • ammonium sulfate - (NH4)2SO4, • sodium tungstate - Na2WO4, etc. The salting out method is one of the effective ways to precipitate impurities from extracts obtained by infusing putrefactive biological material with acidified water .Precipitation of protein molecules by acids, alcohol and heat. Precipitation of proteins from extracts can be carried out using • </a:t>
            </a:r>
            <a:r>
              <a:rPr lang="en-US" sz="2400" dirty="0" err="1"/>
              <a:t>trichloroacetic</a:t>
            </a:r>
            <a:r>
              <a:rPr lang="en-US" sz="2400" dirty="0"/>
              <a:t>, • tungstic, • </a:t>
            </a:r>
            <a:r>
              <a:rPr lang="en-US" sz="2400" dirty="0" err="1"/>
              <a:t>phosphotungstic</a:t>
            </a:r>
            <a:r>
              <a:rPr lang="en-US" sz="2400" dirty="0"/>
              <a:t>, • </a:t>
            </a:r>
            <a:r>
              <a:rPr lang="en-US" sz="2400" dirty="0" err="1"/>
              <a:t>phosphomolybdic</a:t>
            </a:r>
            <a:r>
              <a:rPr lang="en-US" sz="2400" dirty="0"/>
              <a:t> acids</a:t>
            </a:r>
            <a:r>
              <a:rPr lang="en-US" sz="2400" dirty="0" smtClean="0"/>
              <a:t>. Protein </a:t>
            </a:r>
            <a:r>
              <a:rPr lang="en-US" sz="2400" dirty="0"/>
              <a:t>substances can precipitate after they are denatured by heating or by the addition of ethyl alcohol</a:t>
            </a:r>
            <a:r>
              <a:rPr lang="en-US" sz="2400" dirty="0" smtClean="0"/>
              <a:t>.</a:t>
            </a:r>
          </a:p>
          <a:p>
            <a:pPr>
              <a:spcAft>
                <a:spcPts val="600"/>
              </a:spcAft>
            </a:pPr>
            <a:r>
              <a:rPr lang="en-US" sz="2400" b="1" dirty="0"/>
              <a:t>Purification of extracts in the second stage of </a:t>
            </a:r>
            <a:r>
              <a:rPr lang="en-US" sz="2400" b="1" dirty="0" smtClean="0"/>
              <a:t>isolation</a:t>
            </a:r>
          </a:p>
          <a:p>
            <a:pPr>
              <a:spcAft>
                <a:spcPts val="600"/>
              </a:spcAft>
            </a:pPr>
            <a:r>
              <a:rPr lang="en-US" sz="2400" dirty="0" smtClean="0"/>
              <a:t>To </a:t>
            </a:r>
            <a:r>
              <a:rPr lang="en-US" sz="2400" dirty="0"/>
              <a:t>purify extracts use:• Sublimation• Re-extraction• Electrophoresis• Chromatography in a thin layer of sorbent, etc.</a:t>
            </a:r>
            <a:endParaRPr lang="ru-RU" sz="2400" dirty="0"/>
          </a:p>
        </p:txBody>
      </p:sp>
    </p:spTree>
    <p:extLst>
      <p:ext uri="{BB962C8B-B14F-4D97-AF65-F5344CB8AC3E}">
        <p14:creationId xmlns:p14="http://schemas.microsoft.com/office/powerpoint/2010/main" val="3332656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3</a:t>
            </a:fld>
            <a:endParaRPr lang="ru-RU"/>
          </a:p>
        </p:txBody>
      </p:sp>
      <p:sp>
        <p:nvSpPr>
          <p:cNvPr id="2" name="Прямоугольник 1"/>
          <p:cNvSpPr/>
          <p:nvPr/>
        </p:nvSpPr>
        <p:spPr>
          <a:xfrm>
            <a:off x="792480" y="187970"/>
            <a:ext cx="10881360" cy="6001643"/>
          </a:xfrm>
          <a:prstGeom prst="rect">
            <a:avLst/>
          </a:prstGeom>
        </p:spPr>
        <p:txBody>
          <a:bodyPr wrap="square">
            <a:spAutoFit/>
          </a:bodyPr>
          <a:lstStyle/>
          <a:p>
            <a:pPr>
              <a:spcAft>
                <a:spcPts val="600"/>
              </a:spcAft>
            </a:pPr>
            <a:r>
              <a:rPr lang="en-US" sz="2800" dirty="0"/>
              <a:t>The most common method of isolating poisons </a:t>
            </a:r>
            <a:r>
              <a:rPr lang="en-US" sz="2800" dirty="0" smtClean="0"/>
              <a:t>is</a:t>
            </a:r>
            <a:r>
              <a:rPr lang="ru-RU" sz="2800" dirty="0" smtClean="0"/>
              <a:t> </a:t>
            </a:r>
            <a:r>
              <a:rPr lang="en-US" sz="2800" b="1" dirty="0" smtClean="0"/>
              <a:t>extraction</a:t>
            </a:r>
            <a:r>
              <a:rPr lang="en-US" sz="2800" dirty="0" smtClean="0"/>
              <a:t> </a:t>
            </a:r>
            <a:r>
              <a:rPr lang="en-US" sz="2800" dirty="0"/>
              <a:t>from objects using various solvents</a:t>
            </a:r>
            <a:r>
              <a:rPr lang="en-US" sz="2800" dirty="0" smtClean="0"/>
              <a:t>.</a:t>
            </a:r>
            <a:endParaRPr lang="ru-RU" sz="2800" dirty="0" smtClean="0"/>
          </a:p>
          <a:p>
            <a:pPr>
              <a:spcAft>
                <a:spcPts val="600"/>
              </a:spcAft>
            </a:pPr>
            <a:r>
              <a:rPr lang="en-US" sz="2800" dirty="0" smtClean="0"/>
              <a:t>In </a:t>
            </a:r>
            <a:r>
              <a:rPr lang="en-US" sz="2800" dirty="0"/>
              <a:t>toxicological chemistry, they are isolated by </a:t>
            </a:r>
            <a:r>
              <a:rPr lang="en-US" sz="2800" dirty="0" smtClean="0"/>
              <a:t>extraction</a:t>
            </a:r>
            <a:r>
              <a:rPr lang="ru-RU" sz="2800" dirty="0" smtClean="0"/>
              <a:t> </a:t>
            </a:r>
            <a:r>
              <a:rPr lang="en-US" sz="2800" dirty="0" smtClean="0"/>
              <a:t>toxic </a:t>
            </a:r>
            <a:r>
              <a:rPr lang="en-US" sz="2800" dirty="0"/>
              <a:t>substances from the </a:t>
            </a:r>
            <a:r>
              <a:rPr lang="en-US" sz="2800" b="1" u="sng" dirty="0"/>
              <a:t>solid</a:t>
            </a:r>
            <a:r>
              <a:rPr lang="en-US" sz="2800" b="1" dirty="0"/>
              <a:t> phase </a:t>
            </a:r>
            <a:r>
              <a:rPr lang="en-US" sz="2800" dirty="0"/>
              <a:t>(various tissues, organs</a:t>
            </a:r>
            <a:r>
              <a:rPr lang="en-US" sz="2800" dirty="0" smtClean="0"/>
              <a:t>,</a:t>
            </a:r>
            <a:r>
              <a:rPr lang="ru-RU" sz="2800" dirty="0" smtClean="0"/>
              <a:t> </a:t>
            </a:r>
            <a:r>
              <a:rPr lang="en-US" sz="2800" dirty="0" smtClean="0"/>
              <a:t>plant </a:t>
            </a:r>
            <a:r>
              <a:rPr lang="en-US" sz="2800" dirty="0"/>
              <a:t>objects) and from the </a:t>
            </a:r>
            <a:r>
              <a:rPr lang="en-US" sz="2800" b="1" u="sng" dirty="0"/>
              <a:t>liquid </a:t>
            </a:r>
            <a:r>
              <a:rPr lang="en-US" sz="2800" b="1" dirty="0"/>
              <a:t>phase </a:t>
            </a:r>
            <a:r>
              <a:rPr lang="en-US" sz="2800" dirty="0"/>
              <a:t>(blood, urine, </a:t>
            </a:r>
            <a:r>
              <a:rPr lang="en-US" sz="2800" dirty="0" err="1"/>
              <a:t>saliva,gastric</a:t>
            </a:r>
            <a:r>
              <a:rPr lang="en-US" sz="2800" dirty="0"/>
              <a:t> lavage water, peritoneal fluid, etc</a:t>
            </a:r>
            <a:r>
              <a:rPr lang="en-US" sz="2800" dirty="0" smtClean="0"/>
              <a:t>.).</a:t>
            </a:r>
            <a:endParaRPr lang="ru-RU" sz="2800" dirty="0" smtClean="0"/>
          </a:p>
          <a:p>
            <a:pPr>
              <a:spcAft>
                <a:spcPts val="600"/>
              </a:spcAft>
            </a:pPr>
            <a:r>
              <a:rPr lang="en-US" sz="2800" dirty="0" smtClean="0"/>
              <a:t>Release </a:t>
            </a:r>
            <a:r>
              <a:rPr lang="en-US" sz="2800" dirty="0"/>
              <a:t>of toxic substances from the liquid phase(</a:t>
            </a:r>
            <a:r>
              <a:rPr lang="en-US" sz="2800" b="1" u="sng" dirty="0" err="1"/>
              <a:t>reextraction</a:t>
            </a:r>
            <a:r>
              <a:rPr lang="en-US" sz="2800" dirty="0"/>
              <a:t>) is often used to purify extracts from </a:t>
            </a:r>
            <a:r>
              <a:rPr lang="en-US" sz="2800" dirty="0" smtClean="0"/>
              <a:t>impurities endogenous </a:t>
            </a:r>
            <a:r>
              <a:rPr lang="en-US" sz="2800" dirty="0"/>
              <a:t>compounds</a:t>
            </a:r>
            <a:r>
              <a:rPr lang="en-US" sz="2800" dirty="0" smtClean="0"/>
              <a:t>.</a:t>
            </a:r>
            <a:r>
              <a:rPr lang="ru-RU" sz="2800" dirty="0" smtClean="0"/>
              <a:t> </a:t>
            </a:r>
          </a:p>
          <a:p>
            <a:pPr>
              <a:spcAft>
                <a:spcPts val="600"/>
              </a:spcAft>
            </a:pPr>
            <a:r>
              <a:rPr lang="en-US" sz="2800" dirty="0" smtClean="0"/>
              <a:t>Thus</a:t>
            </a:r>
            <a:r>
              <a:rPr lang="en-US" sz="2800" dirty="0"/>
              <a:t>, liquid-liquid extraction is one of </a:t>
            </a:r>
            <a:r>
              <a:rPr lang="en-US" sz="2800" dirty="0" smtClean="0"/>
              <a:t>the</a:t>
            </a:r>
            <a:r>
              <a:rPr lang="ru-RU" sz="2800" dirty="0" smtClean="0"/>
              <a:t> </a:t>
            </a:r>
            <a:r>
              <a:rPr lang="en-US" sz="2800" dirty="0" smtClean="0"/>
              <a:t>main </a:t>
            </a:r>
            <a:r>
              <a:rPr lang="en-US" sz="2800" dirty="0"/>
              <a:t>methods for isolating many poisons from biological objects</a:t>
            </a:r>
            <a:r>
              <a:rPr lang="en-US" sz="2800" dirty="0" smtClean="0"/>
              <a:t>.</a:t>
            </a:r>
            <a:endParaRPr lang="ru-RU" sz="2800" dirty="0" smtClean="0"/>
          </a:p>
          <a:p>
            <a:pPr>
              <a:spcAft>
                <a:spcPts val="600"/>
              </a:spcAft>
            </a:pPr>
            <a:r>
              <a:rPr lang="en-US" sz="2800" dirty="0" smtClean="0"/>
              <a:t>Using </a:t>
            </a:r>
            <a:r>
              <a:rPr lang="en-US" sz="2800" dirty="0"/>
              <a:t>liquid-liquid extraction is </a:t>
            </a:r>
            <a:r>
              <a:rPr lang="en-US" sz="2800" dirty="0" smtClean="0"/>
              <a:t>recommended carry </a:t>
            </a:r>
            <a:r>
              <a:rPr lang="en-US" sz="2800" dirty="0"/>
              <a:t>out the selection of various groups of compounds from objects. </a:t>
            </a:r>
            <a:r>
              <a:rPr lang="en-US" sz="2800" dirty="0" smtClean="0"/>
              <a:t>Among them </a:t>
            </a:r>
            <a:r>
              <a:rPr lang="en-US" sz="2800" dirty="0"/>
              <a:t>medicinal, narcotic substances, pesticides, etc.</a:t>
            </a:r>
            <a:r>
              <a:rPr lang="ru-RU" sz="2800" dirty="0" smtClean="0"/>
              <a:t>	</a:t>
            </a:r>
            <a:endParaRPr lang="ru-RU" sz="2800" dirty="0"/>
          </a:p>
        </p:txBody>
      </p:sp>
    </p:spTree>
    <p:extLst>
      <p:ext uri="{BB962C8B-B14F-4D97-AF65-F5344CB8AC3E}">
        <p14:creationId xmlns:p14="http://schemas.microsoft.com/office/powerpoint/2010/main" val="2041065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4</a:t>
            </a:fld>
            <a:endParaRPr lang="ru-RU" dirty="0"/>
          </a:p>
        </p:txBody>
      </p:sp>
      <p:sp>
        <p:nvSpPr>
          <p:cNvPr id="2" name="Прямоугольник 1"/>
          <p:cNvSpPr/>
          <p:nvPr/>
        </p:nvSpPr>
        <p:spPr>
          <a:xfrm>
            <a:off x="289560" y="187970"/>
            <a:ext cx="11384280" cy="5955476"/>
          </a:xfrm>
          <a:prstGeom prst="rect">
            <a:avLst/>
          </a:prstGeom>
        </p:spPr>
        <p:txBody>
          <a:bodyPr wrap="square">
            <a:spAutoFit/>
          </a:bodyPr>
          <a:lstStyle/>
          <a:p>
            <a:pPr>
              <a:spcAft>
                <a:spcPts val="600"/>
              </a:spcAft>
            </a:pPr>
            <a:r>
              <a:rPr lang="en-US" sz="2800" dirty="0"/>
              <a:t>There are different groups in toxicological </a:t>
            </a:r>
            <a:r>
              <a:rPr lang="en-US" sz="2800" dirty="0" smtClean="0"/>
              <a:t>chemistry medicinal </a:t>
            </a:r>
            <a:r>
              <a:rPr lang="en-US" sz="2800" dirty="0"/>
              <a:t>and narcotic substances, derivatives</a:t>
            </a:r>
            <a:r>
              <a:rPr lang="en-US" sz="2800" dirty="0" smtClean="0"/>
              <a:t>:</a:t>
            </a:r>
            <a:endParaRPr lang="ru-RU" sz="2800" dirty="0" smtClean="0"/>
          </a:p>
          <a:p>
            <a:pPr>
              <a:spcAft>
                <a:spcPts val="600"/>
              </a:spcAft>
            </a:pPr>
            <a:r>
              <a:rPr lang="en-US" sz="2800" dirty="0" smtClean="0"/>
              <a:t>• </a:t>
            </a:r>
            <a:r>
              <a:rPr lang="en-US" sz="2800" dirty="0"/>
              <a:t>pyridine and </a:t>
            </a:r>
            <a:r>
              <a:rPr lang="en-US" sz="2800" dirty="0" err="1"/>
              <a:t>piperidine</a:t>
            </a:r>
            <a:r>
              <a:rPr lang="en-US" sz="2800" dirty="0"/>
              <a:t> (nicotine, </a:t>
            </a:r>
            <a:r>
              <a:rPr lang="en-US" sz="2800" dirty="0" err="1"/>
              <a:t>anabasine</a:t>
            </a:r>
            <a:r>
              <a:rPr lang="en-US" sz="2800" dirty="0"/>
              <a:t>, </a:t>
            </a:r>
            <a:r>
              <a:rPr lang="en-US" sz="2800" dirty="0" err="1"/>
              <a:t>pachycarpine</a:t>
            </a:r>
            <a:r>
              <a:rPr lang="en-US" sz="2800" dirty="0" smtClean="0"/>
              <a:t>);</a:t>
            </a:r>
            <a:endParaRPr lang="ru-RU" sz="2800" dirty="0" smtClean="0"/>
          </a:p>
          <a:p>
            <a:pPr>
              <a:spcAft>
                <a:spcPts val="600"/>
              </a:spcAft>
            </a:pPr>
            <a:r>
              <a:rPr lang="en-US" sz="2800" dirty="0" smtClean="0"/>
              <a:t>• </a:t>
            </a:r>
            <a:r>
              <a:rPr lang="en-US" sz="2800" u="sng" dirty="0" err="1"/>
              <a:t>tropane</a:t>
            </a:r>
            <a:r>
              <a:rPr lang="en-US" sz="2800" u="sng" dirty="0"/>
              <a:t> (atropine, cocaine, scopolamine</a:t>
            </a:r>
            <a:r>
              <a:rPr lang="en-US" sz="2800" dirty="0" smtClean="0"/>
              <a:t>);</a:t>
            </a:r>
            <a:endParaRPr lang="ru-RU" sz="2800" dirty="0" smtClean="0"/>
          </a:p>
          <a:p>
            <a:pPr>
              <a:spcAft>
                <a:spcPts val="600"/>
              </a:spcAft>
            </a:pPr>
            <a:r>
              <a:rPr lang="en-US" sz="2800" dirty="0" smtClean="0"/>
              <a:t>• </a:t>
            </a:r>
            <a:r>
              <a:rPr lang="en-US" sz="2800" dirty="0" err="1"/>
              <a:t>tetrahydroisoquinoline</a:t>
            </a:r>
            <a:r>
              <a:rPr lang="en-US" sz="2800" dirty="0"/>
              <a:t> (</a:t>
            </a:r>
            <a:r>
              <a:rPr lang="en-US" sz="2800" dirty="0" err="1"/>
              <a:t>narcotine</a:t>
            </a:r>
            <a:r>
              <a:rPr lang="en-US" sz="2800" dirty="0" smtClean="0"/>
              <a:t>);</a:t>
            </a:r>
            <a:endParaRPr lang="ru-RU" sz="2800" dirty="0" smtClean="0"/>
          </a:p>
          <a:p>
            <a:pPr>
              <a:spcAft>
                <a:spcPts val="600"/>
              </a:spcAft>
            </a:pPr>
            <a:r>
              <a:rPr lang="en-US" sz="2800" dirty="0" smtClean="0"/>
              <a:t>• </a:t>
            </a:r>
            <a:r>
              <a:rPr lang="en-US" sz="2800" dirty="0" err="1"/>
              <a:t>benzylisoquinoline</a:t>
            </a:r>
            <a:r>
              <a:rPr lang="en-US" sz="2800" dirty="0"/>
              <a:t> (</a:t>
            </a:r>
            <a:r>
              <a:rPr lang="en-US" sz="2800" dirty="0" err="1"/>
              <a:t>papaverine</a:t>
            </a:r>
            <a:r>
              <a:rPr lang="en-US" sz="2800" dirty="0" smtClean="0"/>
              <a:t>);</a:t>
            </a:r>
            <a:endParaRPr lang="ru-RU" sz="2800" dirty="0" smtClean="0"/>
          </a:p>
          <a:p>
            <a:pPr>
              <a:spcAft>
                <a:spcPts val="600"/>
              </a:spcAft>
            </a:pPr>
            <a:r>
              <a:rPr lang="en-US" sz="2800" dirty="0" smtClean="0"/>
              <a:t>• </a:t>
            </a:r>
            <a:r>
              <a:rPr lang="en-US" sz="2800" u="sng" dirty="0" err="1"/>
              <a:t>phenanthrene</a:t>
            </a:r>
            <a:r>
              <a:rPr lang="en-US" sz="2800" u="sng" dirty="0"/>
              <a:t> </a:t>
            </a:r>
            <a:r>
              <a:rPr lang="en-US" sz="2800" u="sng" dirty="0" err="1"/>
              <a:t>isoquinoline</a:t>
            </a:r>
            <a:r>
              <a:rPr lang="en-US" sz="2800" u="sng" dirty="0"/>
              <a:t> (opiates: morphine, codeine, </a:t>
            </a:r>
            <a:r>
              <a:rPr lang="en-US" sz="2800" u="sng" dirty="0" err="1"/>
              <a:t>narcotine</a:t>
            </a:r>
            <a:r>
              <a:rPr lang="en-US" sz="2800" u="sng" dirty="0"/>
              <a:t>, </a:t>
            </a:r>
            <a:r>
              <a:rPr lang="en-US" sz="2800" u="sng" dirty="0" err="1"/>
              <a:t>thebaine,ethylmorphine</a:t>
            </a:r>
            <a:r>
              <a:rPr lang="en-US" sz="2800" u="sng" dirty="0"/>
              <a:t>, diacetylmorphine (heroin</a:t>
            </a:r>
            <a:r>
              <a:rPr lang="en-US" sz="2800" u="sng" dirty="0" smtClean="0"/>
              <a:t>));</a:t>
            </a:r>
            <a:endParaRPr lang="ru-RU" sz="2800" u="sng" dirty="0" smtClean="0"/>
          </a:p>
          <a:p>
            <a:pPr>
              <a:spcAft>
                <a:spcPts val="600"/>
              </a:spcAft>
            </a:pPr>
            <a:r>
              <a:rPr lang="en-US" sz="2800" b="1" u="sng" dirty="0" smtClean="0"/>
              <a:t>• </a:t>
            </a:r>
            <a:r>
              <a:rPr lang="en-US" sz="2800" b="1" u="sng" dirty="0"/>
              <a:t>opioid analgesics - </a:t>
            </a:r>
            <a:r>
              <a:rPr lang="en-US" sz="2800" b="1" u="sng" dirty="0" err="1"/>
              <a:t>promedol</a:t>
            </a:r>
            <a:r>
              <a:rPr lang="en-US" sz="2800" b="1" u="sng" dirty="0"/>
              <a:t>, fentanyl, </a:t>
            </a:r>
            <a:r>
              <a:rPr lang="en-US" sz="2800" b="1" u="sng" dirty="0" err="1"/>
              <a:t>tramal</a:t>
            </a:r>
            <a:r>
              <a:rPr lang="en-US" sz="2800" b="1" u="sng" dirty="0"/>
              <a:t>, methadone</a:t>
            </a:r>
            <a:r>
              <a:rPr lang="en-US" sz="2800" b="1" u="sng" dirty="0" smtClean="0"/>
              <a:t>;</a:t>
            </a:r>
            <a:endParaRPr lang="ru-RU" sz="2800" b="1" u="sng" dirty="0" smtClean="0"/>
          </a:p>
          <a:p>
            <a:pPr>
              <a:spcAft>
                <a:spcPts val="600"/>
              </a:spcAft>
            </a:pPr>
            <a:r>
              <a:rPr lang="en-US" sz="2800" dirty="0" smtClean="0"/>
              <a:t>• </a:t>
            </a:r>
            <a:r>
              <a:rPr lang="en-US" sz="2800" dirty="0" err="1"/>
              <a:t>indole</a:t>
            </a:r>
            <a:r>
              <a:rPr lang="en-US" sz="2800" dirty="0"/>
              <a:t> (strychnine, </a:t>
            </a:r>
            <a:r>
              <a:rPr lang="en-US" sz="2800" dirty="0" err="1"/>
              <a:t>brucine</a:t>
            </a:r>
            <a:r>
              <a:rPr lang="en-US" sz="2800" dirty="0"/>
              <a:t>, LSD, etc</a:t>
            </a:r>
            <a:r>
              <a:rPr lang="en-US" sz="2800" dirty="0" smtClean="0"/>
              <a:t>.);</a:t>
            </a:r>
            <a:endParaRPr lang="ru-RU" sz="2800" dirty="0" smtClean="0"/>
          </a:p>
          <a:p>
            <a:pPr>
              <a:spcAft>
                <a:spcPts val="600"/>
              </a:spcAft>
            </a:pPr>
            <a:r>
              <a:rPr lang="en-US" sz="2800" dirty="0" smtClean="0"/>
              <a:t>• </a:t>
            </a:r>
            <a:r>
              <a:rPr lang="en-US" sz="2800" dirty="0" err="1"/>
              <a:t>purina</a:t>
            </a:r>
            <a:r>
              <a:rPr lang="en-US" sz="2800" dirty="0"/>
              <a:t> (caffeine</a:t>
            </a:r>
            <a:r>
              <a:rPr lang="en-US" sz="2800" dirty="0" smtClean="0"/>
              <a:t>);</a:t>
            </a:r>
            <a:endParaRPr lang="ru-RU" sz="2800" dirty="0" smtClean="0"/>
          </a:p>
          <a:p>
            <a:pPr>
              <a:spcAft>
                <a:spcPts val="600"/>
              </a:spcAft>
            </a:pPr>
            <a:r>
              <a:rPr lang="en-US" sz="2800" dirty="0" smtClean="0"/>
              <a:t>• </a:t>
            </a:r>
            <a:r>
              <a:rPr lang="en-US" sz="2800" dirty="0"/>
              <a:t>phencyclidine and its analogues (</a:t>
            </a:r>
            <a:r>
              <a:rPr lang="en-US" sz="2800" dirty="0" err="1"/>
              <a:t>thienocyclidine</a:t>
            </a:r>
            <a:r>
              <a:rPr lang="en-US" sz="2800" dirty="0"/>
              <a:t>, </a:t>
            </a:r>
            <a:r>
              <a:rPr lang="en-US" sz="2800" dirty="0" err="1"/>
              <a:t>rolicycline</a:t>
            </a:r>
            <a:r>
              <a:rPr lang="en-US" sz="2800" dirty="0"/>
              <a:t>, </a:t>
            </a:r>
            <a:r>
              <a:rPr lang="en-US" sz="2800" dirty="0" err="1"/>
              <a:t>ethycyclidine</a:t>
            </a:r>
            <a:r>
              <a:rPr lang="en-US" sz="2800" dirty="0" smtClean="0"/>
              <a:t>);</a:t>
            </a:r>
            <a:endParaRPr lang="ru-RU" sz="2800" dirty="0" smtClean="0"/>
          </a:p>
        </p:txBody>
      </p:sp>
    </p:spTree>
    <p:extLst>
      <p:ext uri="{BB962C8B-B14F-4D97-AF65-F5344CB8AC3E}">
        <p14:creationId xmlns:p14="http://schemas.microsoft.com/office/powerpoint/2010/main" val="1879088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5</a:t>
            </a:fld>
            <a:endParaRPr lang="ru-RU"/>
          </a:p>
        </p:txBody>
      </p:sp>
      <p:sp>
        <p:nvSpPr>
          <p:cNvPr id="2" name="Прямоугольник 1"/>
          <p:cNvSpPr/>
          <p:nvPr/>
        </p:nvSpPr>
        <p:spPr>
          <a:xfrm>
            <a:off x="792480" y="1879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579120" y="964600"/>
            <a:ext cx="10424160" cy="5216813"/>
          </a:xfrm>
          <a:prstGeom prst="rect">
            <a:avLst/>
          </a:prstGeom>
        </p:spPr>
        <p:txBody>
          <a:bodyPr wrap="square">
            <a:spAutoFit/>
          </a:bodyPr>
          <a:lstStyle/>
          <a:p>
            <a:pPr>
              <a:spcAft>
                <a:spcPts val="600"/>
              </a:spcAft>
            </a:pPr>
            <a:r>
              <a:rPr lang="en-US" sz="2800" u="sng" dirty="0"/>
              <a:t>• </a:t>
            </a:r>
            <a:r>
              <a:rPr lang="en-US" sz="2800" u="sng" dirty="0" err="1"/>
              <a:t>barbituric</a:t>
            </a:r>
            <a:r>
              <a:rPr lang="en-US" sz="2800" u="sng" dirty="0"/>
              <a:t> acid derivatives: phenobarbital, </a:t>
            </a:r>
            <a:r>
              <a:rPr lang="en-US" sz="2800" u="sng" dirty="0" err="1"/>
              <a:t>barbamyl</a:t>
            </a:r>
            <a:r>
              <a:rPr lang="en-US" sz="2800" u="sng" dirty="0"/>
              <a:t>, </a:t>
            </a:r>
            <a:r>
              <a:rPr lang="en-US" sz="2800" u="sng" dirty="0" err="1"/>
              <a:t>butobarbital,etamiyal</a:t>
            </a:r>
            <a:r>
              <a:rPr lang="en-US" sz="2800" u="sng" dirty="0"/>
              <a:t>-sodium, barbital;</a:t>
            </a:r>
            <a:endParaRPr lang="ru-RU" sz="2800" u="sng" dirty="0"/>
          </a:p>
          <a:p>
            <a:pPr>
              <a:spcAft>
                <a:spcPts val="600"/>
              </a:spcAft>
            </a:pPr>
            <a:r>
              <a:rPr lang="en-US" sz="2800" dirty="0"/>
              <a:t>• </a:t>
            </a:r>
            <a:r>
              <a:rPr lang="en-US" sz="2800" u="sng" dirty="0"/>
              <a:t>1,4-benzodiazepine derivatives: </a:t>
            </a:r>
            <a:r>
              <a:rPr lang="en-US" sz="2800" u="sng" dirty="0" err="1"/>
              <a:t>chlordiazepoxide</a:t>
            </a:r>
            <a:r>
              <a:rPr lang="en-US" sz="2800" u="sng" dirty="0"/>
              <a:t>, diazepam, </a:t>
            </a:r>
            <a:r>
              <a:rPr lang="en-US" sz="2800" u="sng" dirty="0" err="1"/>
              <a:t>oxazepam,nitrazepam</a:t>
            </a:r>
            <a:r>
              <a:rPr lang="en-US" sz="2800" u="sng" dirty="0"/>
              <a:t>;</a:t>
            </a:r>
            <a:endParaRPr lang="ru-RU" sz="2800" u="sng" dirty="0"/>
          </a:p>
          <a:p>
            <a:pPr>
              <a:spcAft>
                <a:spcPts val="600"/>
              </a:spcAft>
            </a:pPr>
            <a:r>
              <a:rPr lang="en-US" sz="2800" dirty="0"/>
              <a:t>• derivatives of p-</a:t>
            </a:r>
            <a:r>
              <a:rPr lang="en-US" sz="2800" dirty="0" err="1"/>
              <a:t>aminobenzoic</a:t>
            </a:r>
            <a:r>
              <a:rPr lang="en-US" sz="2800" dirty="0"/>
              <a:t> acid: </a:t>
            </a:r>
            <a:r>
              <a:rPr lang="en-US" sz="2800" dirty="0" err="1"/>
              <a:t>novocaine</a:t>
            </a:r>
            <a:r>
              <a:rPr lang="en-US" sz="2800" dirty="0"/>
              <a:t>, </a:t>
            </a:r>
            <a:r>
              <a:rPr lang="en-US" sz="2800" dirty="0" err="1"/>
              <a:t>novocainamide</a:t>
            </a:r>
            <a:r>
              <a:rPr lang="en-US" sz="2800" dirty="0"/>
              <a:t>;</a:t>
            </a:r>
            <a:endParaRPr lang="ru-RU" sz="2800" dirty="0"/>
          </a:p>
          <a:p>
            <a:pPr>
              <a:spcAft>
                <a:spcPts val="600"/>
              </a:spcAft>
            </a:pPr>
            <a:r>
              <a:rPr lang="en-US" sz="2800" dirty="0"/>
              <a:t>• </a:t>
            </a:r>
            <a:r>
              <a:rPr lang="en-US" sz="2800" u="sng" dirty="0"/>
              <a:t>phenothiazine derivatives: </a:t>
            </a:r>
            <a:r>
              <a:rPr lang="en-US" sz="2800" u="sng" dirty="0" err="1"/>
              <a:t>aminazine</a:t>
            </a:r>
            <a:r>
              <a:rPr lang="en-US" sz="2800" u="sng" dirty="0"/>
              <a:t>, </a:t>
            </a:r>
            <a:r>
              <a:rPr lang="en-US" sz="2800" u="sng" dirty="0" err="1"/>
              <a:t>diprazine</a:t>
            </a:r>
            <a:r>
              <a:rPr lang="en-US" sz="2800" u="sng" dirty="0"/>
              <a:t>, </a:t>
            </a:r>
            <a:r>
              <a:rPr lang="en-US" sz="2800" u="sng" dirty="0" err="1"/>
              <a:t>levomeprazine</a:t>
            </a:r>
            <a:r>
              <a:rPr lang="en-US" sz="2800" u="sng" dirty="0"/>
              <a:t>, </a:t>
            </a:r>
            <a:r>
              <a:rPr lang="en-US" sz="2800" u="sng" dirty="0" err="1"/>
              <a:t>thioridazine</a:t>
            </a:r>
            <a:r>
              <a:rPr lang="en-US" sz="2800" u="sng" dirty="0"/>
              <a:t>;</a:t>
            </a:r>
            <a:endParaRPr lang="ru-RU" sz="2800" u="sng" dirty="0"/>
          </a:p>
          <a:p>
            <a:pPr>
              <a:spcAft>
                <a:spcPts val="600"/>
              </a:spcAft>
            </a:pPr>
            <a:r>
              <a:rPr lang="en-US" sz="2800" u="sng" dirty="0"/>
              <a:t>• cannabinoids: </a:t>
            </a:r>
            <a:r>
              <a:rPr lang="en-US" sz="2800" u="sng" dirty="0" err="1"/>
              <a:t>cannabidiol</a:t>
            </a:r>
            <a:r>
              <a:rPr lang="en-US" sz="2800" u="sng" dirty="0"/>
              <a:t>, </a:t>
            </a:r>
            <a:r>
              <a:rPr lang="en-US" sz="2800" u="sng" dirty="0" err="1"/>
              <a:t>cannabinol</a:t>
            </a:r>
            <a:r>
              <a:rPr lang="en-US" sz="2800" u="sng" dirty="0"/>
              <a:t>, </a:t>
            </a:r>
            <a:r>
              <a:rPr lang="en-US" sz="2800" u="sng" dirty="0" err="1"/>
              <a:t>tetrahydrocannabinol,tetrahydrocannabinolic</a:t>
            </a:r>
            <a:r>
              <a:rPr lang="en-US" sz="2800" u="sng" dirty="0"/>
              <a:t> acid;</a:t>
            </a:r>
            <a:endParaRPr lang="ru-RU" sz="2800" u="sng" dirty="0"/>
          </a:p>
          <a:p>
            <a:pPr>
              <a:spcAft>
                <a:spcPts val="600"/>
              </a:spcAft>
            </a:pPr>
            <a:r>
              <a:rPr lang="en-US" sz="2800" u="sng" dirty="0"/>
              <a:t>• </a:t>
            </a:r>
            <a:r>
              <a:rPr lang="en-US" sz="2800" u="sng" dirty="0" err="1"/>
              <a:t>phenylalkylamines</a:t>
            </a:r>
            <a:r>
              <a:rPr lang="en-US" sz="2800" u="sng" dirty="0"/>
              <a:t>: ephedrine, ephedra, amphetamine, methamphetamine</a:t>
            </a:r>
            <a:r>
              <a:rPr lang="ru-RU" sz="2800" dirty="0"/>
              <a:t>	</a:t>
            </a:r>
          </a:p>
        </p:txBody>
      </p:sp>
    </p:spTree>
    <p:extLst>
      <p:ext uri="{BB962C8B-B14F-4D97-AF65-F5344CB8AC3E}">
        <p14:creationId xmlns:p14="http://schemas.microsoft.com/office/powerpoint/2010/main" val="1473729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6</a:t>
            </a:fld>
            <a:endParaRPr lang="ru-RU"/>
          </a:p>
        </p:txBody>
      </p:sp>
      <p:sp>
        <p:nvSpPr>
          <p:cNvPr id="2" name="Прямоугольник 1"/>
          <p:cNvSpPr/>
          <p:nvPr/>
        </p:nvSpPr>
        <p:spPr>
          <a:xfrm>
            <a:off x="472440" y="102304"/>
            <a:ext cx="11201400" cy="6386364"/>
          </a:xfrm>
          <a:prstGeom prst="rect">
            <a:avLst/>
          </a:prstGeom>
        </p:spPr>
        <p:txBody>
          <a:bodyPr wrap="square">
            <a:spAutoFit/>
          </a:bodyPr>
          <a:lstStyle/>
          <a:p>
            <a:pPr>
              <a:spcAft>
                <a:spcPts val="600"/>
              </a:spcAft>
            </a:pPr>
            <a:r>
              <a:rPr lang="en-US" sz="2400" b="1" dirty="0" smtClean="0"/>
              <a:t>Preparing objects for isolation of toxic substances</a:t>
            </a:r>
          </a:p>
          <a:p>
            <a:pPr>
              <a:spcAft>
                <a:spcPts val="600"/>
              </a:spcAft>
            </a:pPr>
            <a:r>
              <a:rPr lang="en-US" sz="2400" b="1" dirty="0" smtClean="0"/>
              <a:t>Internal organs </a:t>
            </a:r>
            <a:r>
              <a:rPr lang="en-US" sz="2400" dirty="0" smtClean="0"/>
              <a:t>(liver, kidneys, muscle tissue, etc.).</a:t>
            </a:r>
          </a:p>
          <a:p>
            <a:pPr>
              <a:spcAft>
                <a:spcPts val="600"/>
              </a:spcAft>
            </a:pPr>
            <a:r>
              <a:rPr lang="en-US" sz="2400" dirty="0" smtClean="0"/>
              <a:t>• grinding to a piece size of 0.5x0.5x0.5 cm. Finer grinding leads to an increase in the extraction surface and at the same time to a significant increase in the amount of ballast endogenous compounds (proteins, enzymes, breakdown products of protein molecules, pigments, etc.) in the extraction. This will require special cleaning methods and will lead to the loss of toxic substances, especially with trace amounts in the object.</a:t>
            </a:r>
          </a:p>
          <a:p>
            <a:pPr>
              <a:spcAft>
                <a:spcPts val="600"/>
              </a:spcAft>
            </a:pPr>
            <a:r>
              <a:rPr lang="en-US" sz="2400" dirty="0" smtClean="0"/>
              <a:t>• freezing an object at a temperature of -30-40°C. At the same time, ice pieces form in the organs, which rupture cells and tissues and contribute to the release of toxic substances into the environment, which increases the percentage of isolation of the desired compounds.</a:t>
            </a:r>
          </a:p>
          <a:p>
            <a:pPr>
              <a:spcAft>
                <a:spcPts val="600"/>
              </a:spcAft>
            </a:pPr>
            <a:r>
              <a:rPr lang="en-US" sz="2400" dirty="0" smtClean="0"/>
              <a:t>• </a:t>
            </a:r>
            <a:r>
              <a:rPr lang="en-US" sz="2400" dirty="0" err="1" smtClean="0"/>
              <a:t>lyophilization</a:t>
            </a:r>
            <a:r>
              <a:rPr lang="en-US" sz="2400" dirty="0" smtClean="0"/>
              <a:t>, i.e. drying an object at low temperatures in a vacuum. Leads to the loss of water by the object and the production of purer extracts when isolated.</a:t>
            </a:r>
          </a:p>
          <a:p>
            <a:pPr>
              <a:spcAft>
                <a:spcPts val="600"/>
              </a:spcAft>
            </a:pPr>
            <a:r>
              <a:rPr lang="en-US" sz="2400" dirty="0" smtClean="0"/>
              <a:t>• If the object is preserved with alcohol, it is carefully removed. In case of suspected poisoning by volatile compounds of arsenic or mercury, the object is alkalized before removing the alcohol with sodium carbonate.</a:t>
            </a:r>
            <a:r>
              <a:rPr lang="ru-RU" sz="2400" dirty="0" smtClean="0"/>
              <a:t>	</a:t>
            </a:r>
            <a:endParaRPr lang="ru-RU" sz="2400" dirty="0"/>
          </a:p>
        </p:txBody>
      </p:sp>
    </p:spTree>
    <p:extLst>
      <p:ext uri="{BB962C8B-B14F-4D97-AF65-F5344CB8AC3E}">
        <p14:creationId xmlns:p14="http://schemas.microsoft.com/office/powerpoint/2010/main" val="2150272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7</a:t>
            </a:fld>
            <a:endParaRPr lang="ru-RU"/>
          </a:p>
        </p:txBody>
      </p:sp>
      <p:sp>
        <p:nvSpPr>
          <p:cNvPr id="2" name="Прямоугольник 1"/>
          <p:cNvSpPr/>
          <p:nvPr/>
        </p:nvSpPr>
        <p:spPr>
          <a:xfrm>
            <a:off x="792480" y="187970"/>
            <a:ext cx="10881360" cy="5940088"/>
          </a:xfrm>
          <a:prstGeom prst="rect">
            <a:avLst/>
          </a:prstGeom>
        </p:spPr>
        <p:txBody>
          <a:bodyPr wrap="square">
            <a:spAutoFit/>
          </a:bodyPr>
          <a:lstStyle/>
          <a:p>
            <a:pPr>
              <a:spcAft>
                <a:spcPts val="600"/>
              </a:spcAft>
            </a:pPr>
            <a:r>
              <a:rPr lang="ru-RU" sz="2400" dirty="0" smtClean="0"/>
              <a:t>	</a:t>
            </a:r>
            <a:r>
              <a:rPr lang="en-US" sz="2400" b="1" dirty="0"/>
              <a:t>Blood</a:t>
            </a:r>
            <a:r>
              <a:rPr lang="en-US" sz="2400" dirty="0"/>
              <a:t>. </a:t>
            </a:r>
            <a:endParaRPr lang="en-US" sz="2400" dirty="0" smtClean="0"/>
          </a:p>
          <a:p>
            <a:pPr>
              <a:spcAft>
                <a:spcPts val="600"/>
              </a:spcAft>
            </a:pPr>
            <a:r>
              <a:rPr lang="en-US" sz="2400" dirty="0" smtClean="0"/>
              <a:t>Toxic </a:t>
            </a:r>
            <a:r>
              <a:rPr lang="en-US" sz="2400" dirty="0"/>
              <a:t>substances and their metabolites in the blood are in free form or can be associated with proteins (albumin, globulins). When preparing blood samples for extraction, techniques are used to destroy the complex of the </a:t>
            </a:r>
            <a:r>
              <a:rPr lang="en-US" sz="2400" dirty="0" err="1"/>
              <a:t>analyte</a:t>
            </a:r>
            <a:r>
              <a:rPr lang="en-US" sz="2400" dirty="0"/>
              <a:t> with the protein. </a:t>
            </a:r>
            <a:endParaRPr lang="en-US" sz="2400" dirty="0" smtClean="0"/>
          </a:p>
          <a:p>
            <a:pPr>
              <a:spcAft>
                <a:spcPts val="600"/>
              </a:spcAft>
            </a:pPr>
            <a:r>
              <a:rPr lang="en-US" sz="2400" dirty="0" smtClean="0"/>
              <a:t>• </a:t>
            </a:r>
            <a:r>
              <a:rPr lang="en-US" sz="2400" dirty="0"/>
              <a:t>Addition of organic solvents (ethyl, methyl alcohol, acetonitrile, acetone) that are miscible with water to the blood. Their number is 10 times the volume of blood. As a result, under the influence of acetone and alcohols (ethyl and methyl), aggregation of blood protein molecules occurs, solubility decreases and they precipitate. </a:t>
            </a:r>
            <a:endParaRPr lang="en-US" sz="2400" dirty="0" smtClean="0"/>
          </a:p>
          <a:p>
            <a:pPr>
              <a:spcAft>
                <a:spcPts val="600"/>
              </a:spcAft>
            </a:pPr>
            <a:r>
              <a:rPr lang="en-US" sz="2400" dirty="0" smtClean="0"/>
              <a:t>• </a:t>
            </a:r>
            <a:r>
              <a:rPr lang="en-US" sz="2400" dirty="0"/>
              <a:t>Addition of chemical agents for protein coagulation: acids (</a:t>
            </a:r>
            <a:r>
              <a:rPr lang="en-US" sz="2400" dirty="0" err="1"/>
              <a:t>trichloroacetic</a:t>
            </a:r>
            <a:r>
              <a:rPr lang="en-US" sz="2400" dirty="0"/>
              <a:t>, </a:t>
            </a:r>
            <a:r>
              <a:rPr lang="en-US" sz="2400" dirty="0" err="1"/>
              <a:t>perchloric</a:t>
            </a:r>
            <a:r>
              <a:rPr lang="en-US" sz="2400" dirty="0"/>
              <a:t>), salts of heavy metals (for example, barium salts). </a:t>
            </a:r>
            <a:endParaRPr lang="en-US" sz="2400" dirty="0" smtClean="0"/>
          </a:p>
          <a:p>
            <a:pPr>
              <a:spcAft>
                <a:spcPts val="600"/>
              </a:spcAft>
            </a:pPr>
            <a:r>
              <a:rPr lang="en-US" sz="2400" dirty="0" smtClean="0"/>
              <a:t>• </a:t>
            </a:r>
            <a:r>
              <a:rPr lang="en-US" sz="2400" dirty="0"/>
              <a:t>Thermal treatment of blood (for toxic substances that do not decompose at elevated temperatures). The process of preparing blood samples for analysis is a very responsible operation, in which there is a danger of adsorption of a significant amount of the analyzed substance on the coagulated protein.</a:t>
            </a:r>
            <a:endParaRPr lang="ru-RU" sz="2400" dirty="0"/>
          </a:p>
        </p:txBody>
      </p:sp>
    </p:spTree>
    <p:extLst>
      <p:ext uri="{BB962C8B-B14F-4D97-AF65-F5344CB8AC3E}">
        <p14:creationId xmlns:p14="http://schemas.microsoft.com/office/powerpoint/2010/main" val="3095349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8</a:t>
            </a:fld>
            <a:endParaRPr lang="ru-RU"/>
          </a:p>
        </p:txBody>
      </p:sp>
      <p:sp>
        <p:nvSpPr>
          <p:cNvPr id="2" name="Прямоугольник 1"/>
          <p:cNvSpPr/>
          <p:nvPr/>
        </p:nvSpPr>
        <p:spPr>
          <a:xfrm>
            <a:off x="792480" y="187970"/>
            <a:ext cx="10881360" cy="6170920"/>
          </a:xfrm>
          <a:prstGeom prst="rect">
            <a:avLst/>
          </a:prstGeom>
        </p:spPr>
        <p:txBody>
          <a:bodyPr wrap="square">
            <a:spAutoFit/>
          </a:bodyPr>
          <a:lstStyle/>
          <a:p>
            <a:pPr>
              <a:spcAft>
                <a:spcPts val="600"/>
              </a:spcAft>
            </a:pPr>
            <a:r>
              <a:rPr lang="ru-RU" sz="2400" dirty="0" smtClean="0"/>
              <a:t>	</a:t>
            </a:r>
            <a:r>
              <a:rPr lang="en-US" sz="2400" b="1" dirty="0"/>
              <a:t>Urine.</a:t>
            </a:r>
            <a:r>
              <a:rPr lang="en-US" sz="2400" dirty="0"/>
              <a:t> </a:t>
            </a:r>
            <a:endParaRPr lang="en-US" sz="2400" dirty="0" smtClean="0"/>
          </a:p>
          <a:p>
            <a:pPr>
              <a:spcAft>
                <a:spcPts val="600"/>
              </a:spcAft>
            </a:pPr>
            <a:r>
              <a:rPr lang="en-US" sz="2400" dirty="0" smtClean="0"/>
              <a:t>Toxic </a:t>
            </a:r>
            <a:r>
              <a:rPr lang="en-US" sz="2400" dirty="0"/>
              <a:t>substances are excreted in the urine unchanged and in the form of metabolites and conjugates with sulfuric, acetic, and </a:t>
            </a:r>
            <a:r>
              <a:rPr lang="en-US" sz="2400" dirty="0" err="1"/>
              <a:t>glucuronic</a:t>
            </a:r>
            <a:r>
              <a:rPr lang="en-US" sz="2400" dirty="0"/>
              <a:t> acids. Sample preparation of urine for extraction of TVs and their metabolites includes the destruction of conjugates with the indicated acids</a:t>
            </a:r>
            <a:r>
              <a:rPr lang="en-US" sz="2400" dirty="0" smtClean="0"/>
              <a:t>:</a:t>
            </a:r>
          </a:p>
          <a:p>
            <a:pPr>
              <a:spcAft>
                <a:spcPts val="600"/>
              </a:spcAft>
            </a:pPr>
            <a:r>
              <a:rPr lang="en-US" sz="2400" dirty="0" smtClean="0"/>
              <a:t> </a:t>
            </a:r>
            <a:r>
              <a:rPr lang="en-US" sz="2400" dirty="0"/>
              <a:t>• Nonspecific acid hydrolysis. </a:t>
            </a:r>
            <a:endParaRPr lang="en-US" sz="2400" dirty="0" smtClean="0"/>
          </a:p>
          <a:p>
            <a:pPr>
              <a:spcAft>
                <a:spcPts val="600"/>
              </a:spcAft>
            </a:pPr>
            <a:r>
              <a:rPr lang="en-US" sz="2400" dirty="0" smtClean="0"/>
              <a:t>• </a:t>
            </a:r>
            <a:r>
              <a:rPr lang="en-US" sz="2400" dirty="0"/>
              <a:t>Specific enzymatic </a:t>
            </a:r>
            <a:r>
              <a:rPr lang="en-US" sz="2400" dirty="0" smtClean="0"/>
              <a:t>hydrolysis.</a:t>
            </a:r>
          </a:p>
          <a:p>
            <a:pPr>
              <a:spcAft>
                <a:spcPts val="600"/>
              </a:spcAft>
            </a:pPr>
            <a:r>
              <a:rPr lang="en-US" sz="2400" b="1" dirty="0" smtClean="0"/>
              <a:t>	Saliva</a:t>
            </a:r>
            <a:r>
              <a:rPr lang="en-US" sz="2400" b="1" dirty="0"/>
              <a:t>.</a:t>
            </a:r>
            <a:r>
              <a:rPr lang="en-US" sz="2400" dirty="0"/>
              <a:t> </a:t>
            </a:r>
            <a:endParaRPr lang="en-US" sz="2400" dirty="0" smtClean="0"/>
          </a:p>
          <a:p>
            <a:pPr>
              <a:spcAft>
                <a:spcPts val="600"/>
              </a:spcAft>
            </a:pPr>
            <a:r>
              <a:rPr lang="en-US" sz="2400" dirty="0" smtClean="0"/>
              <a:t>To </a:t>
            </a:r>
            <a:r>
              <a:rPr lang="en-US" sz="2400" dirty="0"/>
              <a:t>reduce enzyme activity, saliva is frozen during storage. Before extraction, it is diluted with purified water in a ratio of 1:3, after which toxic substances are extracted with organic solvents at the appropriate pH value</a:t>
            </a:r>
            <a:r>
              <a:rPr lang="en-US" sz="2400" dirty="0" smtClean="0"/>
              <a:t>.</a:t>
            </a:r>
          </a:p>
          <a:p>
            <a:pPr>
              <a:spcAft>
                <a:spcPts val="600"/>
              </a:spcAft>
            </a:pPr>
            <a:r>
              <a:rPr lang="en-US" sz="2400" b="1" dirty="0" smtClean="0"/>
              <a:t>	Hair</a:t>
            </a:r>
            <a:r>
              <a:rPr lang="en-US" sz="2400" b="1" dirty="0"/>
              <a:t>, nails</a:t>
            </a:r>
            <a:r>
              <a:rPr lang="en-US" sz="2400" dirty="0" smtClean="0"/>
              <a:t>.</a:t>
            </a:r>
          </a:p>
          <a:p>
            <a:pPr>
              <a:spcAft>
                <a:spcPts val="600"/>
              </a:spcAft>
            </a:pPr>
            <a:r>
              <a:rPr lang="en-US" sz="2400" dirty="0" smtClean="0"/>
              <a:t> </a:t>
            </a:r>
            <a:r>
              <a:rPr lang="en-US" sz="2400" dirty="0"/>
              <a:t>To remove external contaminants, hair and nails are washed with a 2 M solution of hydrochloric acid and methanol (or ethanol), then dried at room temperature and a 30-40 mg sample is taken for analysis.</a:t>
            </a:r>
            <a:endParaRPr lang="ru-RU" sz="2400" dirty="0"/>
          </a:p>
        </p:txBody>
      </p:sp>
    </p:spTree>
    <p:extLst>
      <p:ext uri="{BB962C8B-B14F-4D97-AF65-F5344CB8AC3E}">
        <p14:creationId xmlns:p14="http://schemas.microsoft.com/office/powerpoint/2010/main" val="3112239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9</a:t>
            </a:fld>
            <a:endParaRPr lang="ru-RU"/>
          </a:p>
        </p:txBody>
      </p:sp>
      <p:sp>
        <p:nvSpPr>
          <p:cNvPr id="2" name="Прямоугольник 1"/>
          <p:cNvSpPr/>
          <p:nvPr/>
        </p:nvSpPr>
        <p:spPr>
          <a:xfrm>
            <a:off x="792480" y="1879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426720" y="187970"/>
            <a:ext cx="11445240" cy="6740307"/>
          </a:xfrm>
          <a:prstGeom prst="rect">
            <a:avLst/>
          </a:prstGeom>
        </p:spPr>
        <p:txBody>
          <a:bodyPr wrap="square">
            <a:spAutoFit/>
          </a:bodyPr>
          <a:lstStyle/>
          <a:p>
            <a:r>
              <a:rPr lang="en-US" sz="2400" b="1" dirty="0"/>
              <a:t>The first stage of isolation </a:t>
            </a:r>
            <a:r>
              <a:rPr lang="en-US" sz="2400" dirty="0"/>
              <a:t>is the extraction of toxic substances from solid objects(solid phase) with an aqueous or alcoholic solution of an acid or base (solid-liquid extraction). At this stage, the crushed internal organs are </a:t>
            </a:r>
            <a:r>
              <a:rPr lang="en-US" sz="2400" dirty="0" smtClean="0"/>
              <a:t>poured</a:t>
            </a:r>
            <a:r>
              <a:rPr lang="ru-RU" sz="2400" dirty="0" smtClean="0"/>
              <a:t> </a:t>
            </a:r>
            <a:r>
              <a:rPr lang="en-US" sz="2400" dirty="0" err="1" smtClean="0"/>
              <a:t>extractant</a:t>
            </a:r>
            <a:r>
              <a:rPr lang="en-US" sz="2400" dirty="0"/>
              <a:t>, set the required pH value and infuse </a:t>
            </a:r>
            <a:r>
              <a:rPr lang="en-US" sz="2400" dirty="0" smtClean="0"/>
              <a:t>for certain time. The </a:t>
            </a:r>
            <a:r>
              <a:rPr lang="en-US" sz="2400" dirty="0"/>
              <a:t>choice of solvent and infusion time depend on many factors</a:t>
            </a:r>
            <a:r>
              <a:rPr lang="en-US" sz="2400" dirty="0" smtClean="0"/>
              <a:t>.</a:t>
            </a:r>
            <a:endParaRPr lang="ru-RU" sz="2400" dirty="0" smtClean="0"/>
          </a:p>
          <a:p>
            <a:r>
              <a:rPr lang="ru-RU" sz="2400" dirty="0" smtClean="0"/>
              <a:t> </a:t>
            </a:r>
            <a:r>
              <a:rPr lang="en-US" sz="2400" b="1" dirty="0" smtClean="0"/>
              <a:t>Water </a:t>
            </a:r>
            <a:r>
              <a:rPr lang="en-US" sz="2400" b="1" dirty="0"/>
              <a:t>and alcohol </a:t>
            </a:r>
            <a:r>
              <a:rPr lang="en-US" sz="2400" dirty="0"/>
              <a:t>meet many of the requirements for </a:t>
            </a:r>
            <a:r>
              <a:rPr lang="en-US" sz="2400" dirty="0" err="1"/>
              <a:t>extractants</a:t>
            </a:r>
            <a:r>
              <a:rPr lang="en-US" sz="2400" dirty="0"/>
              <a:t>. Many salts of bases and acids dissolve well in them</a:t>
            </a:r>
            <a:r>
              <a:rPr lang="en-US" sz="2400" dirty="0" smtClean="0"/>
              <a:t>.</a:t>
            </a:r>
            <a:r>
              <a:rPr lang="ru-RU" sz="2400" dirty="0" smtClean="0"/>
              <a:t> </a:t>
            </a:r>
          </a:p>
          <a:p>
            <a:r>
              <a:rPr lang="en-US" sz="2400" b="1" dirty="0" smtClean="0"/>
              <a:t>The </a:t>
            </a:r>
            <a:r>
              <a:rPr lang="en-US" sz="2400" b="1" dirty="0"/>
              <a:t>infusion time </a:t>
            </a:r>
            <a:r>
              <a:rPr lang="en-US" sz="2400" dirty="0"/>
              <a:t>depends on the rate of penetration of the </a:t>
            </a:r>
            <a:r>
              <a:rPr lang="en-US" sz="2400" dirty="0" err="1"/>
              <a:t>extractant</a:t>
            </a:r>
            <a:r>
              <a:rPr lang="en-US" sz="2400" dirty="0"/>
              <a:t> into the tissue</a:t>
            </a:r>
            <a:r>
              <a:rPr lang="en-US" sz="2400" dirty="0" smtClean="0"/>
              <a:t>.</a:t>
            </a:r>
            <a:r>
              <a:rPr lang="ru-RU" sz="2400" dirty="0" smtClean="0"/>
              <a:t> </a:t>
            </a:r>
            <a:r>
              <a:rPr lang="en-US" sz="2400" dirty="0" smtClean="0"/>
              <a:t>The </a:t>
            </a:r>
            <a:r>
              <a:rPr lang="en-US" sz="2400" dirty="0"/>
              <a:t>duration of infusion is determined by the moment of </a:t>
            </a:r>
            <a:r>
              <a:rPr lang="en-US" sz="2400" dirty="0" smtClean="0"/>
              <a:t>equilibrium</a:t>
            </a:r>
            <a:r>
              <a:rPr lang="ru-RU" sz="2400" dirty="0" smtClean="0"/>
              <a:t> </a:t>
            </a:r>
            <a:r>
              <a:rPr lang="en-US" sz="2400" dirty="0" smtClean="0"/>
              <a:t>between </a:t>
            </a:r>
            <a:r>
              <a:rPr lang="en-US" sz="2400" dirty="0"/>
              <a:t>the concentration of a toxic substance in the tissue and the </a:t>
            </a:r>
            <a:r>
              <a:rPr lang="en-US" sz="2400" dirty="0" smtClean="0"/>
              <a:t>fluid.</a:t>
            </a:r>
            <a:r>
              <a:rPr lang="ru-RU" sz="2400" dirty="0" smtClean="0"/>
              <a:t>  </a:t>
            </a:r>
            <a:r>
              <a:rPr lang="en-US" sz="2400" dirty="0" smtClean="0"/>
              <a:t>Water </a:t>
            </a:r>
            <a:r>
              <a:rPr lang="en-US" sz="2400" dirty="0"/>
              <a:t>has a greater affinity for tissues. Therefore, water easily penetrates into tissues. </a:t>
            </a:r>
            <a:r>
              <a:rPr lang="en-US" sz="2400" dirty="0" smtClean="0"/>
              <a:t>Time</a:t>
            </a:r>
            <a:r>
              <a:rPr lang="ru-RU" sz="2400" dirty="0" smtClean="0"/>
              <a:t> </a:t>
            </a:r>
            <a:r>
              <a:rPr lang="en-US" sz="2400" dirty="0" smtClean="0"/>
              <a:t>Infusion </a:t>
            </a:r>
            <a:r>
              <a:rPr lang="en-US" sz="2400" dirty="0"/>
              <a:t>of the object with water and the onset of equilibrium is 1-2 </a:t>
            </a:r>
            <a:r>
              <a:rPr lang="ru-RU" sz="2400" dirty="0" smtClean="0"/>
              <a:t> </a:t>
            </a:r>
            <a:r>
              <a:rPr lang="en-US" sz="2400" dirty="0" smtClean="0"/>
              <a:t>denatures </a:t>
            </a:r>
            <a:r>
              <a:rPr lang="en-US" sz="2400" dirty="0"/>
              <a:t>protein molecules on the surface of pieces of </a:t>
            </a:r>
            <a:r>
              <a:rPr lang="en-US" sz="2400" dirty="0" smtClean="0"/>
              <a:t>biological</a:t>
            </a:r>
            <a:r>
              <a:rPr lang="ru-RU" sz="2400" dirty="0" smtClean="0"/>
              <a:t> </a:t>
            </a:r>
            <a:r>
              <a:rPr lang="en-US" sz="2400" dirty="0" smtClean="0"/>
              <a:t>material</a:t>
            </a:r>
            <a:r>
              <a:rPr lang="en-US" sz="2400" dirty="0"/>
              <a:t>, its penetration into the tissue is difficult, and equilibrium arises no </a:t>
            </a:r>
            <a:r>
              <a:rPr lang="en-US" sz="2400" dirty="0" smtClean="0"/>
              <a:t>less</a:t>
            </a:r>
            <a:r>
              <a:rPr lang="ru-RU" sz="2400" dirty="0" smtClean="0"/>
              <a:t> </a:t>
            </a:r>
            <a:r>
              <a:rPr lang="en-US" sz="2400" dirty="0" smtClean="0"/>
              <a:t>than </a:t>
            </a:r>
            <a:r>
              <a:rPr lang="en-US" sz="2400" dirty="0"/>
              <a:t>in 6 hours</a:t>
            </a:r>
            <a:r>
              <a:rPr lang="en-US" sz="2400" dirty="0" smtClean="0"/>
              <a:t>.</a:t>
            </a:r>
            <a:r>
              <a:rPr lang="ru-RU" sz="2400" dirty="0" smtClean="0"/>
              <a:t> </a:t>
            </a:r>
            <a:r>
              <a:rPr lang="en-US" sz="2400" dirty="0" smtClean="0"/>
              <a:t>To </a:t>
            </a:r>
            <a:r>
              <a:rPr lang="en-US" sz="2400" dirty="0"/>
              <a:t>create the required </a:t>
            </a:r>
            <a:r>
              <a:rPr lang="en-US" sz="2400" b="1" dirty="0"/>
              <a:t>pH</a:t>
            </a:r>
            <a:r>
              <a:rPr lang="en-US" sz="2400" dirty="0"/>
              <a:t> value of the medium, the object with the </a:t>
            </a:r>
            <a:r>
              <a:rPr lang="en-US" sz="2400" dirty="0" err="1"/>
              <a:t>extractant</a:t>
            </a:r>
            <a:r>
              <a:rPr lang="en-US" sz="2400" dirty="0"/>
              <a:t> is </a:t>
            </a:r>
            <a:r>
              <a:rPr lang="en-US" sz="2400" dirty="0" smtClean="0"/>
              <a:t>acidified organic </a:t>
            </a:r>
            <a:r>
              <a:rPr lang="en-US" sz="2400" dirty="0"/>
              <a:t>or inorganic acid (diluted). The nature of the acid </a:t>
            </a:r>
            <a:r>
              <a:rPr lang="en-US" sz="2400" dirty="0" smtClean="0"/>
              <a:t>may influence </a:t>
            </a:r>
            <a:r>
              <a:rPr lang="en-US" sz="2400" dirty="0"/>
              <a:t>the degree of isolation of alkaloids and organic bases </a:t>
            </a:r>
            <a:r>
              <a:rPr lang="en-US" sz="2400" dirty="0" smtClean="0"/>
              <a:t>from biological </a:t>
            </a:r>
            <a:r>
              <a:rPr lang="en-US" sz="2400" dirty="0"/>
              <a:t>material</a:t>
            </a:r>
            <a:r>
              <a:rPr lang="en-US" sz="2400" dirty="0" smtClean="0"/>
              <a:t>.</a:t>
            </a:r>
            <a:r>
              <a:rPr lang="ru-RU" sz="2400" dirty="0" smtClean="0"/>
              <a:t> </a:t>
            </a:r>
            <a:r>
              <a:rPr lang="en-US" sz="2400" dirty="0" smtClean="0"/>
              <a:t>The </a:t>
            </a:r>
            <a:r>
              <a:rPr lang="en-US" sz="2400" dirty="0"/>
              <a:t>better the salts of toxic substances dissolve in a given solvent, the </a:t>
            </a:r>
            <a:r>
              <a:rPr lang="en-US" sz="2400" dirty="0" smtClean="0"/>
              <a:t>better they </a:t>
            </a:r>
            <a:r>
              <a:rPr lang="en-US" sz="2400" dirty="0"/>
              <a:t>will be extracted.</a:t>
            </a:r>
            <a:endParaRPr lang="ru-RU" sz="2400" dirty="0"/>
          </a:p>
        </p:txBody>
      </p:sp>
    </p:spTree>
    <p:extLst>
      <p:ext uri="{BB962C8B-B14F-4D97-AF65-F5344CB8AC3E}">
        <p14:creationId xmlns:p14="http://schemas.microsoft.com/office/powerpoint/2010/main" val="180874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12144</TotalTime>
  <Words>2397</Words>
  <Application>Microsoft Office PowerPoint</Application>
  <PresentationFormat>Широкоэкранный</PresentationFormat>
  <Paragraphs>165</Paragraphs>
  <Slides>20</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Arial Unicode MS</vt:lpstr>
      <vt:lpstr>Arial</vt:lpstr>
      <vt:lpstr>Calibri</vt:lpstr>
      <vt:lpstr>Calibri Light</vt:lpstr>
      <vt:lpstr>Times New Roman</vt:lpstr>
      <vt:lpstr>Тема Office</vt:lpstr>
      <vt:lpstr>MINISTRY OF HEALTH OF THE RUSSIAN FEDERATION  VOLGOGRAD STATE MEDICAL UNIVERSITY  DEPARTMENT OF PHARMACEUTICAL AND TOXICOLOGICAL CHEMISTRY   LECTURE 4   TOXICOLOGIKAL CHEMISTRY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MINISTRY OF HEALTH OF THE RUSSIAN FEDERATION  VOLGOGRAD STATE MEDICAL UNIVERSITY  DEPARTMENT OF PHARMACEUTICAL AND TOXICOLOGICAL CHEMISTRY   LECTURE 1  Methods of pharmacopoeial analysis</dc:title>
  <dc:creator>mp_paramonova</dc:creator>
  <cp:lastModifiedBy>mp_paramonova</cp:lastModifiedBy>
  <cp:revision>390</cp:revision>
  <cp:lastPrinted>2024-02-29T05:44:01Z</cp:lastPrinted>
  <dcterms:created xsi:type="dcterms:W3CDTF">2023-03-02T19:19:06Z</dcterms:created>
  <dcterms:modified xsi:type="dcterms:W3CDTF">2024-03-25T05:57:38Z</dcterms:modified>
</cp:coreProperties>
</file>