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7" r:id="rId3"/>
    <p:sldId id="299" r:id="rId4"/>
    <p:sldId id="300" r:id="rId5"/>
    <p:sldId id="319" r:id="rId6"/>
    <p:sldId id="320" r:id="rId7"/>
    <p:sldId id="318" r:id="rId8"/>
    <p:sldId id="322" r:id="rId9"/>
    <p:sldId id="324" r:id="rId10"/>
    <p:sldId id="326" r:id="rId11"/>
    <p:sldId id="302" r:id="rId12"/>
    <p:sldId id="303" r:id="rId13"/>
    <p:sldId id="304" r:id="rId14"/>
    <p:sldId id="305" r:id="rId15"/>
    <p:sldId id="309" r:id="rId16"/>
    <p:sldId id="310" r:id="rId17"/>
    <p:sldId id="311" r:id="rId18"/>
    <p:sldId id="330" r:id="rId19"/>
    <p:sldId id="331" r:id="rId20"/>
    <p:sldId id="316" r:id="rId21"/>
    <p:sldId id="312" r:id="rId22"/>
    <p:sldId id="327" r:id="rId23"/>
    <p:sldId id="343" r:id="rId24"/>
    <p:sldId id="333" r:id="rId25"/>
    <p:sldId id="335" r:id="rId26"/>
    <p:sldId id="336" r:id="rId27"/>
    <p:sldId id="337" r:id="rId28"/>
    <p:sldId id="338" r:id="rId29"/>
    <p:sldId id="342" r:id="rId30"/>
    <p:sldId id="339" r:id="rId31"/>
    <p:sldId id="340" r:id="rId32"/>
    <p:sldId id="344" r:id="rId33"/>
    <p:sldId id="345" r:id="rId34"/>
    <p:sldId id="341" r:id="rId35"/>
    <p:sldId id="346" r:id="rId36"/>
    <p:sldId id="294" r:id="rId37"/>
    <p:sldId id="295" r:id="rId38"/>
    <p:sldId id="296" r:id="rId39"/>
    <p:sldId id="276" r:id="rId40"/>
    <p:sldId id="266" r:id="rId41"/>
    <p:sldId id="267" r:id="rId42"/>
    <p:sldId id="268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A622B3-85E3-4564-B645-54DB9F5C3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CCCBC6-2D92-41C1-8D25-FB1BF55F0E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D89222-C727-4FC4-A3B6-BEBF129AD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87F49B-F17F-4097-9926-8AB0CF11B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1938ED-D0E0-487E-875E-B2F03E3F6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121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CE5F9-2E19-403C-8E36-498B5C596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27FEAC-32FB-4043-A235-2F925FA5D4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26BDA0-6F80-4748-8198-0C9ABFE42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02C6F-3FAC-4249-81F9-7B57BB894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BF89B1-017B-4444-91B2-69E76C9ED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497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BFAFC31-17A1-40B2-BF45-F14B8E7C57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02BDBA2-61DC-4AE4-9AD2-4DB869F02B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4288B8-9314-4569-A5E3-2C171821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5D4DDD-64BD-4E6D-910F-70CEED41A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DA3016-893F-4194-AFA6-5CE1F5EDC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024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7FCAD6-3922-4E68-BDBE-35826B5E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8CC9B3-A9B8-414C-AFD8-B08E139C5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545CA1-EB11-4C98-BE08-79D920F32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DD1531-A194-4025-B44C-8C1D84B6E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4F0EBD-879C-4F59-BD26-64A459D96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418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E67B3-101D-4C4F-85F9-8CADDE29E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78676A-E16F-4CA6-B298-7886512DE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953187-D00A-4C9C-8AF6-F2E8E401F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B4DFF5-4639-4B2E-9A7F-1ACDEAC30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8521F-A1A5-4495-89F6-815F3ED93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719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20D6E7-D2B8-43FB-8FAB-B86CC761B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A10189-68E7-499F-8DDD-F742892CD4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002101-8DA6-4DF3-A9E9-D02B24798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94E30C-8F98-4C26-A053-3902632AB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CC1953-EB08-410A-8044-297398040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6494F1-90DC-4086-BEEC-57DC9A9D5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319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02AF6-9AD1-45A2-B31E-2DABC8D30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4F8300-5AC4-4274-B2FC-37DBAE081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327EAC-CF54-4FFF-8E96-AEA1284F86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FD856CB-5FFA-425E-A366-B13F35DF8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5999DD8-0180-4AA7-A1CA-4DE15ECB6D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FD777D1-F8D4-46A4-9509-8B3CB1BBE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DCEA722-3572-42EF-A733-0649203D5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15A4F7E-60B6-4417-82E6-C9B5BD960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948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83A0F-0D92-4B17-9AE1-36DF48F9C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038D7F3-D848-44C3-A26B-A2F98ECFE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5E28FF7-254D-4835-8568-1CA9B8A2C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C26E93-3D1C-4F61-B378-9E1C089C3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224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837EFAC-160B-4556-9CF0-CAFE433C9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A9ED0B-596A-4C64-9432-1F60BDA4F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380AC5-CD22-4937-A383-BC84DC6B7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138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54562B-E6AF-45CE-9B6C-9BE80B6B5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169920-6C53-454F-8329-CF25F1291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FDD7D0-E48F-4379-B9D2-5FB4AADEB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16541F-E859-4BD5-90B3-B0DA992A7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567427-C2C2-47D8-80D9-FAB6A6F2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43018F-55D2-49F3-A298-BE6D577DC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0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F10137-B267-4143-882D-5D5288554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93C1FA9-B30B-49AC-A508-3DDD10CF5A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069092C-7C15-4DA3-8743-3F61160AC3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F1F298-776D-4D31-A5C2-B470DE7EA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4E6399-546B-4265-8714-4B98521A3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1F2945-5FE3-4F3E-8711-4136B1B56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9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7FF9A3-4973-4912-A110-9A24B3589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7971D-2C7A-4D08-956F-DC2A76866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A59254-811D-4314-AC83-10E33BEF88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1FFD2-73E5-43E3-82B1-8F80BD6561F5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AC39C2-5A51-4601-AD73-0EEC81875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2BDF25-B07A-4CEA-8203-FEDA1071E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41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zaochnik.ru/blog/struktura-soderzhanie-i-oformlenie-laboratornoj-raboty-obshhie-pravila/" TargetMode="External"/><Relationship Id="rId2" Type="http://schemas.openxmlformats.org/officeDocument/2006/relationships/hyperlink" Target="https://zaochnik.ru/blog/samostoyatelnaya-rabota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hyperlink" Target="https://zaochnik.ru/blog/seminar-v-vuze-chto-eto-takoe-kak-on-prohodit/" TargetMode="External"/><Relationship Id="rId4" Type="http://schemas.openxmlformats.org/officeDocument/2006/relationships/hyperlink" Target="https://zaochnik.ru/blog/opisanie-analiz-i-obrabotka-rezultatov-prakticheskogo-issledovanija/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t.me/sms_VolgGMU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олгГМУ_Обложка_Презентации_3.jpg"/>
          <p:cNvPicPr>
            <a:picLocks noChangeAspect="1"/>
          </p:cNvPicPr>
          <p:nvPr/>
        </p:nvPicPr>
        <p:blipFill>
          <a:blip r:embed="rId2" cstate="print"/>
          <a:srcRect t="15923" b="4459"/>
          <a:stretch>
            <a:fillRect/>
          </a:stretch>
        </p:blipFill>
        <p:spPr>
          <a:xfrm>
            <a:off x="-8096" y="0"/>
            <a:ext cx="12200095" cy="68597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3371" y="2284384"/>
            <a:ext cx="10363200" cy="881521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Pt sans"/>
                <a:cs typeface="Times New Roman" pitchFamily="18" charset="0"/>
              </a:rPr>
              <a:t>ОСОБЕННОСТИ</a:t>
            </a:r>
            <a:r>
              <a:rPr lang="ru-RU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ОРГАНИЗАЦИИ ПРАКТИЧЕСКИХ ЗАНЯТИЙ В РУСЛЕ ПЕРСОНАЛИЗАЦИИ</a:t>
            </a:r>
            <a:r>
              <a:rPr lang="ru-RU" sz="2800" dirty="0">
                <a:solidFill>
                  <a:srgbClr val="1317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84033" y="3779848"/>
            <a:ext cx="5572863" cy="2131291"/>
          </a:xfrm>
        </p:spPr>
        <p:txBody>
          <a:bodyPr>
            <a:noAutofit/>
          </a:bodyPr>
          <a:lstStyle/>
          <a:p>
            <a:pPr algn="r"/>
            <a:endParaRPr lang="ru-RU" sz="1867" b="1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endParaRPr lang="ru-RU" sz="1867" b="1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endParaRPr lang="en-US" sz="1867" b="1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r>
              <a:rPr lang="ru-RU" sz="1867" dirty="0">
                <a:solidFill>
                  <a:srgbClr val="E5C78C"/>
                </a:solidFill>
                <a:latin typeface="PT Sans" panose="020B0503020203020204" pitchFamily="34" charset="-52"/>
                <a:cs typeface="Times New Roman" pitchFamily="18" charset="0"/>
              </a:rPr>
              <a:t>д-р мед. наук, профессор</a:t>
            </a:r>
            <a:endParaRPr lang="en-US" sz="1867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r>
              <a:rPr lang="ru-RU" sz="1867" b="1" dirty="0">
                <a:solidFill>
                  <a:srgbClr val="E5C78C"/>
                </a:solidFill>
                <a:latin typeface="PT Sans" panose="020B0503020203020204" pitchFamily="34" charset="-52"/>
                <a:cs typeface="Times New Roman" pitchFamily="18" charset="0"/>
              </a:rPr>
              <a:t>ИВАНОВА ОЛЬГА ПАВЛОВНА</a:t>
            </a:r>
          </a:p>
        </p:txBody>
      </p:sp>
      <p:pic>
        <p:nvPicPr>
          <p:cNvPr id="5" name="Рисунок 4" descr="ВолгГМУ_Эмблема-0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252" y="477483"/>
            <a:ext cx="1395384" cy="139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7329" y="6023446"/>
            <a:ext cx="2237279" cy="7487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3" b="1" i="1" dirty="0">
                <a:solidFill>
                  <a:srgbClr val="E5C78C"/>
                </a:solidFill>
                <a:latin typeface="PT Sans" panose="020B0503020203020204" pitchFamily="34" charset="-52"/>
              </a:rPr>
              <a:t>volgmed.ru</a:t>
            </a:r>
            <a:endParaRPr lang="ru-RU" sz="2133" b="1" i="1" dirty="0">
              <a:solidFill>
                <a:srgbClr val="E5C78C"/>
              </a:solidFill>
              <a:latin typeface="PT Sans" panose="020B0503020203020204" pitchFamily="34" charset="-52"/>
            </a:endParaRPr>
          </a:p>
          <a:p>
            <a:r>
              <a:rPr lang="en-US" sz="2133" b="1" i="1" dirty="0">
                <a:solidFill>
                  <a:srgbClr val="E5C78C"/>
                </a:solidFill>
                <a:latin typeface="PT Sans" panose="020B0503020203020204" pitchFamily="34" charset="-52"/>
              </a:rPr>
              <a:t>nomusvolgmed.ru</a:t>
            </a:r>
            <a:endParaRPr lang="ru-RU" sz="2133" b="1" i="1" dirty="0">
              <a:solidFill>
                <a:srgbClr val="E5C78C"/>
              </a:solidFill>
              <a:latin typeface="PT Sans" panose="020B0503020203020204" pitchFamily="34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D8FE022-CB4E-42F3-8A6F-BEEAABEC9B25}"/>
              </a:ext>
            </a:extLst>
          </p:cNvPr>
          <p:cNvSpPr/>
          <p:nvPr/>
        </p:nvSpPr>
        <p:spPr>
          <a:xfrm>
            <a:off x="5004394" y="6098243"/>
            <a:ext cx="2177263" cy="66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67" b="1" dirty="0">
                <a:solidFill>
                  <a:srgbClr val="E5C78C"/>
                </a:solidFill>
                <a:latin typeface="PT Sans" panose="020B0503020203020204" pitchFamily="34" charset="-52"/>
              </a:rPr>
              <a:t> 2024 г.</a:t>
            </a:r>
          </a:p>
          <a:p>
            <a:pPr algn="ctr"/>
            <a:r>
              <a:rPr lang="ru-RU" sz="1867" b="1" dirty="0">
                <a:solidFill>
                  <a:srgbClr val="E5C78C"/>
                </a:solidFill>
                <a:latin typeface="PT Sans" panose="020B0503020203020204" pitchFamily="34" charset="-52"/>
              </a:rPr>
              <a:t>Волгоград, Россия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31535526-167A-4382-9F83-3CA7F134AD60}"/>
              </a:ext>
            </a:extLst>
          </p:cNvPr>
          <p:cNvSpPr txBox="1">
            <a:spLocks/>
          </p:cNvSpPr>
          <p:nvPr/>
        </p:nvSpPr>
        <p:spPr>
          <a:xfrm>
            <a:off x="1114624" y="2333402"/>
            <a:ext cx="10363200" cy="88152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333"/>
              </a:lnSpc>
            </a:pPr>
            <a:endParaRPr lang="ru-RU" sz="5333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3DD4CC2-B557-49CB-BA6B-140355FED53E}"/>
              </a:ext>
            </a:extLst>
          </p:cNvPr>
          <p:cNvSpPr txBox="1">
            <a:spLocks/>
          </p:cNvSpPr>
          <p:nvPr/>
        </p:nvSpPr>
        <p:spPr>
          <a:xfrm>
            <a:off x="7348928" y="371734"/>
            <a:ext cx="4893568" cy="88152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endParaRPr lang="ru-RU" sz="1467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857AE9E9-5E73-4902-906B-B9A4861CEFB8}"/>
              </a:ext>
            </a:extLst>
          </p:cNvPr>
          <p:cNvSpPr txBox="1">
            <a:spLocks/>
          </p:cNvSpPr>
          <p:nvPr/>
        </p:nvSpPr>
        <p:spPr>
          <a:xfrm>
            <a:off x="4306995" y="1771844"/>
            <a:ext cx="3572059" cy="59874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67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F40958B-5A65-4539-B0B8-A705CD28DFDC}"/>
              </a:ext>
            </a:extLst>
          </p:cNvPr>
          <p:cNvSpPr txBox="1">
            <a:spLocks/>
          </p:cNvSpPr>
          <p:nvPr/>
        </p:nvSpPr>
        <p:spPr>
          <a:xfrm>
            <a:off x="1577636" y="151173"/>
            <a:ext cx="10422941" cy="208419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67" b="1" dirty="0">
                <a:solidFill>
                  <a:srgbClr val="E5C78C"/>
                </a:solidFill>
                <a:latin typeface="Pt sans"/>
                <a:cs typeface="Times New Roman" pitchFamily="18" charset="0"/>
              </a:rPr>
              <a:t>ФГБОУ ВО «ВОЛГОГРАДСКИЙ ГОСУДАРСТВЕННЫЙ</a:t>
            </a:r>
          </a:p>
          <a:p>
            <a:r>
              <a:rPr lang="ru-RU" sz="1467" b="1" dirty="0">
                <a:solidFill>
                  <a:srgbClr val="E5C78C"/>
                </a:solidFill>
                <a:latin typeface="Pt sans"/>
                <a:cs typeface="Times New Roman" pitchFamily="18" charset="0"/>
              </a:rPr>
              <a:t>МЕДИЦИНСКИЙ УНИВЕРСИТЕТ» МИНИСТЕРСТВА ЗДРАВООХРАНЕНИЯ РОССИЙСКОЙ ФЕДЕРАЦИИ</a:t>
            </a:r>
            <a:endParaRPr lang="ru-RU" sz="2500" dirty="0"/>
          </a:p>
          <a:p>
            <a:r>
              <a:rPr lang="ru-RU" sz="1800" dirty="0"/>
              <a:t>Институт общественного здоровья имени Н.П. Григоренко</a:t>
            </a:r>
          </a:p>
          <a:p>
            <a:r>
              <a:rPr lang="ru-RU" sz="1800" dirty="0"/>
              <a:t>Центр дополнительного образования</a:t>
            </a:r>
          </a:p>
          <a:p>
            <a:pPr>
              <a:lnSpc>
                <a:spcPct val="120000"/>
              </a:lnSpc>
            </a:pPr>
            <a:endParaRPr lang="ru-RU" sz="1467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FD33418-0263-4532-919C-577D4307BE9A}"/>
              </a:ext>
            </a:extLst>
          </p:cNvPr>
          <p:cNvSpPr/>
          <p:nvPr/>
        </p:nvSpPr>
        <p:spPr>
          <a:xfrm>
            <a:off x="495868" y="1137020"/>
            <a:ext cx="11404979" cy="2806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студентов применять полученные знания и умения на практике;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показать, как активно использовать в работе научные методы: сопоставлять, наблюдать, анализировать, делать выводы и проводить самостоятельные исследования;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развить способность самостоятельно искать нужную информацию, работать с научной литературой и осваивать новый материал;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90F455-67D5-4445-92E7-277C240F3AB7}"/>
              </a:ext>
            </a:extLst>
          </p:cNvPr>
          <p:cNvSpPr/>
          <p:nvPr/>
        </p:nvSpPr>
        <p:spPr>
          <a:xfrm>
            <a:off x="3210034" y="103975"/>
            <a:ext cx="759725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практических занятий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обучения студентов стоматологического факультета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BDE145-2322-4266-91DF-50D3E10AD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299" y="3312993"/>
            <a:ext cx="4371833" cy="327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73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FD33418-0263-4532-919C-577D4307BE9A}"/>
              </a:ext>
            </a:extLst>
          </p:cNvPr>
          <p:cNvSpPr/>
          <p:nvPr/>
        </p:nvSpPr>
        <p:spPr>
          <a:xfrm>
            <a:off x="495868" y="1137020"/>
            <a:ext cx="6177887" cy="4653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привить навыки конструирования учебных ситуаций и поиска эффективных решений;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заложить основы критического мышления;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решать практические задачи;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основные принципы профессиональной этики;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развить умение делать грамотные презентации и защищать творческие проекты;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навыки индивидуальной и групповой работы.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90F455-67D5-4445-92E7-277C240F3AB7}"/>
              </a:ext>
            </a:extLst>
          </p:cNvPr>
          <p:cNvSpPr/>
          <p:nvPr/>
        </p:nvSpPr>
        <p:spPr>
          <a:xfrm>
            <a:off x="3210034" y="103975"/>
            <a:ext cx="759725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практических занятий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обучения студентов стоматологического факультета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867766-3347-4918-BE12-D31CCDD31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746" y="1219014"/>
            <a:ext cx="4151259" cy="553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17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B5F2524-03AB-4014-A74D-01821212BEDA}"/>
              </a:ext>
            </a:extLst>
          </p:cNvPr>
          <p:cNvSpPr/>
          <p:nvPr/>
        </p:nvSpPr>
        <p:spPr>
          <a:xfrm>
            <a:off x="1113304" y="1485742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C2997D-1716-460D-A7CE-A9890F1C0DEE}"/>
              </a:ext>
            </a:extLst>
          </p:cNvPr>
          <p:cNvSpPr/>
          <p:nvPr/>
        </p:nvSpPr>
        <p:spPr>
          <a:xfrm>
            <a:off x="7862837" y="1485742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2280022-E928-4416-B83B-4ACD5F4D2C52}"/>
              </a:ext>
            </a:extLst>
          </p:cNvPr>
          <p:cNvSpPr/>
          <p:nvPr/>
        </p:nvSpPr>
        <p:spPr>
          <a:xfrm>
            <a:off x="6323462" y="6540352"/>
            <a:ext cx="6096000" cy="2182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Подробнее: https://zaochnik.ru/blog/prakticheskoe-zanjatie-v-vuze-vidy-formy-tsel-i-zadachi-struktura/?ysclid=lzfbvyrziv448927383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C3B7418-4B61-4CBE-9DB7-ECADC5224A12}"/>
              </a:ext>
            </a:extLst>
          </p:cNvPr>
          <p:cNvSpPr/>
          <p:nvPr/>
        </p:nvSpPr>
        <p:spPr>
          <a:xfrm>
            <a:off x="605050" y="1254910"/>
            <a:ext cx="6710150" cy="5484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знания и умения для решения определённых заданий и упражнений;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применять исследовательские методы, пробуя новые подходы;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искать необходимую информацию и самостоятельно готовиться к практическим занятиям;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мозговые штурмы и другие групповые взаимодействия для поиска нестандартных решений;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подвергать сомнению известные истины и учиться делать выводы самостоятельно;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решать большое количество контрольных и выполнять самостоятельные работы;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изучать правила и нормы профессиональной этики;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делать учебные презентации и выступать с защитой проектов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D84547F-C74F-42D8-927A-75112745580E}"/>
              </a:ext>
            </a:extLst>
          </p:cNvPr>
          <p:cNvSpPr/>
          <p:nvPr/>
        </p:nvSpPr>
        <p:spPr>
          <a:xfrm>
            <a:off x="3210034" y="103975"/>
            <a:ext cx="759725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практических занятий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обучения студентов стоматологического факультета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3973BD-1C88-478E-9D63-D88999C9EE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3" r="23321"/>
          <a:stretch/>
        </p:blipFill>
        <p:spPr>
          <a:xfrm>
            <a:off x="7426109" y="1362952"/>
            <a:ext cx="4514781" cy="237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59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B5F2524-03AB-4014-A74D-01821212BEDA}"/>
              </a:ext>
            </a:extLst>
          </p:cNvPr>
          <p:cNvSpPr/>
          <p:nvPr/>
        </p:nvSpPr>
        <p:spPr>
          <a:xfrm>
            <a:off x="1113304" y="1485742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C2997D-1716-460D-A7CE-A9890F1C0DEE}"/>
              </a:ext>
            </a:extLst>
          </p:cNvPr>
          <p:cNvSpPr/>
          <p:nvPr/>
        </p:nvSpPr>
        <p:spPr>
          <a:xfrm>
            <a:off x="7862837" y="1485742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1500C17-393E-45C3-9242-3C98DC135B3E}"/>
              </a:ext>
            </a:extLst>
          </p:cNvPr>
          <p:cNvSpPr/>
          <p:nvPr/>
        </p:nvSpPr>
        <p:spPr>
          <a:xfrm>
            <a:off x="400049" y="1166843"/>
            <a:ext cx="11115675" cy="5115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Краткое напоминание предыдущего материала учебного курса.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Заявление темы, целей и задач практического задания.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Подробное объяснение практического задания.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указания по его выполнению.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 на дополнительные вопросы.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контрольных вопросов на практическое занятие.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команд, если это групповая форма работы.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Непосредственное выполнение задания.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Сдача готовых работ или презентация результатов.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финальных итогов.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преподавателя и дополнительные задания по теме, если это необходимо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1FD3F92-6694-4DE7-AA77-D61F80FD5952}"/>
              </a:ext>
            </a:extLst>
          </p:cNvPr>
          <p:cNvSpPr/>
          <p:nvPr/>
        </p:nvSpPr>
        <p:spPr>
          <a:xfrm>
            <a:off x="3210034" y="103975"/>
            <a:ext cx="759725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практических занятий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обучения студентов стоматологического факультета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43C202-A560-42BD-8F91-CB63D7791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447" y="1056638"/>
            <a:ext cx="3667503" cy="474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78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B5F2524-03AB-4014-A74D-01821212BEDA}"/>
              </a:ext>
            </a:extLst>
          </p:cNvPr>
          <p:cNvSpPr/>
          <p:nvPr/>
        </p:nvSpPr>
        <p:spPr>
          <a:xfrm>
            <a:off x="1113304" y="1485742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C2997D-1716-460D-A7CE-A9890F1C0DEE}"/>
              </a:ext>
            </a:extLst>
          </p:cNvPr>
          <p:cNvSpPr/>
          <p:nvPr/>
        </p:nvSpPr>
        <p:spPr>
          <a:xfrm>
            <a:off x="7862837" y="1485742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2280022-E928-4416-B83B-4ACD5F4D2C52}"/>
              </a:ext>
            </a:extLst>
          </p:cNvPr>
          <p:cNvSpPr/>
          <p:nvPr/>
        </p:nvSpPr>
        <p:spPr>
          <a:xfrm>
            <a:off x="6323462" y="6540352"/>
            <a:ext cx="6096000" cy="2182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Подробнее: https://zaochnik.ru/blog/prakticheskoe-zanjatie-v-vuze-vidy-formy-tsel-i-zadachi-struktura/?ysclid=lzfbvyrziv448927383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D343167-D6CB-4E04-B452-350327A694A9}"/>
              </a:ext>
            </a:extLst>
          </p:cNvPr>
          <p:cNvSpPr/>
          <p:nvPr/>
        </p:nvSpPr>
        <p:spPr>
          <a:xfrm>
            <a:off x="683886" y="1216042"/>
            <a:ext cx="65903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181818"/>
                </a:solidFill>
                <a:latin typeface="Times New Roman, serif"/>
              </a:rPr>
              <a:t>Учебная практика состоит из элементов:</a:t>
            </a:r>
            <a:endParaRPr lang="ru-RU" sz="2000" dirty="0">
              <a:solidFill>
                <a:srgbClr val="181818"/>
              </a:solidFill>
              <a:latin typeface="Open Sans"/>
            </a:endParaRPr>
          </a:p>
          <a:p>
            <a:r>
              <a:rPr lang="ru-RU" sz="2000" dirty="0">
                <a:solidFill>
                  <a:srgbClr val="181818"/>
                </a:solidFill>
                <a:latin typeface="Times New Roman, serif"/>
              </a:rPr>
              <a:t>1.Вводный инструктаж, цель которого создание в сознании студентов ориентировочной основы их действий.</a:t>
            </a:r>
          </a:p>
          <a:p>
            <a:endParaRPr lang="ru-RU" sz="2000" dirty="0">
              <a:solidFill>
                <a:srgbClr val="181818"/>
              </a:solidFill>
              <a:latin typeface="Open Sans"/>
            </a:endParaRPr>
          </a:p>
          <a:p>
            <a:r>
              <a:rPr lang="ru-RU" sz="2000" dirty="0">
                <a:solidFill>
                  <a:srgbClr val="181818"/>
                </a:solidFill>
                <a:latin typeface="Times New Roman, serif"/>
              </a:rPr>
              <a:t>2.Упражнение студентов, в ходе которых у них формируются необходимые умения и навыки.</a:t>
            </a:r>
          </a:p>
          <a:p>
            <a:endParaRPr lang="ru-RU" sz="2000" dirty="0">
              <a:solidFill>
                <a:srgbClr val="181818"/>
              </a:solidFill>
              <a:latin typeface="Open Sans"/>
            </a:endParaRPr>
          </a:p>
          <a:p>
            <a:r>
              <a:rPr lang="ru-RU" sz="2000" dirty="0">
                <a:solidFill>
                  <a:srgbClr val="181818"/>
                </a:solidFill>
                <a:latin typeface="Times New Roman, serif"/>
              </a:rPr>
              <a:t>3.Контроль (самоконтроль) и оценка преподавателя </a:t>
            </a:r>
            <a:r>
              <a:rPr lang="ru-RU" sz="2000" dirty="0" err="1">
                <a:solidFill>
                  <a:srgbClr val="181818"/>
                </a:solidFill>
                <a:latin typeface="Times New Roman, serif"/>
              </a:rPr>
              <a:t>учебно</a:t>
            </a:r>
            <a:r>
              <a:rPr lang="ru-RU" sz="2000" dirty="0">
                <a:solidFill>
                  <a:srgbClr val="181818"/>
                </a:solidFill>
                <a:latin typeface="Times New Roman, serif"/>
              </a:rPr>
              <a:t> – производственных успехов, студентов самооценка и самокритика создают условия развития навыков и их правильного направления.</a:t>
            </a:r>
            <a:endParaRPr lang="ru-RU" sz="2000" b="0" i="0" dirty="0">
              <a:solidFill>
                <a:srgbClr val="181818"/>
              </a:solidFill>
              <a:effectLst/>
              <a:latin typeface="Open San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588EB74-B8F8-4575-B968-527BBA168AEC}"/>
              </a:ext>
            </a:extLst>
          </p:cNvPr>
          <p:cNvSpPr/>
          <p:nvPr/>
        </p:nvSpPr>
        <p:spPr>
          <a:xfrm>
            <a:off x="3210034" y="103975"/>
            <a:ext cx="759725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Элементы практических занятий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обучения студентов стоматологического факультета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B17C3D-A763-4922-9779-A3B2DCDC8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189" y="1216041"/>
            <a:ext cx="4717608" cy="501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0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FC0D357-4F0B-461B-8E9D-B0C7CD4919D2}"/>
              </a:ext>
            </a:extLst>
          </p:cNvPr>
          <p:cNvSpPr/>
          <p:nvPr/>
        </p:nvSpPr>
        <p:spPr>
          <a:xfrm>
            <a:off x="3744036" y="317648"/>
            <a:ext cx="609600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Вводный инструктаж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B5F2524-03AB-4014-A74D-01821212BEDA}"/>
              </a:ext>
            </a:extLst>
          </p:cNvPr>
          <p:cNvSpPr/>
          <p:nvPr/>
        </p:nvSpPr>
        <p:spPr>
          <a:xfrm>
            <a:off x="1113304" y="1485742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C2997D-1716-460D-A7CE-A9890F1C0DEE}"/>
              </a:ext>
            </a:extLst>
          </p:cNvPr>
          <p:cNvSpPr/>
          <p:nvPr/>
        </p:nvSpPr>
        <p:spPr>
          <a:xfrm>
            <a:off x="7862837" y="1485742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2280022-E928-4416-B83B-4ACD5F4D2C52}"/>
              </a:ext>
            </a:extLst>
          </p:cNvPr>
          <p:cNvSpPr/>
          <p:nvPr/>
        </p:nvSpPr>
        <p:spPr>
          <a:xfrm>
            <a:off x="6323462" y="6540352"/>
            <a:ext cx="6096000" cy="2182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Подробнее: https://zaochnik.ru/blog/prakticheskoe-zanjatie-v-vuze-vidy-formy-tsel-i-zadachi-struktura/?ysclid=lzfbvyrziv448927383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AD18394-EEB7-4637-95FD-ED209720D9DC}"/>
              </a:ext>
            </a:extLst>
          </p:cNvPr>
          <p:cNvSpPr/>
          <p:nvPr/>
        </p:nvSpPr>
        <p:spPr>
          <a:xfrm>
            <a:off x="411481" y="1168094"/>
            <a:ext cx="590137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</a:rPr>
              <a:t>Эффективность индивидуализации учебной практики - это изложение материала по частям, выделение главного, подведение итогов по каждой части, повторение, объяснение наиболее сложных вопросов, повторный показ сложных трудовых приёмов и их элементов. </a:t>
            </a:r>
          </a:p>
          <a:p>
            <a:pPr algn="just"/>
            <a:endParaRPr lang="ru-RU" sz="2000" dirty="0">
              <a:solidFill>
                <a:srgbClr val="181818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</a:rPr>
              <a:t>Преподаватель обращается к студентам с наводящим вопросом по ходу объяснения и показа. Таким образом, устанавливается обратная связь и проверяется, правильно ли его поняли. </a:t>
            </a:r>
            <a:endParaRPr lang="ru-RU" sz="2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97EF0F9-5A7B-44C1-A732-044180A47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4"/>
          <a:stretch/>
        </p:blipFill>
        <p:spPr>
          <a:xfrm>
            <a:off x="6792036" y="1168094"/>
            <a:ext cx="5148249" cy="537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47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FC0D357-4F0B-461B-8E9D-B0C7CD4919D2}"/>
              </a:ext>
            </a:extLst>
          </p:cNvPr>
          <p:cNvSpPr/>
          <p:nvPr/>
        </p:nvSpPr>
        <p:spPr>
          <a:xfrm>
            <a:off x="3744036" y="317648"/>
            <a:ext cx="609600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Индивидуализация обучения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B5F2524-03AB-4014-A74D-01821212BEDA}"/>
              </a:ext>
            </a:extLst>
          </p:cNvPr>
          <p:cNvSpPr/>
          <p:nvPr/>
        </p:nvSpPr>
        <p:spPr>
          <a:xfrm>
            <a:off x="1113304" y="1485742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C2997D-1716-460D-A7CE-A9890F1C0DEE}"/>
              </a:ext>
            </a:extLst>
          </p:cNvPr>
          <p:cNvSpPr/>
          <p:nvPr/>
        </p:nvSpPr>
        <p:spPr>
          <a:xfrm>
            <a:off x="7862837" y="1485742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2280022-E928-4416-B83B-4ACD5F4D2C52}"/>
              </a:ext>
            </a:extLst>
          </p:cNvPr>
          <p:cNvSpPr/>
          <p:nvPr/>
        </p:nvSpPr>
        <p:spPr>
          <a:xfrm>
            <a:off x="6323462" y="6540352"/>
            <a:ext cx="6096000" cy="2182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Подробнее: https://zaochnik.ru/blog/prakticheskoe-zanjatie-v-vuze-vidy-formy-tsel-i-zadachi-struktura/?ysclid=lzfbvyrziv448927383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2A23AB1-5838-458C-A014-2C2BE48041C3}"/>
              </a:ext>
            </a:extLst>
          </p:cNvPr>
          <p:cNvSpPr/>
          <p:nvPr/>
        </p:nvSpPr>
        <p:spPr>
          <a:xfrm>
            <a:off x="502920" y="995383"/>
            <a:ext cx="4301092" cy="280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18181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Индивидуализация обучения -</a:t>
            </a: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организация дополнительного инструктирования для тех студентов, которые не усвоили вводный инструктаж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Преподаватель проводит его после того, как основная часть студентов группы приступили к работе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D33854-A863-4FB1-9B0D-765B30703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733" y="1201951"/>
            <a:ext cx="3340574" cy="44540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A03C824-A1C8-4475-9CF0-54E2D5846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140" y="1201950"/>
            <a:ext cx="3167450" cy="44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33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FC0D357-4F0B-461B-8E9D-B0C7CD4919D2}"/>
              </a:ext>
            </a:extLst>
          </p:cNvPr>
          <p:cNvSpPr/>
          <p:nvPr/>
        </p:nvSpPr>
        <p:spPr>
          <a:xfrm>
            <a:off x="3744036" y="317648"/>
            <a:ext cx="609600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студентов и текущее инструктирование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B5F2524-03AB-4014-A74D-01821212BEDA}"/>
              </a:ext>
            </a:extLst>
          </p:cNvPr>
          <p:cNvSpPr/>
          <p:nvPr/>
        </p:nvSpPr>
        <p:spPr>
          <a:xfrm>
            <a:off x="1113304" y="1485742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C2997D-1716-460D-A7CE-A9890F1C0DEE}"/>
              </a:ext>
            </a:extLst>
          </p:cNvPr>
          <p:cNvSpPr/>
          <p:nvPr/>
        </p:nvSpPr>
        <p:spPr>
          <a:xfrm>
            <a:off x="7862837" y="1485742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2280022-E928-4416-B83B-4ACD5F4D2C52}"/>
              </a:ext>
            </a:extLst>
          </p:cNvPr>
          <p:cNvSpPr/>
          <p:nvPr/>
        </p:nvSpPr>
        <p:spPr>
          <a:xfrm>
            <a:off x="6323462" y="6540352"/>
            <a:ext cx="6096000" cy="2182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Подробнее: https://zaochnik.ru/blog/prakticheskoe-zanjatie-v-vuze-vidy-formy-tsel-i-zadachi-struktura/?ysclid=lzfbvyrziv448927383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3419396-3D52-47BD-B04C-4B2AD827409D}"/>
              </a:ext>
            </a:extLst>
          </p:cNvPr>
          <p:cNvSpPr/>
          <p:nvPr/>
        </p:nvSpPr>
        <p:spPr>
          <a:xfrm>
            <a:off x="399441" y="1490008"/>
            <a:ext cx="440060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каждый студент, как правило, работает над выполнением полученного задания.</a:t>
            </a:r>
          </a:p>
          <a:p>
            <a:endParaRPr lang="ru-RU" sz="2000" dirty="0">
              <a:solidFill>
                <a:srgbClr val="1818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Инструктирование студентов находится в идеальной модели формирования компетенций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80BA24-0B31-4B8D-B2FE-29F4833E9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276" y="1617444"/>
            <a:ext cx="7177036" cy="399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53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FC0D357-4F0B-461B-8E9D-B0C7CD4919D2}"/>
              </a:ext>
            </a:extLst>
          </p:cNvPr>
          <p:cNvSpPr/>
          <p:nvPr/>
        </p:nvSpPr>
        <p:spPr>
          <a:xfrm>
            <a:off x="3744036" y="317648"/>
            <a:ext cx="609600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студентов и текущее инструктирование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B5F2524-03AB-4014-A74D-01821212BEDA}"/>
              </a:ext>
            </a:extLst>
          </p:cNvPr>
          <p:cNvSpPr/>
          <p:nvPr/>
        </p:nvSpPr>
        <p:spPr>
          <a:xfrm>
            <a:off x="192100" y="1592450"/>
            <a:ext cx="521530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обходы рабочих мест помогают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получить обратную связь со студентами и информацию о ходе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воспитательного процесса и его эффекта.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 акцентируют внимание на упражнения по формированию закрепления практических навыков и способов выполнения операций, которые были слабо освоены студентами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C2997D-1716-460D-A7CE-A9890F1C0DEE}"/>
              </a:ext>
            </a:extLst>
          </p:cNvPr>
          <p:cNvSpPr/>
          <p:nvPr/>
        </p:nvSpPr>
        <p:spPr>
          <a:xfrm>
            <a:off x="7862837" y="1485742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2280022-E928-4416-B83B-4ACD5F4D2C52}"/>
              </a:ext>
            </a:extLst>
          </p:cNvPr>
          <p:cNvSpPr/>
          <p:nvPr/>
        </p:nvSpPr>
        <p:spPr>
          <a:xfrm>
            <a:off x="6323462" y="6540352"/>
            <a:ext cx="6096000" cy="2182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Подробнее: https://zaochnik.ru/blog/prakticheskoe-zanjatie-v-vuze-vidy-formy-tsel-i-zadachi-struktura/?ysclid=lzfbvyrziv448927383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BEBE7D-8384-459F-8F71-6E1887074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408" y="1692322"/>
            <a:ext cx="6611814" cy="393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179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FC0D357-4F0B-461B-8E9D-B0C7CD4919D2}"/>
              </a:ext>
            </a:extLst>
          </p:cNvPr>
          <p:cNvSpPr/>
          <p:nvPr/>
        </p:nvSpPr>
        <p:spPr>
          <a:xfrm>
            <a:off x="3744036" y="317648"/>
            <a:ext cx="609600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студентов и текущее инструктирование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C2997D-1716-460D-A7CE-A9890F1C0DEE}"/>
              </a:ext>
            </a:extLst>
          </p:cNvPr>
          <p:cNvSpPr/>
          <p:nvPr/>
        </p:nvSpPr>
        <p:spPr>
          <a:xfrm>
            <a:off x="7862837" y="1485742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2280022-E928-4416-B83B-4ACD5F4D2C52}"/>
              </a:ext>
            </a:extLst>
          </p:cNvPr>
          <p:cNvSpPr/>
          <p:nvPr/>
        </p:nvSpPr>
        <p:spPr>
          <a:xfrm>
            <a:off x="6323462" y="6540352"/>
            <a:ext cx="6096000" cy="2182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Подробнее: https://zaochnik.ru/blog/prakticheskoe-zanjatie-v-vuze-vidy-formy-tsel-i-zadachi-struktura/?ysclid=lzfbvyrziv448927383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E8D2F1D-9AA2-458D-A59D-313F7056C19E}"/>
              </a:ext>
            </a:extLst>
          </p:cNvPr>
          <p:cNvSpPr/>
          <p:nvPr/>
        </p:nvSpPr>
        <p:spPr>
          <a:xfrm>
            <a:off x="227462" y="1485741"/>
            <a:ext cx="5868538" cy="4653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формирования правильных навыков можно применить метод </a:t>
            </a:r>
            <a:r>
              <a:rPr lang="ru-RU" sz="2000" b="1" u="sng" dirty="0" err="1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кондуктирования</a:t>
            </a:r>
            <a:r>
              <a:rPr lang="ru-RU" sz="2000" b="1" u="sng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движений, когда преподаватель берёт руки студента в свои и вместе с ним выполняет трудовые движения до тех пор, пока не почувствует, что студент понял суть движений и может выполнять их самостоятельно.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Перечисленные приёмы позволяют преподавателю предупреждать отставание студентов, обеспечить эффективное и полное освоение материала, как группой, так и отдельно взятыми студентами.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C685769-FCC8-4791-95D9-363A0ED69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462" y="1404959"/>
            <a:ext cx="5608285" cy="258742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7DF25BE-16DD-4717-9E92-D1711CEB3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253" y="4138497"/>
            <a:ext cx="5608285" cy="262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71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FDBBF6-7EE9-4F09-BB34-54A0A54A77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9"/>
          <a:stretch/>
        </p:blipFill>
        <p:spPr>
          <a:xfrm>
            <a:off x="172416" y="1953391"/>
            <a:ext cx="5539740" cy="38519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082CC5-BEDF-4E91-88FC-E4A341C55E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" r="24777"/>
          <a:stretch/>
        </p:blipFill>
        <p:spPr>
          <a:xfrm>
            <a:off x="5801664" y="1953391"/>
            <a:ext cx="6217920" cy="38519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2A4DF38-67A6-4F7B-84FA-BBF9DD296DE8}"/>
              </a:ext>
            </a:extLst>
          </p:cNvPr>
          <p:cNvSpPr/>
          <p:nvPr/>
        </p:nvSpPr>
        <p:spPr>
          <a:xfrm>
            <a:off x="655094" y="364657"/>
            <a:ext cx="112048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 отличаются лекции от практических занятий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обучения студентов стоматологического факультета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9191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FC0D357-4F0B-461B-8E9D-B0C7CD4919D2}"/>
              </a:ext>
            </a:extLst>
          </p:cNvPr>
          <p:cNvSpPr/>
          <p:nvPr/>
        </p:nvSpPr>
        <p:spPr>
          <a:xfrm>
            <a:off x="3744036" y="317648"/>
            <a:ext cx="609600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и оценка по учебной практике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B5F2524-03AB-4014-A74D-01821212BEDA}"/>
              </a:ext>
            </a:extLst>
          </p:cNvPr>
          <p:cNvSpPr/>
          <p:nvPr/>
        </p:nvSpPr>
        <p:spPr>
          <a:xfrm>
            <a:off x="1113304" y="1485742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C2997D-1716-460D-A7CE-A9890F1C0DEE}"/>
              </a:ext>
            </a:extLst>
          </p:cNvPr>
          <p:cNvSpPr/>
          <p:nvPr/>
        </p:nvSpPr>
        <p:spPr>
          <a:xfrm>
            <a:off x="7862837" y="1485742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2280022-E928-4416-B83B-4ACD5F4D2C52}"/>
              </a:ext>
            </a:extLst>
          </p:cNvPr>
          <p:cNvSpPr/>
          <p:nvPr/>
        </p:nvSpPr>
        <p:spPr>
          <a:xfrm>
            <a:off x="6323462" y="6540352"/>
            <a:ext cx="6096000" cy="2182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Подробнее: https://zaochnik.ru/blog/prakticheskoe-zanjatie-v-vuze-vidy-formy-tsel-i-zadachi-struktura/?ysclid=lzfbvyrziv448927383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DC91F2D-AD24-47B4-B876-DEAF4201C761}"/>
              </a:ext>
            </a:extLst>
          </p:cNvPr>
          <p:cNvSpPr/>
          <p:nvPr/>
        </p:nvSpPr>
        <p:spPr>
          <a:xfrm>
            <a:off x="677041" y="1008689"/>
            <a:ext cx="6460737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личностно – ориентированного обучения</a:t>
            </a:r>
            <a:r>
              <a:rPr lang="ru-RU" sz="240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– это необходимость контролировать элементы: </a:t>
            </a:r>
          </a:p>
          <a:p>
            <a:r>
              <a:rPr lang="ru-RU" sz="240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выполнение трудовых приёмов, сочетание их в операции и качество выполнения работ, организация рабочих мест, соблюдение правил безопасности труда, производительность, профессиональные знания, самостоятельность, самоконтроль, клиническое мышление, сознательность, умение применять теоретические знания на практике, стремление к творчеству и культуре труда.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0" i="0" dirty="0">
              <a:solidFill>
                <a:srgbClr val="181818"/>
              </a:solidFill>
              <a:effectLst/>
              <a:latin typeface="Open San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F2FCAE-A719-4156-B80E-ACBAF26D83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2"/>
          <a:stretch/>
        </p:blipFill>
        <p:spPr>
          <a:xfrm rot="5400000">
            <a:off x="6673047" y="1879663"/>
            <a:ext cx="5250959" cy="356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3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FC0D357-4F0B-461B-8E9D-B0C7CD4919D2}"/>
              </a:ext>
            </a:extLst>
          </p:cNvPr>
          <p:cNvSpPr/>
          <p:nvPr/>
        </p:nvSpPr>
        <p:spPr>
          <a:xfrm>
            <a:off x="1298035" y="317648"/>
            <a:ext cx="10452005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Личностно- ориентированное обучение текущего инструктажа требует соблюдения правил: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B5F2524-03AB-4014-A74D-01821212BEDA}"/>
              </a:ext>
            </a:extLst>
          </p:cNvPr>
          <p:cNvSpPr/>
          <p:nvPr/>
        </p:nvSpPr>
        <p:spPr>
          <a:xfrm>
            <a:off x="1113304" y="1485742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C2997D-1716-460D-A7CE-A9890F1C0DEE}"/>
              </a:ext>
            </a:extLst>
          </p:cNvPr>
          <p:cNvSpPr/>
          <p:nvPr/>
        </p:nvSpPr>
        <p:spPr>
          <a:xfrm>
            <a:off x="7862837" y="1485742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2280022-E928-4416-B83B-4ACD5F4D2C52}"/>
              </a:ext>
            </a:extLst>
          </p:cNvPr>
          <p:cNvSpPr/>
          <p:nvPr/>
        </p:nvSpPr>
        <p:spPr>
          <a:xfrm>
            <a:off x="6323462" y="6540352"/>
            <a:ext cx="6096000" cy="2182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Подробнее: https://zaochnik.ru/blog/prakticheskoe-zanjatie-v-vuze-vidy-formy-tsel-i-zadachi-struktura/?ysclid=lzfbvyrziv448927383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F8CF834-FD60-4A55-8868-9576E5F35CF4}"/>
              </a:ext>
            </a:extLst>
          </p:cNvPr>
          <p:cNvSpPr/>
          <p:nvPr/>
        </p:nvSpPr>
        <p:spPr>
          <a:xfrm>
            <a:off x="505241" y="1209974"/>
            <a:ext cx="73575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181818"/>
                </a:solidFill>
                <a:latin typeface="Times New Roman, serif"/>
              </a:rPr>
              <a:t>1.Не вмешиваться в работу студента, если в этом нет необходимости.</a:t>
            </a:r>
            <a:endParaRPr lang="ru-RU" sz="2000" dirty="0">
              <a:solidFill>
                <a:srgbClr val="181818"/>
              </a:solidFill>
              <a:latin typeface="Open Sans"/>
            </a:endParaRPr>
          </a:p>
          <a:p>
            <a:r>
              <a:rPr lang="ru-RU" sz="2000" dirty="0">
                <a:solidFill>
                  <a:srgbClr val="181818"/>
                </a:solidFill>
                <a:latin typeface="Times New Roman, serif"/>
              </a:rPr>
              <a:t>2.Не нужно без необходимости упрекать за ошибки, а лучше помочь и направить студента.</a:t>
            </a:r>
            <a:endParaRPr lang="ru-RU" sz="2000" dirty="0">
              <a:solidFill>
                <a:srgbClr val="181818"/>
              </a:solidFill>
              <a:latin typeface="Open Sans"/>
            </a:endParaRPr>
          </a:p>
          <a:p>
            <a:r>
              <a:rPr lang="ru-RU" sz="2000" dirty="0">
                <a:solidFill>
                  <a:srgbClr val="181818"/>
                </a:solidFill>
                <a:latin typeface="Times New Roman, serif"/>
              </a:rPr>
              <a:t>3.Отмечать и поощрять положительное, даже тех, кто слабо справляется.</a:t>
            </a:r>
            <a:endParaRPr lang="ru-RU" sz="2000" dirty="0">
              <a:solidFill>
                <a:srgbClr val="181818"/>
              </a:solidFill>
              <a:latin typeface="Open Sans"/>
            </a:endParaRPr>
          </a:p>
          <a:p>
            <a:r>
              <a:rPr lang="ru-RU" sz="2000" dirty="0">
                <a:solidFill>
                  <a:srgbClr val="181818"/>
                </a:solidFill>
                <a:latin typeface="Times New Roman, serif"/>
              </a:rPr>
              <a:t>4.Добиваться, чтобы студент сам находил и исправлял ошибки.</a:t>
            </a:r>
            <a:endParaRPr lang="ru-RU" sz="2000" dirty="0">
              <a:solidFill>
                <a:srgbClr val="181818"/>
              </a:solidFill>
              <a:latin typeface="Open Sans"/>
            </a:endParaRPr>
          </a:p>
          <a:p>
            <a:r>
              <a:rPr lang="ru-RU" sz="2000" dirty="0">
                <a:solidFill>
                  <a:srgbClr val="181818"/>
                </a:solidFill>
                <a:latin typeface="Times New Roman, serif"/>
              </a:rPr>
              <a:t>5.Учить преодолевать трудности и следить, чтобы работы выполнялись в полном объёме.</a:t>
            </a:r>
            <a:endParaRPr lang="ru-RU" sz="2000" dirty="0">
              <a:solidFill>
                <a:srgbClr val="181818"/>
              </a:solidFill>
              <a:latin typeface="Open Sans"/>
            </a:endParaRPr>
          </a:p>
          <a:p>
            <a:r>
              <a:rPr lang="ru-RU" sz="2000" dirty="0">
                <a:solidFill>
                  <a:srgbClr val="181818"/>
                </a:solidFill>
                <a:latin typeface="Times New Roman, serif"/>
              </a:rPr>
              <a:t>6.Соблюдоть чувство меры при исправлении ошибок, индивидуальных и характерных.</a:t>
            </a:r>
            <a:endParaRPr lang="ru-RU" sz="2000" dirty="0">
              <a:solidFill>
                <a:srgbClr val="181818"/>
              </a:solidFill>
              <a:latin typeface="Open Sans"/>
            </a:endParaRPr>
          </a:p>
          <a:p>
            <a:r>
              <a:rPr lang="ru-RU" sz="2000" dirty="0">
                <a:solidFill>
                  <a:srgbClr val="181818"/>
                </a:solidFill>
                <a:latin typeface="Times New Roman, serif"/>
              </a:rPr>
              <a:t>7.Наблюдать за правилами работы, по возможности, не заметно.</a:t>
            </a:r>
            <a:endParaRPr lang="ru-RU" sz="2000" dirty="0">
              <a:solidFill>
                <a:srgbClr val="181818"/>
              </a:solidFill>
              <a:latin typeface="Open Sans"/>
            </a:endParaRPr>
          </a:p>
          <a:p>
            <a:r>
              <a:rPr lang="ru-RU" sz="2000" dirty="0">
                <a:solidFill>
                  <a:srgbClr val="181818"/>
                </a:solidFill>
                <a:latin typeface="Times New Roman, serif"/>
              </a:rPr>
              <a:t>8.Своевременно делать перерывы и чередовать виды работ.</a:t>
            </a:r>
            <a:endParaRPr lang="ru-RU" sz="2000" dirty="0">
              <a:solidFill>
                <a:srgbClr val="181818"/>
              </a:solidFill>
              <a:latin typeface="Open Sans"/>
            </a:endParaRPr>
          </a:p>
          <a:p>
            <a:r>
              <a:rPr lang="ru-RU" sz="2000" dirty="0">
                <a:solidFill>
                  <a:srgbClr val="181818"/>
                </a:solidFill>
                <a:latin typeface="Times New Roman, serif"/>
              </a:rPr>
              <a:t>9.Использовать межоперационный контроль, это ведёт к своевременному обнаружению ошибок и их исправлению.</a:t>
            </a:r>
            <a:endParaRPr lang="ru-RU" sz="2000" dirty="0">
              <a:solidFill>
                <a:srgbClr val="181818"/>
              </a:solidFill>
              <a:latin typeface="Open Sans"/>
            </a:endParaRPr>
          </a:p>
          <a:p>
            <a:r>
              <a:rPr lang="ru-RU" sz="2000" dirty="0">
                <a:solidFill>
                  <a:srgbClr val="181818"/>
                </a:solidFill>
                <a:latin typeface="Times New Roman, serif"/>
              </a:rPr>
              <a:t>10. Необходимо поощрять за правильно выполненные работы, что  стимулирует и повышает интерес студентов к освоению дисциплины.</a:t>
            </a:r>
            <a:endParaRPr lang="ru-RU" sz="2000" b="0" i="0" dirty="0">
              <a:solidFill>
                <a:srgbClr val="181818"/>
              </a:solidFill>
              <a:effectLst/>
              <a:latin typeface="Open San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34E866A-1273-4440-A413-052A50B3C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809" y="1344799"/>
            <a:ext cx="3435950" cy="499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88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FC0D357-4F0B-461B-8E9D-B0C7CD4919D2}"/>
              </a:ext>
            </a:extLst>
          </p:cNvPr>
          <p:cNvSpPr/>
          <p:nvPr/>
        </p:nvSpPr>
        <p:spPr>
          <a:xfrm>
            <a:off x="3744036" y="317648"/>
            <a:ext cx="609600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и оценка по учебной практике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B5F2524-03AB-4014-A74D-01821212BEDA}"/>
              </a:ext>
            </a:extLst>
          </p:cNvPr>
          <p:cNvSpPr/>
          <p:nvPr/>
        </p:nvSpPr>
        <p:spPr>
          <a:xfrm>
            <a:off x="1113304" y="1485742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C2997D-1716-460D-A7CE-A9890F1C0DEE}"/>
              </a:ext>
            </a:extLst>
          </p:cNvPr>
          <p:cNvSpPr/>
          <p:nvPr/>
        </p:nvSpPr>
        <p:spPr>
          <a:xfrm>
            <a:off x="7862837" y="1485742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2280022-E928-4416-B83B-4ACD5F4D2C52}"/>
              </a:ext>
            </a:extLst>
          </p:cNvPr>
          <p:cNvSpPr/>
          <p:nvPr/>
        </p:nvSpPr>
        <p:spPr>
          <a:xfrm>
            <a:off x="6323462" y="6540352"/>
            <a:ext cx="6096000" cy="2182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Подробнее: https://zaochnik.ru/blog/prakticheskoe-zanjatie-v-vuze-vidy-formy-tsel-i-zadachi-struktura/?ysclid=lzfbvyrziv448927383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DC91F2D-AD24-47B4-B876-DEAF4201C761}"/>
              </a:ext>
            </a:extLst>
          </p:cNvPr>
          <p:cNvSpPr/>
          <p:nvPr/>
        </p:nvSpPr>
        <p:spPr>
          <a:xfrm>
            <a:off x="686614" y="970381"/>
            <a:ext cx="657156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181818"/>
                </a:solidFill>
                <a:latin typeface="Times New Roman, serif"/>
              </a:rPr>
              <a:t>Текущее инструктирование тесно связано с контролем и оценкой успехов студентов.</a:t>
            </a:r>
          </a:p>
          <a:p>
            <a:endParaRPr lang="ru-RU" sz="2000" dirty="0">
              <a:solidFill>
                <a:srgbClr val="181818"/>
              </a:solidFill>
              <a:latin typeface="Open Sans"/>
            </a:endParaRPr>
          </a:p>
          <a:p>
            <a:r>
              <a:rPr lang="ru-RU" sz="2000" dirty="0">
                <a:solidFill>
                  <a:srgbClr val="181818"/>
                </a:solidFill>
                <a:latin typeface="Times New Roman, serif"/>
              </a:rPr>
              <a:t>Контроль - важное средство обратной связи студентов с преподавателем. По методики личностно – ориентированного обучения предварительно необходимо провести взаимоконтроль и самоконтроль студентами своих работ. </a:t>
            </a:r>
          </a:p>
          <a:p>
            <a:endParaRPr lang="ru-RU" sz="2000" dirty="0">
              <a:solidFill>
                <a:srgbClr val="181818"/>
              </a:solidFill>
              <a:latin typeface="Times New Roman, serif"/>
            </a:endParaRPr>
          </a:p>
          <a:p>
            <a:r>
              <a:rPr lang="ru-RU" sz="2000" dirty="0">
                <a:solidFill>
                  <a:srgbClr val="181818"/>
                </a:solidFill>
                <a:latin typeface="Times New Roman, serif"/>
              </a:rPr>
              <a:t>Это повышает самостоятельность, ответственность, взвешенность суждений и общий уровень самосознания, как группы, так и отдельного студента.</a:t>
            </a:r>
            <a:endParaRPr lang="ru-RU" sz="2000" b="0" i="0" dirty="0">
              <a:solidFill>
                <a:srgbClr val="181818"/>
              </a:solidFill>
              <a:effectLst/>
              <a:latin typeface="Open San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7354E7-6AF3-4BD7-B877-31F71D4887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96"/>
          <a:stretch/>
        </p:blipFill>
        <p:spPr>
          <a:xfrm>
            <a:off x="7935110" y="859340"/>
            <a:ext cx="3570276" cy="568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85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FC0D357-4F0B-461B-8E9D-B0C7CD4919D2}"/>
              </a:ext>
            </a:extLst>
          </p:cNvPr>
          <p:cNvSpPr/>
          <p:nvPr/>
        </p:nvSpPr>
        <p:spPr>
          <a:xfrm>
            <a:off x="3744036" y="317648"/>
            <a:ext cx="609600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и оценка по учебной практике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B5F2524-03AB-4014-A74D-01821212BEDA}"/>
              </a:ext>
            </a:extLst>
          </p:cNvPr>
          <p:cNvSpPr/>
          <p:nvPr/>
        </p:nvSpPr>
        <p:spPr>
          <a:xfrm>
            <a:off x="1113304" y="1485742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C2997D-1716-460D-A7CE-A9890F1C0DEE}"/>
              </a:ext>
            </a:extLst>
          </p:cNvPr>
          <p:cNvSpPr/>
          <p:nvPr/>
        </p:nvSpPr>
        <p:spPr>
          <a:xfrm>
            <a:off x="7862837" y="1485742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2280022-E928-4416-B83B-4ACD5F4D2C52}"/>
              </a:ext>
            </a:extLst>
          </p:cNvPr>
          <p:cNvSpPr/>
          <p:nvPr/>
        </p:nvSpPr>
        <p:spPr>
          <a:xfrm>
            <a:off x="6323462" y="6540352"/>
            <a:ext cx="6096000" cy="2182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Подробнее: https://zaochnik.ru/blog/prakticheskoe-zanjatie-v-vuze-vidy-formy-tsel-i-zadachi-struktura/?ysclid=lzfbvyrziv448927383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15744EA-C6C2-43AF-A137-4C3E7DAF21A2}"/>
              </a:ext>
            </a:extLst>
          </p:cNvPr>
          <p:cNvSpPr/>
          <p:nvPr/>
        </p:nvSpPr>
        <p:spPr>
          <a:xfrm>
            <a:off x="512530" y="1104558"/>
            <a:ext cx="106756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81818"/>
                </a:solidFill>
                <a:latin typeface="Times New Roman, serif"/>
              </a:rPr>
              <a:t>Контролирующая функции- </a:t>
            </a:r>
            <a:r>
              <a:rPr lang="ru-RU" dirty="0">
                <a:solidFill>
                  <a:srgbClr val="181818"/>
                </a:solidFill>
                <a:latin typeface="Times New Roman, serif"/>
              </a:rPr>
              <a:t>основная, она выявляет уровень компетенций и эффективность методов и приёмов, формирование первичных и основных навыков выполнения работ.</a:t>
            </a:r>
          </a:p>
          <a:p>
            <a:endParaRPr lang="ru-RU" dirty="0">
              <a:solidFill>
                <a:srgbClr val="181818"/>
              </a:solidFill>
              <a:latin typeface="Open Sans"/>
            </a:endParaRPr>
          </a:p>
          <a:p>
            <a:r>
              <a:rPr lang="ru-RU" b="1" dirty="0">
                <a:solidFill>
                  <a:srgbClr val="181818"/>
                </a:solidFill>
                <a:latin typeface="Times New Roman, serif"/>
              </a:rPr>
              <a:t>Обучающая функция –</a:t>
            </a:r>
            <a:r>
              <a:rPr lang="ru-RU" dirty="0">
                <a:solidFill>
                  <a:srgbClr val="181818"/>
                </a:solidFill>
                <a:latin typeface="Times New Roman, serif"/>
              </a:rPr>
              <a:t> метод контроля, способствующий расширению и углублению компетенций, развитие познавательных возможностей и преподавателя (самоконтроль, взаимоконтроль, самоанализ и установление </a:t>
            </a:r>
            <a:r>
              <a:rPr lang="ru-RU" dirty="0" err="1">
                <a:solidFill>
                  <a:srgbClr val="181818"/>
                </a:solidFill>
                <a:latin typeface="Times New Roman, serif"/>
              </a:rPr>
              <a:t>причинно</a:t>
            </a:r>
            <a:r>
              <a:rPr lang="ru-RU" dirty="0">
                <a:solidFill>
                  <a:srgbClr val="181818"/>
                </a:solidFill>
                <a:latin typeface="Times New Roman, serif"/>
              </a:rPr>
              <a:t> – следственных связей).</a:t>
            </a:r>
          </a:p>
          <a:p>
            <a:endParaRPr lang="ru-RU" dirty="0">
              <a:solidFill>
                <a:srgbClr val="181818"/>
              </a:solidFill>
              <a:latin typeface="Open Sans"/>
            </a:endParaRPr>
          </a:p>
          <a:p>
            <a:r>
              <a:rPr lang="ru-RU" b="1" dirty="0">
                <a:solidFill>
                  <a:srgbClr val="181818"/>
                </a:solidFill>
                <a:latin typeface="Times New Roman, serif"/>
              </a:rPr>
              <a:t>Воспитывающая функция –</a:t>
            </a:r>
            <a:r>
              <a:rPr lang="ru-RU" dirty="0">
                <a:solidFill>
                  <a:srgbClr val="181818"/>
                </a:solidFill>
                <a:latin typeface="Times New Roman, serif"/>
              </a:rPr>
              <a:t> контроль, заключающийся в приучении студентов к систематической работе, дисциплине и самоанализу.</a:t>
            </a:r>
          </a:p>
          <a:p>
            <a:endParaRPr lang="ru-RU" dirty="0">
              <a:solidFill>
                <a:srgbClr val="181818"/>
              </a:solidFill>
              <a:latin typeface="Open Sans"/>
            </a:endParaRPr>
          </a:p>
          <a:p>
            <a:r>
              <a:rPr lang="ru-RU" dirty="0">
                <a:solidFill>
                  <a:srgbClr val="181818"/>
                </a:solidFill>
                <a:latin typeface="Times New Roman, serif"/>
              </a:rPr>
              <a:t>Контроль даёт необходимый эффект только тогда, когда проводится своевременно и систематически. Оценка должна быть объективной и справедливой. Контроль должен быть всесторонним и дифференцированным (охватывающим каждый узловой вопрос темы). Необходимо разъяснять, за что и как была выставлена оценка</a:t>
            </a:r>
            <a:endParaRPr lang="ru-RU" b="0" i="0" dirty="0">
              <a:solidFill>
                <a:srgbClr val="181818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280162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FC0D357-4F0B-461B-8E9D-B0C7CD4919D2}"/>
              </a:ext>
            </a:extLst>
          </p:cNvPr>
          <p:cNvSpPr/>
          <p:nvPr/>
        </p:nvSpPr>
        <p:spPr>
          <a:xfrm>
            <a:off x="3744036" y="317648"/>
            <a:ext cx="609600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преподавателя к проведению практического занятия 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B5F2524-03AB-4014-A74D-01821212BEDA}"/>
              </a:ext>
            </a:extLst>
          </p:cNvPr>
          <p:cNvSpPr/>
          <p:nvPr/>
        </p:nvSpPr>
        <p:spPr>
          <a:xfrm>
            <a:off x="722128" y="1716574"/>
            <a:ext cx="114698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Подготовка преподавателя к проведению практического занятия </a:t>
            </a:r>
            <a:r>
              <a:rPr lang="ru-RU" dirty="0"/>
              <a:t>на­чинается с изучения исходной документации (учебной программы, те­матического плана и т.д.) и заканчивается оформлением плана проведе­ния занятия.</a:t>
            </a:r>
          </a:p>
          <a:p>
            <a:r>
              <a:rPr lang="ru-RU" dirty="0"/>
              <a:t>На основе изучения исходной документации у преподавателя должно сложиться представление о целях и задачах практического занятия и о том объеме работ, который должен выполнить каждый обучающийся. Далее можно приступить к разработке содержания практического заня­тия. Для этого преподавателю (даже если он сам читает лекции по этому курсу) целесообразно вновь просмотреть содержание лекции с точки зрения предстоящего практического занятия. Необходимо выделить по­нятия, положения, закономерности, которые следует еще раз проиллюстрировать на конкретных задачах и упражнениях. Таким образом, произ­водится отбор содержания, подлежащего усвоению.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C2997D-1716-460D-A7CE-A9890F1C0DEE}"/>
              </a:ext>
            </a:extLst>
          </p:cNvPr>
          <p:cNvSpPr/>
          <p:nvPr/>
        </p:nvSpPr>
        <p:spPr>
          <a:xfrm>
            <a:off x="7862837" y="1485742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9133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FC0D357-4F0B-461B-8E9D-B0C7CD4919D2}"/>
              </a:ext>
            </a:extLst>
          </p:cNvPr>
          <p:cNvSpPr/>
          <p:nvPr/>
        </p:nvSpPr>
        <p:spPr>
          <a:xfrm>
            <a:off x="3744036" y="317648"/>
            <a:ext cx="609600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преподавателя к проведению практического занятия 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B5F2524-03AB-4014-A74D-01821212BEDA}"/>
              </a:ext>
            </a:extLst>
          </p:cNvPr>
          <p:cNvSpPr/>
          <p:nvPr/>
        </p:nvSpPr>
        <p:spPr>
          <a:xfrm>
            <a:off x="722128" y="1716574"/>
            <a:ext cx="114698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/>
              <a:t>Важнейшим элементом практического занятия является учебная за­дача (проблема), предлагаемая для решения. Преподаватель, подбирая примеры (задачи и логические задания) для практического занятия, дол­жен всякий раз ясно представлять дидактическую цель: привитие каких навыков и умений применительно к каждой задаче установить, каких усилий от обучающихся она потребует, в чем должно проявиться твор­чество студентов при решении данной задачи.</a:t>
            </a:r>
          </a:p>
          <a:p>
            <a:r>
              <a:rPr lang="ru-RU"/>
              <a:t>Основной недостаток практических занятий часто заключается в том, что набор решаемых на них задач состоит почти исключительно из про­стейших примеров. Это примеры с узкой областью применения, которые служат иллюстрацией одного правила и дают практику только в его при­менении. Такие примеры необходимы, без них не обойтись, но в меру, чтобы после освоения простых задач обучающиеся могли перейти к ре­шению более сложных, заслуживающих дальнейшей проработки.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C2997D-1716-460D-A7CE-A9890F1C0DEE}"/>
              </a:ext>
            </a:extLst>
          </p:cNvPr>
          <p:cNvSpPr/>
          <p:nvPr/>
        </p:nvSpPr>
        <p:spPr>
          <a:xfrm>
            <a:off x="7862837" y="1485742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7466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FC0D357-4F0B-461B-8E9D-B0C7CD4919D2}"/>
              </a:ext>
            </a:extLst>
          </p:cNvPr>
          <p:cNvSpPr/>
          <p:nvPr/>
        </p:nvSpPr>
        <p:spPr>
          <a:xfrm>
            <a:off x="3744036" y="317648"/>
            <a:ext cx="609600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преподавателя к проведению практического занятия 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B5F2524-03AB-4014-A74D-01821212BEDA}"/>
              </a:ext>
            </a:extLst>
          </p:cNvPr>
          <p:cNvSpPr/>
          <p:nvPr/>
        </p:nvSpPr>
        <p:spPr>
          <a:xfrm>
            <a:off x="722128" y="1716574"/>
            <a:ext cx="1146987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/>
              <a:t>Если студенты поймут, что все учебные возможности занятия исчер­паны, интерес к нему будет утрачен. Учитывая этот психологический момент, очень важно организовать занятие так, чтобы обучающиеся постоянно ощущали увеличение сложности выполняемых заданий. Это ведет к осознанию собственного успеха в учении и положительно моти­вирует их познавательную деятельность.</a:t>
            </a:r>
          </a:p>
          <a:p>
            <a:r>
              <a:rPr lang="ru-RU"/>
              <a:t>Преподаватель должен проводить занятие так, чтобы на всем его про­тяжении студенты были заняты напряженной творческой работой, по­исками правильных и точных решений, чтобы каждый получил воз­можность раскрыться, проявить свои способности. Поэтому при планиро­вании занятия и разработке индивидуальных заданий преподавателю важ­но учитывать подготовку и интересы каждого студента. Педагог в этом случае выступает в роли консультанта, способного вовремя оказать не­обходимую помощь, не подавляя самостоятельности и инициативы обу­чающегося. При такой организации практического занятия в аудитории не возникает мысли о том, что возможности его исчерпаны.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C2997D-1716-460D-A7CE-A9890F1C0DEE}"/>
              </a:ext>
            </a:extLst>
          </p:cNvPr>
          <p:cNvSpPr/>
          <p:nvPr/>
        </p:nvSpPr>
        <p:spPr>
          <a:xfrm>
            <a:off x="7862837" y="1485742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4256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FC0D357-4F0B-461B-8E9D-B0C7CD4919D2}"/>
              </a:ext>
            </a:extLst>
          </p:cNvPr>
          <p:cNvSpPr/>
          <p:nvPr/>
        </p:nvSpPr>
        <p:spPr>
          <a:xfrm>
            <a:off x="3744036" y="317648"/>
            <a:ext cx="609600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преподавателя к проведению практического занятия 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B5F2524-03AB-4014-A74D-01821212BEDA}"/>
              </a:ext>
            </a:extLst>
          </p:cNvPr>
          <p:cNvSpPr/>
          <p:nvPr/>
        </p:nvSpPr>
        <p:spPr>
          <a:xfrm>
            <a:off x="722128" y="1716574"/>
            <a:ext cx="1146987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/>
              <a:t>Если студенты поймут, что все учебные возможности занятия исчер­паны, интерес к нему будет утрачен. Учитывая этот психологический момент, очень важно организовать занятие так, чтобы обучающиеся постоянно ощущали увеличение сложности выполняемых заданий. Это ведет к осознанию собственного успеха в учении и положительно моти­вирует их познавательную деятельность.</a:t>
            </a:r>
          </a:p>
          <a:p>
            <a:r>
              <a:rPr lang="ru-RU"/>
              <a:t>Преподаватель должен проводить занятие так, чтобы на всем его про­тяжении студенты были заняты напряженной творческой работой, по­исками правильных и точных решений, чтобы каждый получил воз­можность раскрыться, проявить свои способности. Поэтому при планиро­вании занятия и разработке индивидуальных заданий преподавателю важ­но учитывать подготовку и интересы каждого студента. Педагог в этом случае выступает в роли консультанта, способного вовремя оказать не­обходимую помощь, не подавляя самостоятельности и инициативы обу­чающегося. При такой организации практического занятия в аудитории не возникает мысли о том, что возможности его исчерпаны.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C2997D-1716-460D-A7CE-A9890F1C0DEE}"/>
              </a:ext>
            </a:extLst>
          </p:cNvPr>
          <p:cNvSpPr/>
          <p:nvPr/>
        </p:nvSpPr>
        <p:spPr>
          <a:xfrm>
            <a:off x="7862837" y="1485742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839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FC0D357-4F0B-461B-8E9D-B0C7CD4919D2}"/>
              </a:ext>
            </a:extLst>
          </p:cNvPr>
          <p:cNvSpPr/>
          <p:nvPr/>
        </p:nvSpPr>
        <p:spPr>
          <a:xfrm>
            <a:off x="3744036" y="317648"/>
            <a:ext cx="609600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преподавателя к проведению практического занятия 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C2997D-1716-460D-A7CE-A9890F1C0DEE}"/>
              </a:ext>
            </a:extLst>
          </p:cNvPr>
          <p:cNvSpPr/>
          <p:nvPr/>
        </p:nvSpPr>
        <p:spPr>
          <a:xfrm>
            <a:off x="7862837" y="1485742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282A370-6AE7-46A8-A696-38C7DD0CCC47}"/>
              </a:ext>
            </a:extLst>
          </p:cNvPr>
          <p:cNvSpPr/>
          <p:nvPr/>
        </p:nvSpPr>
        <p:spPr>
          <a:xfrm>
            <a:off x="746760" y="1185040"/>
            <a:ext cx="1069848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Рекомендуется вначале давать студентам легкие задачи (логические задания), которые рассчитаны на репродуктивную деятельность, требу­ющую простого воспроизведения способов действия, данных на лекции для осмысления и закрепления в памяти. Такие задачи помогают контро­лировать правильность понимания обучающимися отдельных вопросов изученного материала небольшого объема (как правило, в пределах од­ной лекции). В этом случае преобладает решение задач по образцу, пред­ложенному на лекции.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Затем содержание учебных задач усложняется. Предлагаются задачи, рассчитанные на репродуктивно-преобразовательную деятельность, при которой обучающемуся нужно не только воспроизвести известный ему способ действий, но и дать анализ его целесообразности, высказать свои соображения, относящиеся к анализу условий задачи, выдвигаемых гипотез, полученных результатов. Этот тип задач по отдельным вопросам темы должен развивать умения и навыки применения изученных методов и контролировать их наличие у обучающихся.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В дальнейшем содержание задач (логических заданий) снова усложняется с таким расчетом, чтобы их решение требовало в начале отдельных элементов продуктивной деятельности, а затем — полностью продуктивной (творческой). Как правило, такие задачи в целом носят комплексный характер и предназначены для контроля глубины изучения материала темы или курса.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Выстраивая систему задач постепенно возрастающей сложности, преподаватель добивается усвоения студентами наиболее важных методов и приемов, характерных для данной учебной дисциплины.</a:t>
            </a:r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488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FC0D357-4F0B-461B-8E9D-B0C7CD4919D2}"/>
              </a:ext>
            </a:extLst>
          </p:cNvPr>
          <p:cNvSpPr/>
          <p:nvPr/>
        </p:nvSpPr>
        <p:spPr>
          <a:xfrm>
            <a:off x="3744036" y="317648"/>
            <a:ext cx="60960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b="1" dirty="0"/>
              <a:t>Подготовка преподавателя к проведению практического занятия включает: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C2997D-1716-460D-A7CE-A9890F1C0DEE}"/>
              </a:ext>
            </a:extLst>
          </p:cNvPr>
          <p:cNvSpPr/>
          <p:nvPr/>
        </p:nvSpPr>
        <p:spPr>
          <a:xfrm>
            <a:off x="7862837" y="1485742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64830FB-C70C-4CB8-95C6-76B24B919853}"/>
              </a:ext>
            </a:extLst>
          </p:cNvPr>
          <p:cNvSpPr/>
          <p:nvPr/>
        </p:nvSpPr>
        <p:spPr>
          <a:xfrm>
            <a:off x="586740" y="1077854"/>
            <a:ext cx="110185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вопросов, 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контролирующих знаний на понимание обучающимися теоретического материала, который был изложен на лекциях или изучен ими самостоятельно. Вопросы должны быть расположены в таком логическом порядке, чтобы в результате ответов на них у всех студентов создалась целостная теоретическая основа — костяк предстоящего заня­тия;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выбор материала для примеров и упражнений. 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Подбирая задачи, пре­ подаватель должен знать, почему он предлагает данную задачу, а не другую (выбор задачи не должен быть случайным); что из решения этой задачи должен извлечь обучающийся (предвидеть непосредственный практический результат решения выбранной задачи); что дает ее решение обучающемуся для овладения темой и дисциплиной в целом (рассматривать решение каждой задачи как очередную «ступеньку» обучения, забо­тясь о том, чтобы она была не слишком сложной, но и не легкоразрешимой);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решение подобранных задач самим преподавателем (каждая 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задача, предложенная обучающимся, должна быть предварительно решена и методически обработана);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подготовку выводов из решенной задачи, 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примеров из практики, где встречаются задачи подобного вида, разработку итогового выступления;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распределение времени, 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отведенного на 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занятие, на решение каждой задачи;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подбор иллюстративного материала (плакатов, схем),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необходимого для решения задач, продумывание расположения рисунков и записей на доске, а также различного рода демонстраций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409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екция &amp; практическое занятие">
            <a:extLst>
              <a:ext uri="{FF2B5EF4-FFF2-40B4-BE49-F238E27FC236}">
                <a16:creationId xmlns:a16="http://schemas.microsoft.com/office/drawing/2014/main" id="{490E963B-B587-48F3-87C6-E97439956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60" y="354842"/>
            <a:ext cx="11152534" cy="600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76A7B68-A313-45FF-A4C6-69CFAB405157}"/>
              </a:ext>
            </a:extLst>
          </p:cNvPr>
          <p:cNvSpPr/>
          <p:nvPr/>
        </p:nvSpPr>
        <p:spPr>
          <a:xfrm>
            <a:off x="4727101" y="6503158"/>
            <a:ext cx="7464899" cy="249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Подробнее: https://zaochnik.ru/blog/prakticheskoe-zanjatie-v-vuze-vidy-formy-tsel-i-zadachi-struktura/?ysclid=lzfbvyrziv448927383</a:t>
            </a:r>
          </a:p>
        </p:txBody>
      </p:sp>
    </p:spTree>
    <p:extLst>
      <p:ext uri="{BB962C8B-B14F-4D97-AF65-F5344CB8AC3E}">
        <p14:creationId xmlns:p14="http://schemas.microsoft.com/office/powerpoint/2010/main" val="26774039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FC0D357-4F0B-461B-8E9D-B0C7CD4919D2}"/>
              </a:ext>
            </a:extLst>
          </p:cNvPr>
          <p:cNvSpPr/>
          <p:nvPr/>
        </p:nvSpPr>
        <p:spPr>
          <a:xfrm>
            <a:off x="3744036" y="317648"/>
            <a:ext cx="6096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b="1" dirty="0"/>
              <a:t>Порядок проведения практического занятия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C2997D-1716-460D-A7CE-A9890F1C0DEE}"/>
              </a:ext>
            </a:extLst>
          </p:cNvPr>
          <p:cNvSpPr/>
          <p:nvPr/>
        </p:nvSpPr>
        <p:spPr>
          <a:xfrm>
            <a:off x="7862837" y="1485742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BCD902C-4317-4ECA-8CF5-36E0879EB695}"/>
              </a:ext>
            </a:extLst>
          </p:cNvPr>
          <p:cNvSpPr/>
          <p:nvPr/>
        </p:nvSpPr>
        <p:spPr>
          <a:xfrm>
            <a:off x="718782" y="800374"/>
            <a:ext cx="107544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правило, оно начинается с краткого вступительного слова и контрольных вопро­сов. Во вступительном слове преподаватель объявляет тему, цель и поря­док проведения занятия. Затем иногда полезно на экране в быстром тем­пе показать кадры, использованные лектором на предшествующем заня­тии, и тем самым восстановить в памяти обучающихся материал лек­ции, относящийся к данному занятию.</a:t>
            </a:r>
          </a:p>
          <a:p>
            <a:pPr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Затем рекомендуется поставить перед студентами ряд контрольных вопросов по теории. Ими преподаватель ориентирует обучающихся в том материале, который выносится на данное занятие. Методически правильно контрольный вопрос ставить перед всей группой, а затем после некото­рой паузы вызывать конкретного студента.</a:t>
            </a:r>
          </a:p>
          <a:p>
            <a:pPr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Практическое занятие может проводиться по разным схемам. В одном случае все обучающиеся решают задачи самостоятельно, а преподаватель, проходя по рядам, контролирует их работу. 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тех случаях, когда у боль­шинства студентов работа застопорилась, преподаватель может как бы прервать их и дать необходимые пояснения (частично-поисковый метод).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других случаях задачу решает и комментирует свое решение вызван­ный к доске студент под контролем преподавателя. Но и в этом случае задача педагога состоит в том, чтобы остальные студенты не механичес­ки переносили решение в свои тетради, а проявляли максимум самосто­ятельности, вдумчиво и с пониманием существа дела относились к разъяс­нениям, которые делает их товарищ или преподаватель, соединяя об­щие действия с собственной поисковой деятельностью.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1681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FC0D357-4F0B-461B-8E9D-B0C7CD4919D2}"/>
              </a:ext>
            </a:extLst>
          </p:cNvPr>
          <p:cNvSpPr/>
          <p:nvPr/>
        </p:nvSpPr>
        <p:spPr>
          <a:xfrm>
            <a:off x="3744036" y="317648"/>
            <a:ext cx="6096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/>
              <a:t>особенности проведения практического занятия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C2997D-1716-460D-A7CE-A9890F1C0DEE}"/>
              </a:ext>
            </a:extLst>
          </p:cNvPr>
          <p:cNvSpPr/>
          <p:nvPr/>
        </p:nvSpPr>
        <p:spPr>
          <a:xfrm>
            <a:off x="7862837" y="1485742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D7A61F8-1934-4335-B3F6-73D41CF138E7}"/>
              </a:ext>
            </a:extLst>
          </p:cNvPr>
          <p:cNvSpPr/>
          <p:nvPr/>
        </p:nvSpPr>
        <p:spPr>
          <a:xfrm>
            <a:off x="395786" y="1034408"/>
            <a:ext cx="114777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В начале занятия объявляются его тема, учебные цели и вопросы, осуществляется мотивационная подготовка обучающихся к предстоящей работе. Далее обязательно проводится инструктаж по технике безопас­ности. Преподаватель указывает меры предосторожности и правила безопасности при работе с электроустановками, источниками электромаг­нитных излучений, ядовитыми жидкостями и т.д. Обращается внимание на недопустимость вскрытия блоков, их замены, нарушения порядка выполнения операций по эксплуатации аппаратуры, указанного в эксп­луатационной документации. После инструктажа обучающиеся расписы­ваются в «журнале инструктажа по технике безопасности».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3609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FC0D357-4F0B-461B-8E9D-B0C7CD4919D2}"/>
              </a:ext>
            </a:extLst>
          </p:cNvPr>
          <p:cNvSpPr/>
          <p:nvPr/>
        </p:nvSpPr>
        <p:spPr>
          <a:xfrm>
            <a:off x="3744036" y="317648"/>
            <a:ext cx="6096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/>
              <a:t>особенности проведения практического занятия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C2997D-1716-460D-A7CE-A9890F1C0DEE}"/>
              </a:ext>
            </a:extLst>
          </p:cNvPr>
          <p:cNvSpPr/>
          <p:nvPr/>
        </p:nvSpPr>
        <p:spPr>
          <a:xfrm>
            <a:off x="7862837" y="1485742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03F3B1A-12A2-40A1-8D0E-FAC512B4B4B0}"/>
              </a:ext>
            </a:extLst>
          </p:cNvPr>
          <p:cNvSpPr/>
          <p:nvPr/>
        </p:nvSpPr>
        <p:spPr>
          <a:xfrm>
            <a:off x="409432" y="924216"/>
            <a:ext cx="1095915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Целесообразно проверить теоретические знания обучающихся по изу­чаемым образцам техники, сформированные на лекциях и в период са­мостоятельной подготовки.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После проверки знаний двух-трех обучающихся преподаватель объяв­ляет порядок проведения занятия. Выполнение всех структурных компо­нентов разбивается на этапы, для осуществления операций каждого эта­па определяется конкретное время. Учебные вопросы, основные этапы занятия, время, выделяемое на их выполнение, рекомендуется записать на доске.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Практическое занятие требует деления учебной группы на подгруппы (бригады). Это деление производится преподавателем накануне согласно заданию. В каждой подгруппе назначается старший из числа наиболее под­готовленных студентов. При этом на доске также целесообразно указать порядок взаимодействия подгрупп при отработке учебных вопросов (рас­пределение по рабочим местам, порядок смены и т.д.).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Основную часть занятия составляет практическая работа на местах. Обучающиеся выполняют действия на технике, используя инструкции по эксплуатации, практические руководства и другие учебные пособия. Они работают, как правило, самостоятельно, а преподаватель направ­ляет их деятельность на достижение учебных целей.</a:t>
            </a:r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922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FC0D357-4F0B-461B-8E9D-B0C7CD4919D2}"/>
              </a:ext>
            </a:extLst>
          </p:cNvPr>
          <p:cNvSpPr/>
          <p:nvPr/>
        </p:nvSpPr>
        <p:spPr>
          <a:xfrm>
            <a:off x="3744036" y="317648"/>
            <a:ext cx="6096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dirty="0"/>
              <a:t>особенности проведения практического занятия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C2997D-1716-460D-A7CE-A9890F1C0DEE}"/>
              </a:ext>
            </a:extLst>
          </p:cNvPr>
          <p:cNvSpPr/>
          <p:nvPr/>
        </p:nvSpPr>
        <p:spPr>
          <a:xfrm>
            <a:off x="7862837" y="1485742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03F3B1A-12A2-40A1-8D0E-FAC512B4B4B0}"/>
              </a:ext>
            </a:extLst>
          </p:cNvPr>
          <p:cNvSpPr/>
          <p:nvPr/>
        </p:nvSpPr>
        <p:spPr>
          <a:xfrm>
            <a:off x="409432" y="924216"/>
            <a:ext cx="1095915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Целесообразно проверить теоретические знания обучающихся по изу­чаемым образцам техники, сформированные на лекциях и в период са­мостоятельной подготовки.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После проверки знаний двух-трех обучающихся преподаватель объяв­ляет порядок проведения занятия. Выполнение всех структурных компо­нентов разбивается на этапы, для осуществления операций каждого эта­па определяется конкретное время. Учебные вопросы, основные этапы занятия, время, выделяемое на их выполнение, рекомендуется записать на доске.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Практическое занятие требует деления учебной группы на подгруппы (бригады). Это деление производится преподавателем накануне согласно заданию. В каждой подгруппе назначается старший из числа наиболее под­готовленных студентов. При этом на доске также целесообразно указать порядок взаимодействия подгрупп при отработке учебных вопросов (рас­пределение по рабочим местам, порядок смены и т.д.).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Основную часть занятия составляет практическая работа на местах. Обучающиеся выполняют действия на технике, используя инструкции по эксплуатации, практические руководства и другие учебные пособия. Они работают, как правило, самостоятельно, а преподаватель направ­ляет их деятельность на достижение учебных целей.</a:t>
            </a:r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5298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FC0D357-4F0B-461B-8E9D-B0C7CD4919D2}"/>
              </a:ext>
            </a:extLst>
          </p:cNvPr>
          <p:cNvSpPr/>
          <p:nvPr/>
        </p:nvSpPr>
        <p:spPr>
          <a:xfrm>
            <a:off x="3744036" y="317648"/>
            <a:ext cx="609600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2000" dirty="0"/>
              <a:t>особенности проведения практического занятия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C2997D-1716-460D-A7CE-A9890F1C0DEE}"/>
              </a:ext>
            </a:extLst>
          </p:cNvPr>
          <p:cNvSpPr/>
          <p:nvPr/>
        </p:nvSpPr>
        <p:spPr>
          <a:xfrm>
            <a:off x="7862837" y="1485742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E3644C0-FEF5-46F7-A2A0-2F8588AB919C}"/>
              </a:ext>
            </a:extLst>
          </p:cNvPr>
          <p:cNvSpPr/>
          <p:nvPr/>
        </p:nvSpPr>
        <p:spPr>
          <a:xfrm>
            <a:off x="698310" y="953028"/>
            <a:ext cx="1079537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В процессе занятия руководитель показывает методы, способы и при­емы выполнения действий, объясняет их последовательность, взаимо­связь, предостерегает от характерных ошибок (но не следует чрезмерно увлекаться показом своих действий). В некоторых случаях допускаемые обучающимися ошибки могут быть им хорошим, надолго запоминаю­щимся уроком. Главное, чтобы замеченные ошибки не приводили к на­рушениям техники безопасности, поломкам материальной части, к из­лишним затратам энергии, средств и материальных ценностей.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Для активизации работы целесообразно подготовить несколько про­блемных ситуаций, которые могут быть созданы в ходе занятия. После их разрешения проводится обсуждение, дается краткая оценка действий участвующих в ней студентов.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При организации практического занятия необходимо продумать сис­тему контролирования формируемых уровней знаний, систему оценок, выработать единые критерии для всех руководителей по определению сте­пени овладения нормативными действиями.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В процессе занятия преподаватель накапливает материал для подведе­ния итогов, которые желательно подводить сначала по подгруппам: указываются конкретные успехи и недостатки в работе обучающихся, — а затем со всей учебной группой. На последнем этапе отмечаются общие недостатки в работе и достигнутые успехи, пути дальнейшего совершен­ствования умений и навыков в период самостоятельной работы.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После подведения итогов преподаватель выдает задание на самостоя­тельную работу и отвечает на вопросы обучающихся. На этом практичес­кое занятие заканчивается.</a:t>
            </a:r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8506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олгГМУ_Обложка_Презентации_3.jpg"/>
          <p:cNvPicPr>
            <a:picLocks noChangeAspect="1"/>
          </p:cNvPicPr>
          <p:nvPr/>
        </p:nvPicPr>
        <p:blipFill>
          <a:blip r:embed="rId2" cstate="print"/>
          <a:srcRect t="15923" b="4459"/>
          <a:stretch>
            <a:fillRect/>
          </a:stretch>
        </p:blipFill>
        <p:spPr>
          <a:xfrm>
            <a:off x="-8096" y="0"/>
            <a:ext cx="12200095" cy="68597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3371" y="2284384"/>
            <a:ext cx="10363200" cy="881521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Pt sans"/>
                <a:cs typeface="Times New Roman" pitchFamily="18" charset="0"/>
              </a:rPr>
              <a:t>ОСОБЕННОСТИ</a:t>
            </a:r>
            <a:r>
              <a:rPr lang="ru-RU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ОРГАНИЗАЦИИ ПРАКТИЧЕСКИХ ЗАНЯТИЙ В РУСЛЕ ПЕРСОНАЛИЗАЦИИ</a:t>
            </a:r>
            <a:r>
              <a:rPr lang="ru-RU" sz="2800" dirty="0">
                <a:solidFill>
                  <a:srgbClr val="1317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84033" y="3779848"/>
            <a:ext cx="5572863" cy="2131291"/>
          </a:xfrm>
        </p:spPr>
        <p:txBody>
          <a:bodyPr>
            <a:noAutofit/>
          </a:bodyPr>
          <a:lstStyle/>
          <a:p>
            <a:pPr algn="r"/>
            <a:endParaRPr lang="ru-RU" sz="1867" b="1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endParaRPr lang="ru-RU" sz="1867" b="1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endParaRPr lang="en-US" sz="1867" b="1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r>
              <a:rPr lang="ru-RU" sz="1867" dirty="0">
                <a:solidFill>
                  <a:srgbClr val="E5C78C"/>
                </a:solidFill>
                <a:latin typeface="PT Sans" panose="020B0503020203020204" pitchFamily="34" charset="-52"/>
                <a:cs typeface="Times New Roman" pitchFamily="18" charset="0"/>
              </a:rPr>
              <a:t>д-р мед. наук, профессор</a:t>
            </a:r>
            <a:endParaRPr lang="en-US" sz="1867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r>
              <a:rPr lang="ru-RU" sz="1867" b="1" dirty="0">
                <a:solidFill>
                  <a:srgbClr val="E5C78C"/>
                </a:solidFill>
                <a:latin typeface="PT Sans" panose="020B0503020203020204" pitchFamily="34" charset="-52"/>
                <a:cs typeface="Times New Roman" pitchFamily="18" charset="0"/>
              </a:rPr>
              <a:t>ИВАНОВА ОЛЬГА ПАВЛОВНА</a:t>
            </a:r>
          </a:p>
        </p:txBody>
      </p:sp>
      <p:pic>
        <p:nvPicPr>
          <p:cNvPr id="5" name="Рисунок 4" descr="ВолгГМУ_Эмблема-0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252" y="477483"/>
            <a:ext cx="1395384" cy="139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7329" y="6023446"/>
            <a:ext cx="2237279" cy="7487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3" b="1" i="1" dirty="0">
                <a:solidFill>
                  <a:srgbClr val="E5C78C"/>
                </a:solidFill>
                <a:latin typeface="PT Sans" panose="020B0503020203020204" pitchFamily="34" charset="-52"/>
              </a:rPr>
              <a:t>volgmed.ru</a:t>
            </a:r>
            <a:endParaRPr lang="ru-RU" sz="2133" b="1" i="1" dirty="0">
              <a:solidFill>
                <a:srgbClr val="E5C78C"/>
              </a:solidFill>
              <a:latin typeface="PT Sans" panose="020B0503020203020204" pitchFamily="34" charset="-52"/>
            </a:endParaRPr>
          </a:p>
          <a:p>
            <a:r>
              <a:rPr lang="en-US" sz="2133" b="1" i="1" dirty="0">
                <a:solidFill>
                  <a:srgbClr val="E5C78C"/>
                </a:solidFill>
                <a:latin typeface="PT Sans" panose="020B0503020203020204" pitchFamily="34" charset="-52"/>
              </a:rPr>
              <a:t>nomusvolgmed.ru</a:t>
            </a:r>
            <a:endParaRPr lang="ru-RU" sz="2133" b="1" i="1" dirty="0">
              <a:solidFill>
                <a:srgbClr val="E5C78C"/>
              </a:solidFill>
              <a:latin typeface="PT Sans" panose="020B0503020203020204" pitchFamily="34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D8FE022-CB4E-42F3-8A6F-BEEAABEC9B25}"/>
              </a:ext>
            </a:extLst>
          </p:cNvPr>
          <p:cNvSpPr/>
          <p:nvPr/>
        </p:nvSpPr>
        <p:spPr>
          <a:xfrm>
            <a:off x="5004394" y="6098243"/>
            <a:ext cx="2177263" cy="66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67" b="1" dirty="0">
                <a:solidFill>
                  <a:srgbClr val="E5C78C"/>
                </a:solidFill>
                <a:latin typeface="PT Sans" panose="020B0503020203020204" pitchFamily="34" charset="-52"/>
              </a:rPr>
              <a:t> 2024 г.</a:t>
            </a:r>
          </a:p>
          <a:p>
            <a:pPr algn="ctr"/>
            <a:r>
              <a:rPr lang="ru-RU" sz="1867" b="1" dirty="0">
                <a:solidFill>
                  <a:srgbClr val="E5C78C"/>
                </a:solidFill>
                <a:latin typeface="PT Sans" panose="020B0503020203020204" pitchFamily="34" charset="-52"/>
              </a:rPr>
              <a:t>Волгоград, Россия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31535526-167A-4382-9F83-3CA7F134AD60}"/>
              </a:ext>
            </a:extLst>
          </p:cNvPr>
          <p:cNvSpPr txBox="1">
            <a:spLocks/>
          </p:cNvSpPr>
          <p:nvPr/>
        </p:nvSpPr>
        <p:spPr>
          <a:xfrm>
            <a:off x="1114624" y="2333402"/>
            <a:ext cx="10363200" cy="88152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333"/>
              </a:lnSpc>
            </a:pPr>
            <a:endParaRPr lang="ru-RU" sz="5333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3DD4CC2-B557-49CB-BA6B-140355FED53E}"/>
              </a:ext>
            </a:extLst>
          </p:cNvPr>
          <p:cNvSpPr txBox="1">
            <a:spLocks/>
          </p:cNvSpPr>
          <p:nvPr/>
        </p:nvSpPr>
        <p:spPr>
          <a:xfrm>
            <a:off x="7348928" y="371734"/>
            <a:ext cx="4893568" cy="88152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endParaRPr lang="ru-RU" sz="1467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857AE9E9-5E73-4902-906B-B9A4861CEFB8}"/>
              </a:ext>
            </a:extLst>
          </p:cNvPr>
          <p:cNvSpPr txBox="1">
            <a:spLocks/>
          </p:cNvSpPr>
          <p:nvPr/>
        </p:nvSpPr>
        <p:spPr>
          <a:xfrm>
            <a:off x="4306995" y="1771844"/>
            <a:ext cx="3572059" cy="59874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67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F40958B-5A65-4539-B0B8-A705CD28DFDC}"/>
              </a:ext>
            </a:extLst>
          </p:cNvPr>
          <p:cNvSpPr txBox="1">
            <a:spLocks/>
          </p:cNvSpPr>
          <p:nvPr/>
        </p:nvSpPr>
        <p:spPr>
          <a:xfrm>
            <a:off x="1577636" y="151173"/>
            <a:ext cx="10422941" cy="208419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67" b="1" dirty="0">
                <a:solidFill>
                  <a:srgbClr val="E5C78C"/>
                </a:solidFill>
                <a:latin typeface="Pt sans"/>
                <a:cs typeface="Times New Roman" pitchFamily="18" charset="0"/>
              </a:rPr>
              <a:t>ФГБОУ ВО «ВОЛГОГРАДСКИЙ ГОСУДАРСТВЕННЫЙ</a:t>
            </a:r>
          </a:p>
          <a:p>
            <a:r>
              <a:rPr lang="ru-RU" sz="1467" b="1" dirty="0">
                <a:solidFill>
                  <a:srgbClr val="E5C78C"/>
                </a:solidFill>
                <a:latin typeface="Pt sans"/>
                <a:cs typeface="Times New Roman" pitchFamily="18" charset="0"/>
              </a:rPr>
              <a:t>МЕДИЦИНСКИЙ УНИВЕРСИТЕТ» МИНИСТЕРСТВА ЗДРАВООХРАНЕНИЯ РОССИЙСКОЙ ФЕДЕРАЦИИ</a:t>
            </a:r>
            <a:endParaRPr lang="ru-RU" sz="2500" dirty="0"/>
          </a:p>
          <a:p>
            <a:r>
              <a:rPr lang="ru-RU" sz="1800" dirty="0"/>
              <a:t>Институт общественного здоровья имени Н.П. Григоренко</a:t>
            </a:r>
          </a:p>
          <a:p>
            <a:r>
              <a:rPr lang="ru-RU" sz="1800" dirty="0"/>
              <a:t>Центр дополнительного образования</a:t>
            </a:r>
          </a:p>
          <a:p>
            <a:pPr>
              <a:lnSpc>
                <a:spcPct val="120000"/>
              </a:lnSpc>
            </a:pPr>
            <a:endParaRPr lang="ru-RU" sz="1467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1922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375014D-DC23-4176-8C0B-7D135B2EE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4" y="205764"/>
            <a:ext cx="9129486" cy="623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8414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8DC8BDF-EA07-4CBB-A5CA-47B9B8A146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3" r="9849" b="13382"/>
          <a:stretch/>
        </p:blipFill>
        <p:spPr bwMode="auto">
          <a:xfrm>
            <a:off x="420915" y="999059"/>
            <a:ext cx="4325255" cy="540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2932E54-77BF-4543-B0D2-5C90777DC23C}"/>
              </a:ext>
            </a:extLst>
          </p:cNvPr>
          <p:cNvSpPr/>
          <p:nvPr/>
        </p:nvSpPr>
        <p:spPr>
          <a:xfrm>
            <a:off x="4920343" y="1298699"/>
            <a:ext cx="622662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42D37"/>
                </a:solidFill>
                <a:latin typeface="Rubik"/>
              </a:rPr>
              <a:t>Характеристики: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142D37"/>
                </a:solidFill>
                <a:latin typeface="Rubik"/>
              </a:rPr>
              <a:t>Микросенсоры</a:t>
            </a:r>
            <a:r>
              <a:rPr lang="ru-RU" dirty="0">
                <a:solidFill>
                  <a:srgbClr val="142D37"/>
                </a:solidFill>
                <a:latin typeface="Rubik"/>
              </a:rPr>
              <a:t> отслеживают выполнение вмешательств с отображением на виртуальной модели в реальном времени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42D37"/>
                </a:solidFill>
                <a:latin typeface="Rubik"/>
              </a:rPr>
              <a:t>Мобильная стоматологическая установка позволяет отрабатывать манипуляции на реальной модели челюсти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42D37"/>
                </a:solidFill>
                <a:latin typeface="Rubik"/>
              </a:rPr>
              <a:t>Уникальное программное обеспечение отображает положение реальных инструментов на 3D-модели челюсти и отслеживает точность выполнения с использованием технологии электромагнитного трекинга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142D37"/>
                </a:solidFill>
                <a:latin typeface="Rubik"/>
              </a:rPr>
              <a:t>NEW! </a:t>
            </a:r>
            <a:r>
              <a:rPr lang="ru-RU" dirty="0">
                <a:solidFill>
                  <a:srgbClr val="142D37"/>
                </a:solidFill>
                <a:latin typeface="Rubik"/>
              </a:rPr>
              <a:t>Добавлена кнопка автоматического удаления воды: жидкость, которая попадает в фантом головы при работе, отсасывается пневматикой при нажатии на кнопку на столике ассистента</a:t>
            </a:r>
            <a:endParaRPr lang="ru-RU" b="0" i="0" dirty="0">
              <a:solidFill>
                <a:srgbClr val="142D37"/>
              </a:solidFill>
              <a:effectLst/>
              <a:latin typeface="Rubik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D94D4E0-AD9C-4150-B2F1-2133D4131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258" y="197907"/>
            <a:ext cx="11103428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000" dirty="0">
                <a:solidFill>
                  <a:srgbClr val="142D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142D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ибридная стоматологическая установка-симулятор для отработки и объективной оценки стоматологических навыков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9602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1BCAAF3-C8B5-4B91-9ABA-50B387BC9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61" y="0"/>
            <a:ext cx="3854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DD2D3C8-EA45-424C-9AE7-C270D9375E26}"/>
              </a:ext>
            </a:extLst>
          </p:cNvPr>
          <p:cNvSpPr/>
          <p:nvPr/>
        </p:nvSpPr>
        <p:spPr>
          <a:xfrm>
            <a:off x="4659086" y="671691"/>
            <a:ext cx="753291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42D37"/>
                </a:solidFill>
                <a:latin typeface="Rubik"/>
              </a:rPr>
              <a:t>Тренажер имеет </a:t>
            </a:r>
            <a:r>
              <a:rPr lang="ru-RU" b="1" dirty="0">
                <a:solidFill>
                  <a:srgbClr val="142D37"/>
                </a:solidFill>
                <a:latin typeface="Rubik"/>
              </a:rPr>
              <a:t>программное обеспечение</a:t>
            </a:r>
            <a:r>
              <a:rPr lang="ru-RU" dirty="0">
                <a:solidFill>
                  <a:srgbClr val="142D37"/>
                </a:solidFill>
                <a:latin typeface="Rubik"/>
              </a:rPr>
              <a:t> для обучения, самоконтроля и аккредитации.</a:t>
            </a:r>
          </a:p>
          <a:p>
            <a:r>
              <a:rPr lang="ru-RU" dirty="0">
                <a:solidFill>
                  <a:srgbClr val="142D37"/>
                </a:solidFill>
                <a:latin typeface="Rubik"/>
              </a:rPr>
              <a:t>Готовый набор уроков по таким навыкам, как: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42D37"/>
                </a:solidFill>
                <a:latin typeface="Rubik"/>
              </a:rPr>
              <a:t>Анестезия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42D37"/>
                </a:solidFill>
                <a:latin typeface="Rubik"/>
              </a:rPr>
              <a:t>Ортопедическая стоматология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42D37"/>
                </a:solidFill>
                <a:latin typeface="Rubik"/>
              </a:rPr>
              <a:t>Терапевтическая стоматология</a:t>
            </a:r>
          </a:p>
          <a:p>
            <a:r>
              <a:rPr lang="ru-RU" dirty="0">
                <a:solidFill>
                  <a:srgbClr val="142D37"/>
                </a:solidFill>
                <a:latin typeface="Rubik"/>
              </a:rPr>
              <a:t>Каждый урок представляет собой законченный модуль с данными анамнеза, изображениями, наглядными инструкциями и видео-роликами по выполнению манипуляций.</a:t>
            </a:r>
          </a:p>
          <a:p>
            <a:r>
              <a:rPr lang="ru-RU" dirty="0">
                <a:solidFill>
                  <a:srgbClr val="142D37"/>
                </a:solidFill>
                <a:latin typeface="Rubik"/>
              </a:rPr>
              <a:t>Модуль </a:t>
            </a:r>
            <a:r>
              <a:rPr lang="ru-RU" b="1" dirty="0">
                <a:solidFill>
                  <a:srgbClr val="142D37"/>
                </a:solidFill>
                <a:latin typeface="Rubik"/>
              </a:rPr>
              <a:t>Анестезия</a:t>
            </a:r>
            <a:r>
              <a:rPr lang="ru-RU" dirty="0">
                <a:solidFill>
                  <a:srgbClr val="142D37"/>
                </a:solidFill>
                <a:latin typeface="Rubik"/>
              </a:rPr>
              <a:t> представлен интерактивным опросником, где в режиме «живого» чата обучающийся собирает анамнез у виртуального пациента.</a:t>
            </a:r>
          </a:p>
          <a:p>
            <a:r>
              <a:rPr lang="ru-RU" dirty="0">
                <a:solidFill>
                  <a:srgbClr val="142D37"/>
                </a:solidFill>
                <a:latin typeface="Rubik"/>
              </a:rPr>
              <a:t>По результатам этого опроса происходит выбор типа анестезии, препарата и т.д., а программное обеспечение оценивает правильность выбора каждого параметра и указывает на ошибки в ходе сбора анамнеза.</a:t>
            </a:r>
          </a:p>
          <a:p>
            <a:r>
              <a:rPr lang="ru-RU" dirty="0">
                <a:solidFill>
                  <a:srgbClr val="142D37"/>
                </a:solidFill>
                <a:latin typeface="Rubik"/>
              </a:rPr>
              <a:t>Весь процесс тренинга фиксируется на камеру, а видео-файл сохраняется за каждым пользователем. Его можно просмотреть в библиотеке и использовать для дебрифинга.</a:t>
            </a:r>
          </a:p>
          <a:p>
            <a:r>
              <a:rPr lang="ru-RU" dirty="0">
                <a:solidFill>
                  <a:srgbClr val="142D37"/>
                </a:solidFill>
                <a:latin typeface="Rubik"/>
              </a:rPr>
              <a:t>Программное обеспечение имеет встроенный </a:t>
            </a:r>
            <a:r>
              <a:rPr lang="ru-RU" b="1" dirty="0">
                <a:solidFill>
                  <a:srgbClr val="142D37"/>
                </a:solidFill>
                <a:latin typeface="Rubik"/>
              </a:rPr>
              <a:t>редактор уроков</a:t>
            </a:r>
            <a:r>
              <a:rPr lang="ru-RU" dirty="0">
                <a:solidFill>
                  <a:srgbClr val="142D37"/>
                </a:solidFill>
                <a:latin typeface="Rubik"/>
              </a:rPr>
              <a:t>, позволяющий преподавателю самостоятельно создавать и редактировать уроки, подстраивая тренажер под индивидуальные потребности каждого пользователя.</a:t>
            </a:r>
            <a:endParaRPr lang="ru-RU" b="0" i="0" dirty="0">
              <a:solidFill>
                <a:srgbClr val="142D37"/>
              </a:solidFill>
              <a:effectLst/>
              <a:latin typeface="Rubik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8BBD9C2-1DA9-4A1B-8D96-03A0F18F4C94}"/>
              </a:ext>
            </a:extLst>
          </p:cNvPr>
          <p:cNvSpPr/>
          <p:nvPr/>
        </p:nvSpPr>
        <p:spPr>
          <a:xfrm>
            <a:off x="798286" y="108020"/>
            <a:ext cx="1098731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42D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Многофункциональный стоматологический тренажер с расширенным функционалом, библиотекой уроков и конструктором клинических случаев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0721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AAA5AAB-3EEC-4734-89CC-06203D9939DD}"/>
              </a:ext>
            </a:extLst>
          </p:cNvPr>
          <p:cNvSpPr/>
          <p:nvPr/>
        </p:nvSpPr>
        <p:spPr>
          <a:xfrm>
            <a:off x="1132763" y="1481751"/>
            <a:ext cx="107817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E5C78C"/>
                </a:solidFill>
                <a:latin typeface="Pt sans"/>
                <a:cs typeface="Times New Roman" pitchFamily="18" charset="0"/>
              </a:rPr>
              <a:t>ПРАКТИЧЕСКИЕ ЗАНЯТИЯ В РУСЛЕ ПЕРСОНАЛИЗАЦИИ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777827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FC0D357-4F0B-461B-8E9D-B0C7CD4919D2}"/>
              </a:ext>
            </a:extLst>
          </p:cNvPr>
          <p:cNvSpPr/>
          <p:nvPr/>
        </p:nvSpPr>
        <p:spPr>
          <a:xfrm>
            <a:off x="3248167" y="141405"/>
            <a:ext cx="759725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практических занятий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обучения студентов стоматологического факультета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CF36F5D-4044-48DD-B14F-B167DCB8570C}"/>
              </a:ext>
            </a:extLst>
          </p:cNvPr>
          <p:cNvSpPr>
            <a:spLocks noChangeArrowheads="1"/>
          </p:cNvSpPr>
          <p:nvPr/>
        </p:nvSpPr>
        <p:spPr bwMode="auto">
          <a:xfrm rot="10800000" flipH="1" flipV="1">
            <a:off x="441278" y="790898"/>
            <a:ext cx="6605516" cy="58847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000" b="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 </a:t>
            </a:r>
            <a:r>
              <a:rPr kumimoji="0" lang="ru-RU" altLang="ru-RU" sz="2000" b="0" i="0" u="sng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самостоятельная работа</a:t>
            </a:r>
            <a:r>
              <a:rPr kumimoji="0" lang="ru-RU" altLang="ru-RU" sz="2000" b="0" i="0" u="sng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000" b="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контрольных работ и проверочных упражнений;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000" b="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лабораторные работы</a:t>
            </a:r>
            <a:r>
              <a:rPr kumimoji="0" lang="ru-RU" altLang="ru-RU" sz="2000" b="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000" b="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практические исследования</a:t>
            </a:r>
            <a:r>
              <a:rPr kumimoji="0" lang="ru-RU" altLang="ru-RU" sz="2000" b="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и эксперименты;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000" b="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дискуссии;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000" b="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круглые столы;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000" b="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групповые </a:t>
            </a:r>
            <a:r>
              <a:rPr kumimoji="0" lang="ru-RU" altLang="ru-RU" sz="2000" b="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семинарские занятия</a:t>
            </a:r>
            <a:r>
              <a:rPr kumimoji="0" lang="ru-RU" altLang="ru-RU" sz="2000" b="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исследовательские практикумы;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проблемных кейсов;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деловые игры;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обучающий тренинг.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классы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1BC6CF-06EA-43B2-9168-5545B94897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3"/>
          <a:stretch/>
        </p:blipFill>
        <p:spPr>
          <a:xfrm>
            <a:off x="5836693" y="2554368"/>
            <a:ext cx="6141492" cy="398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474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5727D35-4D2A-41DD-92A0-3E8897E9D2B7}"/>
              </a:ext>
            </a:extLst>
          </p:cNvPr>
          <p:cNvSpPr/>
          <p:nvPr/>
        </p:nvSpPr>
        <p:spPr>
          <a:xfrm>
            <a:off x="3048000" y="58847"/>
            <a:ext cx="91440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100" dirty="0" err="1">
                <a:solidFill>
                  <a:srgbClr val="FF0000"/>
                </a:solidFill>
                <a:latin typeface="Verdana" panose="020B0604030504040204" pitchFamily="34" charset="0"/>
              </a:rPr>
              <a:t>Тьюториал</a:t>
            </a:r>
            <a:r>
              <a:rPr lang="ru-RU" sz="2100" dirty="0">
                <a:solidFill>
                  <a:srgbClr val="4A4646"/>
                </a:solidFill>
                <a:latin typeface="Verdana" panose="020B0604030504040204" pitchFamily="34" charset="0"/>
              </a:rPr>
              <a:t> - это групповое практическое занятие, </a:t>
            </a:r>
            <a:r>
              <a:rPr lang="ru-RU" sz="2100" dirty="0" err="1">
                <a:solidFill>
                  <a:srgbClr val="4A4646"/>
                </a:solidFill>
                <a:latin typeface="Verdana" panose="020B0604030504040204" pitchFamily="34" charset="0"/>
              </a:rPr>
              <a:t>дополняюще</a:t>
            </a:r>
            <a:r>
              <a:rPr lang="ru-RU" sz="2100" dirty="0">
                <a:solidFill>
                  <a:srgbClr val="4A4646"/>
                </a:solidFill>
                <a:latin typeface="Verdana" panose="020B0604030504040204" pitchFamily="34" charset="0"/>
              </a:rPr>
              <a:t> самостоятельные занятия при обучении по дистанционной технологии или технологии комбинированного обучения (</a:t>
            </a:r>
            <a:r>
              <a:rPr lang="ru-RU" sz="2100" dirty="0" err="1">
                <a:solidFill>
                  <a:srgbClr val="4A4646"/>
                </a:solidFill>
                <a:latin typeface="Verdana" panose="020B0604030504040204" pitchFamily="34" charset="0"/>
              </a:rPr>
              <a:t>blended</a:t>
            </a:r>
            <a:r>
              <a:rPr lang="ru-RU" sz="2100" dirty="0">
                <a:solidFill>
                  <a:srgbClr val="4A4646"/>
                </a:solidFill>
                <a:latin typeface="Verdana" panose="020B0604030504040204" pitchFamily="34" charset="0"/>
              </a:rPr>
              <a:t> </a:t>
            </a:r>
            <a:r>
              <a:rPr lang="ru-RU" sz="2100" dirty="0" err="1">
                <a:solidFill>
                  <a:srgbClr val="4A4646"/>
                </a:solidFill>
                <a:latin typeface="Verdana" panose="020B0604030504040204" pitchFamily="34" charset="0"/>
              </a:rPr>
              <a:t>learning</a:t>
            </a:r>
            <a:r>
              <a:rPr lang="ru-RU" sz="2100" dirty="0">
                <a:solidFill>
                  <a:srgbClr val="4A4646"/>
                </a:solidFill>
                <a:latin typeface="Verdana" panose="020B0604030504040204" pitchFamily="34" charset="0"/>
              </a:rPr>
              <a:t>). Может продолжаться от 3 до 6 часов. Тьютор выясняет возникшие при самостоятельных </a:t>
            </a:r>
            <a:r>
              <a:rPr lang="ru-RU" sz="2100" dirty="0" err="1">
                <a:solidFill>
                  <a:srgbClr val="4A4646"/>
                </a:solidFill>
                <a:latin typeface="Verdana" panose="020B0604030504040204" pitchFamily="34" charset="0"/>
              </a:rPr>
              <a:t>зянятиях</a:t>
            </a:r>
            <a:r>
              <a:rPr lang="ru-RU" sz="2100" dirty="0">
                <a:solidFill>
                  <a:srgbClr val="4A4646"/>
                </a:solidFill>
                <a:latin typeface="Verdana" panose="020B0604030504040204" pitchFamily="34" charset="0"/>
              </a:rPr>
              <a:t> проблемы и даёт задания, позволяющие попрактиковаться и освоить новые знания, обменяться опытом с коллегами. На </a:t>
            </a:r>
            <a:r>
              <a:rPr lang="ru-RU" sz="2100" dirty="0" err="1">
                <a:solidFill>
                  <a:srgbClr val="4A4646"/>
                </a:solidFill>
                <a:latin typeface="Verdana" panose="020B0604030504040204" pitchFamily="34" charset="0"/>
              </a:rPr>
              <a:t>тьюториалах</a:t>
            </a:r>
            <a:r>
              <a:rPr lang="ru-RU" sz="2100" dirty="0">
                <a:solidFill>
                  <a:srgbClr val="4A4646"/>
                </a:solidFill>
                <a:latin typeface="Verdana" panose="020B0604030504040204" pitchFamily="34" charset="0"/>
              </a:rPr>
              <a:t> применяются активные методы обучения: групповые дискуссии, деловые игры, тренинги, мозговой штурм. По сути - это лёгкая форма тренинга, в которой под руководством тьютора другие </a:t>
            </a:r>
            <a:r>
              <a:rPr lang="ru-RU" sz="2100" dirty="0" err="1">
                <a:solidFill>
                  <a:srgbClr val="4A4646"/>
                </a:solidFill>
                <a:latin typeface="Verdana" panose="020B0604030504040204" pitchFamily="34" charset="0"/>
              </a:rPr>
              <a:t>участиники</a:t>
            </a:r>
            <a:r>
              <a:rPr lang="ru-RU" sz="2100" dirty="0">
                <a:solidFill>
                  <a:srgbClr val="4A4646"/>
                </a:solidFill>
                <a:latin typeface="Verdana" panose="020B0604030504040204" pitchFamily="34" charset="0"/>
              </a:rPr>
              <a:t> помогают Вам освоить полученные знания.</a:t>
            </a:r>
          </a:p>
          <a:p>
            <a:pPr fontAlgn="base"/>
            <a:r>
              <a:rPr lang="ru-RU" sz="2100" dirty="0">
                <a:solidFill>
                  <a:srgbClr val="4A4646"/>
                </a:solidFill>
                <a:latin typeface="Verdana" panose="020B0604030504040204" pitchFamily="34" charset="0"/>
              </a:rPr>
              <a:t>На хорошем </a:t>
            </a:r>
            <a:r>
              <a:rPr lang="ru-RU" sz="2100" dirty="0" err="1">
                <a:solidFill>
                  <a:srgbClr val="4A4646"/>
                </a:solidFill>
                <a:latin typeface="Verdana" panose="020B0604030504040204" pitchFamily="34" charset="0"/>
              </a:rPr>
              <a:t>тьюториале</a:t>
            </a:r>
            <a:r>
              <a:rPr lang="ru-RU" sz="2100" dirty="0">
                <a:solidFill>
                  <a:srgbClr val="4A4646"/>
                </a:solidFill>
                <a:latin typeface="Verdana" panose="020B0604030504040204" pitchFamily="34" charset="0"/>
              </a:rPr>
              <a:t> можно устранить пробелы в знаниях, разобраться в непонятных темах и научиться применять полученные </a:t>
            </a:r>
            <a:r>
              <a:rPr lang="ru-RU" sz="2100" dirty="0" err="1">
                <a:solidFill>
                  <a:srgbClr val="4A4646"/>
                </a:solidFill>
                <a:latin typeface="Verdana" panose="020B0604030504040204" pitchFamily="34" charset="0"/>
              </a:rPr>
              <a:t>самомтоятельно</a:t>
            </a:r>
            <a:r>
              <a:rPr lang="ru-RU" sz="2100" dirty="0">
                <a:solidFill>
                  <a:srgbClr val="4A4646"/>
                </a:solidFill>
                <a:latin typeface="Verdana" panose="020B0604030504040204" pitchFamily="34" charset="0"/>
              </a:rPr>
              <a:t> знания. Однако, надо быть готовым к тому, что сначала надо получить знания, подготовиться, чтобы стать равноправным участником дискуссий и групповой работы.</a:t>
            </a:r>
            <a:endParaRPr lang="ru-RU" sz="2100" b="0" i="0" dirty="0">
              <a:solidFill>
                <a:srgbClr val="4A4646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3405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756B99E0-8F0A-4957-8D3B-B2732F980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7374"/>
            <a:ext cx="6777990" cy="451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A3244BB-FFCB-4388-8D5B-428BAA6EA398}"/>
              </a:ext>
            </a:extLst>
          </p:cNvPr>
          <p:cNvSpPr/>
          <p:nvPr/>
        </p:nvSpPr>
        <p:spPr>
          <a:xfrm>
            <a:off x="274320" y="277714"/>
            <a:ext cx="116433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Отдалённым предшественником </a:t>
            </a:r>
            <a:r>
              <a:rPr lang="ru-RU" sz="2400" b="1" dirty="0"/>
              <a:t>мастер</a:t>
            </a:r>
            <a:r>
              <a:rPr lang="ru-RU" sz="2400" dirty="0"/>
              <a:t>-</a:t>
            </a:r>
            <a:r>
              <a:rPr lang="ru-RU" sz="2400" b="1" dirty="0"/>
              <a:t>класса</a:t>
            </a:r>
            <a:r>
              <a:rPr lang="ru-RU" sz="2400" dirty="0"/>
              <a:t> можно считать методику преподавания софитов в Древней Греции. Демонстрация своего мастерства софистом ученикам в присутствии публики сочеталась с детальной проработкой выступлений самих учеников преподавателем</a:t>
            </a:r>
            <a:r>
              <a:rPr lang="ru-RU" dirty="0"/>
              <a:t>. 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1A71C30-FC5E-4CB9-B5CB-667E22A9D8D0}"/>
              </a:ext>
            </a:extLst>
          </p:cNvPr>
          <p:cNvSpPr/>
          <p:nvPr/>
        </p:nvSpPr>
        <p:spPr>
          <a:xfrm>
            <a:off x="2166459" y="6488668"/>
            <a:ext cx="2789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Сократ и ученики Сократа</a:t>
            </a:r>
          </a:p>
        </p:txBody>
      </p:sp>
    </p:spTree>
    <p:extLst>
      <p:ext uri="{BB962C8B-B14F-4D97-AF65-F5344CB8AC3E}">
        <p14:creationId xmlns:p14="http://schemas.microsoft.com/office/powerpoint/2010/main" val="12634866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C7C48B2-A40C-428F-BA06-E89C1A52E096}"/>
              </a:ext>
            </a:extLst>
          </p:cNvPr>
          <p:cNvSpPr/>
          <p:nvPr/>
        </p:nvSpPr>
        <p:spPr>
          <a:xfrm>
            <a:off x="624840" y="702052"/>
            <a:ext cx="115671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333333"/>
                </a:solidFill>
                <a:latin typeface="YS Text"/>
              </a:rPr>
              <a:t>Мастер</a:t>
            </a:r>
            <a:r>
              <a:rPr lang="ru-RU" sz="3200" dirty="0">
                <a:solidFill>
                  <a:srgbClr val="333333"/>
                </a:solidFill>
                <a:latin typeface="YS Text"/>
              </a:rPr>
              <a:t>-</a:t>
            </a:r>
            <a:r>
              <a:rPr lang="ru-RU" sz="3200" b="1" dirty="0">
                <a:solidFill>
                  <a:srgbClr val="333333"/>
                </a:solidFill>
                <a:latin typeface="YS Text"/>
              </a:rPr>
              <a:t>класс</a:t>
            </a:r>
            <a:r>
              <a:rPr lang="ru-RU" sz="3200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sz="3200" b="1" dirty="0">
                <a:solidFill>
                  <a:srgbClr val="333333"/>
                </a:solidFill>
                <a:latin typeface="YS Text"/>
              </a:rPr>
              <a:t>отличается</a:t>
            </a:r>
            <a:r>
              <a:rPr lang="ru-RU" sz="3200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sz="3200" b="1" dirty="0">
                <a:solidFill>
                  <a:srgbClr val="333333"/>
                </a:solidFill>
                <a:latin typeface="YS Text"/>
              </a:rPr>
              <a:t>от</a:t>
            </a:r>
            <a:r>
              <a:rPr lang="ru-RU" sz="3200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sz="3200" b="1" dirty="0">
                <a:solidFill>
                  <a:srgbClr val="333333"/>
                </a:solidFill>
                <a:latin typeface="YS Text"/>
              </a:rPr>
              <a:t>семинара</a:t>
            </a:r>
            <a:r>
              <a:rPr lang="ru-RU" sz="3200" dirty="0">
                <a:solidFill>
                  <a:srgbClr val="333333"/>
                </a:solidFill>
                <a:latin typeface="YS Text"/>
              </a:rPr>
              <a:t> или открытого занятия тем, что во время </a:t>
            </a:r>
            <a:r>
              <a:rPr lang="ru-RU" sz="3200" b="1" dirty="0">
                <a:solidFill>
                  <a:srgbClr val="333333"/>
                </a:solidFill>
                <a:latin typeface="YS Text"/>
              </a:rPr>
              <a:t>мастер</a:t>
            </a:r>
            <a:r>
              <a:rPr lang="ru-RU" sz="3200" dirty="0">
                <a:solidFill>
                  <a:srgbClr val="333333"/>
                </a:solidFill>
                <a:latin typeface="YS Text"/>
              </a:rPr>
              <a:t>-</a:t>
            </a:r>
            <a:r>
              <a:rPr lang="ru-RU" sz="3200" b="1" dirty="0">
                <a:solidFill>
                  <a:srgbClr val="333333"/>
                </a:solidFill>
                <a:latin typeface="YS Text"/>
              </a:rPr>
              <a:t>класса</a:t>
            </a:r>
            <a:r>
              <a:rPr lang="ru-RU" sz="3200" dirty="0">
                <a:solidFill>
                  <a:srgbClr val="333333"/>
                </a:solidFill>
                <a:latin typeface="YS Text"/>
              </a:rPr>
              <a:t> ведущий специалист рассказывает и, что еще более важно, показывает, как применять на практике новую технологию или методику. Участникам </a:t>
            </a:r>
            <a:r>
              <a:rPr lang="ru-RU" sz="3200" b="1" dirty="0">
                <a:solidFill>
                  <a:srgbClr val="333333"/>
                </a:solidFill>
                <a:latin typeface="YS Text"/>
              </a:rPr>
              <a:t>мастер</a:t>
            </a:r>
            <a:r>
              <a:rPr lang="ru-RU" sz="3200" dirty="0">
                <a:solidFill>
                  <a:srgbClr val="333333"/>
                </a:solidFill>
                <a:latin typeface="YS Text"/>
              </a:rPr>
              <a:t>-</a:t>
            </a:r>
            <a:r>
              <a:rPr lang="ru-RU" sz="3200" b="1" dirty="0">
                <a:solidFill>
                  <a:srgbClr val="333333"/>
                </a:solidFill>
                <a:latin typeface="YS Text"/>
              </a:rPr>
              <a:t>класса</a:t>
            </a:r>
            <a:r>
              <a:rPr lang="ru-RU" sz="3200" dirty="0">
                <a:solidFill>
                  <a:srgbClr val="333333"/>
                </a:solidFill>
                <a:latin typeface="YS Text"/>
              </a:rPr>
              <a:t> также предоставляется возможность попрактиковаться под контролем преподавателя в применении полученных знаний с тем, чтобы в дальнейшем творчески применить данные технологии или методики в собственной деятельности.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561850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B5F2524-03AB-4014-A74D-01821212BEDA}"/>
              </a:ext>
            </a:extLst>
          </p:cNvPr>
          <p:cNvSpPr/>
          <p:nvPr/>
        </p:nvSpPr>
        <p:spPr>
          <a:xfrm>
            <a:off x="488012" y="779313"/>
            <a:ext cx="56079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2280022-E928-4416-B83B-4ACD5F4D2C52}"/>
              </a:ext>
            </a:extLst>
          </p:cNvPr>
          <p:cNvSpPr/>
          <p:nvPr/>
        </p:nvSpPr>
        <p:spPr>
          <a:xfrm>
            <a:off x="6323462" y="6540352"/>
            <a:ext cx="6096000" cy="2182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Подробнее: https://zaochnik.ru/blog/prakticheskoe-zanjatie-v-vuze-vidy-formy-tsel-i-zadachi-struktura/?ysclid=lzfbvyrziv448927383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29BEB23-67DD-4EFB-9B68-DBB521F06410}"/>
              </a:ext>
            </a:extLst>
          </p:cNvPr>
          <p:cNvSpPr/>
          <p:nvPr/>
        </p:nvSpPr>
        <p:spPr>
          <a:xfrm>
            <a:off x="3210034" y="103975"/>
            <a:ext cx="759725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практических занятий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обучения студентов стоматологического факультета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E855238-CB86-4AEE-8982-C77C42129D57}"/>
              </a:ext>
            </a:extLst>
          </p:cNvPr>
          <p:cNvSpPr/>
          <p:nvPr/>
        </p:nvSpPr>
        <p:spPr>
          <a:xfrm>
            <a:off x="700585" y="1500817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месту проведения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аудиторные;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онлайн-занятия (дистанционные);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частично аудиторные.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D3637FF-766A-4EE0-9E93-53693EEEFA5B}"/>
              </a:ext>
            </a:extLst>
          </p:cNvPr>
          <p:cNvSpPr/>
          <p:nvPr/>
        </p:nvSpPr>
        <p:spPr>
          <a:xfrm>
            <a:off x="677838" y="3964882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форме выполнения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малых группах;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коллективные.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51D1ED-93D9-496F-80D3-7EA8A990D8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" r="2724"/>
          <a:stretch/>
        </p:blipFill>
        <p:spPr>
          <a:xfrm>
            <a:off x="6690213" y="1138846"/>
            <a:ext cx="4117075" cy="529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13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B5F2524-03AB-4014-A74D-01821212BEDA}"/>
              </a:ext>
            </a:extLst>
          </p:cNvPr>
          <p:cNvSpPr/>
          <p:nvPr/>
        </p:nvSpPr>
        <p:spPr>
          <a:xfrm>
            <a:off x="488012" y="779313"/>
            <a:ext cx="56079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2280022-E928-4416-B83B-4ACD5F4D2C52}"/>
              </a:ext>
            </a:extLst>
          </p:cNvPr>
          <p:cNvSpPr/>
          <p:nvPr/>
        </p:nvSpPr>
        <p:spPr>
          <a:xfrm>
            <a:off x="6323462" y="6540352"/>
            <a:ext cx="6096000" cy="2182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Подробнее: https://zaochnik.ru/blog/prakticheskoe-zanjatie-v-vuze-vidy-formy-tsel-i-zadachi-struktura/?ysclid=lzfbvyrziv448927383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29BEB23-67DD-4EFB-9B68-DBB521F06410}"/>
              </a:ext>
            </a:extLst>
          </p:cNvPr>
          <p:cNvSpPr/>
          <p:nvPr/>
        </p:nvSpPr>
        <p:spPr>
          <a:xfrm>
            <a:off x="3210034" y="103975"/>
            <a:ext cx="759725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практических занятий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обучения студентов стоматологического факультета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5926896-417F-4F1E-B860-07E4E916E637}"/>
              </a:ext>
            </a:extLst>
          </p:cNvPr>
          <p:cNvSpPr/>
          <p:nvPr/>
        </p:nvSpPr>
        <p:spPr>
          <a:xfrm>
            <a:off x="488012" y="1215817"/>
            <a:ext cx="1003110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месту проведения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Аудиторные занятия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это занятия, на которых студенты получают основную информацию по изучаемым учебным дисциплинам, закрепляют знания и умения.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аудиторным занятиям относятся: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Лекции.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них преподаватели дают основной материал дисциплины.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Семинарские, практические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лабораторные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занятия. На них студенты, предварительно изучив теоретический материал лекций и рекомендованную литературу, решают различного рода задачи или разбирают конкретные практические ситуации.</a:t>
            </a:r>
          </a:p>
          <a:p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Лабораторные занятия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Один из видов практических занятий, которые связывают теорию с практикой.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них преподаватель помогает студенту освоить неясные вопросы, появляющиеся в процессе изучения дисциплины.</a:t>
            </a:r>
          </a:p>
        </p:txBody>
      </p:sp>
    </p:spTree>
    <p:extLst>
      <p:ext uri="{BB962C8B-B14F-4D97-AF65-F5344CB8AC3E}">
        <p14:creationId xmlns:p14="http://schemas.microsoft.com/office/powerpoint/2010/main" val="3100370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B5F2524-03AB-4014-A74D-01821212BEDA}"/>
              </a:ext>
            </a:extLst>
          </p:cNvPr>
          <p:cNvSpPr/>
          <p:nvPr/>
        </p:nvSpPr>
        <p:spPr>
          <a:xfrm>
            <a:off x="488012" y="779313"/>
            <a:ext cx="560798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месту проведения</a:t>
            </a:r>
          </a:p>
          <a:p>
            <a:endParaRPr lang="ru-RU" sz="2000" dirty="0"/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это образовательный процесс с применением онлайн-технологий, учёба в специально разработанной цифровой информационной среде.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такой формат учёбы, при котором  преподаватель и студент  общаются не лично, а через интернет. Они могут находиться в разных городах и даже странах, но взаимодействуют друг с другом в режиме реального времени.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бывают как индивидуальными, так и групповыми.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дистанционном обучении используются те же методы, что и в традиционном очном: разбор теории, выполнение домашних заданий и пр.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Частично аудиторные –смешанный формат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2280022-E928-4416-B83B-4ACD5F4D2C52}"/>
              </a:ext>
            </a:extLst>
          </p:cNvPr>
          <p:cNvSpPr/>
          <p:nvPr/>
        </p:nvSpPr>
        <p:spPr>
          <a:xfrm>
            <a:off x="6323462" y="6540352"/>
            <a:ext cx="6096000" cy="2182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Подробнее: https://zaochnik.ru/blog/prakticheskoe-zanjatie-v-vuze-vidy-formy-tsel-i-zadachi-struktura/?ysclid=lzfbvyrziv448927383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5DC91A-0E27-429D-92BF-EA8918C83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319" y="1107932"/>
            <a:ext cx="2710286" cy="525946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29BEB23-67DD-4EFB-9B68-DBB521F06410}"/>
              </a:ext>
            </a:extLst>
          </p:cNvPr>
          <p:cNvSpPr/>
          <p:nvPr/>
        </p:nvSpPr>
        <p:spPr>
          <a:xfrm>
            <a:off x="3210034" y="103975"/>
            <a:ext cx="759725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практических занятий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обучения студентов стоматологического факультета</a:t>
            </a:r>
          </a:p>
        </p:txBody>
      </p:sp>
    </p:spTree>
    <p:extLst>
      <p:ext uri="{BB962C8B-B14F-4D97-AF65-F5344CB8AC3E}">
        <p14:creationId xmlns:p14="http://schemas.microsoft.com/office/powerpoint/2010/main" val="3961820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B5F2524-03AB-4014-A74D-01821212BEDA}"/>
              </a:ext>
            </a:extLst>
          </p:cNvPr>
          <p:cNvSpPr/>
          <p:nvPr/>
        </p:nvSpPr>
        <p:spPr>
          <a:xfrm>
            <a:off x="488012" y="779313"/>
            <a:ext cx="56079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2280022-E928-4416-B83B-4ACD5F4D2C52}"/>
              </a:ext>
            </a:extLst>
          </p:cNvPr>
          <p:cNvSpPr/>
          <p:nvPr/>
        </p:nvSpPr>
        <p:spPr>
          <a:xfrm>
            <a:off x="6323462" y="6540352"/>
            <a:ext cx="6096000" cy="2182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Подробнее: https://zaochnik.ru/blog/prakticheskoe-zanjatie-v-vuze-vidy-formy-tsel-i-zadachi-struktura/?ysclid=lzfbvyrziv448927383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29BEB23-67DD-4EFB-9B68-DBB521F06410}"/>
              </a:ext>
            </a:extLst>
          </p:cNvPr>
          <p:cNvSpPr/>
          <p:nvPr/>
        </p:nvSpPr>
        <p:spPr>
          <a:xfrm>
            <a:off x="3210034" y="103975"/>
            <a:ext cx="759725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практических занятий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обучения студентов стоматологического факультета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5926896-417F-4F1E-B860-07E4E916E637}"/>
              </a:ext>
            </a:extLst>
          </p:cNvPr>
          <p:cNvSpPr/>
          <p:nvPr/>
        </p:nvSpPr>
        <p:spPr>
          <a:xfrm>
            <a:off x="488012" y="1277373"/>
            <a:ext cx="100311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E290BEE-28BB-4D60-B4E4-B30ADE9B3D52}"/>
              </a:ext>
            </a:extLst>
          </p:cNvPr>
          <p:cNvSpPr/>
          <p:nvPr/>
        </p:nvSpPr>
        <p:spPr>
          <a:xfrm>
            <a:off x="488012" y="127582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форме выполнения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малых группах;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коллективные.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8310DB4-8D40-40B0-A5A3-ED2ED058B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336" y="1349127"/>
            <a:ext cx="3761928" cy="501590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EAF2093-EDD5-4D25-B369-59EC087B7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081" y="1277373"/>
            <a:ext cx="4163928" cy="502884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573908A-D1A0-45E5-A7F6-243664F2D1E5}"/>
              </a:ext>
            </a:extLst>
          </p:cNvPr>
          <p:cNvSpPr/>
          <p:nvPr/>
        </p:nvSpPr>
        <p:spPr>
          <a:xfrm>
            <a:off x="4215256" y="6436784"/>
            <a:ext cx="2108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YS Text"/>
                <a:hlinkClick r:id="rId4"/>
              </a:rPr>
              <a:t>t.me</a:t>
            </a:r>
            <a:r>
              <a:rPr lang="en-US" dirty="0">
                <a:latin typeface="Verdana" panose="020B0604030504040204" pitchFamily="34" charset="0"/>
                <a:hlinkClick r:id="rId4"/>
              </a:rPr>
              <a:t>›</a:t>
            </a:r>
            <a:r>
              <a:rPr lang="en-US" dirty="0">
                <a:latin typeface="YS Text"/>
                <a:hlinkClick r:id="rId4"/>
              </a:rPr>
              <a:t>sms_VolgGMU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1619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B5F2524-03AB-4014-A74D-01821212BEDA}"/>
              </a:ext>
            </a:extLst>
          </p:cNvPr>
          <p:cNvSpPr/>
          <p:nvPr/>
        </p:nvSpPr>
        <p:spPr>
          <a:xfrm>
            <a:off x="488012" y="779313"/>
            <a:ext cx="56079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29BEB23-67DD-4EFB-9B68-DBB521F06410}"/>
              </a:ext>
            </a:extLst>
          </p:cNvPr>
          <p:cNvSpPr/>
          <p:nvPr/>
        </p:nvSpPr>
        <p:spPr>
          <a:xfrm>
            <a:off x="3210034" y="103975"/>
            <a:ext cx="759725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практических занятий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обучения студентов стоматологического факультета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5926896-417F-4F1E-B860-07E4E916E637}"/>
              </a:ext>
            </a:extLst>
          </p:cNvPr>
          <p:cNvSpPr/>
          <p:nvPr/>
        </p:nvSpPr>
        <p:spPr>
          <a:xfrm>
            <a:off x="488012" y="1277373"/>
            <a:ext cx="100311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AA1D30-A7FA-4A13-9619-8B2F88DBA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46" y="1791409"/>
            <a:ext cx="4584438" cy="33930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AA58DC0-6723-48F6-9090-33895B424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025" y="1032666"/>
            <a:ext cx="3277652" cy="4792667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420B010-E86B-416F-89B0-691234B977AC}"/>
              </a:ext>
            </a:extLst>
          </p:cNvPr>
          <p:cNvSpPr/>
          <p:nvPr/>
        </p:nvSpPr>
        <p:spPr>
          <a:xfrm>
            <a:off x="168323" y="1791409"/>
            <a:ext cx="376678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Важно проследить за правильным формированием навыков и направить их в нужное русло. Ослабление внимания преподавателя к студентам в период освоения первоначальных приёмов и операций особенно опасно. У студентов могут сформироваться неправильные навыки и неверные приёмы. Переучивать гораздо сложнее, чем учить.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8577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</TotalTime>
  <Words>4304</Words>
  <Application>Microsoft Office PowerPoint</Application>
  <PresentationFormat>Широкоэкранный</PresentationFormat>
  <Paragraphs>294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4" baseType="lpstr">
      <vt:lpstr>Arial</vt:lpstr>
      <vt:lpstr>Calibri</vt:lpstr>
      <vt:lpstr>Calibri Light</vt:lpstr>
      <vt:lpstr>Open Sans</vt:lpstr>
      <vt:lpstr>PT Sans</vt:lpstr>
      <vt:lpstr>PT Sans</vt:lpstr>
      <vt:lpstr>Rubik</vt:lpstr>
      <vt:lpstr>Times New Roman</vt:lpstr>
      <vt:lpstr>Times New Roman, serif</vt:lpstr>
      <vt:lpstr>Verdana</vt:lpstr>
      <vt:lpstr>YS Text</vt:lpstr>
      <vt:lpstr>Тема Office</vt:lpstr>
      <vt:lpstr>ОСОБЕННОСТИ ОРГАНИЗАЦИИ ПРАКТИЧЕСКИХ ЗАНЯТИЙ В РУСЛЕ ПЕРСОНАЛИЗАЦИИ.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ОСОБЕННОСТИ ОРГАНИЗАЦИИ ПРАКТИЧЕСКИХ ЗАНЯТИЙ В РУСЛЕ ПЕРСОНАЛИЗАЦИИ.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olgaa-75@mail.ru</dc:creator>
  <cp:lastModifiedBy>olgaa-75@mail.ru</cp:lastModifiedBy>
  <cp:revision>56</cp:revision>
  <dcterms:created xsi:type="dcterms:W3CDTF">2024-07-17T12:27:06Z</dcterms:created>
  <dcterms:modified xsi:type="dcterms:W3CDTF">2024-08-17T10:18:51Z</dcterms:modified>
</cp:coreProperties>
</file>