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7"/>
  </p:notesMasterIdLst>
  <p:sldIdLst>
    <p:sldId id="256" r:id="rId2"/>
    <p:sldId id="661" r:id="rId3"/>
    <p:sldId id="698" r:id="rId4"/>
    <p:sldId id="699" r:id="rId5"/>
    <p:sldId id="700" r:id="rId6"/>
    <p:sldId id="701" r:id="rId7"/>
    <p:sldId id="694" r:id="rId8"/>
    <p:sldId id="695" r:id="rId9"/>
    <p:sldId id="696" r:id="rId10"/>
    <p:sldId id="703" r:id="rId11"/>
    <p:sldId id="702" r:id="rId12"/>
    <p:sldId id="697" r:id="rId13"/>
    <p:sldId id="704" r:id="rId14"/>
    <p:sldId id="706" r:id="rId15"/>
    <p:sldId id="705" r:id="rId16"/>
    <p:sldId id="707" r:id="rId17"/>
    <p:sldId id="711" r:id="rId18"/>
    <p:sldId id="710" r:id="rId19"/>
    <p:sldId id="709" r:id="rId20"/>
    <p:sldId id="712" r:id="rId21"/>
    <p:sldId id="713" r:id="rId22"/>
    <p:sldId id="714" r:id="rId23"/>
    <p:sldId id="715" r:id="rId24"/>
    <p:sldId id="716" r:id="rId25"/>
    <p:sldId id="717" r:id="rId26"/>
    <p:sldId id="718" r:id="rId27"/>
    <p:sldId id="727" r:id="rId28"/>
    <p:sldId id="719" r:id="rId29"/>
    <p:sldId id="720" r:id="rId30"/>
    <p:sldId id="721" r:id="rId31"/>
    <p:sldId id="722" r:id="rId32"/>
    <p:sldId id="724" r:id="rId33"/>
    <p:sldId id="725" r:id="rId34"/>
    <p:sldId id="726" r:id="rId35"/>
    <p:sldId id="693" r:id="rId36"/>
  </p:sldIdLst>
  <p:sldSz cx="9144000" cy="5143500" type="screen16x9"/>
  <p:notesSz cx="68580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5C78C"/>
    <a:srgbClr val="239079"/>
    <a:srgbClr val="EAE884"/>
    <a:srgbClr val="078877"/>
    <a:srgbClr val="FF3B3B"/>
    <a:srgbClr val="FF9393"/>
    <a:srgbClr val="FE6150"/>
    <a:srgbClr val="FFCE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91788" autoAdjust="0"/>
  </p:normalViewPr>
  <p:slideViewPr>
    <p:cSldViewPr snapToGrid="0">
      <p:cViewPr>
        <p:scale>
          <a:sx n="59" d="100"/>
          <a:sy n="59" d="100"/>
        </p:scale>
        <p:origin x="-3144" y="-14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CD5CCD-14AF-426B-B28D-CAB618EEAE5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78" tIns="45889" rIns="91778" bIns="458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778" tIns="45889" rIns="91778" bIns="4588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778" tIns="45889" rIns="91778" bIns="458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0FA1EB-683F-4C3F-8A0C-E82446B80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/>
            </a:extLst>
          </p:cNvPr>
          <p:cNvCxnSpPr/>
          <p:nvPr/>
        </p:nvCxnSpPr>
        <p:spPr>
          <a:xfrm flipH="1">
            <a:off x="6171010" y="5954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/>
            </a:extLst>
          </p:cNvPr>
          <p:cNvCxnSpPr/>
          <p:nvPr/>
        </p:nvCxnSpPr>
        <p:spPr>
          <a:xfrm flipH="1">
            <a:off x="4581525" y="69057"/>
            <a:ext cx="4560094" cy="45600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/>
            </a:extLst>
          </p:cNvPr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/>
            </a:extLst>
          </p:cNvPr>
          <p:cNvCxnSpPr/>
          <p:nvPr/>
        </p:nvCxnSpPr>
        <p:spPr>
          <a:xfrm flipH="1">
            <a:off x="5501879" y="23813"/>
            <a:ext cx="3639740" cy="363974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/>
          <p:nvPr/>
        </p:nvCxnSpPr>
        <p:spPr>
          <a:xfrm flipH="1">
            <a:off x="5884069" y="457200"/>
            <a:ext cx="3257550" cy="32575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/>
          <a:lstStyle>
            <a:lvl1pPr algn="l">
              <a:defRPr sz="36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5EC0C-9D6F-4EDF-8E24-C05CBDA2354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10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D79D-B403-4E95-A735-4087E02BEE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380F-69FB-4A09-B2EB-D1B6337BE2C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CCE8E-CC82-4376-878D-39EFF79128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49F0-DA52-419A-88E5-D7FF5C6B7A3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3FC3-0925-470A-BAAD-0137901739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6FAE2-693D-45EF-874B-C6394EFC5A40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D8F5C-3C03-4FCD-B726-6493548A5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/>
          <a:lstStyle>
            <a:lvl1pPr algn="l">
              <a:defRPr sz="2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D1E9-7977-46D2-AACC-BF0A45E688D4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14A5-1920-497D-A4AB-24F1E1B335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8860" y="60960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714060" y="2076450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ru-RU" sz="6000" dirty="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/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660F-8A76-4BC7-B137-064B237FE052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AC1E6-D5D6-45EB-8A87-BDD5BEC73B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5B7C-39F3-4D30-9F5D-918C03A91FE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59FF-6795-497C-B3F6-00DC83B95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4B2F-04C3-4F01-B9C6-9C7B37FFAFE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D964-B45C-49AA-BD82-05A27CBBE6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CFF73-C228-4CFF-9A0E-B36C74FCD36D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4FE96-06FC-4D30-AFEA-E994756BC7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A5A3-9554-4312-9E30-12096E7827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4502A-58AC-4A62-83B5-B75DC9778FB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E7C6-F741-4AF3-A401-3579FF5EC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/>
          <a:lstStyle>
            <a:lvl1pPr algn="l">
              <a:defRPr sz="27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7537-30D5-48DA-BB6A-6E2CF7C1D55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91B6-7FFB-4A26-9773-F328611E8E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B4524-D3EC-4C00-AE74-996B08782E98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B59A-54FC-4F5D-865E-11B5DBF3DA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F7767-BAB4-4546-BBFA-8CA70A4FD8DF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D547-7F88-4ED3-8B53-FDC24A069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0CDA6-E4B1-4F7F-B74E-528B66BDBCD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59AE-56DE-447F-BECA-3D05CCC100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/>
          <p:cNvPicPr>
            <a:picLocks noChangeAspect="1"/>
          </p:cNvPicPr>
          <p:nvPr userDrawn="1"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14312" y="225029"/>
            <a:ext cx="9096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500">
                <a:solidFill>
                  <a:srgbClr val="E5C78C"/>
                </a:solidFill>
              </a:defRPr>
            </a:lvl1pPr>
          </a:lstStyle>
          <a:p>
            <a:pPr>
              <a:defRPr/>
            </a:pPr>
            <a:r>
              <a:rPr lang="ru-RU"/>
              <a:t>2020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931A-7BE4-4F5B-8AEA-E900189FC537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49D70-7E97-49B9-AC0F-D78D8DF6D7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CBD9-621D-4814-8B95-9789FCC387EF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F007B-67AC-4C96-8331-06C8F3DC74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8877"/>
            </a:gs>
            <a:gs pos="35001">
              <a:srgbClr val="078877"/>
            </a:gs>
            <a:gs pos="97000">
              <a:srgbClr val="4BE7C8"/>
            </a:gs>
            <a:gs pos="100000">
              <a:srgbClr val="4BE7C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905625" y="2222898"/>
            <a:ext cx="2235994" cy="2406253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/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60" y="3365898"/>
            <a:ext cx="6400800" cy="112990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3160" y="514350"/>
            <a:ext cx="6400800" cy="27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8310" y="4629150"/>
            <a:ext cx="12001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5DAC4219-837F-48B6-BB73-7ADCF14FBF09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160" y="4629150"/>
            <a:ext cx="5657850" cy="27384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7250" cy="502444"/>
          </a:xfrm>
          <a:prstGeom prst="rect">
            <a:avLst/>
          </a:prstGeom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0A304A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C4C84D-3A4F-4194-AE13-9F9D403AD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8" r:id="rId7"/>
    <p:sldLayoutId id="2147483689" r:id="rId8"/>
    <p:sldLayoutId id="2147483690" r:id="rId9"/>
    <p:sldLayoutId id="2147483691" r:id="rId10"/>
    <p:sldLayoutId id="2147483692" r:id="rId11"/>
    <p:sldLayoutId id="2147483699" r:id="rId12"/>
    <p:sldLayoutId id="2147483693" r:id="rId13"/>
    <p:sldLayoutId id="2147483700" r:id="rId14"/>
    <p:sldLayoutId id="2147483694" r:id="rId15"/>
    <p:sldLayoutId id="2147483695" r:id="rId16"/>
    <p:sldLayoutId id="2147483696" r:id="rId17"/>
    <p:sldLayoutId id="2147483701" r:id="rId18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Palatino Linotype" panose="020405020505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500" kern="1200">
          <a:solidFill>
            <a:srgbClr val="0F496F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200" kern="1200">
          <a:solidFill>
            <a:srgbClr val="0F496F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2551510" y="1268017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endParaRPr lang="ru-RU" altLang="ru-RU">
              <a:solidFill>
                <a:srgbClr val="FFFFFF"/>
              </a:solidFill>
              <a:latin typeface="Palatino Linotype" pitchFamily="18" charset="0"/>
            </a:endParaRPr>
          </a:p>
        </p:txBody>
      </p:sp>
      <p:pic>
        <p:nvPicPr>
          <p:cNvPr id="2150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91" y="155972"/>
            <a:ext cx="27574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5557837" y="3979069"/>
            <a:ext cx="3506391" cy="238527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r"/>
            <a:endParaRPr lang="ru-RU" altLang="ru-RU" sz="1100" dirty="0">
              <a:solidFill>
                <a:srgbClr val="E5C78C"/>
              </a:solidFill>
            </a:endParaRPr>
          </a:p>
        </p:txBody>
      </p:sp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1167063" y="204788"/>
            <a:ext cx="7976937" cy="26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Кафедра биологии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Лекционный курс по дисциплине «Биология»</a:t>
            </a: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для </a:t>
            </a:r>
            <a:r>
              <a:rPr lang="ru-RU" b="1" dirty="0" err="1">
                <a:solidFill>
                  <a:srgbClr val="E5C78C"/>
                </a:solidFill>
              </a:rPr>
              <a:t>специалитета</a:t>
            </a:r>
            <a:r>
              <a:rPr lang="ru-RU" b="1" dirty="0">
                <a:solidFill>
                  <a:srgbClr val="E5C78C"/>
                </a:solidFill>
              </a:rPr>
              <a:t> по специальности</a:t>
            </a:r>
            <a:endParaRPr lang="ru-RU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30.05.01 Медицинская биохимия, направленность</a:t>
            </a: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 (профиль) Медицинская биохимия</a:t>
            </a:r>
            <a:endParaRPr lang="ru-RU" dirty="0">
              <a:solidFill>
                <a:srgbClr val="E5C78C"/>
              </a:solidFill>
            </a:endParaRPr>
          </a:p>
          <a:p>
            <a:pPr algn="ctr"/>
            <a:endParaRPr lang="ru-RU" altLang="ru-RU" sz="2100" b="1" dirty="0">
              <a:solidFill>
                <a:srgbClr val="E5C78C"/>
              </a:solidFill>
              <a:latin typeface="Palatino Linotype" pitchFamily="18" charset="0"/>
            </a:endParaRPr>
          </a:p>
          <a:p>
            <a:pPr algn="ctr" eaLnBrk="0" hangingPunct="0"/>
            <a:r>
              <a:rPr lang="ru-RU" b="1" dirty="0" smtClean="0">
                <a:solidFill>
                  <a:srgbClr val="E5C78C"/>
                </a:solidFill>
              </a:rPr>
              <a:t>Лекция </a:t>
            </a:r>
            <a:r>
              <a:rPr lang="ru-RU" b="1" dirty="0" smtClean="0">
                <a:solidFill>
                  <a:srgbClr val="E5C78C"/>
                </a:solidFill>
              </a:rPr>
              <a:t>№ </a:t>
            </a:r>
            <a:r>
              <a:rPr lang="ru-RU" b="1" dirty="0" smtClean="0">
                <a:solidFill>
                  <a:srgbClr val="E5C78C"/>
                </a:solidFill>
              </a:rPr>
              <a:t>7</a:t>
            </a:r>
            <a:endParaRPr lang="ru-RU" b="1" dirty="0">
              <a:solidFill>
                <a:srgbClr val="E5C78C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E5C78C"/>
                </a:solidFill>
              </a:rPr>
              <a:t> </a:t>
            </a:r>
            <a:endParaRPr lang="ru-RU" dirty="0">
              <a:solidFill>
                <a:srgbClr val="E5C78C"/>
              </a:solidFill>
            </a:endParaRPr>
          </a:p>
        </p:txBody>
      </p:sp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4223085" y="4210050"/>
            <a:ext cx="4745894" cy="900246"/>
          </a:xfrm>
          <a:prstGeom prst="rect">
            <a:avLst/>
          </a:prstGeom>
          <a:solidFill>
            <a:srgbClr val="078877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b="1" dirty="0" err="1" smtClean="0">
                <a:solidFill>
                  <a:srgbClr val="E5C78C"/>
                </a:solidFill>
              </a:rPr>
              <a:t>Постнова</a:t>
            </a:r>
            <a:r>
              <a:rPr lang="ru-RU" b="1" dirty="0" smtClean="0">
                <a:solidFill>
                  <a:srgbClr val="E5C78C"/>
                </a:solidFill>
              </a:rPr>
              <a:t> Маргарита Викторовна </a:t>
            </a:r>
            <a:endParaRPr lang="en-US" b="1" dirty="0" smtClean="0">
              <a:solidFill>
                <a:srgbClr val="E5C78C"/>
              </a:solidFill>
            </a:endParaRPr>
          </a:p>
          <a:p>
            <a:pPr algn="r"/>
            <a:r>
              <a:rPr lang="en-US" b="1" dirty="0" smtClean="0">
                <a:solidFill>
                  <a:srgbClr val="E5C78C"/>
                </a:solidFill>
              </a:rPr>
              <a:t>e-mail</a:t>
            </a:r>
            <a:r>
              <a:rPr lang="ru-RU" b="1" dirty="0" smtClean="0">
                <a:solidFill>
                  <a:srgbClr val="E5C78C"/>
                </a:solidFill>
              </a:rPr>
              <a:t>:</a:t>
            </a:r>
            <a:r>
              <a:rPr lang="en-US" b="1" dirty="0" smtClean="0">
                <a:solidFill>
                  <a:srgbClr val="E5C78C"/>
                </a:solidFill>
              </a:rPr>
              <a:t> margarita.postnova@volgmed.ru</a:t>
            </a:r>
            <a:endParaRPr lang="ru-RU" b="1" dirty="0" smtClean="0">
              <a:solidFill>
                <a:srgbClr val="E5C78C"/>
              </a:solidFill>
            </a:endParaRPr>
          </a:p>
          <a:p>
            <a:pPr algn="r"/>
            <a:endParaRPr lang="ru-RU" b="1" dirty="0">
              <a:solidFill>
                <a:srgbClr val="E5C78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7095" y="2710376"/>
            <a:ext cx="8213558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dirty="0" smtClean="0">
                <a:solidFill>
                  <a:srgbClr val="E5C78C"/>
                </a:solidFill>
              </a:rPr>
              <a:t>Эволюция систем органов. Филогенез пищеварительной системы.  Филогенез дыхательной системы. Филогенетически обусловленные пороки развития.</a:t>
            </a:r>
            <a:endParaRPr lang="ru-RU" sz="2400" dirty="0">
              <a:solidFill>
                <a:srgbClr val="E5C78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79207" y="223211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6154" y="709863"/>
            <a:ext cx="8287846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Эволюция пищеварительной системы позвоночных </a:t>
            </a:r>
          </a:p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32" y="1407695"/>
            <a:ext cx="8093682" cy="357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43375" y="351548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42" y="1733237"/>
            <a:ext cx="5836444" cy="306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4589" y="1090124"/>
            <a:ext cx="8710864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Эволюция пищеварительной системы позвоночных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223586" y="303422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84" y="1017734"/>
            <a:ext cx="5129213" cy="382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401053" cy="38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4" y="255295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08" y="821714"/>
            <a:ext cx="5633160" cy="411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641684" cy="61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4" y="255295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936" y="934243"/>
            <a:ext cx="5154028" cy="387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95249" y="207168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204" y="745645"/>
            <a:ext cx="5936456" cy="409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673637" cy="64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47122" y="207168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553" y="689748"/>
            <a:ext cx="5724964" cy="421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11292" y="287380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99" y="2827022"/>
            <a:ext cx="3095027" cy="210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6410" y="919267"/>
            <a:ext cx="5971674" cy="45012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Этапы развития дыхательной системы: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Диффузное дыхание (разновидность–кожное дыхание)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Жаберное дыхание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Кишечное дыхание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Легочно-трахеальное дыхание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Эволюция типов дыхания: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1.ротоглоточный тип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2.шейно-грудной тип</a:t>
            </a:r>
            <a:endParaRPr lang="ru-RU" sz="2400" i="1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3.диафрагмальный тип дыхания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5285" y="1614362"/>
            <a:ext cx="3871869" cy="133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" y="0"/>
            <a:ext cx="572592" cy="5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662112" y="223211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4642" y="3596691"/>
            <a:ext cx="5089358" cy="154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784" y="2358545"/>
            <a:ext cx="1665647" cy="117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727" y="753979"/>
            <a:ext cx="1844779" cy="151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13809" y="721893"/>
            <a:ext cx="3416969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Моллюски. Жабры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1- раковина; 2-жабра; 3-верхний сифон;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4- </a:t>
            </a:r>
            <a:r>
              <a:rPr lang="ru-RU" sz="2400" dirty="0" smtClean="0">
                <a:solidFill>
                  <a:schemeClr val="bg1"/>
                </a:solidFill>
              </a:rPr>
              <a:t>нижний сифон;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5-проход </a:t>
            </a:r>
            <a:r>
              <a:rPr lang="ru-RU" sz="2400" dirty="0" smtClean="0">
                <a:solidFill>
                  <a:schemeClr val="bg1"/>
                </a:solidFill>
              </a:rPr>
              <a:t>для воды;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6-жаберные </a:t>
            </a:r>
            <a:r>
              <a:rPr lang="ru-RU" sz="2400" dirty="0" smtClean="0">
                <a:solidFill>
                  <a:schemeClr val="bg1"/>
                </a:solidFill>
              </a:rPr>
              <a:t>перекладины</a:t>
            </a:r>
            <a:r>
              <a:rPr lang="ru-RU" sz="2400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7 –мантия;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8- </a:t>
            </a:r>
            <a:r>
              <a:rPr lang="ru-RU" sz="2400" dirty="0" smtClean="0">
                <a:solidFill>
                  <a:schemeClr val="bg1"/>
                </a:solidFill>
              </a:rPr>
              <a:t>нога;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9-рот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11029" y="183105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502" y="1070810"/>
            <a:ext cx="2647888" cy="196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1614" y="766685"/>
            <a:ext cx="1593698" cy="109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993" y="1411704"/>
            <a:ext cx="1840243" cy="105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85" y="3115999"/>
            <a:ext cx="2273968" cy="182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759" y="1527188"/>
            <a:ext cx="1937084" cy="82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14863" y="3159075"/>
            <a:ext cx="2005263" cy="17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59769" y="2000734"/>
            <a:ext cx="1901639" cy="101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1845" y="2498245"/>
            <a:ext cx="3983345" cy="152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31959" y="4000123"/>
            <a:ext cx="2678906" cy="95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417095" cy="39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4" y="255295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590" y="693213"/>
            <a:ext cx="5061283" cy="423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38910" cy="51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59418" y="271337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536" y="1163538"/>
            <a:ext cx="4684296" cy="352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06" y="998621"/>
            <a:ext cx="2547499" cy="218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536" y="3212431"/>
            <a:ext cx="2778899" cy="177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7160" y="4024563"/>
            <a:ext cx="1686840" cy="11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77516" cy="55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31081" y="271337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354" y="909136"/>
            <a:ext cx="4064794" cy="190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820" y="2994567"/>
            <a:ext cx="2658980" cy="100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4926" y="650214"/>
            <a:ext cx="1982545" cy="449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821" y="4044078"/>
            <a:ext cx="2346158" cy="95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0610" y="1670948"/>
            <a:ext cx="1575510" cy="347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6738" y="4054643"/>
            <a:ext cx="1735421" cy="90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385010" cy="36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5" y="255295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810" y="835381"/>
            <a:ext cx="8121316" cy="401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5" y="255295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78" y="1143001"/>
            <a:ext cx="8483767" cy="383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596" y="3834063"/>
            <a:ext cx="1884130" cy="124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272716" y="192505"/>
            <a:ext cx="538910" cy="51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5" y="255295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32" y="854837"/>
            <a:ext cx="8217758" cy="406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528386" y="239252"/>
            <a:ext cx="491019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854242"/>
            <a:ext cx="6665494" cy="412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513347" cy="48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806491" y="207169"/>
            <a:ext cx="6093656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развития дыхательной </a:t>
            </a:r>
            <a:r>
              <a:rPr lang="ru-RU" sz="2400" dirty="0" smtClean="0">
                <a:solidFill>
                  <a:schemeClr val="bg1"/>
                </a:solidFill>
              </a:rPr>
              <a:t>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4549"/>
            <a:ext cx="2290135" cy="237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640" y="1491916"/>
            <a:ext cx="3922691" cy="297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9963" y="2751043"/>
            <a:ext cx="2824037" cy="239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05228" cy="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662113" y="0"/>
            <a:ext cx="7388626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</a:p>
          <a:p>
            <a:pPr algn="ctr" eaLnBrk="0" hangingPunct="0"/>
            <a:r>
              <a:rPr lang="ru-RU" sz="2400" dirty="0" smtClean="0">
                <a:solidFill>
                  <a:schemeClr val="bg1"/>
                </a:solidFill>
              </a:rPr>
              <a:t>дыхательной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10" y="1067524"/>
            <a:ext cx="2346159" cy="169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1560" y="1073819"/>
            <a:ext cx="2847515" cy="157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6706" y="1070810"/>
            <a:ext cx="3306062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291" y="2779294"/>
            <a:ext cx="2894333" cy="20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2993" y="3128211"/>
            <a:ext cx="2058164" cy="178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4347" y="3392906"/>
            <a:ext cx="2334125" cy="150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1" y="3455696"/>
            <a:ext cx="1913021" cy="145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9535" y="1648326"/>
            <a:ext cx="5019613" cy="251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01" y="1275347"/>
            <a:ext cx="3407569" cy="332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998599" y="223211"/>
            <a:ext cx="7388626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ctr"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</a:p>
          <a:p>
            <a:pPr algn="ctr" eaLnBrk="0" hangingPunct="0"/>
            <a:r>
              <a:rPr lang="ru-RU" sz="2400" dirty="0" smtClean="0">
                <a:solidFill>
                  <a:schemeClr val="bg1"/>
                </a:solidFill>
              </a:rPr>
              <a:t>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022" y="820617"/>
            <a:ext cx="5792703" cy="409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998997" y="0"/>
            <a:ext cx="7388626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</a:p>
          <a:p>
            <a:pPr algn="ctr" eaLnBrk="0" hangingPunct="0"/>
            <a:r>
              <a:rPr lang="ru-RU" sz="2400" dirty="0" smtClean="0">
                <a:solidFill>
                  <a:schemeClr val="bg1"/>
                </a:solidFill>
              </a:rPr>
              <a:t>пищеварительной системы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623115" cy="59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4" y="255295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6393" y="766011"/>
            <a:ext cx="8817607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Эволюция пищеварительной системы беспозвоночных </a:t>
            </a:r>
          </a:p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223" y="1552071"/>
            <a:ext cx="4183233" cy="297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7522" y="1536122"/>
            <a:ext cx="4468037" cy="296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063166" y="0"/>
            <a:ext cx="7388626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развития</a:t>
            </a:r>
          </a:p>
          <a:p>
            <a:pPr algn="ctr" eaLnBrk="0" hangingPunct="0"/>
            <a:r>
              <a:rPr lang="ru-RU" sz="2400" dirty="0" smtClean="0">
                <a:solidFill>
                  <a:schemeClr val="bg1"/>
                </a:solidFill>
              </a:rPr>
              <a:t>пищеварительной системы</a:t>
            </a:r>
          </a:p>
          <a:p>
            <a:pPr eaLnBrk="0" hangingPunct="0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36" y="1331495"/>
            <a:ext cx="5345763" cy="361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0357" y="2589370"/>
            <a:ext cx="3465096" cy="22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61474" cy="5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838576" y="223210"/>
            <a:ext cx="6093656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развития пищеварительной </a:t>
            </a:r>
            <a:r>
              <a:rPr lang="ru-RU" sz="2400" dirty="0" smtClean="0">
                <a:solidFill>
                  <a:schemeClr val="bg1"/>
                </a:solidFill>
              </a:rPr>
              <a:t>системы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932" y="2213810"/>
            <a:ext cx="3332511" cy="255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8051" y="2514599"/>
            <a:ext cx="5054873" cy="22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589433" cy="56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758365" y="463843"/>
            <a:ext cx="6093656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развития пищеварительной </a:t>
            </a:r>
            <a:r>
              <a:rPr lang="ru-RU" sz="2400" dirty="0" smtClean="0">
                <a:solidFill>
                  <a:schemeClr val="bg1"/>
                </a:solidFill>
              </a:rPr>
              <a:t>системы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50" y="1950369"/>
            <a:ext cx="6643688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998997" y="304800"/>
            <a:ext cx="6093656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развития пищеварительной </a:t>
            </a:r>
            <a:r>
              <a:rPr lang="ru-RU" sz="2400" dirty="0" smtClean="0">
                <a:solidFill>
                  <a:schemeClr val="bg1"/>
                </a:solidFill>
              </a:rPr>
              <a:t>системы</a:t>
            </a:r>
          </a:p>
          <a:p>
            <a:pPr eaLnBrk="0" hangingPunct="0"/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021" y="3564811"/>
            <a:ext cx="2896979" cy="157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913" y="1332561"/>
            <a:ext cx="6472238" cy="222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589433" cy="56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886703" y="288758"/>
            <a:ext cx="6093656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Филогенетически обусловленные пороки 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развития пищеварительной </a:t>
            </a:r>
            <a:r>
              <a:rPr lang="ru-RU" sz="2400" dirty="0" smtClean="0">
                <a:solidFill>
                  <a:schemeClr val="bg1"/>
                </a:solidFill>
              </a:rPr>
              <a:t>системы</a:t>
            </a:r>
          </a:p>
          <a:p>
            <a:pPr eaLnBrk="0" hangingPunct="0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357" y="1251096"/>
            <a:ext cx="3986213" cy="362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71451" y="44054"/>
            <a:ext cx="1088231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572942" y="271463"/>
            <a:ext cx="4136231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Microsoft Sans Serif" pitchFamily="34" charset="0"/>
                <a:cs typeface="Times New Roman" pitchFamily="18" charset="0"/>
              </a:rPr>
              <a:t>Благодарю за внимание!</a:t>
            </a:r>
            <a:endParaRPr lang="ru-RU" sz="2400" dirty="0">
              <a:solidFill>
                <a:schemeClr val="bg1"/>
              </a:solidFill>
              <a:ea typeface="Microsoft Sans Serif" pitchFamily="34" charset="0"/>
            </a:endParaRPr>
          </a:p>
        </p:txBody>
      </p:sp>
      <p:pic>
        <p:nvPicPr>
          <p:cNvPr id="50179" name="Picture 4" descr="Новосибирск | Лабораторная мышь из Новосибирска стала участницей необычного  конкурса - БезФорма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1854" y="1010841"/>
            <a:ext cx="6268640" cy="382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286296" cy="27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79207" y="0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6393" y="525380"/>
            <a:ext cx="8817607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Эволюция пищеварительной системы беспозвоночных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75" y="966537"/>
            <a:ext cx="5958184" cy="398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368968" cy="35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127332" y="0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6393" y="413084"/>
            <a:ext cx="8817607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Эволюция пищеварительной системы беспозвоночных </a:t>
            </a:r>
          </a:p>
          <a:p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814421"/>
            <a:ext cx="8582526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338138" algn="just" defTabSz="68580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Билатерально-паренхиматозные беспозвоночные </a:t>
            </a:r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51" y="1332554"/>
            <a:ext cx="6936707" cy="359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505228" cy="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710238" y="255295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6393" y="717885"/>
            <a:ext cx="8817607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Эволюция пищеварительной системы беспозвоночных </a:t>
            </a:r>
          </a:p>
          <a:p>
            <a:endParaRPr lang="ru-RU" sz="2400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45958" y="1052277"/>
            <a:ext cx="6460958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338138" algn="just"/>
            <a:r>
              <a:rPr lang="ru-RU" sz="2400" dirty="0" smtClean="0">
                <a:solidFill>
                  <a:schemeClr val="bg1"/>
                </a:solidFill>
              </a:rPr>
              <a:t>Первичнополостные беспозвоночные </a:t>
            </a:r>
          </a:p>
          <a:p>
            <a:pPr indent="338138" algn="just" defTabSz="685800"/>
            <a:endParaRPr lang="ru-RU" sz="21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212" y="1892969"/>
            <a:ext cx="8507238" cy="295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047122" y="271337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588169" y="686085"/>
            <a:ext cx="614813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Целомические беспозвоночные 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31" y="1696454"/>
            <a:ext cx="8088828" cy="2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79" y="144379"/>
            <a:ext cx="795735" cy="7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4" y="255295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934" y="1173079"/>
            <a:ext cx="7386770" cy="372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 r="60941"/>
          <a:stretch>
            <a:fillRect/>
          </a:stretch>
        </p:blipFill>
        <p:spPr bwMode="auto">
          <a:xfrm>
            <a:off x="144380" y="144379"/>
            <a:ext cx="657726" cy="62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2154" y="255295"/>
            <a:ext cx="56284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</a:rPr>
              <a:t>Филогенез пищеварительной системы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50119" y="1884453"/>
            <a:ext cx="80687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 anchor="ctr">
            <a:spAutoFit/>
          </a:bodyPr>
          <a:lstStyle/>
          <a:p>
            <a:endParaRPr lang="ru-RU" dirty="0"/>
          </a:p>
          <a:p>
            <a:pPr eaLnBrk="0" hangingPunct="0"/>
            <a:endParaRPr lang="ru-RU" dirty="0"/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944729"/>
            <a:ext cx="6942034" cy="395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Paalaaatinoo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12604</TotalTime>
  <Words>244</Words>
  <Application>Microsoft Office PowerPoint</Application>
  <PresentationFormat>Экран (16:9)</PresentationFormat>
  <Paragraphs>82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Магомедкамил</dc:creator>
  <cp:lastModifiedBy>Пользователь Windows</cp:lastModifiedBy>
  <cp:revision>1259</cp:revision>
  <cp:lastPrinted>2020-09-04T10:43:02Z</cp:lastPrinted>
  <dcterms:created xsi:type="dcterms:W3CDTF">2020-06-19T12:20:54Z</dcterms:created>
  <dcterms:modified xsi:type="dcterms:W3CDTF">2025-05-21T09:18:58Z</dcterms:modified>
</cp:coreProperties>
</file>