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76" autoAdjust="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F7EF0-10BC-4A02-AB7B-56CC7CA91CD7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3088-D453-4E84-855C-86FE906DA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F7EF0-10BC-4A02-AB7B-56CC7CA91CD7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3088-D453-4E84-855C-86FE906DA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F7EF0-10BC-4A02-AB7B-56CC7CA91CD7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3088-D453-4E84-855C-86FE906DA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F7EF0-10BC-4A02-AB7B-56CC7CA91CD7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3088-D453-4E84-855C-86FE906DA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F7EF0-10BC-4A02-AB7B-56CC7CA91CD7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3088-D453-4E84-855C-86FE906DA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F7EF0-10BC-4A02-AB7B-56CC7CA91CD7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3088-D453-4E84-855C-86FE906DA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F7EF0-10BC-4A02-AB7B-56CC7CA91CD7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3088-D453-4E84-855C-86FE906DA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F7EF0-10BC-4A02-AB7B-56CC7CA91CD7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3088-D453-4E84-855C-86FE906DA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F7EF0-10BC-4A02-AB7B-56CC7CA91CD7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3088-D453-4E84-855C-86FE906DA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F7EF0-10BC-4A02-AB7B-56CC7CA91CD7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93088-D453-4E84-855C-86FE906DA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F7EF0-10BC-4A02-AB7B-56CC7CA91CD7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F993088-D453-4E84-855C-86FE906DA1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07F7EF0-10BC-4A02-AB7B-56CC7CA91CD7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F993088-D453-4E84-855C-86FE906DA15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453650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600" b="1" dirty="0" smtClean="0"/>
              <a:t>ФУНКЦИОНАЛЬНЫЕ СТИЛИ ЛИТЕРАТУРНОГО </a:t>
            </a:r>
            <a:r>
              <a:rPr lang="ru-RU" sz="6600" b="1" dirty="0" smtClean="0"/>
              <a:t>ЯЗЫКА. НАУЧНЫЙ СТИЛЬ РЕЧИ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509120"/>
            <a:ext cx="6400800" cy="112968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u="sng" dirty="0" smtClean="0"/>
              <a:t>Языковые параметры официально-делового стил</a:t>
            </a:r>
            <a:r>
              <a:rPr lang="ru-RU" b="1" dirty="0" smtClean="0"/>
              <a:t>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- </a:t>
            </a:r>
            <a:r>
              <a:rPr lang="ru-RU" dirty="0"/>
              <a:t>сжатое, компактное изложение,</a:t>
            </a:r>
          </a:p>
          <a:p>
            <a:r>
              <a:rPr lang="ru-RU" dirty="0"/>
              <a:t>- экономное использование языковых средств,</a:t>
            </a:r>
          </a:p>
          <a:p>
            <a:r>
              <a:rPr lang="ru-RU" dirty="0"/>
              <a:t>-использование клишированных выражений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(</a:t>
            </a:r>
            <a:r>
              <a:rPr lang="ru-RU" i="1" dirty="0"/>
              <a:t>с благодарностью подтверждаем, сообщаем, что…, сообщим дополнительно, в связи с этим, довожу до Вашего сведения…</a:t>
            </a:r>
            <a:r>
              <a:rPr lang="ru-RU" dirty="0"/>
              <a:t>), </a:t>
            </a:r>
          </a:p>
          <a:p>
            <a:r>
              <a:rPr lang="ru-RU" dirty="0" smtClean="0"/>
              <a:t>-широкое использование терминологии, номенклатурных наименований (юридических, дипломатических, военных, административных),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ru-RU" dirty="0" smtClean="0"/>
              <a:t>- </a:t>
            </a:r>
            <a:r>
              <a:rPr lang="ru-RU" dirty="0"/>
              <a:t>наличие особой лексики и фразеологии (официальной, канцелярской), </a:t>
            </a:r>
          </a:p>
          <a:p>
            <a:r>
              <a:rPr lang="ru-RU" dirty="0"/>
              <a:t>-включение в текст сложносокращенных слов, аббревиатур;</a:t>
            </a:r>
          </a:p>
          <a:p>
            <a:r>
              <a:rPr lang="ru-RU" dirty="0"/>
              <a:t>- использование отглагольных существительных (</a:t>
            </a:r>
            <a:r>
              <a:rPr lang="ru-RU" i="1" dirty="0"/>
              <a:t>получение, рассмотрение, проявление</a:t>
            </a:r>
            <a:r>
              <a:rPr lang="ru-RU" dirty="0"/>
              <a:t>),</a:t>
            </a:r>
          </a:p>
          <a:p>
            <a:r>
              <a:rPr lang="ru-RU" dirty="0"/>
              <a:t>- “сухость” изложения, отсутствие выразительных средств, употребление слов в прямом значении.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u="sng" dirty="0" smtClean="0"/>
              <a:t>Языковые параметры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u="sng" dirty="0" smtClean="0"/>
              <a:t>публицистического стиля</a:t>
            </a:r>
            <a:r>
              <a:rPr lang="ru-RU" b="1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- </a:t>
            </a:r>
            <a:r>
              <a:rPr lang="ru-RU" dirty="0"/>
              <a:t>актуальность содержания, острота и яркость изложения, авторская страстность,</a:t>
            </a:r>
          </a:p>
          <a:p>
            <a:r>
              <a:rPr lang="ru-RU" dirty="0"/>
              <a:t>-  использование разнообразной лексики: терминов литературы и искусства, общелитературных слов, от слов высокой лексики до просторечных элементов, включая жаргонные элементы, клише (</a:t>
            </a:r>
            <a:r>
              <a:rPr lang="ru-RU" i="1" dirty="0"/>
              <a:t>арена политической борьбы, армия безработных, борьба против колониализма, военные круги, газетные магнаты, дело мира</a:t>
            </a:r>
            <a:r>
              <a:rPr lang="ru-RU" dirty="0"/>
              <a:t>),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ru-RU" dirty="0"/>
              <a:t> - активное применение средств речевой выразительности (художественное определение, инверсия),</a:t>
            </a:r>
          </a:p>
          <a:p>
            <a:r>
              <a:rPr lang="ru-RU" dirty="0"/>
              <a:t>- преобладание развёрнутых стилистических конструкций, употребление вопросительных и восклицательных предложений.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u="sng" dirty="0" smtClean="0"/>
              <a:t>Языковые параметры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u="sng" dirty="0" smtClean="0"/>
              <a:t>разговорного стиля</a:t>
            </a:r>
            <a:r>
              <a:rPr lang="ru-RU" b="1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- </a:t>
            </a:r>
            <a:r>
              <a:rPr lang="ru-RU" dirty="0"/>
              <a:t>использование нейтральной лексики, разговорных слов и фразеологизмов (</a:t>
            </a:r>
            <a:r>
              <a:rPr lang="ru-RU" i="1" dirty="0"/>
              <a:t>ад кромешный, без году неделя, ветер в голове, глядеть в оба, дело в шляпе),</a:t>
            </a:r>
            <a:endParaRPr lang="ru-RU" dirty="0"/>
          </a:p>
          <a:p>
            <a:r>
              <a:rPr lang="ru-RU" dirty="0"/>
              <a:t>- использование слов с оценочными суффиксами (</a:t>
            </a:r>
            <a:r>
              <a:rPr lang="ru-RU" i="1" dirty="0"/>
              <a:t>голубчик, неделька, </a:t>
            </a:r>
            <a:r>
              <a:rPr lang="ru-RU" i="1" dirty="0" err="1"/>
              <a:t>открыточка</a:t>
            </a:r>
            <a:r>
              <a:rPr lang="ru-RU" dirty="0"/>
              <a:t>), придающих тексту эмоциональный характер,</a:t>
            </a:r>
          </a:p>
          <a:p>
            <a:r>
              <a:rPr lang="ru-RU" dirty="0"/>
              <a:t>- использование глаголов, передающих состояние автора (</a:t>
            </a:r>
            <a:r>
              <a:rPr lang="ru-RU" i="1" dirty="0"/>
              <a:t>помнит, помню, целую, обнимаю, скучаю</a:t>
            </a:r>
            <a:r>
              <a:rPr lang="ru-RU" dirty="0"/>
              <a:t>),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r>
              <a:rPr lang="ru-RU" dirty="0" smtClean="0"/>
              <a:t>образных средств </a:t>
            </a:r>
            <a:r>
              <a:rPr lang="ru-RU" dirty="0"/>
              <a:t>языка (сравнений: </a:t>
            </a:r>
            <a:r>
              <a:rPr lang="ru-RU" i="1" dirty="0"/>
              <a:t>в голове как туман, как во сне)</a:t>
            </a:r>
            <a:r>
              <a:rPr lang="ru-RU" dirty="0"/>
              <a:t>, экспрессивных обращений (</a:t>
            </a:r>
            <a:r>
              <a:rPr lang="ru-RU" i="1" dirty="0"/>
              <a:t>дорогой, милый</a:t>
            </a:r>
            <a:r>
              <a:rPr lang="ru-RU" dirty="0"/>
              <a:t>,</a:t>
            </a:r>
            <a:r>
              <a:rPr lang="ru-RU" i="1" dirty="0"/>
              <a:t> Анечка</a:t>
            </a:r>
            <a:r>
              <a:rPr lang="ru-RU" dirty="0"/>
              <a:t>),</a:t>
            </a:r>
          </a:p>
          <a:p>
            <a:r>
              <a:rPr lang="ru-RU" dirty="0"/>
              <a:t>- использование различных типов предложений, свободного порядка слов, предельно кратких предложений, иногда незаконченных </a:t>
            </a:r>
            <a:r>
              <a:rPr lang="ru-RU" i="1" dirty="0"/>
              <a:t>(«Где там успеем!», «Куда там успеем!», «Какое там успеем!», «Хорошенькое дело — успеем!»),</a:t>
            </a:r>
            <a:endParaRPr lang="ru-RU" dirty="0"/>
          </a:p>
          <a:p>
            <a:r>
              <a:rPr lang="ru-RU" dirty="0"/>
              <a:t>- непринуждённый и неофициальный характер общения,</a:t>
            </a:r>
          </a:p>
          <a:p>
            <a:r>
              <a:rPr lang="ru-RU" dirty="0"/>
              <a:t>- важность ситуации общения.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u="sng" dirty="0" smtClean="0"/>
              <a:t>Языковые параметры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u="sng" dirty="0" smtClean="0"/>
              <a:t>художественного стиля</a:t>
            </a:r>
            <a:r>
              <a:rPr lang="ru-RU" b="1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- </a:t>
            </a:r>
            <a:r>
              <a:rPr lang="ru-RU" dirty="0"/>
              <a:t>эмоциональность, экспрессивность, метафоричность, содержательная многоплановость стиля,</a:t>
            </a:r>
          </a:p>
          <a:p>
            <a:r>
              <a:rPr lang="ru-RU" dirty="0"/>
              <a:t>- авторское конкретно-образное представление жизни, передача личного опыта, своего понимания и осмысления мира,</a:t>
            </a:r>
          </a:p>
          <a:p>
            <a:r>
              <a:rPr lang="ru-RU" dirty="0"/>
              <a:t>- восприятие действительности посредством чувств,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ru-RU" dirty="0"/>
              <a:t>- использование речевой многозначности слова, разнообразных изобразительных средств из разговорной речи и просторечья.</a:t>
            </a:r>
          </a:p>
          <a:p>
            <a:r>
              <a:rPr lang="ru-RU" dirty="0"/>
              <a:t>- использование инверсии, художественных тропов (метафора, метонимия, синекдоха, оксюморон).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sz="6700" b="1" u="sng" dirty="0" smtClean="0"/>
              <a:t>Лексика СРЛЯ: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/>
          <a:lstStyle/>
          <a:p>
            <a:endParaRPr lang="ru-RU" dirty="0"/>
          </a:p>
          <a:p>
            <a:pPr lvl="0"/>
            <a:r>
              <a:rPr lang="ru-RU" sz="4800" b="1" dirty="0" smtClean="0"/>
              <a:t>нейтральная</a:t>
            </a:r>
            <a:endParaRPr lang="ru-RU" sz="4800" dirty="0" smtClean="0"/>
          </a:p>
          <a:p>
            <a:pPr lvl="0"/>
            <a:endParaRPr lang="ru-RU" sz="4800" dirty="0"/>
          </a:p>
          <a:p>
            <a:pPr lvl="0"/>
            <a:r>
              <a:rPr lang="ru-RU" sz="4800" b="1" dirty="0"/>
              <a:t>стилистически окрашенная</a:t>
            </a:r>
            <a:endParaRPr lang="ru-RU" sz="4800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7088"/>
          </a:xfrm>
        </p:spPr>
        <p:txBody>
          <a:bodyPr>
            <a:normAutofit fontScale="90000"/>
          </a:bodyPr>
          <a:lstStyle/>
          <a:p>
            <a:r>
              <a:rPr lang="ru-RU" sz="5300" b="1" u="sng" dirty="0" smtClean="0"/>
              <a:t/>
            </a:r>
            <a:br>
              <a:rPr lang="ru-RU" sz="5300" b="1" u="sng" dirty="0" smtClean="0"/>
            </a:br>
            <a:r>
              <a:rPr lang="ru-RU" sz="5300" b="1" u="sng" dirty="0" smtClean="0"/>
              <a:t/>
            </a:r>
            <a:br>
              <a:rPr lang="ru-RU" sz="5300" b="1" u="sng" dirty="0" smtClean="0"/>
            </a:br>
            <a:r>
              <a:rPr lang="ru-RU" sz="5300" b="1" u="sng" dirty="0" smtClean="0"/>
              <a:t/>
            </a:r>
            <a:br>
              <a:rPr lang="ru-RU" sz="5300" b="1" u="sng" dirty="0" smtClean="0"/>
            </a:br>
            <a:r>
              <a:rPr lang="ru-RU" sz="5300" b="1" u="sng" dirty="0" smtClean="0"/>
              <a:t/>
            </a:r>
            <a:br>
              <a:rPr lang="ru-RU" sz="5300" b="1" u="sng" dirty="0" smtClean="0"/>
            </a:br>
            <a:r>
              <a:rPr lang="ru-RU" sz="5300" b="1" u="sng" dirty="0" smtClean="0"/>
              <a:t/>
            </a:r>
            <a:br>
              <a:rPr lang="ru-RU" sz="5300" b="1" u="sng" dirty="0" smtClean="0"/>
            </a:br>
            <a:r>
              <a:rPr lang="ru-RU" sz="5300" b="1" u="sng" dirty="0" smtClean="0"/>
              <a:t/>
            </a:r>
            <a:br>
              <a:rPr lang="ru-RU" sz="5300" b="1" u="sng" dirty="0" smtClean="0"/>
            </a:br>
            <a:r>
              <a:rPr lang="ru-RU" sz="5300" b="1" u="sng" dirty="0" smtClean="0"/>
              <a:t/>
            </a:r>
            <a:br>
              <a:rPr lang="ru-RU" sz="5300" b="1" u="sng" dirty="0" smtClean="0"/>
            </a:br>
            <a:r>
              <a:rPr lang="ru-RU" sz="5300" b="1" u="sng" dirty="0" smtClean="0"/>
              <a:t/>
            </a:r>
            <a:br>
              <a:rPr lang="ru-RU" sz="5300" b="1" u="sng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800" b="1" u="sng" dirty="0" smtClean="0"/>
              <a:t>Стилистически окрашенная лексика: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600" b="1" i="1" dirty="0" smtClean="0"/>
              <a:t>функциональная </a:t>
            </a:r>
            <a:endParaRPr lang="ru-RU" sz="3600" dirty="0"/>
          </a:p>
          <a:p>
            <a:pPr>
              <a:buNone/>
            </a:pPr>
            <a:r>
              <a:rPr lang="ru-RU" sz="3600" dirty="0"/>
              <a:t>(пометы: </a:t>
            </a:r>
            <a:r>
              <a:rPr lang="ru-RU" sz="3600" dirty="0" err="1"/>
              <a:t>книж</a:t>
            </a:r>
            <a:r>
              <a:rPr lang="ru-RU" sz="3600" dirty="0"/>
              <a:t>. (книжное), спец., разг.,   </a:t>
            </a:r>
            <a:r>
              <a:rPr lang="ru-RU" sz="3600" dirty="0" err="1"/>
              <a:t>офиц.-дел</a:t>
            </a:r>
            <a:r>
              <a:rPr lang="ru-RU" sz="3600" dirty="0"/>
              <a:t>., прост. (просторечное)</a:t>
            </a:r>
          </a:p>
          <a:p>
            <a:r>
              <a:rPr lang="ru-RU" sz="3600" b="1" i="1" dirty="0" smtClean="0"/>
              <a:t> </a:t>
            </a:r>
            <a:r>
              <a:rPr lang="ru-RU" sz="3600" b="1" i="1" dirty="0"/>
              <a:t>эмоционально-окрашенная </a:t>
            </a:r>
            <a:endParaRPr lang="ru-RU" sz="3600" dirty="0"/>
          </a:p>
          <a:p>
            <a:pPr>
              <a:buNone/>
            </a:pPr>
            <a:r>
              <a:rPr lang="ru-RU" sz="3600" dirty="0"/>
              <a:t>(пометы: </a:t>
            </a:r>
            <a:r>
              <a:rPr lang="ru-RU" sz="3600" dirty="0" err="1"/>
              <a:t>ласкат</a:t>
            </a:r>
            <a:r>
              <a:rPr lang="ru-RU" sz="3600" dirty="0"/>
              <a:t>., презрит., пренебр., бран., одобрит., </a:t>
            </a:r>
            <a:r>
              <a:rPr lang="ru-RU" sz="3600" dirty="0" err="1"/>
              <a:t>неодобрит</a:t>
            </a:r>
            <a:r>
              <a:rPr lang="ru-RU" sz="3600" dirty="0"/>
              <a:t>., ирон., шутлив.)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400" b="1" dirty="0" smtClean="0"/>
              <a:t>   </a:t>
            </a:r>
            <a:br>
              <a:rPr lang="ru-RU" sz="5400" b="1" dirty="0" smtClean="0"/>
            </a:br>
            <a:r>
              <a:rPr lang="ru-RU" sz="5400" b="1" dirty="0" smtClean="0"/>
              <a:t/>
            </a:r>
            <a:br>
              <a:rPr lang="ru-RU" sz="5400" b="1" dirty="0" smtClean="0"/>
            </a:br>
            <a:r>
              <a:rPr lang="ru-RU" sz="5400" b="1" dirty="0" smtClean="0"/>
              <a:t/>
            </a:r>
            <a:br>
              <a:rPr lang="ru-RU" sz="5400" b="1" dirty="0" smtClean="0"/>
            </a:b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4800" b="1" dirty="0" smtClean="0"/>
              <a:t>       Функциональный стиль</a:t>
            </a:r>
            <a:r>
              <a:rPr lang="ru-RU" sz="4800" dirty="0" smtClean="0"/>
              <a:t> –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/>
              <a:t>разновидность </a:t>
            </a:r>
            <a:r>
              <a:rPr lang="ru-RU" sz="4000" dirty="0"/>
              <a:t>литературного языка, которая традиционно закреплена в обществе за одной из сфер социальной жизни.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algn="ctr">
              <a:buNone/>
            </a:pPr>
            <a:r>
              <a:rPr lang="ru-RU" sz="5400" b="1" dirty="0"/>
              <a:t>Стилистическая ошибка –</a:t>
            </a:r>
            <a:endParaRPr lang="ru-RU" sz="5400" dirty="0"/>
          </a:p>
          <a:p>
            <a:pPr algn="ctr">
              <a:buNone/>
            </a:pPr>
            <a:r>
              <a:rPr lang="ru-RU" sz="5400" dirty="0" smtClean="0"/>
              <a:t>употребление неуместных в данном стиле </a:t>
            </a:r>
            <a:r>
              <a:rPr lang="ru-RU" sz="5400" smtClean="0"/>
              <a:t>языковых средств.</a:t>
            </a:r>
            <a:endParaRPr lang="ru-RU" sz="5400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u="sng" dirty="0"/>
              <a:t>Научный стиль речи </a:t>
            </a:r>
            <a:r>
              <a:rPr lang="ru-RU" sz="2800" dirty="0"/>
              <a:t>– одна из функциональных </a:t>
            </a:r>
            <a:r>
              <a:rPr lang="ru-RU" sz="2800" dirty="0" err="1"/>
              <a:t>разновид-ностей</a:t>
            </a:r>
            <a:r>
              <a:rPr lang="ru-RU" sz="2800" dirty="0"/>
              <a:t> литературного языка, обслуживающая сферу науки и производства; он реализуется в книжных специализированных текстах разных жанров.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99292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b="1" dirty="0"/>
              <a:t>Сфера использования </a:t>
            </a:r>
            <a:r>
              <a:rPr lang="ru-RU" sz="2800" dirty="0"/>
              <a:t>НСР – </a:t>
            </a:r>
            <a:r>
              <a:rPr lang="ru-RU" sz="2800" u="sng" dirty="0"/>
              <a:t>наука</a:t>
            </a:r>
            <a:r>
              <a:rPr lang="ru-RU" sz="2800" dirty="0"/>
              <a:t>.</a:t>
            </a:r>
          </a:p>
          <a:p>
            <a:pPr>
              <a:buNone/>
            </a:pPr>
            <a:r>
              <a:rPr lang="ru-RU" sz="2800" dirty="0"/>
              <a:t>   </a:t>
            </a:r>
            <a:r>
              <a:rPr lang="ru-RU" sz="2800" b="1" dirty="0"/>
              <a:t>Адресаты: </a:t>
            </a:r>
            <a:r>
              <a:rPr lang="ru-RU" sz="2800" dirty="0"/>
              <a:t>учёные, будущие специалисты, ученики, любой человек, интересующийся той или иной научной областью.</a:t>
            </a:r>
          </a:p>
          <a:p>
            <a:pPr>
              <a:buNone/>
            </a:pPr>
            <a:r>
              <a:rPr lang="ru-RU" sz="2800" dirty="0"/>
              <a:t>   </a:t>
            </a:r>
            <a:r>
              <a:rPr lang="ru-RU" sz="2800" b="1" dirty="0"/>
              <a:t>Авторы: </a:t>
            </a:r>
            <a:r>
              <a:rPr lang="ru-RU" sz="2800" dirty="0"/>
              <a:t>учёные, специалисты в своей области.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21756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b="1" dirty="0"/>
              <a:t>Цель НСР </a:t>
            </a:r>
            <a:r>
              <a:rPr lang="ru-RU" sz="2800" dirty="0"/>
              <a:t>- описание законов, выявление закономерностей, описание открытий, обучение.</a:t>
            </a:r>
          </a:p>
          <a:p>
            <a:pPr>
              <a:buNone/>
            </a:pPr>
            <a:r>
              <a:rPr lang="ru-RU" sz="2800" b="1" dirty="0"/>
              <a:t>Основные черты языка науки </a:t>
            </a:r>
            <a:r>
              <a:rPr lang="ru-RU" sz="2800" dirty="0"/>
              <a:t>– точность (однозначность), объективность, подчёркнутая логичность, доказательность, отвлечённость, обобщённость.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7347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ЖАНРЫ НСР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научная статья, учебная литература, монография,  реферат, аннотация, рецензия, отзыв.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58085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ПОДСТИЛИ НСР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sz="2800" b="1" dirty="0"/>
              <a:t>СОБСТВЕННО-НАУЧНЫЙ</a:t>
            </a:r>
          </a:p>
          <a:p>
            <a:pPr>
              <a:buNone/>
            </a:pPr>
            <a:r>
              <a:rPr lang="ru-RU" sz="2800" dirty="0"/>
              <a:t>    </a:t>
            </a:r>
            <a:r>
              <a:rPr lang="ru-RU" sz="2800" u="sng" dirty="0"/>
              <a:t>Адресат </a:t>
            </a:r>
            <a:r>
              <a:rPr lang="ru-RU" sz="2800" dirty="0"/>
              <a:t>- учёный, специалист. </a:t>
            </a:r>
          </a:p>
          <a:p>
            <a:pPr>
              <a:buNone/>
            </a:pPr>
            <a:r>
              <a:rPr lang="ru-RU" sz="2800" dirty="0"/>
              <a:t>    </a:t>
            </a:r>
            <a:r>
              <a:rPr lang="ru-RU" sz="2800" u="sng" dirty="0"/>
              <a:t>Цель</a:t>
            </a:r>
            <a:r>
              <a:rPr lang="ru-RU" sz="2800" dirty="0"/>
              <a:t> - выявление и описание новых фактов, закономерностей, открытий. </a:t>
            </a:r>
          </a:p>
          <a:p>
            <a:pPr>
              <a:buFont typeface="Arial" pitchFamily="34" charset="0"/>
              <a:buChar char="•"/>
            </a:pPr>
            <a:r>
              <a:rPr lang="ru-RU" sz="2800" b="1" dirty="0"/>
              <a:t>НАУЧНО-УЧЕБНЫЙ</a:t>
            </a:r>
          </a:p>
          <a:p>
            <a:pPr>
              <a:buNone/>
            </a:pPr>
            <a:r>
              <a:rPr lang="ru-RU" sz="2800" dirty="0"/>
              <a:t>    </a:t>
            </a:r>
            <a:r>
              <a:rPr lang="ru-RU" sz="2800" u="sng" dirty="0"/>
              <a:t>Адресат</a:t>
            </a:r>
            <a:r>
              <a:rPr lang="ru-RU" sz="2800" dirty="0"/>
              <a:t> – будущие специалисты, учащиеся. </a:t>
            </a:r>
          </a:p>
          <a:p>
            <a:pPr>
              <a:buNone/>
            </a:pPr>
            <a:r>
              <a:rPr lang="ru-RU" sz="2800" dirty="0"/>
              <a:t>    </a:t>
            </a:r>
            <a:r>
              <a:rPr lang="ru-RU" sz="2800" u="sng" dirty="0"/>
              <a:t>Цель</a:t>
            </a:r>
            <a:r>
              <a:rPr lang="ru-RU" sz="2800" dirty="0"/>
              <a:t> - </a:t>
            </a:r>
            <a:r>
              <a:rPr lang="ru-RU" sz="2400" dirty="0"/>
              <a:t>обучить, описать факты, необходимые для овладения материалом</a:t>
            </a:r>
            <a:r>
              <a:rPr lang="ru-RU" sz="2800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82174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b="1" dirty="0"/>
              <a:t>НАУЧНО-СПРАВОЧНЫЙ</a:t>
            </a:r>
          </a:p>
          <a:p>
            <a:pPr>
              <a:buNone/>
            </a:pPr>
            <a:r>
              <a:rPr lang="ru-RU" dirty="0"/>
              <a:t>         (словари, справочники)</a:t>
            </a:r>
          </a:p>
          <a:p>
            <a:pPr>
              <a:buFont typeface="Arial" pitchFamily="34" charset="0"/>
              <a:buChar char="•"/>
            </a:pPr>
            <a:r>
              <a:rPr lang="ru-RU" b="1" dirty="0"/>
              <a:t>НАУЧНО-ИНФОРМАТИВНЫЙ</a:t>
            </a:r>
            <a:r>
              <a:rPr lang="ru-RU" dirty="0"/>
              <a:t> </a:t>
            </a:r>
          </a:p>
          <a:p>
            <a:pPr>
              <a:buNone/>
            </a:pPr>
            <a:r>
              <a:rPr lang="ru-RU" dirty="0"/>
              <a:t>         </a:t>
            </a:r>
            <a:r>
              <a:rPr lang="en-US" dirty="0"/>
              <a:t>(</a:t>
            </a:r>
            <a:r>
              <a:rPr lang="ru-RU" dirty="0"/>
              <a:t>реферат, аннотация, отзыв)</a:t>
            </a:r>
          </a:p>
          <a:p>
            <a:pPr>
              <a:buFont typeface="Arial" pitchFamily="34" charset="0"/>
              <a:buChar char="•"/>
            </a:pPr>
            <a:r>
              <a:rPr lang="ru-RU" b="1" dirty="0"/>
              <a:t>НАУЧНО-ПОПУЛЯРНЫЙ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u="sng" dirty="0"/>
              <a:t>Адресат </a:t>
            </a:r>
            <a:r>
              <a:rPr lang="ru-RU" dirty="0"/>
              <a:t>–любой человек, интересующийся наукой. </a:t>
            </a:r>
          </a:p>
          <a:p>
            <a:pPr>
              <a:buNone/>
            </a:pPr>
            <a:r>
              <a:rPr lang="ru-RU" dirty="0"/>
              <a:t>    </a:t>
            </a:r>
            <a:r>
              <a:rPr lang="ru-RU" u="sng" dirty="0"/>
              <a:t>Цель</a:t>
            </a:r>
            <a:r>
              <a:rPr lang="ru-RU" dirty="0"/>
              <a:t> - дать представление о науке, заинтересовать читателя.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82267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ЛЕКСИЧЕСКИЕ ОСОБЕННОСТИ НСР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- Слово употребляется в одном значении.</a:t>
            </a:r>
          </a:p>
          <a:p>
            <a:r>
              <a:rPr lang="ru-RU" dirty="0"/>
              <a:t>- Слово употребляется в обобщённом значении</a:t>
            </a:r>
          </a:p>
          <a:p>
            <a:r>
              <a:rPr lang="ru-RU" dirty="0"/>
              <a:t>- Абстрактная лексика</a:t>
            </a:r>
          </a:p>
          <a:p>
            <a:r>
              <a:rPr lang="ru-RU" dirty="0"/>
              <a:t>- Специфическая для данной науки лексика — термины</a:t>
            </a:r>
          </a:p>
          <a:p>
            <a:r>
              <a:rPr lang="ru-RU" dirty="0"/>
              <a:t>- Отсутствие эмоциональной лексики</a:t>
            </a:r>
          </a:p>
          <a:p>
            <a:r>
              <a:rPr lang="ru-RU" dirty="0"/>
              <a:t>- Преобладание отвлечённых существительных (обозначения понятий признака, движения, состояния (слова на -</a:t>
            </a:r>
            <a:r>
              <a:rPr lang="ru-RU" dirty="0" err="1"/>
              <a:t>ние</a:t>
            </a:r>
            <a:r>
              <a:rPr lang="ru-RU" dirty="0"/>
              <a:t>, -ость, -</a:t>
            </a:r>
            <a:r>
              <a:rPr lang="ru-RU" dirty="0" err="1"/>
              <a:t>ство</a:t>
            </a:r>
            <a:r>
              <a:rPr lang="ru-RU" dirty="0"/>
              <a:t>, -</a:t>
            </a:r>
            <a:r>
              <a:rPr lang="ru-RU" dirty="0" err="1"/>
              <a:t>ие</a:t>
            </a:r>
            <a:r>
              <a:rPr lang="ru-RU" dirty="0"/>
              <a:t>, -ка))</a:t>
            </a:r>
          </a:p>
          <a:p>
            <a:r>
              <a:rPr lang="ru-RU" dirty="0"/>
              <a:t>- Употребление кратких прилагательных (равен, пропорционален, аналогичен, способен, возможен, характерен, ежедневны).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99668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МОРФОЛОГИЧЕСКИЕ ОСОБЕННОСТИ НСР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800" dirty="0"/>
              <a:t>Местоимение мы в значении я (</a:t>
            </a:r>
            <a:r>
              <a:rPr lang="ru-RU" sz="2800" i="1" dirty="0"/>
              <a:t>Мы пришли к выводу…</a:t>
            </a:r>
            <a:r>
              <a:rPr lang="ru-RU" sz="2800" dirty="0"/>
              <a:t>), употребляющегося «для скромности» и ради объективности изложения (</a:t>
            </a:r>
            <a:r>
              <a:rPr lang="ru-RU" sz="2800" i="1" dirty="0"/>
              <a:t>как мы показали; мы исследовали...</a:t>
            </a:r>
            <a:r>
              <a:rPr lang="ru-RU" sz="2800" dirty="0"/>
              <a:t>)</a:t>
            </a:r>
          </a:p>
          <a:p>
            <a:r>
              <a:rPr lang="ru-RU" sz="2800" dirty="0"/>
              <a:t> Лексический повтор, указательные и личные местоимения 3го лица, вводные слова (таким образом, следовательно, итак), наречия (сначала, выше, затем) как средство связи предложений и абзацев</a:t>
            </a:r>
          </a:p>
          <a:p>
            <a:r>
              <a:rPr lang="ru-RU" sz="2800" dirty="0"/>
              <a:t>Морфологические глаголы несовершенного вида  (</a:t>
            </a:r>
            <a:r>
              <a:rPr lang="ru-RU" sz="2800" i="1" dirty="0"/>
              <a:t>Кислота разъедает..., ...Металлы легко режутся, Вода разваривает овощи и т.п</a:t>
            </a:r>
            <a:r>
              <a:rPr lang="ru-RU" sz="2800" dirty="0"/>
              <a:t>.)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48480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СИНТАКСИЧЕСКИЕ ОСОБЕННОСТИ НСР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Демонстрация отстранённости автора использованием вместо 1-го лица обобщённо-личных и безличных конструкций: </a:t>
            </a:r>
            <a:r>
              <a:rPr lang="ru-RU" i="1" dirty="0"/>
              <a:t>есть основания полагать, следует отметить, принято считать, как уже отмечалось </a:t>
            </a:r>
            <a:r>
              <a:rPr lang="ru-RU" dirty="0"/>
              <a:t>и т.д. </a:t>
            </a:r>
          </a:p>
          <a:p>
            <a:r>
              <a:rPr lang="ru-RU" dirty="0"/>
              <a:t> Синтаксическое преобладание сложных предложений над простыми</a:t>
            </a:r>
          </a:p>
          <a:p>
            <a:r>
              <a:rPr lang="ru-RU" dirty="0"/>
              <a:t>Большие по объёму предложения</a:t>
            </a:r>
          </a:p>
          <a:p>
            <a:r>
              <a:rPr lang="ru-RU" dirty="0"/>
              <a:t>Вводные слова и предложения</a:t>
            </a:r>
          </a:p>
          <a:p>
            <a:r>
              <a:rPr lang="ru-RU" dirty="0"/>
              <a:t>Пассивные конструкции (</a:t>
            </a:r>
            <a:r>
              <a:rPr lang="ru-RU" i="1" dirty="0"/>
              <a:t>Олово плавится при температуре... Золото добывается... Топливо доставляется...)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0850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5300" b="1" dirty="0" smtClean="0"/>
              <a:t>Функциональные стили:</a:t>
            </a:r>
            <a:r>
              <a:rPr lang="ru-RU" sz="5300" dirty="0" smtClean="0"/>
              <a:t/>
            </a:r>
            <a:br>
              <a:rPr lang="ru-RU" sz="5300" dirty="0" smtClean="0"/>
            </a:br>
            <a:endParaRPr lang="ru-RU" sz="53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 smtClean="0"/>
              <a:t>научный</a:t>
            </a:r>
            <a:r>
              <a:rPr lang="ru-RU" sz="4000" dirty="0"/>
              <a:t>, </a:t>
            </a:r>
          </a:p>
          <a:p>
            <a:pPr lvl="0"/>
            <a:r>
              <a:rPr lang="ru-RU" sz="4000" dirty="0"/>
              <a:t>официально-деловой, </a:t>
            </a:r>
          </a:p>
          <a:p>
            <a:pPr lvl="0"/>
            <a:r>
              <a:rPr lang="ru-RU" sz="4000" dirty="0"/>
              <a:t>публицистический, </a:t>
            </a:r>
          </a:p>
          <a:p>
            <a:pPr lvl="0"/>
            <a:r>
              <a:rPr lang="ru-RU" sz="4000" dirty="0"/>
              <a:t>художественный  стиль, </a:t>
            </a:r>
          </a:p>
          <a:p>
            <a:pPr lvl="0"/>
            <a:r>
              <a:rPr lang="ru-RU" sz="4000" dirty="0" smtClean="0"/>
              <a:t>разговорный</a:t>
            </a:r>
            <a:endParaRPr lang="ru-RU" sz="4000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>     </a:t>
            </a:r>
            <a:r>
              <a:rPr lang="ru-RU" sz="5300" b="1" u="sng" dirty="0" smtClean="0"/>
              <a:t>Жанры научного стиля: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4000" dirty="0" smtClean="0"/>
              <a:t>научная </a:t>
            </a:r>
            <a:r>
              <a:rPr lang="ru-RU" sz="4000" dirty="0"/>
              <a:t>монография, научная статья, диссертации, учебные тексты, аннотации, рефераты, доклады, лекции, научные дискуссии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/>
              <a:t/>
            </a:r>
            <a:br>
              <a:rPr lang="ru-RU" b="1" u="sng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800" b="1" u="sng" dirty="0" smtClean="0"/>
              <a:t>Жанры официально-делового      стиля: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3600" dirty="0" smtClean="0"/>
              <a:t>устав</a:t>
            </a:r>
            <a:r>
              <a:rPr lang="ru-RU" sz="3600" dirty="0"/>
              <a:t>, закон, приказ, распоряжение, договор, инструкция, жалоба, рецепт, заявление, объяснительная записка, автобиография, доверенность, служебная записка, анкета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300" b="1" u="sng" dirty="0" smtClean="0"/>
              <a:t/>
            </a:r>
            <a:br>
              <a:rPr lang="ru-RU" sz="5300" b="1" u="sng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800" b="1" u="sng" dirty="0" smtClean="0"/>
              <a:t>Жанры газетно-публицистического стиля: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sz="4400" dirty="0" smtClean="0"/>
          </a:p>
          <a:p>
            <a:pPr algn="ctr">
              <a:buNone/>
            </a:pPr>
            <a:r>
              <a:rPr lang="ru-RU" sz="4400" dirty="0" smtClean="0"/>
              <a:t>передовая </a:t>
            </a:r>
            <a:r>
              <a:rPr lang="ru-RU" sz="4400" dirty="0"/>
              <a:t>статья, репортаж, очерк, фельетон, памфлет, полемическая статья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5400" b="1" u="sng" dirty="0" smtClean="0"/>
              <a:t>Жанры разговорного стиля: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800" dirty="0" smtClean="0"/>
              <a:t>беседа</a:t>
            </a:r>
            <a:r>
              <a:rPr lang="ru-RU" sz="4800" dirty="0"/>
              <a:t>, </a:t>
            </a:r>
          </a:p>
          <a:p>
            <a:r>
              <a:rPr lang="ru-RU" sz="4800" dirty="0"/>
              <a:t>монолог, </a:t>
            </a:r>
          </a:p>
          <a:p>
            <a:r>
              <a:rPr lang="ru-RU" sz="4800" dirty="0"/>
              <a:t>диалог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b="1" u="sng" dirty="0" smtClean="0"/>
              <a:t>Жанры художественного стиля: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i="1" u="sng" dirty="0" smtClean="0"/>
              <a:t>драма</a:t>
            </a:r>
            <a:r>
              <a:rPr lang="ru-RU" sz="3600" dirty="0"/>
              <a:t>: трагедия, комедия, драма </a:t>
            </a:r>
            <a:r>
              <a:rPr lang="ru-RU" sz="3600" i="1" dirty="0"/>
              <a:t>и другие драматургические жанры</a:t>
            </a:r>
            <a:r>
              <a:rPr lang="ru-RU" sz="3600" dirty="0"/>
              <a:t>; </a:t>
            </a:r>
          </a:p>
          <a:p>
            <a:r>
              <a:rPr lang="ru-RU" sz="3600" b="1" i="1" u="sng" dirty="0"/>
              <a:t>проза:</a:t>
            </a:r>
            <a:r>
              <a:rPr lang="ru-RU" sz="3600" dirty="0"/>
              <a:t> роман, новелла, повесть </a:t>
            </a:r>
            <a:r>
              <a:rPr lang="ru-RU" sz="3600" i="1" dirty="0"/>
              <a:t>и другие прозаические жанры</a:t>
            </a:r>
            <a:r>
              <a:rPr lang="ru-RU" sz="3600" dirty="0"/>
              <a:t>; </a:t>
            </a:r>
          </a:p>
          <a:p>
            <a:r>
              <a:rPr lang="ru-RU" sz="3600" b="1" i="1" u="sng" dirty="0"/>
              <a:t>поэзия:</a:t>
            </a:r>
            <a:r>
              <a:rPr lang="ru-RU" sz="3600" dirty="0"/>
              <a:t> стихотворение, басня, поэма, романс </a:t>
            </a:r>
            <a:r>
              <a:rPr lang="ru-RU" sz="3600" i="1" dirty="0"/>
              <a:t>и другие поэтические жанры</a:t>
            </a:r>
            <a:endParaRPr lang="ru-RU" sz="3600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u="sng" dirty="0" smtClean="0"/>
              <a:t>Языковые параметры научного стил</a:t>
            </a:r>
            <a:r>
              <a:rPr lang="ru-RU" b="1" dirty="0" smtClean="0"/>
              <a:t>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- </a:t>
            </a:r>
            <a:r>
              <a:rPr lang="ru-RU" dirty="0"/>
              <a:t>наличие научной терминологии, преобладание абстрактной лексики (</a:t>
            </a:r>
            <a:r>
              <a:rPr lang="ru-RU" i="1" dirty="0"/>
              <a:t>перспективы, развитие, точка зрения</a:t>
            </a:r>
            <a:r>
              <a:rPr lang="ru-RU" dirty="0"/>
              <a:t>),</a:t>
            </a:r>
          </a:p>
          <a:p>
            <a:r>
              <a:rPr lang="ru-RU" dirty="0"/>
              <a:t>- демонстрация отстранённости автора (</a:t>
            </a:r>
            <a:r>
              <a:rPr lang="ru-RU" i="1" dirty="0"/>
              <a:t>есть основания полагать, считается, известно, представляется возможным, следует подчеркнуть</a:t>
            </a:r>
            <a:r>
              <a:rPr lang="ru-RU" dirty="0"/>
              <a:t>),</a:t>
            </a:r>
          </a:p>
          <a:p>
            <a:r>
              <a:rPr lang="ru-RU" dirty="0"/>
              <a:t>- употребление слов в прямом, номинативном значении,</a:t>
            </a:r>
          </a:p>
          <a:p>
            <a:r>
              <a:rPr lang="ru-RU" dirty="0"/>
              <a:t>- отсутствие образных средств языка, </a:t>
            </a:r>
            <a:r>
              <a:rPr lang="ru-RU" dirty="0" smtClean="0"/>
              <a:t>эмоциональности,</a:t>
            </a:r>
            <a:endParaRPr lang="ru-RU" dirty="0"/>
          </a:p>
          <a:p>
            <a:r>
              <a:rPr lang="ru-RU" dirty="0"/>
              <a:t>- повествовательный характер предложений, прямой порядок </a:t>
            </a:r>
            <a:r>
              <a:rPr lang="ru-RU" dirty="0" smtClean="0"/>
              <a:t>слов,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41</TotalTime>
  <Words>1045</Words>
  <Application>Microsoft Office PowerPoint</Application>
  <PresentationFormat>Экран (4:3)</PresentationFormat>
  <Paragraphs>112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4" baseType="lpstr">
      <vt:lpstr>Arial</vt:lpstr>
      <vt:lpstr>Calibri</vt:lpstr>
      <vt:lpstr>Constantia</vt:lpstr>
      <vt:lpstr>Wingdings 2</vt:lpstr>
      <vt:lpstr>Поток</vt:lpstr>
      <vt:lpstr>ФУНКЦИОНАЛЬНЫЕ СТИЛИ ЛИТЕРАТУРНОГО ЯЗЫКА. НАУЧНЫЙ СТИЛЬ РЕЧИ </vt:lpstr>
      <vt:lpstr>              Функциональный стиль –</vt:lpstr>
      <vt:lpstr> Функциональные стили: </vt:lpstr>
      <vt:lpstr>      Жанры научного стиля: </vt:lpstr>
      <vt:lpstr>   Жанры официально-делового      стиля:</vt:lpstr>
      <vt:lpstr>  Жанры газетно-публицистического стиля:</vt:lpstr>
      <vt:lpstr>  Жанры разговорного стиля:</vt:lpstr>
      <vt:lpstr> Жанры художественного стиля:</vt:lpstr>
      <vt:lpstr> Языковые параметры научного стиля:</vt:lpstr>
      <vt:lpstr> Языковые параметры официально-делового стиля:</vt:lpstr>
      <vt:lpstr>Презентация PowerPoint</vt:lpstr>
      <vt:lpstr> Языковые параметры  публицистического стиля:</vt:lpstr>
      <vt:lpstr>Презентация PowerPoint</vt:lpstr>
      <vt:lpstr> Языковые параметры  разговорного стиля:</vt:lpstr>
      <vt:lpstr>Презентация PowerPoint</vt:lpstr>
      <vt:lpstr> Языковые параметры  художественного стиля:</vt:lpstr>
      <vt:lpstr>Презентация PowerPoint</vt:lpstr>
      <vt:lpstr> Лексика СРЛЯ: </vt:lpstr>
      <vt:lpstr>         Стилистически окрашенная лексика:</vt:lpstr>
      <vt:lpstr>Презентация PowerPoint</vt:lpstr>
      <vt:lpstr>Презентация PowerPoint</vt:lpstr>
      <vt:lpstr>Презентация PowerPoint</vt:lpstr>
      <vt:lpstr>Презентация PowerPoint</vt:lpstr>
      <vt:lpstr>ЖАНРЫ НСР</vt:lpstr>
      <vt:lpstr>ПОДСТИЛИ НСР</vt:lpstr>
      <vt:lpstr>Презентация PowerPoint</vt:lpstr>
      <vt:lpstr>ЛЕКСИЧЕСКИЕ ОСОБЕННОСТИ НСР</vt:lpstr>
      <vt:lpstr>МОРФОЛОГИЧЕСКИЕ ОСОБЕННОСТИ НСР</vt:lpstr>
      <vt:lpstr>СИНТАКСИЧЕСКИЕ ОСОБЕННОСТИ НСР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ФУНКЦИОНАЛЬНО-СТИЛИСТИЧЕСКОЕ РАССЛОЕНИЕ СРЛЯ</dc:title>
  <dc:creator>home</dc:creator>
  <cp:lastModifiedBy>Пользователь Windows</cp:lastModifiedBy>
  <cp:revision>9</cp:revision>
  <dcterms:created xsi:type="dcterms:W3CDTF">2016-09-28T18:22:00Z</dcterms:created>
  <dcterms:modified xsi:type="dcterms:W3CDTF">2019-04-01T06:53:35Z</dcterms:modified>
</cp:coreProperties>
</file>