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99" r:id="rId3"/>
    <p:sldId id="334" r:id="rId4"/>
    <p:sldId id="335" r:id="rId5"/>
    <p:sldId id="300" r:id="rId6"/>
    <p:sldId id="326" r:id="rId7"/>
    <p:sldId id="327" r:id="rId8"/>
    <p:sldId id="328" r:id="rId9"/>
    <p:sldId id="329" r:id="rId10"/>
    <p:sldId id="301" r:id="rId11"/>
    <p:sldId id="302" r:id="rId12"/>
    <p:sldId id="303" r:id="rId13"/>
    <p:sldId id="330" r:id="rId14"/>
    <p:sldId id="333" r:id="rId15"/>
    <p:sldId id="304" r:id="rId16"/>
    <p:sldId id="306" r:id="rId17"/>
    <p:sldId id="307" r:id="rId18"/>
    <p:sldId id="310" r:id="rId19"/>
    <p:sldId id="314" r:id="rId20"/>
    <p:sldId id="315" r:id="rId21"/>
    <p:sldId id="316" r:id="rId22"/>
    <p:sldId id="336" r:id="rId23"/>
    <p:sldId id="317" r:id="rId24"/>
    <p:sldId id="318" r:id="rId25"/>
    <p:sldId id="319" r:id="rId26"/>
    <p:sldId id="337" r:id="rId27"/>
    <p:sldId id="338" r:id="rId28"/>
    <p:sldId id="320" r:id="rId29"/>
    <p:sldId id="339" r:id="rId30"/>
    <p:sldId id="323" r:id="rId31"/>
    <p:sldId id="324" r:id="rId32"/>
    <p:sldId id="340" r:id="rId33"/>
    <p:sldId id="341" r:id="rId34"/>
    <p:sldId id="325" r:id="rId35"/>
    <p:sldId id="342" r:id="rId36"/>
    <p:sldId id="258" r:id="rId37"/>
    <p:sldId id="259" r:id="rId38"/>
    <p:sldId id="260" r:id="rId39"/>
    <p:sldId id="261" r:id="rId40"/>
    <p:sldId id="262" r:id="rId41"/>
    <p:sldId id="263" r:id="rId42"/>
    <p:sldId id="264" r:id="rId43"/>
    <p:sldId id="265" r:id="rId44"/>
    <p:sldId id="266" r:id="rId45"/>
    <p:sldId id="267" r:id="rId46"/>
    <p:sldId id="268" r:id="rId47"/>
    <p:sldId id="269" r:id="rId48"/>
    <p:sldId id="270" r:id="rId49"/>
    <p:sldId id="298" r:id="rId50"/>
  </p:sldIdLst>
  <p:sldSz cx="9144000" cy="5715000" type="screen16x1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2" d="100"/>
          <a:sy n="112" d="100"/>
        </p:scale>
        <p:origin x="-372" y="-84"/>
      </p:cViewPr>
      <p:guideLst>
        <p:guide orient="horz" pos="180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le 1"/>
          <p:cNvSpPr>
            <a:spLocks noGrp="1"/>
          </p:cNvSpPr>
          <p:nvPr>
            <p:ph type="ctrTitle"/>
          </p:nvPr>
        </p:nvSpPr>
        <p:spPr>
          <a:xfrm>
            <a:off x="1313259" y="1083989"/>
            <a:ext cx="6517482" cy="2091011"/>
          </a:xfrm>
        </p:spPr>
        <p:txBody>
          <a:bodyPr anchor="b">
            <a:normAutofit/>
          </a:bodyPr>
          <a:lstStyle>
            <a:lvl1pPr algn="ctr">
              <a:defRPr sz="4800"/>
            </a:lvl1pPr>
          </a:lstStyle>
          <a:p>
            <a:r>
              <a:rPr lang="ru-RU" smtClean="0"/>
              <a:t>Образец заголовка</a:t>
            </a:r>
            <a:endParaRPr lang="en-US" dirty="0"/>
          </a:p>
        </p:txBody>
      </p:sp>
      <p:sp>
        <p:nvSpPr>
          <p:cNvPr id="3" name="Subtitle 2"/>
          <p:cNvSpPr>
            <a:spLocks noGrp="1"/>
          </p:cNvSpPr>
          <p:nvPr>
            <p:ph type="subTitle" idx="1"/>
          </p:nvPr>
        </p:nvSpPr>
        <p:spPr>
          <a:xfrm>
            <a:off x="1313259" y="3238501"/>
            <a:ext cx="6517482" cy="11429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E03C2486-07C9-430D-AC8D-F97327AA66A0}" type="datetimeFigureOut">
              <a:rPr lang="ru-RU" smtClean="0"/>
              <a:t>19.11.2024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62B0CA0-CDD5-4201-8892-BC14D62EE189}"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le 1"/>
          <p:cNvSpPr>
            <a:spLocks noGrp="1"/>
          </p:cNvSpPr>
          <p:nvPr>
            <p:ph type="title"/>
          </p:nvPr>
        </p:nvSpPr>
        <p:spPr>
          <a:xfrm>
            <a:off x="685346" y="3574478"/>
            <a:ext cx="7773324" cy="676342"/>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888559" y="581884"/>
            <a:ext cx="7366899" cy="2678447"/>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85332" y="4257273"/>
            <a:ext cx="7773339" cy="56872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E03C2486-07C9-430D-AC8D-F97327AA66A0}" type="datetimeFigureOut">
              <a:rPr lang="ru-RU" smtClean="0"/>
              <a:t>19.11.2024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62B0CA0-CDD5-4201-8892-BC14D62EE189}"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le 1"/>
          <p:cNvSpPr>
            <a:spLocks noGrp="1"/>
          </p:cNvSpPr>
          <p:nvPr>
            <p:ph type="title"/>
          </p:nvPr>
        </p:nvSpPr>
        <p:spPr>
          <a:xfrm>
            <a:off x="685332" y="508000"/>
            <a:ext cx="7773339" cy="2856038"/>
          </a:xfrm>
        </p:spPr>
        <p:txBody>
          <a:bodyPr anchor="ctr"/>
          <a:lstStyle>
            <a:lvl1pPr algn="ctr">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685332" y="3504018"/>
            <a:ext cx="7773339" cy="1321983"/>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E03C2486-07C9-430D-AC8D-F97327AA66A0}" type="datetimeFigureOut">
              <a:rPr lang="ru-RU" smtClean="0"/>
              <a:t>19.11.2024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62B0CA0-CDD5-4201-8892-BC14D62EE189}" type="slidenum">
              <a:rPr lang="ru-RU" smtClean="0"/>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le 1"/>
          <p:cNvSpPr>
            <a:spLocks noGrp="1"/>
          </p:cNvSpPr>
          <p:nvPr>
            <p:ph type="title"/>
          </p:nvPr>
        </p:nvSpPr>
        <p:spPr>
          <a:xfrm>
            <a:off x="1084659" y="508000"/>
            <a:ext cx="6977064" cy="2494087"/>
          </a:xfrm>
        </p:spPr>
        <p:txBody>
          <a:bodyPr anchor="ctr"/>
          <a:lstStyle>
            <a:lvl1pPr>
              <a:defRPr sz="3200"/>
            </a:lvl1pPr>
          </a:lstStyle>
          <a:p>
            <a:r>
              <a:rPr lang="ru-RU" smtClean="0"/>
              <a:t>Образец заголовка</a:t>
            </a:r>
            <a:endParaRPr lang="en-US" dirty="0"/>
          </a:p>
        </p:txBody>
      </p:sp>
      <p:sp>
        <p:nvSpPr>
          <p:cNvPr id="12" name="Text Placeholder 3"/>
          <p:cNvSpPr>
            <a:spLocks noGrp="1"/>
          </p:cNvSpPr>
          <p:nvPr>
            <p:ph type="body" sz="half" idx="13"/>
          </p:nvPr>
        </p:nvSpPr>
        <p:spPr>
          <a:xfrm>
            <a:off x="1290484" y="3008360"/>
            <a:ext cx="6564224" cy="495657"/>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4" name="Text Placeholder 3"/>
          <p:cNvSpPr>
            <a:spLocks noGrp="1"/>
          </p:cNvSpPr>
          <p:nvPr>
            <p:ph type="body" sz="half" idx="2"/>
          </p:nvPr>
        </p:nvSpPr>
        <p:spPr>
          <a:xfrm>
            <a:off x="685332" y="3643998"/>
            <a:ext cx="7773339" cy="1184211"/>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E03C2486-07C9-430D-AC8D-F97327AA66A0}" type="datetimeFigureOut">
              <a:rPr lang="ru-RU" smtClean="0"/>
              <a:t>19.11.2024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62B0CA0-CDD5-4201-8892-BC14D62EE189}" type="slidenum">
              <a:rPr lang="ru-RU" smtClean="0"/>
              <a:t>‹#›</a:t>
            </a:fld>
            <a:endParaRPr lang="ru-RU"/>
          </a:p>
        </p:txBody>
      </p:sp>
      <p:sp>
        <p:nvSpPr>
          <p:cNvPr id="13" name="TextBox 12"/>
          <p:cNvSpPr txBox="1"/>
          <p:nvPr/>
        </p:nvSpPr>
        <p:spPr>
          <a:xfrm>
            <a:off x="751116" y="628472"/>
            <a:ext cx="457200" cy="487313"/>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918169" y="2494649"/>
            <a:ext cx="457200" cy="487313"/>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le 1"/>
          <p:cNvSpPr>
            <a:spLocks noGrp="1"/>
          </p:cNvSpPr>
          <p:nvPr>
            <p:ph type="title"/>
          </p:nvPr>
        </p:nvSpPr>
        <p:spPr>
          <a:xfrm>
            <a:off x="685332" y="1782269"/>
            <a:ext cx="7773339" cy="2093196"/>
          </a:xfrm>
        </p:spPr>
        <p:txBody>
          <a:bodyPr anchor="b"/>
          <a:lstStyle>
            <a:lvl1pPr algn="ctr">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685332" y="3885279"/>
            <a:ext cx="7773339" cy="950537"/>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E03C2486-07C9-430D-AC8D-F97327AA66A0}" type="datetimeFigureOut">
              <a:rPr lang="ru-RU" smtClean="0"/>
              <a:t>19.11.2024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62B0CA0-CDD5-4201-8892-BC14D62EE189}" type="slidenum">
              <a:rPr lang="ru-RU" smtClean="0"/>
              <a:t>‹#›</a:t>
            </a:fld>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15" name="Title 1"/>
          <p:cNvSpPr>
            <a:spLocks noGrp="1"/>
          </p:cNvSpPr>
          <p:nvPr>
            <p:ph type="title"/>
          </p:nvPr>
        </p:nvSpPr>
        <p:spPr>
          <a:xfrm>
            <a:off x="685332" y="508000"/>
            <a:ext cx="7773339" cy="1337578"/>
          </a:xfrm>
        </p:spPr>
        <p:txBody>
          <a:bodyPr/>
          <a:lstStyle/>
          <a:p>
            <a:r>
              <a:rPr lang="ru-RU" smtClean="0"/>
              <a:t>Образец заголовка</a:t>
            </a:r>
            <a:endParaRPr lang="en-US" dirty="0"/>
          </a:p>
        </p:txBody>
      </p:sp>
      <p:sp>
        <p:nvSpPr>
          <p:cNvPr id="7" name="Text Placeholder 2"/>
          <p:cNvSpPr>
            <a:spLocks noGrp="1"/>
          </p:cNvSpPr>
          <p:nvPr>
            <p:ph type="body" idx="1"/>
          </p:nvPr>
        </p:nvSpPr>
        <p:spPr>
          <a:xfrm>
            <a:off x="685331" y="1972578"/>
            <a:ext cx="2474232" cy="480218"/>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8" name="Text Placeholder 3"/>
          <p:cNvSpPr>
            <a:spLocks noGrp="1"/>
          </p:cNvSpPr>
          <p:nvPr>
            <p:ph type="body" sz="half" idx="15"/>
          </p:nvPr>
        </p:nvSpPr>
        <p:spPr>
          <a:xfrm>
            <a:off x="685331" y="2452797"/>
            <a:ext cx="2474232" cy="2373204"/>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 Placeholder 4"/>
          <p:cNvSpPr>
            <a:spLocks noGrp="1"/>
          </p:cNvSpPr>
          <p:nvPr>
            <p:ph type="body" sz="quarter" idx="3"/>
          </p:nvPr>
        </p:nvSpPr>
        <p:spPr>
          <a:xfrm>
            <a:off x="3339293" y="1972578"/>
            <a:ext cx="2468641" cy="480218"/>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0" name="Text Placeholder 3"/>
          <p:cNvSpPr>
            <a:spLocks noGrp="1"/>
          </p:cNvSpPr>
          <p:nvPr>
            <p:ph type="body" sz="half" idx="16"/>
          </p:nvPr>
        </p:nvSpPr>
        <p:spPr>
          <a:xfrm>
            <a:off x="3331013" y="2452797"/>
            <a:ext cx="2477513" cy="2373204"/>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1" name="Text Placeholder 4"/>
          <p:cNvSpPr>
            <a:spLocks noGrp="1"/>
          </p:cNvSpPr>
          <p:nvPr>
            <p:ph type="body" sz="quarter" idx="13"/>
          </p:nvPr>
        </p:nvSpPr>
        <p:spPr>
          <a:xfrm>
            <a:off x="5979974" y="1972578"/>
            <a:ext cx="2478696" cy="480218"/>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Text Placeholder 3"/>
          <p:cNvSpPr>
            <a:spLocks noGrp="1"/>
          </p:cNvSpPr>
          <p:nvPr>
            <p:ph type="body" sz="half" idx="17"/>
          </p:nvPr>
        </p:nvSpPr>
        <p:spPr>
          <a:xfrm>
            <a:off x="5979974" y="2452797"/>
            <a:ext cx="2478696" cy="2373204"/>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E03C2486-07C9-430D-AC8D-F97327AA66A0}" type="datetimeFigureOut">
              <a:rPr lang="ru-RU" smtClean="0"/>
              <a:t>19.11.2024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862B0CA0-CDD5-4201-8892-BC14D62EE189}" type="slidenum">
              <a:rPr lang="ru-RU" smtClean="0"/>
              <a:t>‹#›</a:t>
            </a:fld>
            <a:endParaRPr lang="ru-RU"/>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30" name="Title 1"/>
          <p:cNvSpPr>
            <a:spLocks noGrp="1"/>
          </p:cNvSpPr>
          <p:nvPr>
            <p:ph type="title"/>
          </p:nvPr>
        </p:nvSpPr>
        <p:spPr>
          <a:xfrm>
            <a:off x="685332" y="508977"/>
            <a:ext cx="7773339" cy="1336602"/>
          </a:xfrm>
        </p:spPr>
        <p:txBody>
          <a:bodyPr/>
          <a:lstStyle/>
          <a:p>
            <a:r>
              <a:rPr lang="ru-RU" smtClean="0"/>
              <a:t>Образец заголовка</a:t>
            </a:r>
            <a:endParaRPr lang="en-US" dirty="0"/>
          </a:p>
        </p:txBody>
      </p:sp>
      <p:sp>
        <p:nvSpPr>
          <p:cNvPr id="19" name="Text Placeholder 2"/>
          <p:cNvSpPr>
            <a:spLocks noGrp="1"/>
          </p:cNvSpPr>
          <p:nvPr>
            <p:ph type="body" idx="1"/>
          </p:nvPr>
        </p:nvSpPr>
        <p:spPr>
          <a:xfrm>
            <a:off x="685332" y="3504017"/>
            <a:ext cx="2472307" cy="480218"/>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Picture Placeholder 2"/>
          <p:cNvSpPr>
            <a:spLocks noGrp="1" noChangeAspect="1"/>
          </p:cNvSpPr>
          <p:nvPr>
            <p:ph type="pic" idx="15"/>
          </p:nvPr>
        </p:nvSpPr>
        <p:spPr>
          <a:xfrm>
            <a:off x="685332" y="1972578"/>
            <a:ext cx="2472307" cy="1270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1" name="Text Placeholder 3"/>
          <p:cNvSpPr>
            <a:spLocks noGrp="1"/>
          </p:cNvSpPr>
          <p:nvPr>
            <p:ph type="body" sz="half" idx="18"/>
          </p:nvPr>
        </p:nvSpPr>
        <p:spPr>
          <a:xfrm>
            <a:off x="685332" y="3984235"/>
            <a:ext cx="2472307" cy="84176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2" name="Text Placeholder 4"/>
          <p:cNvSpPr>
            <a:spLocks noGrp="1"/>
          </p:cNvSpPr>
          <p:nvPr>
            <p:ph type="body" sz="quarter" idx="3"/>
          </p:nvPr>
        </p:nvSpPr>
        <p:spPr>
          <a:xfrm>
            <a:off x="3332070" y="3504017"/>
            <a:ext cx="2476371" cy="480218"/>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3" name="Picture Placeholder 2"/>
          <p:cNvSpPr>
            <a:spLocks noGrp="1" noChangeAspect="1"/>
          </p:cNvSpPr>
          <p:nvPr>
            <p:ph type="pic" idx="21"/>
          </p:nvPr>
        </p:nvSpPr>
        <p:spPr>
          <a:xfrm>
            <a:off x="3331011" y="1972578"/>
            <a:ext cx="2477514" cy="1270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4" name="Text Placeholder 3"/>
          <p:cNvSpPr>
            <a:spLocks noGrp="1"/>
          </p:cNvSpPr>
          <p:nvPr>
            <p:ph type="body" sz="half" idx="19"/>
          </p:nvPr>
        </p:nvSpPr>
        <p:spPr>
          <a:xfrm>
            <a:off x="3331011" y="3984235"/>
            <a:ext cx="2477514" cy="84176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5" name="Text Placeholder 4"/>
          <p:cNvSpPr>
            <a:spLocks noGrp="1"/>
          </p:cNvSpPr>
          <p:nvPr>
            <p:ph type="body" sz="quarter" idx="13"/>
          </p:nvPr>
        </p:nvSpPr>
        <p:spPr>
          <a:xfrm>
            <a:off x="5979975" y="3504017"/>
            <a:ext cx="2475511" cy="480218"/>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6" name="Picture Placeholder 2"/>
          <p:cNvSpPr>
            <a:spLocks noGrp="1" noChangeAspect="1"/>
          </p:cNvSpPr>
          <p:nvPr>
            <p:ph type="pic" idx="22"/>
          </p:nvPr>
        </p:nvSpPr>
        <p:spPr>
          <a:xfrm>
            <a:off x="5979974" y="1972578"/>
            <a:ext cx="2478696" cy="1270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7" name="Text Placeholder 3"/>
          <p:cNvSpPr>
            <a:spLocks noGrp="1"/>
          </p:cNvSpPr>
          <p:nvPr>
            <p:ph type="body" sz="half" idx="20"/>
          </p:nvPr>
        </p:nvSpPr>
        <p:spPr>
          <a:xfrm>
            <a:off x="5979880" y="3984233"/>
            <a:ext cx="2478790" cy="84176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E03C2486-07C9-430D-AC8D-F97327AA66A0}" type="datetimeFigureOut">
              <a:rPr lang="ru-RU" smtClean="0"/>
              <a:t>19.11.2024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862B0CA0-CDD5-4201-8892-BC14D62EE189}" type="slidenum">
              <a:rPr lang="ru-RU" smtClean="0"/>
              <a:t>‹#›</a:t>
            </a:fld>
            <a:endParaRPr lang="ru-RU"/>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le 1"/>
          <p:cNvSpPr>
            <a:spLocks noGrp="1"/>
          </p:cNvSpPr>
          <p:nvPr>
            <p:ph type="title"/>
          </p:nvPr>
        </p:nvSpPr>
        <p:spPr/>
        <p:txBody>
          <a:bodyPr/>
          <a:lstStyle/>
          <a:p>
            <a:r>
              <a:rPr lang="ru-RU" smtClean="0"/>
              <a:t>Образец заголовка</a:t>
            </a:r>
            <a:endParaRPr lang="en-US" dirty="0"/>
          </a:p>
        </p:txBody>
      </p:sp>
      <p:sp>
        <p:nvSpPr>
          <p:cNvPr id="11" name="Vertical Text Placeholder 2"/>
          <p:cNvSpPr>
            <a:spLocks noGrp="1"/>
          </p:cNvSpPr>
          <p:nvPr>
            <p:ph type="body" orient="vert" sz="quarter" idx="13"/>
          </p:nvPr>
        </p:nvSpPr>
        <p:spPr>
          <a:xfrm>
            <a:off x="685332" y="1972579"/>
            <a:ext cx="7773339" cy="285342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E03C2486-07C9-430D-AC8D-F97327AA66A0}" type="datetimeFigureOut">
              <a:rPr lang="ru-RU" smtClean="0"/>
              <a:t>19.11.2024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62B0CA0-CDD5-4201-8892-BC14D62EE189}" type="slidenum">
              <a:rPr lang="ru-RU" smtClean="0"/>
              <a:t>‹#›</a:t>
            </a:fld>
            <a:endParaRPr lang="ru-RU"/>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Vertical Title 1"/>
          <p:cNvSpPr>
            <a:spLocks noGrp="1"/>
          </p:cNvSpPr>
          <p:nvPr>
            <p:ph type="title" orient="vert"/>
          </p:nvPr>
        </p:nvSpPr>
        <p:spPr>
          <a:xfrm>
            <a:off x="6543676" y="508002"/>
            <a:ext cx="1914995" cy="4317999"/>
          </a:xfrm>
        </p:spPr>
        <p:txBody>
          <a:bodyPr vert="eaVert"/>
          <a:lstStyle>
            <a:lvl1pPr algn="l">
              <a:defRPr/>
            </a:lvl1pPr>
          </a:lstStyle>
          <a:p>
            <a:r>
              <a:rPr lang="ru-RU" smtClean="0"/>
              <a:t>Образец заголовка</a:t>
            </a:r>
            <a:endParaRPr lang="en-US" dirty="0"/>
          </a:p>
        </p:txBody>
      </p:sp>
      <p:sp>
        <p:nvSpPr>
          <p:cNvPr id="8" name="Vertical Text Placeholder 2"/>
          <p:cNvSpPr>
            <a:spLocks noGrp="1"/>
          </p:cNvSpPr>
          <p:nvPr>
            <p:ph type="body" orient="vert" sz="quarter" idx="13"/>
          </p:nvPr>
        </p:nvSpPr>
        <p:spPr>
          <a:xfrm>
            <a:off x="685332" y="508002"/>
            <a:ext cx="5744043" cy="431799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E03C2486-07C9-430D-AC8D-F97327AA66A0}" type="datetimeFigureOut">
              <a:rPr lang="ru-RU" smtClean="0"/>
              <a:t>19.11.2024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62B0CA0-CDD5-4201-8892-BC14D62EE189}"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le 1"/>
          <p:cNvSpPr>
            <a:spLocks noGrp="1"/>
          </p:cNvSpPr>
          <p:nvPr>
            <p:ph type="title"/>
          </p:nvPr>
        </p:nvSpPr>
        <p:spPr/>
        <p:txBody>
          <a:bodyPr/>
          <a:lstStyle/>
          <a:p>
            <a:r>
              <a:rPr lang="ru-RU" smtClean="0"/>
              <a:t>Образец заголовка</a:t>
            </a:r>
            <a:endParaRPr lang="en-US" dirty="0"/>
          </a:p>
        </p:txBody>
      </p:sp>
      <p:sp>
        <p:nvSpPr>
          <p:cNvPr id="12" name="Content Placeholder 2"/>
          <p:cNvSpPr>
            <a:spLocks noGrp="1"/>
          </p:cNvSpPr>
          <p:nvPr>
            <p:ph sz="quarter" idx="13"/>
          </p:nvPr>
        </p:nvSpPr>
        <p:spPr>
          <a:xfrm>
            <a:off x="685330" y="1972578"/>
            <a:ext cx="7772870" cy="285342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E03C2486-07C9-430D-AC8D-F97327AA66A0}" type="datetimeFigureOut">
              <a:rPr lang="ru-RU" smtClean="0"/>
              <a:t>19.11.2024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62B0CA0-CDD5-4201-8892-BC14D62EE189}"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le 1"/>
          <p:cNvSpPr>
            <a:spLocks noGrp="1"/>
          </p:cNvSpPr>
          <p:nvPr>
            <p:ph type="title"/>
          </p:nvPr>
        </p:nvSpPr>
        <p:spPr>
          <a:xfrm>
            <a:off x="685331" y="690470"/>
            <a:ext cx="7763814" cy="2280683"/>
          </a:xfrm>
        </p:spPr>
        <p:txBody>
          <a:bodyPr anchor="b">
            <a:normAutofit/>
          </a:bodyPr>
          <a:lstStyle>
            <a:lvl1pPr>
              <a:defRPr sz="4000"/>
            </a:lvl1pPr>
          </a:lstStyle>
          <a:p>
            <a:r>
              <a:rPr lang="ru-RU" smtClean="0"/>
              <a:t>Образец заголовка</a:t>
            </a:r>
            <a:endParaRPr lang="en-US" dirty="0"/>
          </a:p>
        </p:txBody>
      </p:sp>
      <p:sp>
        <p:nvSpPr>
          <p:cNvPr id="3" name="Text Placeholder 2"/>
          <p:cNvSpPr>
            <a:spLocks noGrp="1"/>
          </p:cNvSpPr>
          <p:nvPr>
            <p:ph type="body" idx="1"/>
          </p:nvPr>
        </p:nvSpPr>
        <p:spPr>
          <a:xfrm>
            <a:off x="685331" y="3047882"/>
            <a:ext cx="7763814" cy="114015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E03C2486-07C9-430D-AC8D-F97327AA66A0}" type="datetimeFigureOut">
              <a:rPr lang="ru-RU" smtClean="0"/>
              <a:t>19.11.2024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62B0CA0-CDD5-4201-8892-BC14D62EE189}"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14" name="Title 1"/>
          <p:cNvSpPr>
            <a:spLocks noGrp="1"/>
          </p:cNvSpPr>
          <p:nvPr>
            <p:ph type="title"/>
          </p:nvPr>
        </p:nvSpPr>
        <p:spPr>
          <a:xfrm>
            <a:off x="685332" y="515432"/>
            <a:ext cx="7773338" cy="1330148"/>
          </a:xfrm>
        </p:spPr>
        <p:txBody>
          <a:bodyPr/>
          <a:lstStyle/>
          <a:p>
            <a:r>
              <a:rPr lang="ru-RU" smtClean="0"/>
              <a:t>Образец заголовка</a:t>
            </a:r>
            <a:endParaRPr lang="en-US" dirty="0"/>
          </a:p>
        </p:txBody>
      </p:sp>
      <p:sp>
        <p:nvSpPr>
          <p:cNvPr id="12" name="Content Placeholder 2"/>
          <p:cNvSpPr>
            <a:spLocks noGrp="1"/>
          </p:cNvSpPr>
          <p:nvPr>
            <p:ph sz="quarter" idx="13"/>
          </p:nvPr>
        </p:nvSpPr>
        <p:spPr>
          <a:xfrm>
            <a:off x="685330" y="1972578"/>
            <a:ext cx="3829520" cy="285342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Content Placeholder 3"/>
          <p:cNvSpPr>
            <a:spLocks noGrp="1"/>
          </p:cNvSpPr>
          <p:nvPr>
            <p:ph sz="quarter" idx="14"/>
          </p:nvPr>
        </p:nvSpPr>
        <p:spPr>
          <a:xfrm>
            <a:off x="4629150" y="1972578"/>
            <a:ext cx="3829050" cy="285342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E03C2486-07C9-430D-AC8D-F97327AA66A0}" type="datetimeFigureOut">
              <a:rPr lang="ru-RU" smtClean="0"/>
              <a:t>19.11.2024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62B0CA0-CDD5-4201-8892-BC14D62EE189}"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14" name="Title 1"/>
          <p:cNvSpPr>
            <a:spLocks noGrp="1"/>
          </p:cNvSpPr>
          <p:nvPr>
            <p:ph type="title"/>
          </p:nvPr>
        </p:nvSpPr>
        <p:spPr>
          <a:xfrm>
            <a:off x="685332" y="515432"/>
            <a:ext cx="7773338" cy="1330148"/>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859746" y="1975848"/>
            <a:ext cx="3655106" cy="566662"/>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Content Placeholder 3"/>
          <p:cNvSpPr>
            <a:spLocks noGrp="1"/>
          </p:cNvSpPr>
          <p:nvPr>
            <p:ph sz="quarter" idx="13"/>
          </p:nvPr>
        </p:nvSpPr>
        <p:spPr>
          <a:xfrm>
            <a:off x="685331" y="2542511"/>
            <a:ext cx="3829520" cy="228348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797318" y="1975848"/>
            <a:ext cx="3661353" cy="566662"/>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3" name="Content Placeholder 5"/>
          <p:cNvSpPr>
            <a:spLocks noGrp="1"/>
          </p:cNvSpPr>
          <p:nvPr>
            <p:ph sz="quarter" idx="14"/>
          </p:nvPr>
        </p:nvSpPr>
        <p:spPr>
          <a:xfrm>
            <a:off x="4629151" y="2542511"/>
            <a:ext cx="3829051" cy="228348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E03C2486-07C9-430D-AC8D-F97327AA66A0}" type="datetimeFigureOut">
              <a:rPr lang="ru-RU" smtClean="0"/>
              <a:t>19.11.2024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862B0CA0-CDD5-4201-8892-BC14D62EE189}"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E03C2486-07C9-430D-AC8D-F97327AA66A0}" type="datetimeFigureOut">
              <a:rPr lang="ru-RU" smtClean="0"/>
              <a:t>19.11.2024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862B0CA0-CDD5-4201-8892-BC14D62EE189}"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Date Placeholder 1"/>
          <p:cNvSpPr>
            <a:spLocks noGrp="1"/>
          </p:cNvSpPr>
          <p:nvPr>
            <p:ph type="dt" sz="half" idx="10"/>
          </p:nvPr>
        </p:nvSpPr>
        <p:spPr/>
        <p:txBody>
          <a:bodyPr/>
          <a:lstStyle/>
          <a:p>
            <a:fld id="{E03C2486-07C9-430D-AC8D-F97327AA66A0}" type="datetimeFigureOut">
              <a:rPr lang="ru-RU" smtClean="0"/>
              <a:t>19.11.2024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862B0CA0-CDD5-4201-8892-BC14D62EE189}"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le 1"/>
          <p:cNvSpPr>
            <a:spLocks noGrp="1"/>
          </p:cNvSpPr>
          <p:nvPr>
            <p:ph type="title"/>
          </p:nvPr>
        </p:nvSpPr>
        <p:spPr>
          <a:xfrm>
            <a:off x="685331" y="508000"/>
            <a:ext cx="2951766" cy="1686043"/>
          </a:xfrm>
        </p:spPr>
        <p:txBody>
          <a:bodyPr anchor="b"/>
          <a:lstStyle>
            <a:lvl1pPr algn="ctr">
              <a:defRPr sz="3200"/>
            </a:lvl1pPr>
          </a:lstStyle>
          <a:p>
            <a:r>
              <a:rPr lang="ru-RU" smtClean="0"/>
              <a:t>Образец заголовка</a:t>
            </a:r>
            <a:endParaRPr lang="en-US" dirty="0"/>
          </a:p>
        </p:txBody>
      </p:sp>
      <p:sp>
        <p:nvSpPr>
          <p:cNvPr id="10" name="Content Placeholder 2"/>
          <p:cNvSpPr>
            <a:spLocks noGrp="1"/>
          </p:cNvSpPr>
          <p:nvPr>
            <p:ph sz="quarter" idx="13"/>
          </p:nvPr>
        </p:nvSpPr>
        <p:spPr>
          <a:xfrm>
            <a:off x="3808547" y="508001"/>
            <a:ext cx="4650122" cy="431799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85332" y="2194043"/>
            <a:ext cx="2951767" cy="263195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E03C2486-07C9-430D-AC8D-F97327AA66A0}" type="datetimeFigureOut">
              <a:rPr lang="ru-RU" smtClean="0"/>
              <a:t>19.11.2024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62B0CA0-CDD5-4201-8892-BC14D62EE189}"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le 1"/>
          <p:cNvSpPr>
            <a:spLocks noGrp="1"/>
          </p:cNvSpPr>
          <p:nvPr>
            <p:ph type="title"/>
          </p:nvPr>
        </p:nvSpPr>
        <p:spPr>
          <a:xfrm>
            <a:off x="685332" y="508000"/>
            <a:ext cx="4451227" cy="1686045"/>
          </a:xfrm>
        </p:spPr>
        <p:txBody>
          <a:bodyPr anchor="b"/>
          <a:lstStyle>
            <a:lvl1pPr algn="ct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568603" y="508001"/>
            <a:ext cx="2441519" cy="43180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85346" y="2194045"/>
            <a:ext cx="4451212" cy="2631956"/>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E03C2486-07C9-430D-AC8D-F97327AA66A0}" type="datetimeFigureOut">
              <a:rPr lang="ru-RU" smtClean="0"/>
              <a:t>19.11.2024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62B0CA0-CDD5-4201-8892-BC14D62EE189}"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1" y="-1"/>
            <a:ext cx="9144002" cy="5715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515432"/>
            <a:ext cx="7773338" cy="1330148"/>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85332" y="1972579"/>
            <a:ext cx="7773339" cy="285342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5759053" y="4902730"/>
            <a:ext cx="2057400" cy="304271"/>
          </a:xfrm>
          <a:prstGeom prst="rect">
            <a:avLst/>
          </a:prstGeom>
        </p:spPr>
        <p:txBody>
          <a:bodyPr vert="horz" lIns="91440" tIns="45720" rIns="91440" bIns="45720" rtlCol="0" anchor="ctr"/>
          <a:lstStyle>
            <a:lvl1pPr algn="r">
              <a:defRPr sz="1000">
                <a:solidFill>
                  <a:schemeClr val="tx1"/>
                </a:solidFill>
              </a:defRPr>
            </a:lvl1pPr>
          </a:lstStyle>
          <a:p>
            <a:fld id="{E03C2486-07C9-430D-AC8D-F97327AA66A0}" type="datetimeFigureOut">
              <a:rPr lang="ru-RU" smtClean="0"/>
              <a:t>19.11.2024</a:t>
            </a:fld>
            <a:endParaRPr lang="ru-RU"/>
          </a:p>
        </p:txBody>
      </p:sp>
      <p:sp>
        <p:nvSpPr>
          <p:cNvPr id="5" name="Footer Placeholder 4"/>
          <p:cNvSpPr>
            <a:spLocks noGrp="1"/>
          </p:cNvSpPr>
          <p:nvPr>
            <p:ph type="ftr" sz="quarter" idx="3"/>
          </p:nvPr>
        </p:nvSpPr>
        <p:spPr>
          <a:xfrm>
            <a:off x="685332" y="4902730"/>
            <a:ext cx="5004665" cy="304271"/>
          </a:xfrm>
          <a:prstGeom prst="rect">
            <a:avLst/>
          </a:prstGeom>
        </p:spPr>
        <p:txBody>
          <a:bodyPr vert="horz" lIns="91440" tIns="45720" rIns="91440" bIns="45720" rtlCol="0" anchor="ctr"/>
          <a:lstStyle>
            <a:lvl1pPr algn="l">
              <a:defRPr sz="1000">
                <a:solidFill>
                  <a:schemeClr val="tx1"/>
                </a:solidFill>
              </a:defRPr>
            </a:lvl1pPr>
          </a:lstStyle>
          <a:p>
            <a:endParaRPr lang="ru-RU"/>
          </a:p>
        </p:txBody>
      </p:sp>
      <p:sp>
        <p:nvSpPr>
          <p:cNvPr id="6" name="Slide Number Placeholder 5"/>
          <p:cNvSpPr>
            <a:spLocks noGrp="1"/>
          </p:cNvSpPr>
          <p:nvPr>
            <p:ph type="sldNum" sz="quarter" idx="4"/>
          </p:nvPr>
        </p:nvSpPr>
        <p:spPr>
          <a:xfrm>
            <a:off x="7885510" y="4902730"/>
            <a:ext cx="573161" cy="304271"/>
          </a:xfrm>
          <a:prstGeom prst="rect">
            <a:avLst/>
          </a:prstGeom>
        </p:spPr>
        <p:txBody>
          <a:bodyPr vert="horz" lIns="91440" tIns="45720" rIns="91440" bIns="45720" rtlCol="0" anchor="ctr"/>
          <a:lstStyle>
            <a:lvl1pPr algn="r">
              <a:defRPr sz="1000">
                <a:solidFill>
                  <a:schemeClr val="tx1"/>
                </a:solidFill>
              </a:defRPr>
            </a:lvl1pPr>
          </a:lstStyle>
          <a:p>
            <a:fld id="{862B0CA0-CDD5-4201-8892-BC14D62EE189}"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0.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png"/><Relationship Id="rId1" Type="http://schemas.openxmlformats.org/officeDocument/2006/relationships/slideLayout" Target="../slideLayouts/slideLayout2.xml"/><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png"/><Relationship Id="rId1" Type="http://schemas.openxmlformats.org/officeDocument/2006/relationships/slideLayout" Target="../slideLayouts/slideLayout2.xml"/><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png"/><Relationship Id="rId1" Type="http://schemas.openxmlformats.org/officeDocument/2006/relationships/slideLayout" Target="../slideLayouts/slideLayout2.xml"/><Relationship Id="rId4" Type="http://schemas.microsoft.com/office/2007/relationships/hdphoto" Target="../media/hdphoto5.wdp"/></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png"/><Relationship Id="rId1" Type="http://schemas.openxmlformats.org/officeDocument/2006/relationships/slideLayout" Target="../slideLayouts/slideLayout2.xml"/><Relationship Id="rId4" Type="http://schemas.microsoft.com/office/2007/relationships/hdphoto" Target="../media/hdphoto6.wdp"/></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png"/><Relationship Id="rId1" Type="http://schemas.openxmlformats.org/officeDocument/2006/relationships/slideLayout" Target="../slideLayouts/slideLayout2.xml"/><Relationship Id="rId4" Type="http://schemas.microsoft.com/office/2007/relationships/hdphoto" Target="../media/hdphoto7.wdp"/></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jpeg"/></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41.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71.png"/><Relationship Id="rId7" Type="http://schemas.openxmlformats.org/officeDocument/2006/relationships/image" Target="../media/image73.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72.png"/><Relationship Id="rId4" Type="http://schemas.microsoft.com/office/2007/relationships/hdphoto" Target="../media/hdphoto8.wdp"/></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6.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12.wdp"/><Relationship Id="rId5" Type="http://schemas.openxmlformats.org/officeDocument/2006/relationships/image" Target="../media/image75.png"/><Relationship Id="rId4" Type="http://schemas.microsoft.com/office/2007/relationships/hdphoto" Target="../media/hdphoto11.wdp"/></Relationships>
</file>

<file path=ppt/slides/_rels/slide4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4.png"/><Relationship Id="rId1" Type="http://schemas.openxmlformats.org/officeDocument/2006/relationships/slideLayout" Target="../slideLayouts/slideLayout2.xml"/><Relationship Id="rId4" Type="http://schemas.microsoft.com/office/2007/relationships/hdphoto" Target="../media/hdphoto13.wdp"/></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9.png"/><Relationship Id="rId4" Type="http://schemas.microsoft.com/office/2007/relationships/hdphoto" Target="../media/hdphoto14.wdp"/></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2.xml"/><Relationship Id="rId5" Type="http://schemas.openxmlformats.org/officeDocument/2006/relationships/image" Target="../media/image81.png"/><Relationship Id="rId4" Type="http://schemas.openxmlformats.org/officeDocument/2006/relationships/image" Target="../media/image80.png"/></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4.png"/><Relationship Id="rId1" Type="http://schemas.openxmlformats.org/officeDocument/2006/relationships/slideLayout" Target="../slideLayouts/slideLayout2.xml"/><Relationship Id="rId4" Type="http://schemas.microsoft.com/office/2007/relationships/hdphoto" Target="../media/hdphoto15.wdp"/></Relationships>
</file>

<file path=ppt/slides/_rels/slide4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4.png"/><Relationship Id="rId1" Type="http://schemas.openxmlformats.org/officeDocument/2006/relationships/slideLayout" Target="../slideLayouts/slideLayout2.xml"/><Relationship Id="rId4" Type="http://schemas.microsoft.com/office/2007/relationships/hdphoto" Target="../media/hdphoto16.wdp"/></Relationships>
</file>

<file path=ppt/slides/_rels/slide4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4.png"/><Relationship Id="rId1" Type="http://schemas.openxmlformats.org/officeDocument/2006/relationships/slideLayout" Target="../slideLayouts/slideLayout2.xml"/><Relationship Id="rId4" Type="http://schemas.microsoft.com/office/2007/relationships/hdphoto" Target="../media/hdphoto17.wdp"/></Relationships>
</file>

<file path=ppt/slides/_rels/slide4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ctrTitle"/>
          </p:nvPr>
        </p:nvSpPr>
        <p:spPr>
          <a:xfrm>
            <a:off x="1313259" y="457233"/>
            <a:ext cx="6517482" cy="600067"/>
          </a:xfrm>
        </p:spPr>
        <p:txBody>
          <a:bodyPr>
            <a:normAutofit/>
          </a:bodyPr>
          <a:lstStyle/>
          <a:p>
            <a:r>
              <a:rPr lang="ru-RU" sz="2800" b="1" cap="none" dirty="0" smtClean="0">
                <a:solidFill>
                  <a:srgbClr val="1D52A7"/>
                </a:solidFill>
                <a:latin typeface="Arial" panose="020B0604020202020204" pitchFamily="34" charset="0"/>
                <a:cs typeface="Arial" panose="020B0604020202020204" pitchFamily="34" charset="0"/>
              </a:rPr>
              <a:t>«</a:t>
            </a:r>
            <a:r>
              <a:rPr lang="en-US" sz="2800" b="1" cap="none" dirty="0">
                <a:solidFill>
                  <a:srgbClr val="1D52A7"/>
                </a:solidFill>
                <a:latin typeface="Arial" panose="020B0604020202020204" pitchFamily="34" charset="0"/>
                <a:cs typeface="Arial" panose="020B0604020202020204" pitchFamily="34" charset="0"/>
              </a:rPr>
              <a:t>Special pharmaceutical </a:t>
            </a:r>
            <a:r>
              <a:rPr lang="en-US" sz="2800" b="1" cap="none" dirty="0" smtClean="0">
                <a:solidFill>
                  <a:srgbClr val="1D52A7"/>
                </a:solidFill>
                <a:latin typeface="Arial" panose="020B0604020202020204" pitchFamily="34" charset="0"/>
                <a:cs typeface="Arial" panose="020B0604020202020204" pitchFamily="34" charset="0"/>
              </a:rPr>
              <a:t>chemistry</a:t>
            </a:r>
            <a:r>
              <a:rPr lang="ru-RU" sz="2800" b="1" cap="none" dirty="0" smtClean="0">
                <a:solidFill>
                  <a:srgbClr val="1D52A7"/>
                </a:solidFill>
                <a:latin typeface="Arial" panose="020B0604020202020204" pitchFamily="34" charset="0"/>
                <a:cs typeface="Arial" panose="020B0604020202020204" pitchFamily="34" charset="0"/>
              </a:rPr>
              <a:t>»</a:t>
            </a:r>
            <a:endParaRPr lang="ru-RU" sz="2800" dirty="0"/>
          </a:p>
        </p:txBody>
      </p:sp>
      <p:sp>
        <p:nvSpPr>
          <p:cNvPr id="6" name="Подзаголовок 2"/>
          <p:cNvSpPr>
            <a:spLocks noGrp="1"/>
          </p:cNvSpPr>
          <p:nvPr>
            <p:ph type="subTitle" idx="1"/>
          </p:nvPr>
        </p:nvSpPr>
        <p:spPr>
          <a:xfrm>
            <a:off x="827584" y="1777380"/>
            <a:ext cx="7416824" cy="2340260"/>
          </a:xfrm>
        </p:spPr>
        <p:txBody>
          <a:bodyPr>
            <a:normAutofit/>
          </a:bodyPr>
          <a:lstStyle/>
          <a:p>
            <a:pPr>
              <a:spcBef>
                <a:spcPts val="0"/>
              </a:spcBef>
            </a:pPr>
            <a:r>
              <a:rPr lang="en-US" b="1" dirty="0">
                <a:solidFill>
                  <a:srgbClr val="FF0000"/>
                </a:solidFill>
                <a:latin typeface="Arial" panose="020B0604020202020204" pitchFamily="34" charset="0"/>
                <a:cs typeface="Arial" panose="020B0604020202020204" pitchFamily="34" charset="0"/>
              </a:rPr>
              <a:t>Vitamins of the alicyclic series.  </a:t>
            </a:r>
            <a:endParaRPr lang="ru-RU" b="1" dirty="0" smtClean="0">
              <a:solidFill>
                <a:srgbClr val="FF0000"/>
              </a:solidFill>
              <a:latin typeface="Arial" panose="020B0604020202020204" pitchFamily="34" charset="0"/>
              <a:cs typeface="Arial" panose="020B0604020202020204" pitchFamily="34" charset="0"/>
            </a:endParaRPr>
          </a:p>
          <a:p>
            <a:pPr>
              <a:spcBef>
                <a:spcPts val="0"/>
              </a:spcBef>
            </a:pPr>
            <a:r>
              <a:rPr lang="en-US" b="1" dirty="0" err="1" smtClean="0">
                <a:solidFill>
                  <a:srgbClr val="FF0000"/>
                </a:solidFill>
                <a:latin typeface="Arial" panose="020B0604020202020204" pitchFamily="34" charset="0"/>
                <a:cs typeface="Arial" panose="020B0604020202020204" pitchFamily="34" charset="0"/>
              </a:rPr>
              <a:t>Pterin</a:t>
            </a:r>
            <a:r>
              <a:rPr lang="en-US" b="1" dirty="0" smtClean="0">
                <a:solidFill>
                  <a:srgbClr val="FF0000"/>
                </a:solidFill>
                <a:latin typeface="Arial" panose="020B0604020202020204" pitchFamily="34" charset="0"/>
                <a:cs typeface="Arial" panose="020B0604020202020204" pitchFamily="34" charset="0"/>
              </a:rPr>
              <a:t> </a:t>
            </a:r>
            <a:r>
              <a:rPr lang="en-US" b="1" dirty="0">
                <a:solidFill>
                  <a:srgbClr val="FF0000"/>
                </a:solidFill>
                <a:latin typeface="Arial" panose="020B0604020202020204" pitchFamily="34" charset="0"/>
                <a:cs typeface="Arial" panose="020B0604020202020204" pitchFamily="34" charset="0"/>
              </a:rPr>
              <a:t>vitamins.</a:t>
            </a:r>
            <a:endParaRPr lang="ru-RU" sz="3200" b="1" dirty="0">
              <a:solidFill>
                <a:srgbClr val="FF0000"/>
              </a:solidFill>
              <a:latin typeface="Arial" panose="020B0604020202020204" pitchFamily="34" charset="0"/>
              <a:cs typeface="Arial" panose="020B0604020202020204" pitchFamily="34" charset="0"/>
            </a:endParaRPr>
          </a:p>
        </p:txBody>
      </p:sp>
      <p:sp>
        <p:nvSpPr>
          <p:cNvPr id="5" name="TextBox 4"/>
          <p:cNvSpPr txBox="1"/>
          <p:nvPr/>
        </p:nvSpPr>
        <p:spPr>
          <a:xfrm>
            <a:off x="1691680" y="4949990"/>
            <a:ext cx="5760640" cy="369332"/>
          </a:xfrm>
          <a:prstGeom prst="rect">
            <a:avLst/>
          </a:prstGeom>
          <a:noFill/>
        </p:spPr>
        <p:txBody>
          <a:bodyPr wrap="square" rtlCol="0">
            <a:spAutoFit/>
          </a:bodyPr>
          <a:lstStyle/>
          <a:p>
            <a:pPr algn="ctr"/>
            <a:r>
              <a:rPr lang="en-US" dirty="0" smtClean="0">
                <a:solidFill>
                  <a:srgbClr val="1D52A7"/>
                </a:solidFill>
              </a:rPr>
              <a:t>Associate Professor </a:t>
            </a:r>
            <a:r>
              <a:rPr lang="en-US" dirty="0" err="1" smtClean="0">
                <a:solidFill>
                  <a:srgbClr val="1D52A7"/>
                </a:solidFill>
              </a:rPr>
              <a:t>Gureeva</a:t>
            </a:r>
            <a:r>
              <a:rPr lang="en-US" dirty="0" smtClean="0">
                <a:solidFill>
                  <a:srgbClr val="1D52A7"/>
                </a:solidFill>
              </a:rPr>
              <a:t> E.S.</a:t>
            </a:r>
            <a:endParaRPr lang="ru-RU" dirty="0">
              <a:solidFill>
                <a:srgbClr val="1D52A7"/>
              </a:solidFill>
            </a:endParaRPr>
          </a:p>
        </p:txBody>
      </p:sp>
    </p:spTree>
    <p:extLst>
      <p:ext uri="{BB962C8B-B14F-4D97-AF65-F5344CB8AC3E}">
        <p14:creationId xmlns:p14="http://schemas.microsoft.com/office/powerpoint/2010/main" val="12915828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57202"/>
            <a:ext cx="628650" cy="543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32" y="277215"/>
            <a:ext cx="8470651" cy="584775"/>
          </a:xfrm>
          <a:prstGeom prst="rect">
            <a:avLst/>
          </a:prstGeom>
        </p:spPr>
        <p:txBody>
          <a:bodyPr wrap="square">
            <a:spAutoFit/>
          </a:bodyPr>
          <a:lstStyle/>
          <a:p>
            <a:pPr algn="ctr"/>
            <a:r>
              <a:rPr lang="en-US" sz="3200" b="1" dirty="0" smtClean="0">
                <a:solidFill>
                  <a:srgbClr val="0070C0"/>
                </a:solidFill>
              </a:rPr>
              <a:t>Retinols (A Vitamins)</a:t>
            </a:r>
            <a:endParaRPr lang="en-US" sz="3200" b="1" dirty="0">
              <a:solidFill>
                <a:srgbClr val="0070C0"/>
              </a:solidFill>
            </a:endParaRPr>
          </a:p>
        </p:txBody>
      </p:sp>
      <p:sp>
        <p:nvSpPr>
          <p:cNvPr id="9" name="Номер слайда 8"/>
          <p:cNvSpPr>
            <a:spLocks noGrp="1"/>
          </p:cNvSpPr>
          <p:nvPr>
            <p:ph type="sldNum" sz="quarter" idx="12"/>
          </p:nvPr>
        </p:nvSpPr>
        <p:spPr>
          <a:xfrm>
            <a:off x="8532443" y="5433550"/>
            <a:ext cx="573161" cy="304271"/>
          </a:xfrm>
        </p:spPr>
        <p:txBody>
          <a:bodyPr/>
          <a:lstStyle/>
          <a:p>
            <a:fld id="{E4BF139B-3B4E-4221-95DA-59CA7323F185}" type="slidenum">
              <a:rPr lang="ru-RU" smtClean="0">
                <a:solidFill>
                  <a:prstClr val="black"/>
                </a:solidFill>
              </a:rPr>
              <a:pPr/>
              <a:t>10</a:t>
            </a:fld>
            <a:endParaRPr lang="ru-RU">
              <a:solidFill>
                <a:prstClr val="black"/>
              </a:solidFill>
            </a:endParaRPr>
          </a:p>
        </p:txBody>
      </p:sp>
      <p:sp>
        <p:nvSpPr>
          <p:cNvPr id="6" name="Rectangle 4"/>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solidFill>
                <a:prstClr val="black"/>
              </a:solidFill>
            </a:endParaRPr>
          </a:p>
        </p:txBody>
      </p:sp>
      <p:sp>
        <p:nvSpPr>
          <p:cNvPr id="10" name="Прямоугольник 9"/>
          <p:cNvSpPr/>
          <p:nvPr/>
        </p:nvSpPr>
        <p:spPr>
          <a:xfrm>
            <a:off x="539553" y="757268"/>
            <a:ext cx="1157689" cy="461665"/>
          </a:xfrm>
          <a:prstGeom prst="rect">
            <a:avLst/>
          </a:prstGeom>
        </p:spPr>
        <p:txBody>
          <a:bodyPr wrap="none">
            <a:spAutoFit/>
          </a:bodyPr>
          <a:lstStyle/>
          <a:p>
            <a:r>
              <a:rPr lang="en-US" sz="2400" b="1" dirty="0">
                <a:solidFill>
                  <a:srgbClr val="C00000"/>
                </a:solidFill>
              </a:rPr>
              <a:t>Sources</a:t>
            </a:r>
            <a:endParaRPr lang="ru-RU" sz="2400" b="1" dirty="0">
              <a:solidFill>
                <a:srgbClr val="C00000"/>
              </a:solidFill>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8152" y="1223414"/>
            <a:ext cx="6444208" cy="4294461"/>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65446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57202"/>
            <a:ext cx="628650" cy="543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32" y="277215"/>
            <a:ext cx="8470651" cy="584775"/>
          </a:xfrm>
          <a:prstGeom prst="rect">
            <a:avLst/>
          </a:prstGeom>
        </p:spPr>
        <p:txBody>
          <a:bodyPr wrap="square">
            <a:spAutoFit/>
          </a:bodyPr>
          <a:lstStyle/>
          <a:p>
            <a:pPr algn="ctr"/>
            <a:r>
              <a:rPr lang="en-US" sz="3200" b="1" dirty="0" smtClean="0">
                <a:solidFill>
                  <a:srgbClr val="0070C0"/>
                </a:solidFill>
              </a:rPr>
              <a:t>Retinols (A Vitamins)</a:t>
            </a:r>
            <a:endParaRPr lang="en-US" sz="3200" b="1" dirty="0">
              <a:solidFill>
                <a:srgbClr val="0070C0"/>
              </a:solidFill>
            </a:endParaRPr>
          </a:p>
        </p:txBody>
      </p:sp>
      <p:sp>
        <p:nvSpPr>
          <p:cNvPr id="9" name="Номер слайда 8"/>
          <p:cNvSpPr>
            <a:spLocks noGrp="1"/>
          </p:cNvSpPr>
          <p:nvPr>
            <p:ph type="sldNum" sz="quarter" idx="12"/>
          </p:nvPr>
        </p:nvSpPr>
        <p:spPr>
          <a:xfrm>
            <a:off x="8532443" y="5433550"/>
            <a:ext cx="573161" cy="304271"/>
          </a:xfrm>
        </p:spPr>
        <p:txBody>
          <a:bodyPr/>
          <a:lstStyle/>
          <a:p>
            <a:fld id="{E4BF139B-3B4E-4221-95DA-59CA7323F185}" type="slidenum">
              <a:rPr lang="ru-RU" smtClean="0">
                <a:solidFill>
                  <a:prstClr val="black"/>
                </a:solidFill>
              </a:rPr>
              <a:pPr/>
              <a:t>11</a:t>
            </a:fld>
            <a:endParaRPr lang="ru-RU">
              <a:solidFill>
                <a:prstClr val="black"/>
              </a:solidFill>
            </a:endParaRPr>
          </a:p>
        </p:txBody>
      </p:sp>
      <p:sp>
        <p:nvSpPr>
          <p:cNvPr id="6" name="Rectangle 4"/>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solidFill>
                <a:prstClr val="black"/>
              </a:solidFill>
            </a:endParaRPr>
          </a:p>
        </p:txBody>
      </p:sp>
      <p:sp>
        <p:nvSpPr>
          <p:cNvPr id="10" name="Прямоугольник 9"/>
          <p:cNvSpPr/>
          <p:nvPr/>
        </p:nvSpPr>
        <p:spPr>
          <a:xfrm>
            <a:off x="539552" y="757268"/>
            <a:ext cx="1402948" cy="461665"/>
          </a:xfrm>
          <a:prstGeom prst="rect">
            <a:avLst/>
          </a:prstGeom>
        </p:spPr>
        <p:txBody>
          <a:bodyPr wrap="none">
            <a:spAutoFit/>
          </a:bodyPr>
          <a:lstStyle/>
          <a:p>
            <a:r>
              <a:rPr lang="en-US" sz="2400" b="1" dirty="0" smtClean="0">
                <a:solidFill>
                  <a:srgbClr val="C00000"/>
                </a:solidFill>
              </a:rPr>
              <a:t>Functions</a:t>
            </a:r>
            <a:endParaRPr lang="ru-RU" sz="2400" b="1" dirty="0">
              <a:solidFill>
                <a:srgbClr val="C00000"/>
              </a:solidFill>
            </a:endParaRPr>
          </a:p>
        </p:txBody>
      </p:sp>
      <p:sp>
        <p:nvSpPr>
          <p:cNvPr id="3" name="Прямоугольник 2"/>
          <p:cNvSpPr/>
          <p:nvPr/>
        </p:nvSpPr>
        <p:spPr>
          <a:xfrm>
            <a:off x="184731" y="1201316"/>
            <a:ext cx="5539397" cy="2031325"/>
          </a:xfrm>
          <a:prstGeom prst="rect">
            <a:avLst/>
          </a:prstGeom>
        </p:spPr>
        <p:txBody>
          <a:bodyPr wrap="square">
            <a:spAutoFit/>
          </a:bodyPr>
          <a:lstStyle/>
          <a:p>
            <a:pPr marL="271463" indent="-271463" algn="just"/>
            <a:r>
              <a:rPr lang="en-US" dirty="0" smtClean="0"/>
              <a:t>1.	Activates redox processes.</a:t>
            </a:r>
          </a:p>
          <a:p>
            <a:pPr marL="271463" indent="-271463" algn="just"/>
            <a:r>
              <a:rPr lang="en-US" dirty="0" smtClean="0"/>
              <a:t>2.	Stimulates the synthesis of purine and pyrimidine bases.</a:t>
            </a:r>
          </a:p>
          <a:p>
            <a:pPr marL="271463" indent="-271463" algn="just"/>
            <a:r>
              <a:rPr lang="en-US" dirty="0" smtClean="0"/>
              <a:t>3.	Participates in the energy supply of metabolism, creating favorable conditions for the synthesis of ATP.</a:t>
            </a:r>
          </a:p>
          <a:p>
            <a:pPr marL="271463" indent="-271463" algn="just"/>
            <a:r>
              <a:rPr lang="en-US" dirty="0" smtClean="0"/>
              <a:t>4.	Increases protein synthesis in cartilage and bone tissue, which determines the growth of bone and cartilage in length.</a:t>
            </a:r>
          </a:p>
        </p:txBody>
      </p:sp>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35900" y="1218933"/>
            <a:ext cx="2956583" cy="1664221"/>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Прямоугольник 7"/>
          <p:cNvSpPr/>
          <p:nvPr/>
        </p:nvSpPr>
        <p:spPr>
          <a:xfrm>
            <a:off x="184731" y="3145532"/>
            <a:ext cx="8707751" cy="2031325"/>
          </a:xfrm>
          <a:prstGeom prst="rect">
            <a:avLst/>
          </a:prstGeom>
        </p:spPr>
        <p:txBody>
          <a:bodyPr wrap="square">
            <a:spAutoFit/>
          </a:bodyPr>
          <a:lstStyle/>
          <a:p>
            <a:pPr marL="271463" indent="-271463" algn="just"/>
            <a:r>
              <a:rPr lang="en-US" dirty="0" smtClean="0"/>
              <a:t>5.	Stimulates epithelialization and prevents excessive keratinization of the epithelium.</a:t>
            </a:r>
          </a:p>
          <a:p>
            <a:pPr marL="271463" indent="-271463" algn="just"/>
            <a:r>
              <a:rPr lang="en-US" dirty="0" smtClean="0"/>
              <a:t>6.	Regulates the biosynthesis of cell surface membrane glycoproteins.</a:t>
            </a:r>
          </a:p>
          <a:p>
            <a:pPr marL="271463" indent="-271463" algn="just"/>
            <a:r>
              <a:rPr lang="en-US" dirty="0" smtClean="0"/>
              <a:t>7.	Regulates the normal function of single-layer squamous epithelium, which performs a barrier role, increases the body's resistance to infection.</a:t>
            </a:r>
          </a:p>
          <a:p>
            <a:pPr marL="271463" indent="-271463" algn="just"/>
            <a:r>
              <a:rPr lang="en-US" dirty="0" smtClean="0"/>
              <a:t>8.	Enhances antibody formation and activates phagocytosis.</a:t>
            </a:r>
          </a:p>
          <a:p>
            <a:pPr marL="271463" indent="-271463" algn="just"/>
            <a:r>
              <a:rPr lang="en-US" dirty="0" smtClean="0"/>
              <a:t>9.	Affects photoreception, participating in the construction of visual purpura.</a:t>
            </a:r>
          </a:p>
          <a:p>
            <a:pPr marL="271463" indent="-271463" algn="just"/>
            <a:r>
              <a:rPr lang="en-US" dirty="0" smtClean="0"/>
              <a:t>10.Stimulates the synthesis of adrenal cortex hormones.</a:t>
            </a:r>
            <a:endParaRPr lang="en-US" dirty="0"/>
          </a:p>
        </p:txBody>
      </p:sp>
    </p:spTree>
    <p:extLst>
      <p:ext uri="{BB962C8B-B14F-4D97-AF65-F5344CB8AC3E}">
        <p14:creationId xmlns:p14="http://schemas.microsoft.com/office/powerpoint/2010/main" val="34086316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57202"/>
            <a:ext cx="628650" cy="543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32" y="277215"/>
            <a:ext cx="8470651" cy="584775"/>
          </a:xfrm>
          <a:prstGeom prst="rect">
            <a:avLst/>
          </a:prstGeom>
        </p:spPr>
        <p:txBody>
          <a:bodyPr wrap="square">
            <a:spAutoFit/>
          </a:bodyPr>
          <a:lstStyle/>
          <a:p>
            <a:pPr algn="ctr"/>
            <a:r>
              <a:rPr lang="en-US" sz="3200" b="1" dirty="0" smtClean="0">
                <a:solidFill>
                  <a:srgbClr val="0070C0"/>
                </a:solidFill>
              </a:rPr>
              <a:t>Retinols (A Vitamins)</a:t>
            </a:r>
            <a:endParaRPr lang="en-US" sz="3200" b="1" dirty="0">
              <a:solidFill>
                <a:srgbClr val="0070C0"/>
              </a:solidFill>
            </a:endParaRPr>
          </a:p>
        </p:txBody>
      </p:sp>
      <p:sp>
        <p:nvSpPr>
          <p:cNvPr id="9" name="Номер слайда 8"/>
          <p:cNvSpPr>
            <a:spLocks noGrp="1"/>
          </p:cNvSpPr>
          <p:nvPr>
            <p:ph type="sldNum" sz="quarter" idx="12"/>
          </p:nvPr>
        </p:nvSpPr>
        <p:spPr>
          <a:xfrm>
            <a:off x="8532443" y="5433550"/>
            <a:ext cx="573161" cy="304271"/>
          </a:xfrm>
        </p:spPr>
        <p:txBody>
          <a:bodyPr/>
          <a:lstStyle/>
          <a:p>
            <a:fld id="{E4BF139B-3B4E-4221-95DA-59CA7323F185}" type="slidenum">
              <a:rPr lang="ru-RU" smtClean="0">
                <a:solidFill>
                  <a:prstClr val="black"/>
                </a:solidFill>
              </a:rPr>
              <a:pPr/>
              <a:t>12</a:t>
            </a:fld>
            <a:endParaRPr lang="ru-RU">
              <a:solidFill>
                <a:prstClr val="black"/>
              </a:solidFill>
            </a:endParaRPr>
          </a:p>
        </p:txBody>
      </p:sp>
      <p:sp>
        <p:nvSpPr>
          <p:cNvPr id="6" name="Rectangle 4"/>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solidFill>
                <a:prstClr val="black"/>
              </a:solidFill>
            </a:endParaRPr>
          </a:p>
        </p:txBody>
      </p:sp>
      <p:sp>
        <p:nvSpPr>
          <p:cNvPr id="10" name="Прямоугольник 9"/>
          <p:cNvSpPr/>
          <p:nvPr/>
        </p:nvSpPr>
        <p:spPr>
          <a:xfrm>
            <a:off x="539553" y="757268"/>
            <a:ext cx="2341154" cy="461665"/>
          </a:xfrm>
          <a:prstGeom prst="rect">
            <a:avLst/>
          </a:prstGeom>
        </p:spPr>
        <p:txBody>
          <a:bodyPr wrap="none">
            <a:spAutoFit/>
          </a:bodyPr>
          <a:lstStyle/>
          <a:p>
            <a:r>
              <a:rPr lang="en-US" sz="2400" b="1" dirty="0" err="1" smtClean="0">
                <a:solidFill>
                  <a:srgbClr val="C00000"/>
                </a:solidFill>
              </a:rPr>
              <a:t>Hypovitaminosis</a:t>
            </a:r>
            <a:endParaRPr lang="ru-RU" sz="2400" b="1" dirty="0">
              <a:solidFill>
                <a:srgbClr val="C00000"/>
              </a:solidFill>
            </a:endParaRPr>
          </a:p>
        </p:txBody>
      </p:sp>
      <p:sp>
        <p:nvSpPr>
          <p:cNvPr id="3" name="Прямоугольник 2"/>
          <p:cNvSpPr/>
          <p:nvPr/>
        </p:nvSpPr>
        <p:spPr>
          <a:xfrm>
            <a:off x="251520" y="1309907"/>
            <a:ext cx="5112568" cy="3785652"/>
          </a:xfrm>
          <a:prstGeom prst="rect">
            <a:avLst/>
          </a:prstGeom>
        </p:spPr>
        <p:txBody>
          <a:bodyPr wrap="square">
            <a:spAutoFit/>
          </a:bodyPr>
          <a:lstStyle/>
          <a:p>
            <a:pPr algn="just"/>
            <a:r>
              <a:rPr lang="en-US" sz="2000" dirty="0">
                <a:solidFill>
                  <a:prstClr val="black"/>
                </a:solidFill>
              </a:rPr>
              <a:t>Signs:</a:t>
            </a:r>
          </a:p>
          <a:p>
            <a:pPr marL="271463" indent="-271463" algn="just"/>
            <a:r>
              <a:rPr lang="en-US" sz="2000" dirty="0">
                <a:solidFill>
                  <a:prstClr val="black"/>
                </a:solidFill>
              </a:rPr>
              <a:t>•	Visual impairment: reduced adaptation of the eyes in conditions of darkness or poor illumination;</a:t>
            </a:r>
          </a:p>
          <a:p>
            <a:pPr marL="271463" indent="-271463" algn="just"/>
            <a:r>
              <a:rPr lang="en-US" sz="2000" dirty="0">
                <a:solidFill>
                  <a:prstClr val="black"/>
                </a:solidFill>
              </a:rPr>
              <a:t>•	</a:t>
            </a:r>
            <a:r>
              <a:rPr lang="en-US" sz="2000" dirty="0" err="1">
                <a:solidFill>
                  <a:prstClr val="black"/>
                </a:solidFill>
              </a:rPr>
              <a:t>xerophthalmia</a:t>
            </a:r>
            <a:r>
              <a:rPr lang="en-US" sz="2000" dirty="0">
                <a:solidFill>
                  <a:prstClr val="black"/>
                </a:solidFill>
              </a:rPr>
              <a:t> (dry eye syndrome): manifested by dryness, thickening of the cornea, it becomes cloudy, there may be itching, a feeling of sand in the eyes;</a:t>
            </a:r>
          </a:p>
          <a:p>
            <a:pPr marL="271463" indent="-271463" algn="just"/>
            <a:r>
              <a:rPr lang="en-US" sz="2000" dirty="0">
                <a:solidFill>
                  <a:prstClr val="black"/>
                </a:solidFill>
              </a:rPr>
              <a:t>•	</a:t>
            </a:r>
            <a:r>
              <a:rPr lang="en-US" sz="2000" dirty="0" err="1">
                <a:solidFill>
                  <a:prstClr val="black"/>
                </a:solidFill>
              </a:rPr>
              <a:t>keratomalacia</a:t>
            </a:r>
            <a:r>
              <a:rPr lang="en-US" sz="2000" dirty="0">
                <a:solidFill>
                  <a:prstClr val="black"/>
                </a:solidFill>
              </a:rPr>
              <a:t> (corneal ulceration);</a:t>
            </a:r>
          </a:p>
          <a:p>
            <a:pPr marL="271463" indent="-271463" algn="just"/>
            <a:r>
              <a:rPr lang="en-US" sz="2000" dirty="0">
                <a:solidFill>
                  <a:prstClr val="black"/>
                </a:solidFill>
              </a:rPr>
              <a:t>•	dryness, rashes on the skin;</a:t>
            </a:r>
          </a:p>
          <a:p>
            <a:pPr marL="271463" indent="-271463" algn="just"/>
            <a:r>
              <a:rPr lang="en-US" sz="2000" dirty="0">
                <a:solidFill>
                  <a:prstClr val="black"/>
                </a:solidFill>
              </a:rPr>
              <a:t>•	respiratory tract infections against the background of decreased immunity.</a:t>
            </a:r>
          </a:p>
        </p:txBody>
      </p:sp>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21771" y="974700"/>
            <a:ext cx="2970711" cy="2228033"/>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21771" y="3649588"/>
            <a:ext cx="2955183" cy="1661995"/>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19596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57202"/>
            <a:ext cx="628650" cy="543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32" y="277215"/>
            <a:ext cx="8470651" cy="584775"/>
          </a:xfrm>
          <a:prstGeom prst="rect">
            <a:avLst/>
          </a:prstGeom>
        </p:spPr>
        <p:txBody>
          <a:bodyPr wrap="square">
            <a:spAutoFit/>
          </a:bodyPr>
          <a:lstStyle/>
          <a:p>
            <a:pPr algn="ctr"/>
            <a:r>
              <a:rPr lang="en-US" sz="3200" b="1" dirty="0" smtClean="0">
                <a:solidFill>
                  <a:srgbClr val="0070C0"/>
                </a:solidFill>
              </a:rPr>
              <a:t>Retinols (A Vitamins)</a:t>
            </a:r>
            <a:endParaRPr lang="en-US" sz="3200" b="1" dirty="0">
              <a:solidFill>
                <a:srgbClr val="0070C0"/>
              </a:solidFill>
            </a:endParaRPr>
          </a:p>
        </p:txBody>
      </p:sp>
      <p:sp>
        <p:nvSpPr>
          <p:cNvPr id="9" name="Номер слайда 8"/>
          <p:cNvSpPr>
            <a:spLocks noGrp="1"/>
          </p:cNvSpPr>
          <p:nvPr>
            <p:ph type="sldNum" sz="quarter" idx="12"/>
          </p:nvPr>
        </p:nvSpPr>
        <p:spPr>
          <a:xfrm>
            <a:off x="8532443" y="5433550"/>
            <a:ext cx="573161" cy="304271"/>
          </a:xfrm>
        </p:spPr>
        <p:txBody>
          <a:bodyPr/>
          <a:lstStyle/>
          <a:p>
            <a:fld id="{E4BF139B-3B4E-4221-95DA-59CA7323F185}" type="slidenum">
              <a:rPr lang="ru-RU" smtClean="0">
                <a:solidFill>
                  <a:prstClr val="black"/>
                </a:solidFill>
              </a:rPr>
              <a:pPr/>
              <a:t>13</a:t>
            </a:fld>
            <a:endParaRPr lang="ru-RU">
              <a:solidFill>
                <a:prstClr val="black"/>
              </a:solidFill>
            </a:endParaRPr>
          </a:p>
        </p:txBody>
      </p:sp>
      <p:sp>
        <p:nvSpPr>
          <p:cNvPr id="6" name="Rectangle 4"/>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solidFill>
                <a:prstClr val="black"/>
              </a:solidFill>
            </a:endParaRPr>
          </a:p>
        </p:txBody>
      </p:sp>
      <p:sp>
        <p:nvSpPr>
          <p:cNvPr id="10" name="Прямоугольник 9"/>
          <p:cNvSpPr/>
          <p:nvPr/>
        </p:nvSpPr>
        <p:spPr>
          <a:xfrm>
            <a:off x="539553" y="757268"/>
            <a:ext cx="2436629" cy="461665"/>
          </a:xfrm>
          <a:prstGeom prst="rect">
            <a:avLst/>
          </a:prstGeom>
        </p:spPr>
        <p:txBody>
          <a:bodyPr wrap="none">
            <a:spAutoFit/>
          </a:bodyPr>
          <a:lstStyle/>
          <a:p>
            <a:r>
              <a:rPr lang="en-US" sz="2400" b="1" dirty="0" err="1" smtClean="0">
                <a:solidFill>
                  <a:srgbClr val="C00000"/>
                </a:solidFill>
              </a:rPr>
              <a:t>Hypervitaminosis</a:t>
            </a:r>
            <a:endParaRPr lang="ru-RU" sz="2400" b="1" dirty="0">
              <a:solidFill>
                <a:srgbClr val="C00000"/>
              </a:solidFill>
            </a:endParaRPr>
          </a:p>
        </p:txBody>
      </p:sp>
      <p:sp>
        <p:nvSpPr>
          <p:cNvPr id="3" name="Прямоугольник 2"/>
          <p:cNvSpPr/>
          <p:nvPr/>
        </p:nvSpPr>
        <p:spPr>
          <a:xfrm>
            <a:off x="251520" y="1309907"/>
            <a:ext cx="5112568" cy="3170099"/>
          </a:xfrm>
          <a:prstGeom prst="rect">
            <a:avLst/>
          </a:prstGeom>
        </p:spPr>
        <p:txBody>
          <a:bodyPr wrap="square">
            <a:spAutoFit/>
          </a:bodyPr>
          <a:lstStyle/>
          <a:p>
            <a:pPr algn="just"/>
            <a:r>
              <a:rPr lang="en-US" sz="2000" dirty="0">
                <a:solidFill>
                  <a:prstClr val="black"/>
                </a:solidFill>
              </a:rPr>
              <a:t>Symptoms:</a:t>
            </a:r>
          </a:p>
          <a:p>
            <a:pPr marL="271463" indent="-271463" algn="just"/>
            <a:r>
              <a:rPr lang="en-US" sz="2000" dirty="0">
                <a:solidFill>
                  <a:prstClr val="black"/>
                </a:solidFill>
              </a:rPr>
              <a:t>•	Nausea,</a:t>
            </a:r>
          </a:p>
          <a:p>
            <a:pPr marL="271463" indent="-271463" algn="just"/>
            <a:r>
              <a:rPr lang="en-US" sz="2000" dirty="0">
                <a:solidFill>
                  <a:prstClr val="black"/>
                </a:solidFill>
              </a:rPr>
              <a:t>•	vomiting,</a:t>
            </a:r>
          </a:p>
          <a:p>
            <a:pPr marL="271463" indent="-271463" algn="just"/>
            <a:r>
              <a:rPr lang="en-US" sz="2000" dirty="0">
                <a:solidFill>
                  <a:prstClr val="black"/>
                </a:solidFill>
              </a:rPr>
              <a:t>•	dizziness,</a:t>
            </a:r>
          </a:p>
          <a:p>
            <a:pPr marL="271463" indent="-271463" algn="just"/>
            <a:r>
              <a:rPr lang="en-US" sz="2000" dirty="0">
                <a:solidFill>
                  <a:prstClr val="black"/>
                </a:solidFill>
              </a:rPr>
              <a:t>•	hair loss,</a:t>
            </a:r>
          </a:p>
          <a:p>
            <a:pPr marL="271463" indent="-271463" algn="just"/>
            <a:r>
              <a:rPr lang="en-US" sz="2000" dirty="0">
                <a:solidFill>
                  <a:prstClr val="black"/>
                </a:solidFill>
              </a:rPr>
              <a:t>•	headache,</a:t>
            </a:r>
          </a:p>
          <a:p>
            <a:pPr marL="271463" indent="-271463" algn="just"/>
            <a:r>
              <a:rPr lang="en-US" sz="2000" dirty="0">
                <a:solidFill>
                  <a:prstClr val="black"/>
                </a:solidFill>
              </a:rPr>
              <a:t>•	fever (sometimes),</a:t>
            </a:r>
          </a:p>
          <a:p>
            <a:pPr marL="271463" indent="-271463" algn="just"/>
            <a:r>
              <a:rPr lang="en-US" sz="2000" dirty="0">
                <a:solidFill>
                  <a:prstClr val="black"/>
                </a:solidFill>
              </a:rPr>
              <a:t>•	liver enlargement, increased intracranial pressure (in chronic overuse),</a:t>
            </a:r>
          </a:p>
          <a:p>
            <a:pPr marL="271463" indent="-271463" algn="just"/>
            <a:r>
              <a:rPr lang="en-US" sz="2000" dirty="0">
                <a:solidFill>
                  <a:prstClr val="black"/>
                </a:solidFill>
              </a:rPr>
              <a:t>•	swollen fontanel (in infants).</a:t>
            </a:r>
          </a:p>
        </p:txBody>
      </p:sp>
      <p:pic>
        <p:nvPicPr>
          <p:cNvPr id="1126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923" r="16231"/>
          <a:stretch/>
        </p:blipFill>
        <p:spPr bwMode="auto">
          <a:xfrm>
            <a:off x="2411760" y="1375999"/>
            <a:ext cx="1681088" cy="1604587"/>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7984" y="1375999"/>
            <a:ext cx="2139449" cy="1604587"/>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483"/>
          <a:stretch/>
        </p:blipFill>
        <p:spPr bwMode="auto">
          <a:xfrm>
            <a:off x="7002919" y="1375999"/>
            <a:ext cx="1889561" cy="160438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7832" b="17182"/>
          <a:stretch/>
        </p:blipFill>
        <p:spPr bwMode="auto">
          <a:xfrm>
            <a:off x="4716016" y="3937620"/>
            <a:ext cx="3472789" cy="1441702"/>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88058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57202"/>
            <a:ext cx="628650" cy="543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32" y="277215"/>
            <a:ext cx="8470651" cy="584775"/>
          </a:xfrm>
          <a:prstGeom prst="rect">
            <a:avLst/>
          </a:prstGeom>
        </p:spPr>
        <p:txBody>
          <a:bodyPr wrap="square">
            <a:spAutoFit/>
          </a:bodyPr>
          <a:lstStyle/>
          <a:p>
            <a:pPr algn="ctr"/>
            <a:r>
              <a:rPr lang="en-US" sz="3200" b="1" dirty="0" smtClean="0">
                <a:solidFill>
                  <a:srgbClr val="0070C0"/>
                </a:solidFill>
              </a:rPr>
              <a:t>Retinol acetate</a:t>
            </a:r>
            <a:endParaRPr lang="en-US" sz="3200" b="1" dirty="0">
              <a:solidFill>
                <a:srgbClr val="0070C0"/>
              </a:solidFill>
            </a:endParaRPr>
          </a:p>
        </p:txBody>
      </p:sp>
      <p:sp>
        <p:nvSpPr>
          <p:cNvPr id="9" name="Номер слайда 8"/>
          <p:cNvSpPr>
            <a:spLocks noGrp="1"/>
          </p:cNvSpPr>
          <p:nvPr>
            <p:ph type="sldNum" sz="quarter" idx="12"/>
          </p:nvPr>
        </p:nvSpPr>
        <p:spPr>
          <a:xfrm>
            <a:off x="8532443" y="5433550"/>
            <a:ext cx="573161" cy="304271"/>
          </a:xfrm>
        </p:spPr>
        <p:txBody>
          <a:bodyPr/>
          <a:lstStyle/>
          <a:p>
            <a:fld id="{E4BF139B-3B4E-4221-95DA-59CA7323F185}" type="slidenum">
              <a:rPr lang="ru-RU" smtClean="0">
                <a:solidFill>
                  <a:prstClr val="black"/>
                </a:solidFill>
              </a:rPr>
              <a:pPr/>
              <a:t>14</a:t>
            </a:fld>
            <a:endParaRPr lang="ru-RU">
              <a:solidFill>
                <a:prstClr val="black"/>
              </a:solidFill>
            </a:endParaRPr>
          </a:p>
        </p:txBody>
      </p:sp>
      <p:sp>
        <p:nvSpPr>
          <p:cNvPr id="6" name="Rectangle 4"/>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solidFill>
                <a:prstClr val="black"/>
              </a:solidFill>
            </a:endParaRPr>
          </a:p>
        </p:txBody>
      </p:sp>
      <p:pic>
        <p:nvPicPr>
          <p:cNvPr id="11" name="Рисунок 10"/>
          <p:cNvPicPr/>
          <p:nvPr/>
        </p:nvPicPr>
        <p:blipFill>
          <a:blip r:embed="rId3">
            <a:extLst>
              <a:ext uri="{BEBA8EAE-BF5A-486C-A8C5-ECC9F3942E4B}">
                <a14:imgProps xmlns:a14="http://schemas.microsoft.com/office/drawing/2010/main">
                  <a14:imgLayer r:embed="rId4">
                    <a14:imgEffect>
                      <a14:sharpenSoften amount="67000"/>
                    </a14:imgEffect>
                  </a14:imgLayer>
                </a14:imgProps>
              </a:ext>
            </a:extLst>
          </a:blip>
          <a:stretch>
            <a:fillRect/>
          </a:stretch>
        </p:blipFill>
        <p:spPr>
          <a:xfrm>
            <a:off x="251519" y="1129308"/>
            <a:ext cx="4680521" cy="1584176"/>
          </a:xfrm>
          <a:prstGeom prst="rect">
            <a:avLst/>
          </a:prstGeom>
          <a:noFill/>
          <a:ln>
            <a:noFill/>
          </a:ln>
          <a:effectLst>
            <a:outerShdw blurRad="152400" dist="190500" dir="2700000" algn="ctr" rotWithShape="0">
              <a:schemeClr val="tx1">
                <a:alpha val="40000"/>
              </a:schemeClr>
            </a:outerShdw>
          </a:effectLst>
        </p:spPr>
      </p:pic>
      <p:pic>
        <p:nvPicPr>
          <p:cNvPr id="1331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697" b="3433"/>
          <a:stretch/>
        </p:blipFill>
        <p:spPr bwMode="auto">
          <a:xfrm>
            <a:off x="1140024" y="2963333"/>
            <a:ext cx="2507131" cy="2328334"/>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5220072" y="1633364"/>
            <a:ext cx="3672410" cy="3139321"/>
          </a:xfrm>
          <a:prstGeom prst="rect">
            <a:avLst/>
          </a:prstGeom>
        </p:spPr>
        <p:txBody>
          <a:bodyPr wrap="square">
            <a:spAutoFit/>
          </a:bodyPr>
          <a:lstStyle/>
          <a:p>
            <a:pPr algn="just">
              <a:spcAft>
                <a:spcPts val="1200"/>
              </a:spcAft>
            </a:pPr>
            <a:r>
              <a:rPr lang="en-US" sz="2400" b="1" dirty="0" smtClean="0">
                <a:solidFill>
                  <a:srgbClr val="C00000"/>
                </a:solidFill>
              </a:rPr>
              <a:t>Physical properties</a:t>
            </a:r>
          </a:p>
          <a:p>
            <a:pPr algn="just">
              <a:spcAft>
                <a:spcPts val="1200"/>
              </a:spcAft>
            </a:pPr>
            <a:r>
              <a:rPr lang="en-US" sz="2200" dirty="0" smtClean="0"/>
              <a:t>Retinol acetate is white or pale yellow crystals with a faint odor. The melting point of retinol acetate is 53- 57 ºC. </a:t>
            </a:r>
          </a:p>
          <a:p>
            <a:pPr algn="just">
              <a:spcAft>
                <a:spcPts val="1200"/>
              </a:spcAft>
            </a:pPr>
            <a:r>
              <a:rPr lang="en-US" sz="2200" dirty="0" smtClean="0"/>
              <a:t>Soluble in chloroform, ether and fatty oils, insoluble in water.</a:t>
            </a:r>
            <a:endParaRPr lang="en-US" sz="2200" dirty="0"/>
          </a:p>
        </p:txBody>
      </p:sp>
    </p:spTree>
    <p:extLst>
      <p:ext uri="{BB962C8B-B14F-4D97-AF65-F5344CB8AC3E}">
        <p14:creationId xmlns:p14="http://schemas.microsoft.com/office/powerpoint/2010/main" val="8315128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57202"/>
            <a:ext cx="628650" cy="543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32" y="277215"/>
            <a:ext cx="8470651" cy="584775"/>
          </a:xfrm>
          <a:prstGeom prst="rect">
            <a:avLst/>
          </a:prstGeom>
        </p:spPr>
        <p:txBody>
          <a:bodyPr wrap="square">
            <a:spAutoFit/>
          </a:bodyPr>
          <a:lstStyle/>
          <a:p>
            <a:pPr algn="ctr"/>
            <a:r>
              <a:rPr lang="en-US" sz="3200" b="1" dirty="0" smtClean="0">
                <a:solidFill>
                  <a:srgbClr val="0070C0"/>
                </a:solidFill>
              </a:rPr>
              <a:t>Retinol acetate</a:t>
            </a:r>
            <a:endParaRPr lang="en-US" sz="3200" b="1" dirty="0">
              <a:solidFill>
                <a:srgbClr val="0070C0"/>
              </a:solidFill>
            </a:endParaRPr>
          </a:p>
        </p:txBody>
      </p:sp>
      <p:sp>
        <p:nvSpPr>
          <p:cNvPr id="9" name="Номер слайда 8"/>
          <p:cNvSpPr>
            <a:spLocks noGrp="1"/>
          </p:cNvSpPr>
          <p:nvPr>
            <p:ph type="sldNum" sz="quarter" idx="12"/>
          </p:nvPr>
        </p:nvSpPr>
        <p:spPr>
          <a:xfrm>
            <a:off x="8532443" y="5433550"/>
            <a:ext cx="573161" cy="304271"/>
          </a:xfrm>
        </p:spPr>
        <p:txBody>
          <a:bodyPr/>
          <a:lstStyle/>
          <a:p>
            <a:fld id="{E4BF139B-3B4E-4221-95DA-59CA7323F185}" type="slidenum">
              <a:rPr lang="ru-RU" smtClean="0">
                <a:solidFill>
                  <a:prstClr val="black"/>
                </a:solidFill>
              </a:rPr>
              <a:pPr/>
              <a:t>15</a:t>
            </a:fld>
            <a:endParaRPr lang="ru-RU">
              <a:solidFill>
                <a:prstClr val="black"/>
              </a:solidFill>
            </a:endParaRPr>
          </a:p>
        </p:txBody>
      </p:sp>
      <p:sp>
        <p:nvSpPr>
          <p:cNvPr id="6" name="Rectangle 4"/>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solidFill>
                <a:prstClr val="black"/>
              </a:solidFill>
            </a:endParaRPr>
          </a:p>
        </p:txBody>
      </p:sp>
      <p:sp>
        <p:nvSpPr>
          <p:cNvPr id="10" name="Прямоугольник 9"/>
          <p:cNvSpPr/>
          <p:nvPr/>
        </p:nvSpPr>
        <p:spPr>
          <a:xfrm>
            <a:off x="539552" y="757268"/>
            <a:ext cx="1468672" cy="461665"/>
          </a:xfrm>
          <a:prstGeom prst="rect">
            <a:avLst/>
          </a:prstGeom>
        </p:spPr>
        <p:txBody>
          <a:bodyPr wrap="none">
            <a:spAutoFit/>
          </a:bodyPr>
          <a:lstStyle/>
          <a:p>
            <a:r>
              <a:rPr lang="en-US" sz="2400" b="1" dirty="0">
                <a:solidFill>
                  <a:srgbClr val="C00000"/>
                </a:solidFill>
              </a:rPr>
              <a:t>Obtaining</a:t>
            </a:r>
            <a:endParaRPr lang="ru-RU" sz="2400" b="1" dirty="0">
              <a:solidFill>
                <a:srgbClr val="C00000"/>
              </a:solidFill>
            </a:endParaRPr>
          </a:p>
        </p:txBody>
      </p:sp>
      <p:pic>
        <p:nvPicPr>
          <p:cNvPr id="8" name="Рисунок 7"/>
          <p:cNvPicPr/>
          <p:nvPr/>
        </p:nvPicPr>
        <p:blipFill>
          <a:blip r:embed="rId3"/>
          <a:stretch>
            <a:fillRect/>
          </a:stretch>
        </p:blipFill>
        <p:spPr>
          <a:xfrm>
            <a:off x="539553" y="1434147"/>
            <a:ext cx="7992887" cy="3943633"/>
          </a:xfrm>
          <a:prstGeom prst="rect">
            <a:avLst/>
          </a:prstGeom>
          <a:noFill/>
          <a:ln>
            <a:noFill/>
          </a:ln>
          <a:effectLst>
            <a:outerShdw blurRad="152400" dist="190500" dir="2700000" algn="ctr" rotWithShape="0">
              <a:schemeClr val="tx1">
                <a:alpha val="40000"/>
              </a:schemeClr>
            </a:outerShdw>
          </a:effectLst>
        </p:spPr>
      </p:pic>
    </p:spTree>
    <p:extLst>
      <p:ext uri="{BB962C8B-B14F-4D97-AF65-F5344CB8AC3E}">
        <p14:creationId xmlns:p14="http://schemas.microsoft.com/office/powerpoint/2010/main" val="12320365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57202"/>
            <a:ext cx="628650" cy="543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32" y="277215"/>
            <a:ext cx="8470651" cy="584775"/>
          </a:xfrm>
          <a:prstGeom prst="rect">
            <a:avLst/>
          </a:prstGeom>
        </p:spPr>
        <p:txBody>
          <a:bodyPr wrap="square">
            <a:spAutoFit/>
          </a:bodyPr>
          <a:lstStyle/>
          <a:p>
            <a:pPr algn="ctr"/>
            <a:r>
              <a:rPr lang="en-US" sz="3200" b="1" dirty="0" smtClean="0">
                <a:solidFill>
                  <a:srgbClr val="0070C0"/>
                </a:solidFill>
              </a:rPr>
              <a:t>Retinol acetate</a:t>
            </a:r>
            <a:endParaRPr lang="en-US" sz="3200" b="1" dirty="0">
              <a:solidFill>
                <a:srgbClr val="0070C0"/>
              </a:solidFill>
            </a:endParaRPr>
          </a:p>
        </p:txBody>
      </p:sp>
      <p:sp>
        <p:nvSpPr>
          <p:cNvPr id="9" name="Номер слайда 8"/>
          <p:cNvSpPr>
            <a:spLocks noGrp="1"/>
          </p:cNvSpPr>
          <p:nvPr>
            <p:ph type="sldNum" sz="quarter" idx="12"/>
          </p:nvPr>
        </p:nvSpPr>
        <p:spPr>
          <a:xfrm>
            <a:off x="8532443" y="5433550"/>
            <a:ext cx="573161" cy="304271"/>
          </a:xfrm>
        </p:spPr>
        <p:txBody>
          <a:bodyPr/>
          <a:lstStyle/>
          <a:p>
            <a:fld id="{E4BF139B-3B4E-4221-95DA-59CA7323F185}" type="slidenum">
              <a:rPr lang="ru-RU" smtClean="0">
                <a:solidFill>
                  <a:prstClr val="black"/>
                </a:solidFill>
              </a:rPr>
              <a:pPr/>
              <a:t>16</a:t>
            </a:fld>
            <a:endParaRPr lang="ru-RU">
              <a:solidFill>
                <a:prstClr val="black"/>
              </a:solidFill>
            </a:endParaRPr>
          </a:p>
        </p:txBody>
      </p:sp>
      <p:sp>
        <p:nvSpPr>
          <p:cNvPr id="6" name="Rectangle 4"/>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solidFill>
                <a:prstClr val="black"/>
              </a:solidFill>
            </a:endParaRPr>
          </a:p>
        </p:txBody>
      </p:sp>
      <p:sp>
        <p:nvSpPr>
          <p:cNvPr id="10" name="Прямоугольник 9"/>
          <p:cNvSpPr/>
          <p:nvPr/>
        </p:nvSpPr>
        <p:spPr>
          <a:xfrm>
            <a:off x="539552" y="757268"/>
            <a:ext cx="1856342" cy="461665"/>
          </a:xfrm>
          <a:prstGeom prst="rect">
            <a:avLst/>
          </a:prstGeom>
        </p:spPr>
        <p:txBody>
          <a:bodyPr wrap="none">
            <a:spAutoFit/>
          </a:bodyPr>
          <a:lstStyle/>
          <a:p>
            <a:r>
              <a:rPr lang="en-US" sz="2400" b="1" dirty="0">
                <a:solidFill>
                  <a:srgbClr val="C00000"/>
                </a:solidFill>
              </a:rPr>
              <a:t>Identification</a:t>
            </a:r>
            <a:endParaRPr lang="ru-RU" sz="2400" b="1" dirty="0">
              <a:solidFill>
                <a:srgbClr val="C00000"/>
              </a:solidFill>
            </a:endParaRPr>
          </a:p>
        </p:txBody>
      </p:sp>
      <p:sp>
        <p:nvSpPr>
          <p:cNvPr id="11" name="Прямоугольник 10"/>
          <p:cNvSpPr/>
          <p:nvPr/>
        </p:nvSpPr>
        <p:spPr>
          <a:xfrm>
            <a:off x="251520" y="1177313"/>
            <a:ext cx="6480720" cy="769441"/>
          </a:xfrm>
          <a:prstGeom prst="rect">
            <a:avLst/>
          </a:prstGeom>
        </p:spPr>
        <p:txBody>
          <a:bodyPr wrap="square">
            <a:spAutoFit/>
          </a:bodyPr>
          <a:lstStyle/>
          <a:p>
            <a:pPr marL="457200" indent="-457200">
              <a:buFontTx/>
              <a:buAutoNum type="arabicPeriod"/>
            </a:pPr>
            <a:r>
              <a:rPr lang="fr-FR" sz="2200" b="1" i="1" dirty="0" smtClean="0">
                <a:solidFill>
                  <a:srgbClr val="7030A0"/>
                </a:solidFill>
              </a:rPr>
              <a:t>UV </a:t>
            </a:r>
            <a:r>
              <a:rPr lang="fr-FR" sz="2200" b="1" i="1" dirty="0">
                <a:solidFill>
                  <a:srgbClr val="7030A0"/>
                </a:solidFill>
              </a:rPr>
              <a:t>spectrometry</a:t>
            </a:r>
          </a:p>
          <a:p>
            <a:pPr marL="457200" indent="-457200">
              <a:buFontTx/>
              <a:buAutoNum type="arabicPeriod"/>
            </a:pPr>
            <a:r>
              <a:rPr lang="en-US" sz="2200" b="1" i="1" dirty="0" smtClean="0">
                <a:solidFill>
                  <a:srgbClr val="7030A0"/>
                </a:solidFill>
              </a:rPr>
              <a:t>Reaction </a:t>
            </a:r>
            <a:r>
              <a:rPr lang="en-US" sz="2200" b="1" i="1" dirty="0">
                <a:solidFill>
                  <a:srgbClr val="7030A0"/>
                </a:solidFill>
              </a:rPr>
              <a:t>with antimony chloride</a:t>
            </a:r>
            <a:endParaRPr lang="fr-FR" sz="2200" b="1" i="1" dirty="0">
              <a:solidFill>
                <a:srgbClr val="7030A0"/>
              </a:solidFill>
            </a:endParaRP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3575" y="2065412"/>
            <a:ext cx="6306777" cy="290567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9039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57202"/>
            <a:ext cx="628650" cy="543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32" y="277215"/>
            <a:ext cx="8470651" cy="584775"/>
          </a:xfrm>
          <a:prstGeom prst="rect">
            <a:avLst/>
          </a:prstGeom>
        </p:spPr>
        <p:txBody>
          <a:bodyPr wrap="square">
            <a:spAutoFit/>
          </a:bodyPr>
          <a:lstStyle/>
          <a:p>
            <a:pPr algn="ctr"/>
            <a:r>
              <a:rPr lang="en-US" sz="3200" b="1" dirty="0" smtClean="0">
                <a:solidFill>
                  <a:srgbClr val="0070C0"/>
                </a:solidFill>
              </a:rPr>
              <a:t>Retinol acetate</a:t>
            </a:r>
            <a:endParaRPr lang="en-US" sz="3200" b="1" dirty="0">
              <a:solidFill>
                <a:srgbClr val="0070C0"/>
              </a:solidFill>
            </a:endParaRPr>
          </a:p>
        </p:txBody>
      </p:sp>
      <p:sp>
        <p:nvSpPr>
          <p:cNvPr id="9" name="Номер слайда 8"/>
          <p:cNvSpPr>
            <a:spLocks noGrp="1"/>
          </p:cNvSpPr>
          <p:nvPr>
            <p:ph type="sldNum" sz="quarter" idx="12"/>
          </p:nvPr>
        </p:nvSpPr>
        <p:spPr>
          <a:xfrm>
            <a:off x="8532443" y="5433550"/>
            <a:ext cx="573161" cy="304271"/>
          </a:xfrm>
        </p:spPr>
        <p:txBody>
          <a:bodyPr/>
          <a:lstStyle/>
          <a:p>
            <a:fld id="{E4BF139B-3B4E-4221-95DA-59CA7323F185}" type="slidenum">
              <a:rPr lang="ru-RU" smtClean="0">
                <a:solidFill>
                  <a:prstClr val="black"/>
                </a:solidFill>
              </a:rPr>
              <a:pPr/>
              <a:t>17</a:t>
            </a:fld>
            <a:endParaRPr lang="ru-RU">
              <a:solidFill>
                <a:prstClr val="black"/>
              </a:solidFill>
            </a:endParaRPr>
          </a:p>
        </p:txBody>
      </p:sp>
      <p:sp>
        <p:nvSpPr>
          <p:cNvPr id="6" name="Rectangle 4"/>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solidFill>
                <a:prstClr val="black"/>
              </a:solidFill>
            </a:endParaRPr>
          </a:p>
        </p:txBody>
      </p:sp>
      <p:sp>
        <p:nvSpPr>
          <p:cNvPr id="10" name="Прямоугольник 9"/>
          <p:cNvSpPr/>
          <p:nvPr/>
        </p:nvSpPr>
        <p:spPr>
          <a:xfrm>
            <a:off x="539552" y="757268"/>
            <a:ext cx="1856342" cy="461665"/>
          </a:xfrm>
          <a:prstGeom prst="rect">
            <a:avLst/>
          </a:prstGeom>
        </p:spPr>
        <p:txBody>
          <a:bodyPr wrap="none">
            <a:spAutoFit/>
          </a:bodyPr>
          <a:lstStyle/>
          <a:p>
            <a:r>
              <a:rPr lang="en-US" sz="2400" b="1" dirty="0">
                <a:solidFill>
                  <a:srgbClr val="C00000"/>
                </a:solidFill>
              </a:rPr>
              <a:t>Identification</a:t>
            </a:r>
            <a:endParaRPr lang="ru-RU" sz="2400" b="1" dirty="0">
              <a:solidFill>
                <a:srgbClr val="C00000"/>
              </a:solidFill>
            </a:endParaRPr>
          </a:p>
        </p:txBody>
      </p:sp>
      <p:sp>
        <p:nvSpPr>
          <p:cNvPr id="11" name="Прямоугольник 10"/>
          <p:cNvSpPr/>
          <p:nvPr/>
        </p:nvSpPr>
        <p:spPr>
          <a:xfrm>
            <a:off x="251520" y="1177314"/>
            <a:ext cx="6480720" cy="430887"/>
          </a:xfrm>
          <a:prstGeom prst="rect">
            <a:avLst/>
          </a:prstGeom>
        </p:spPr>
        <p:txBody>
          <a:bodyPr wrap="square">
            <a:spAutoFit/>
          </a:bodyPr>
          <a:lstStyle/>
          <a:p>
            <a:pPr marL="449263" indent="-449263"/>
            <a:r>
              <a:rPr lang="en-US" sz="2200" b="1" i="1" dirty="0">
                <a:solidFill>
                  <a:srgbClr val="7030A0"/>
                </a:solidFill>
              </a:rPr>
              <a:t>3.</a:t>
            </a:r>
            <a:r>
              <a:rPr lang="en-US" sz="2200" b="1" i="1" dirty="0">
                <a:solidFill>
                  <a:prstClr val="black"/>
                </a:solidFill>
              </a:rPr>
              <a:t>	</a:t>
            </a:r>
            <a:r>
              <a:rPr lang="en-US" sz="2200" b="1" i="1" dirty="0" err="1">
                <a:solidFill>
                  <a:srgbClr val="7030A0"/>
                </a:solidFill>
              </a:rPr>
              <a:t>Hydroxamic</a:t>
            </a:r>
            <a:r>
              <a:rPr lang="en-US" sz="2200" b="1" i="1" dirty="0">
                <a:solidFill>
                  <a:srgbClr val="7030A0"/>
                </a:solidFill>
              </a:rPr>
              <a:t> reaction</a:t>
            </a: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182" y="1609724"/>
            <a:ext cx="7095926" cy="362404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21483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57202"/>
            <a:ext cx="628650" cy="543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32" y="277215"/>
            <a:ext cx="8470651" cy="584775"/>
          </a:xfrm>
          <a:prstGeom prst="rect">
            <a:avLst/>
          </a:prstGeom>
        </p:spPr>
        <p:txBody>
          <a:bodyPr wrap="square">
            <a:spAutoFit/>
          </a:bodyPr>
          <a:lstStyle/>
          <a:p>
            <a:pPr algn="ctr"/>
            <a:r>
              <a:rPr lang="en-US" sz="3200" b="1" dirty="0" smtClean="0">
                <a:solidFill>
                  <a:srgbClr val="0070C0"/>
                </a:solidFill>
              </a:rPr>
              <a:t>Retinol acetate</a:t>
            </a:r>
            <a:endParaRPr lang="en-US" sz="3200" b="1" dirty="0">
              <a:solidFill>
                <a:srgbClr val="0070C0"/>
              </a:solidFill>
            </a:endParaRPr>
          </a:p>
        </p:txBody>
      </p:sp>
      <p:sp>
        <p:nvSpPr>
          <p:cNvPr id="9" name="Номер слайда 8"/>
          <p:cNvSpPr>
            <a:spLocks noGrp="1"/>
          </p:cNvSpPr>
          <p:nvPr>
            <p:ph type="sldNum" sz="quarter" idx="12"/>
          </p:nvPr>
        </p:nvSpPr>
        <p:spPr>
          <a:xfrm>
            <a:off x="8532443" y="5433550"/>
            <a:ext cx="573161" cy="304271"/>
          </a:xfrm>
        </p:spPr>
        <p:txBody>
          <a:bodyPr/>
          <a:lstStyle/>
          <a:p>
            <a:fld id="{E4BF139B-3B4E-4221-95DA-59CA7323F185}" type="slidenum">
              <a:rPr lang="ru-RU" smtClean="0">
                <a:solidFill>
                  <a:prstClr val="black"/>
                </a:solidFill>
              </a:rPr>
              <a:pPr/>
              <a:t>18</a:t>
            </a:fld>
            <a:endParaRPr lang="ru-RU">
              <a:solidFill>
                <a:prstClr val="black"/>
              </a:solidFill>
            </a:endParaRPr>
          </a:p>
        </p:txBody>
      </p:sp>
      <p:sp>
        <p:nvSpPr>
          <p:cNvPr id="6" name="Rectangle 4"/>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solidFill>
                <a:prstClr val="black"/>
              </a:solidFill>
            </a:endParaRPr>
          </a:p>
        </p:txBody>
      </p:sp>
      <p:sp>
        <p:nvSpPr>
          <p:cNvPr id="10" name="Прямоугольник 9"/>
          <p:cNvSpPr/>
          <p:nvPr/>
        </p:nvSpPr>
        <p:spPr>
          <a:xfrm>
            <a:off x="539552" y="757268"/>
            <a:ext cx="1797030" cy="461665"/>
          </a:xfrm>
          <a:prstGeom prst="rect">
            <a:avLst/>
          </a:prstGeom>
        </p:spPr>
        <p:txBody>
          <a:bodyPr wrap="none">
            <a:spAutoFit/>
          </a:bodyPr>
          <a:lstStyle/>
          <a:p>
            <a:r>
              <a:rPr lang="en-US" sz="2400" b="1" dirty="0">
                <a:solidFill>
                  <a:srgbClr val="C00000"/>
                </a:solidFill>
              </a:rPr>
              <a:t>Quantitation</a:t>
            </a:r>
            <a:endParaRPr lang="ru-RU" sz="2400" b="1" dirty="0">
              <a:solidFill>
                <a:srgbClr val="C00000"/>
              </a:solidFill>
            </a:endParaRPr>
          </a:p>
        </p:txBody>
      </p:sp>
      <p:sp>
        <p:nvSpPr>
          <p:cNvPr id="11" name="Прямоугольник 10"/>
          <p:cNvSpPr/>
          <p:nvPr/>
        </p:nvSpPr>
        <p:spPr>
          <a:xfrm>
            <a:off x="251519" y="1177314"/>
            <a:ext cx="8784977" cy="1107996"/>
          </a:xfrm>
          <a:prstGeom prst="rect">
            <a:avLst/>
          </a:prstGeom>
        </p:spPr>
        <p:txBody>
          <a:bodyPr wrap="square">
            <a:spAutoFit/>
          </a:bodyPr>
          <a:lstStyle/>
          <a:p>
            <a:pPr marL="457200" indent="-457200">
              <a:buAutoNum type="arabicPeriod"/>
            </a:pPr>
            <a:r>
              <a:rPr lang="en-US" sz="2200" b="1" i="1" dirty="0" smtClean="0">
                <a:solidFill>
                  <a:srgbClr val="7030A0"/>
                </a:solidFill>
              </a:rPr>
              <a:t>Spectrophotometry </a:t>
            </a:r>
            <a:r>
              <a:rPr lang="en-US" sz="2200" b="1" i="1" dirty="0">
                <a:solidFill>
                  <a:srgbClr val="7030A0"/>
                </a:solidFill>
              </a:rPr>
              <a:t>and </a:t>
            </a:r>
            <a:r>
              <a:rPr lang="en-US" sz="2200" b="1" i="1" dirty="0" err="1">
                <a:solidFill>
                  <a:srgbClr val="7030A0"/>
                </a:solidFill>
              </a:rPr>
              <a:t>photocolorimetry</a:t>
            </a:r>
            <a:r>
              <a:rPr lang="en-US" sz="2200" b="1" i="1" dirty="0">
                <a:solidFill>
                  <a:srgbClr val="7030A0"/>
                </a:solidFill>
              </a:rPr>
              <a:t> in absolute </a:t>
            </a:r>
            <a:r>
              <a:rPr lang="en-US" sz="2200" b="1" i="1" dirty="0" smtClean="0">
                <a:solidFill>
                  <a:srgbClr val="7030A0"/>
                </a:solidFill>
              </a:rPr>
              <a:t>alcohol</a:t>
            </a:r>
          </a:p>
          <a:p>
            <a:pPr marL="457200" indent="-457200">
              <a:buAutoNum type="arabicPeriod"/>
            </a:pPr>
            <a:r>
              <a:rPr lang="en-US" sz="2200" b="1" i="1" dirty="0" smtClean="0">
                <a:solidFill>
                  <a:srgbClr val="7030A0"/>
                </a:solidFill>
              </a:rPr>
              <a:t>Spectrophotometry</a:t>
            </a:r>
          </a:p>
          <a:p>
            <a:pPr marL="457200" indent="-457200">
              <a:buAutoNum type="arabicPeriod"/>
            </a:pPr>
            <a:r>
              <a:rPr lang="en-US" sz="2200" b="1" i="1" dirty="0" smtClean="0">
                <a:solidFill>
                  <a:srgbClr val="7030A0"/>
                </a:solidFill>
              </a:rPr>
              <a:t>Spectrophotometric </a:t>
            </a:r>
            <a:r>
              <a:rPr lang="en-US" sz="2200" b="1" i="1" dirty="0">
                <a:solidFill>
                  <a:srgbClr val="7030A0"/>
                </a:solidFill>
              </a:rPr>
              <a:t>determination conversion of retinol to </a:t>
            </a:r>
            <a:r>
              <a:rPr lang="en-US" sz="2200" b="1" i="1" dirty="0" err="1">
                <a:solidFill>
                  <a:srgbClr val="7030A0"/>
                </a:solidFill>
              </a:rPr>
              <a:t>anhydrovitamin</a:t>
            </a:r>
            <a:r>
              <a:rPr lang="en-US" sz="2200" b="1" i="1" dirty="0">
                <a:solidFill>
                  <a:srgbClr val="7030A0"/>
                </a:solidFill>
              </a:rPr>
              <a:t> A</a:t>
            </a: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19" y="2569467"/>
            <a:ext cx="8640964" cy="2386662"/>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8877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57202"/>
            <a:ext cx="628650" cy="543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32" y="277215"/>
            <a:ext cx="8470651" cy="584775"/>
          </a:xfrm>
          <a:prstGeom prst="rect">
            <a:avLst/>
          </a:prstGeom>
        </p:spPr>
        <p:txBody>
          <a:bodyPr wrap="square">
            <a:spAutoFit/>
          </a:bodyPr>
          <a:lstStyle/>
          <a:p>
            <a:pPr algn="ctr"/>
            <a:r>
              <a:rPr lang="en-US" sz="3200" b="1" dirty="0" smtClean="0">
                <a:solidFill>
                  <a:srgbClr val="0070C0"/>
                </a:solidFill>
              </a:rPr>
              <a:t>Retinol acetate</a:t>
            </a:r>
            <a:endParaRPr lang="en-US" sz="3200" b="1" dirty="0">
              <a:solidFill>
                <a:srgbClr val="0070C0"/>
              </a:solidFill>
            </a:endParaRPr>
          </a:p>
        </p:txBody>
      </p:sp>
      <p:sp>
        <p:nvSpPr>
          <p:cNvPr id="9" name="Номер слайда 8"/>
          <p:cNvSpPr>
            <a:spLocks noGrp="1"/>
          </p:cNvSpPr>
          <p:nvPr>
            <p:ph type="sldNum" sz="quarter" idx="12"/>
          </p:nvPr>
        </p:nvSpPr>
        <p:spPr>
          <a:xfrm>
            <a:off x="8532443" y="5433550"/>
            <a:ext cx="573161" cy="304271"/>
          </a:xfrm>
        </p:spPr>
        <p:txBody>
          <a:bodyPr/>
          <a:lstStyle/>
          <a:p>
            <a:fld id="{E4BF139B-3B4E-4221-95DA-59CA7323F185}" type="slidenum">
              <a:rPr lang="ru-RU" smtClean="0">
                <a:solidFill>
                  <a:prstClr val="black"/>
                </a:solidFill>
              </a:rPr>
              <a:pPr/>
              <a:t>19</a:t>
            </a:fld>
            <a:endParaRPr lang="ru-RU">
              <a:solidFill>
                <a:prstClr val="black"/>
              </a:solidFill>
            </a:endParaRPr>
          </a:p>
        </p:txBody>
      </p:sp>
      <p:sp>
        <p:nvSpPr>
          <p:cNvPr id="6" name="Rectangle 4"/>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solidFill>
                <a:prstClr val="black"/>
              </a:solidFill>
            </a:endParaRPr>
          </a:p>
        </p:txBody>
      </p:sp>
      <p:sp>
        <p:nvSpPr>
          <p:cNvPr id="10" name="Прямоугольник 9"/>
          <p:cNvSpPr/>
          <p:nvPr/>
        </p:nvSpPr>
        <p:spPr>
          <a:xfrm>
            <a:off x="539553" y="757268"/>
            <a:ext cx="1152431" cy="461665"/>
          </a:xfrm>
          <a:prstGeom prst="rect">
            <a:avLst/>
          </a:prstGeom>
        </p:spPr>
        <p:txBody>
          <a:bodyPr wrap="none">
            <a:spAutoFit/>
          </a:bodyPr>
          <a:lstStyle/>
          <a:p>
            <a:r>
              <a:rPr lang="en-US" sz="2400" b="1" dirty="0">
                <a:solidFill>
                  <a:srgbClr val="C00000"/>
                </a:solidFill>
              </a:rPr>
              <a:t>Storage</a:t>
            </a:r>
            <a:endParaRPr lang="ru-RU" sz="2400" b="1" dirty="0">
              <a:solidFill>
                <a:srgbClr val="C00000"/>
              </a:solidFill>
            </a:endParaRPr>
          </a:p>
        </p:txBody>
      </p:sp>
      <p:sp>
        <p:nvSpPr>
          <p:cNvPr id="13" name="Прямоугольник 12"/>
          <p:cNvSpPr/>
          <p:nvPr/>
        </p:nvSpPr>
        <p:spPr>
          <a:xfrm>
            <a:off x="539552" y="2712806"/>
            <a:ext cx="1824538" cy="461665"/>
          </a:xfrm>
          <a:prstGeom prst="rect">
            <a:avLst/>
          </a:prstGeom>
        </p:spPr>
        <p:txBody>
          <a:bodyPr wrap="none">
            <a:spAutoFit/>
          </a:bodyPr>
          <a:lstStyle/>
          <a:p>
            <a:r>
              <a:rPr lang="en-US" sz="2400" b="1" dirty="0">
                <a:solidFill>
                  <a:srgbClr val="C00000"/>
                </a:solidFill>
              </a:rPr>
              <a:t>Medical Use </a:t>
            </a:r>
            <a:endParaRPr lang="ru-RU" sz="2400" b="1" dirty="0">
              <a:solidFill>
                <a:srgbClr val="C00000"/>
              </a:solidFill>
            </a:endParaRPr>
          </a:p>
        </p:txBody>
      </p:sp>
      <p:sp>
        <p:nvSpPr>
          <p:cNvPr id="2" name="Прямоугольник 1"/>
          <p:cNvSpPr/>
          <p:nvPr/>
        </p:nvSpPr>
        <p:spPr>
          <a:xfrm>
            <a:off x="251520" y="1146340"/>
            <a:ext cx="8640962" cy="1446550"/>
          </a:xfrm>
          <a:prstGeom prst="rect">
            <a:avLst/>
          </a:prstGeom>
        </p:spPr>
        <p:txBody>
          <a:bodyPr wrap="square">
            <a:spAutoFit/>
          </a:bodyPr>
          <a:lstStyle/>
          <a:p>
            <a:pPr algn="just"/>
            <a:r>
              <a:rPr lang="en-US" sz="2200" dirty="0">
                <a:solidFill>
                  <a:prstClr val="black"/>
                </a:solidFill>
              </a:rPr>
              <a:t>Retinol acetate is stored in sealed ampoules, at temperature not higher than +5 ºС, protected from light (due to slight </a:t>
            </a:r>
            <a:r>
              <a:rPr lang="en-US" sz="2200" dirty="0" err="1">
                <a:solidFill>
                  <a:prstClr val="black"/>
                </a:solidFill>
              </a:rPr>
              <a:t>oxidizability</a:t>
            </a:r>
            <a:r>
              <a:rPr lang="en-US" sz="2200" dirty="0">
                <a:solidFill>
                  <a:prstClr val="black"/>
                </a:solidFill>
              </a:rPr>
              <a:t>). Retinol acetate solution in oil is stored in well-corked orange glass vials filled to the top. Fish oil should be stored under identical conditions.</a:t>
            </a:r>
            <a:endParaRPr lang="ru-RU" sz="2200" dirty="0">
              <a:solidFill>
                <a:prstClr val="black"/>
              </a:solidFill>
            </a:endParaRPr>
          </a:p>
        </p:txBody>
      </p:sp>
      <p:sp>
        <p:nvSpPr>
          <p:cNvPr id="3" name="Прямоугольник 2"/>
          <p:cNvSpPr/>
          <p:nvPr/>
        </p:nvSpPr>
        <p:spPr>
          <a:xfrm>
            <a:off x="251520" y="3128012"/>
            <a:ext cx="6768752" cy="2123658"/>
          </a:xfrm>
          <a:prstGeom prst="rect">
            <a:avLst/>
          </a:prstGeom>
        </p:spPr>
        <p:txBody>
          <a:bodyPr wrap="square">
            <a:spAutoFit/>
          </a:bodyPr>
          <a:lstStyle/>
          <a:p>
            <a:pPr algn="just"/>
            <a:r>
              <a:rPr lang="en-US" sz="2200" dirty="0">
                <a:solidFill>
                  <a:prstClr val="black"/>
                </a:solidFill>
              </a:rPr>
              <a:t>Indications for use are </a:t>
            </a:r>
            <a:r>
              <a:rPr lang="en-US" sz="2200" dirty="0" err="1">
                <a:solidFill>
                  <a:prstClr val="black"/>
                </a:solidFill>
              </a:rPr>
              <a:t>avitaminosis</a:t>
            </a:r>
            <a:r>
              <a:rPr lang="en-US" sz="2200" dirty="0">
                <a:solidFill>
                  <a:prstClr val="black"/>
                </a:solidFill>
              </a:rPr>
              <a:t> A, </a:t>
            </a:r>
            <a:r>
              <a:rPr lang="en-US" sz="2200" dirty="0" err="1">
                <a:solidFill>
                  <a:prstClr val="black"/>
                </a:solidFill>
              </a:rPr>
              <a:t>hypovitaminosis</a:t>
            </a:r>
            <a:r>
              <a:rPr lang="en-US" sz="2200" dirty="0">
                <a:solidFill>
                  <a:prstClr val="black"/>
                </a:solidFill>
              </a:rPr>
              <a:t>, infectious and cold diseases, skin lesions and diseases, diseases of the eyes and digestive organs. Prophylactic dose of vitamin A for an adult is 15 mg (5000 IU) per day, therapeutic dose up to 10 mg (33000 IU), but not more than 30 mg (to prevent </a:t>
            </a:r>
            <a:r>
              <a:rPr lang="en-US" sz="2200" dirty="0" err="1">
                <a:solidFill>
                  <a:prstClr val="black"/>
                </a:solidFill>
              </a:rPr>
              <a:t>hypervitaminosis</a:t>
            </a:r>
            <a:r>
              <a:rPr lang="en-US" sz="2200" dirty="0">
                <a:solidFill>
                  <a:prstClr val="black"/>
                </a:solidFill>
              </a:rPr>
              <a:t>).</a:t>
            </a:r>
            <a:endParaRPr lang="ru-RU" sz="2200" dirty="0">
              <a:solidFill>
                <a:prstClr val="black"/>
              </a:solidFill>
            </a:endParaRP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328" y="2425452"/>
            <a:ext cx="1322563" cy="3088184"/>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65709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57202"/>
            <a:ext cx="628650" cy="543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32" y="277215"/>
            <a:ext cx="8470651" cy="584775"/>
          </a:xfrm>
          <a:prstGeom prst="rect">
            <a:avLst/>
          </a:prstGeom>
        </p:spPr>
        <p:txBody>
          <a:bodyPr wrap="square">
            <a:spAutoFit/>
          </a:bodyPr>
          <a:lstStyle/>
          <a:p>
            <a:pPr algn="ctr"/>
            <a:r>
              <a:rPr lang="en-US" sz="3200" b="1" dirty="0" smtClean="0">
                <a:solidFill>
                  <a:srgbClr val="0070C0"/>
                </a:solidFill>
              </a:rPr>
              <a:t>Retinols</a:t>
            </a:r>
            <a:r>
              <a:rPr lang="ru-RU" sz="3200" b="1" dirty="0" smtClean="0">
                <a:solidFill>
                  <a:srgbClr val="0070C0"/>
                </a:solidFill>
              </a:rPr>
              <a:t> </a:t>
            </a:r>
            <a:r>
              <a:rPr lang="en-US" sz="3200" b="1" dirty="0" smtClean="0">
                <a:solidFill>
                  <a:srgbClr val="0070C0"/>
                </a:solidFill>
              </a:rPr>
              <a:t>(A Vitamins)</a:t>
            </a:r>
            <a:endParaRPr lang="en-US" sz="3200" b="1" dirty="0">
              <a:solidFill>
                <a:srgbClr val="0070C0"/>
              </a:solidFill>
            </a:endParaRPr>
          </a:p>
        </p:txBody>
      </p:sp>
      <p:sp>
        <p:nvSpPr>
          <p:cNvPr id="9" name="Номер слайда 8"/>
          <p:cNvSpPr>
            <a:spLocks noGrp="1"/>
          </p:cNvSpPr>
          <p:nvPr>
            <p:ph type="sldNum" sz="quarter" idx="12"/>
          </p:nvPr>
        </p:nvSpPr>
        <p:spPr>
          <a:xfrm>
            <a:off x="8532443" y="5433550"/>
            <a:ext cx="573161" cy="304271"/>
          </a:xfrm>
        </p:spPr>
        <p:txBody>
          <a:bodyPr/>
          <a:lstStyle/>
          <a:p>
            <a:fld id="{E4BF139B-3B4E-4221-95DA-59CA7323F185}" type="slidenum">
              <a:rPr lang="ru-RU" smtClean="0">
                <a:solidFill>
                  <a:prstClr val="black"/>
                </a:solidFill>
              </a:rPr>
              <a:pPr/>
              <a:t>2</a:t>
            </a:fld>
            <a:endParaRPr lang="ru-RU">
              <a:solidFill>
                <a:prstClr val="black"/>
              </a:solidFill>
            </a:endParaRPr>
          </a:p>
        </p:txBody>
      </p:sp>
      <p:sp>
        <p:nvSpPr>
          <p:cNvPr id="6" name="Rectangle 4"/>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solidFill>
                <a:prstClr val="black"/>
              </a:solidFill>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3855" b="26801"/>
          <a:stretch/>
        </p:blipFill>
        <p:spPr bwMode="auto">
          <a:xfrm>
            <a:off x="251520" y="1421243"/>
            <a:ext cx="3744416" cy="1473201"/>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104" y="1417340"/>
            <a:ext cx="3373208" cy="2342506"/>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3577580"/>
            <a:ext cx="4572000" cy="171450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04201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57202"/>
            <a:ext cx="628650" cy="543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32" y="277215"/>
            <a:ext cx="8470651" cy="584775"/>
          </a:xfrm>
          <a:prstGeom prst="rect">
            <a:avLst/>
          </a:prstGeom>
        </p:spPr>
        <p:txBody>
          <a:bodyPr wrap="square">
            <a:spAutoFit/>
          </a:bodyPr>
          <a:lstStyle/>
          <a:p>
            <a:pPr algn="ctr"/>
            <a:r>
              <a:rPr lang="en-US" sz="3200" b="1" dirty="0" err="1" smtClean="0">
                <a:solidFill>
                  <a:srgbClr val="0070C0"/>
                </a:solidFill>
              </a:rPr>
              <a:t>Calcyferols</a:t>
            </a:r>
            <a:r>
              <a:rPr lang="en-US" sz="3200" b="1" dirty="0" smtClean="0">
                <a:solidFill>
                  <a:srgbClr val="0070C0"/>
                </a:solidFill>
              </a:rPr>
              <a:t> (Vitamin D)</a:t>
            </a:r>
            <a:endParaRPr lang="en-US" sz="3200" b="1" dirty="0">
              <a:solidFill>
                <a:srgbClr val="0070C0"/>
              </a:solidFill>
            </a:endParaRPr>
          </a:p>
        </p:txBody>
      </p:sp>
      <p:sp>
        <p:nvSpPr>
          <p:cNvPr id="9" name="Номер слайда 8"/>
          <p:cNvSpPr>
            <a:spLocks noGrp="1"/>
          </p:cNvSpPr>
          <p:nvPr>
            <p:ph type="sldNum" sz="quarter" idx="12"/>
          </p:nvPr>
        </p:nvSpPr>
        <p:spPr>
          <a:xfrm>
            <a:off x="8532443" y="5433550"/>
            <a:ext cx="573161" cy="304271"/>
          </a:xfrm>
        </p:spPr>
        <p:txBody>
          <a:bodyPr/>
          <a:lstStyle/>
          <a:p>
            <a:fld id="{E4BF139B-3B4E-4221-95DA-59CA7323F185}" type="slidenum">
              <a:rPr lang="ru-RU" smtClean="0">
                <a:solidFill>
                  <a:prstClr val="black"/>
                </a:solidFill>
              </a:rPr>
              <a:pPr/>
              <a:t>20</a:t>
            </a:fld>
            <a:endParaRPr lang="ru-RU">
              <a:solidFill>
                <a:prstClr val="black"/>
              </a:solidFill>
            </a:endParaRPr>
          </a:p>
        </p:txBody>
      </p:sp>
      <p:sp>
        <p:nvSpPr>
          <p:cNvPr id="6" name="Rectangle 4"/>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solidFill>
                <a:prstClr val="black"/>
              </a:solidFill>
            </a:endParaRPr>
          </a:p>
        </p:txBody>
      </p:sp>
      <p:pic>
        <p:nvPicPr>
          <p:cNvPr id="13" name="Рисунок 12"/>
          <p:cNvPicPr/>
          <p:nvPr/>
        </p:nvPicPr>
        <p:blipFill>
          <a:blip r:embed="rId3"/>
          <a:stretch>
            <a:fillRect/>
          </a:stretch>
        </p:blipFill>
        <p:spPr>
          <a:xfrm>
            <a:off x="1449338" y="3217540"/>
            <a:ext cx="6219006" cy="1541512"/>
          </a:xfrm>
          <a:prstGeom prst="rect">
            <a:avLst/>
          </a:prstGeom>
          <a:noFill/>
          <a:ln>
            <a:noFill/>
          </a:ln>
          <a:effectLst>
            <a:outerShdw blurRad="152400" dist="190500" dir="2700000" algn="ctr" rotWithShape="0">
              <a:schemeClr val="tx1">
                <a:alpha val="40000"/>
              </a:schemeClr>
            </a:outerShdw>
          </a:effectLst>
        </p:spPr>
      </p:pic>
      <p:sp>
        <p:nvSpPr>
          <p:cNvPr id="2" name="Прямоугольник 1"/>
          <p:cNvSpPr/>
          <p:nvPr/>
        </p:nvSpPr>
        <p:spPr>
          <a:xfrm>
            <a:off x="1403648" y="5049678"/>
            <a:ext cx="6336704" cy="400110"/>
          </a:xfrm>
          <a:prstGeom prst="rect">
            <a:avLst/>
          </a:prstGeom>
        </p:spPr>
        <p:txBody>
          <a:bodyPr wrap="square">
            <a:spAutoFit/>
          </a:bodyPr>
          <a:lstStyle/>
          <a:p>
            <a:r>
              <a:rPr lang="en-US" sz="2000" dirty="0" err="1" smtClean="0"/>
              <a:t>Cyclopentanophenanthrene</a:t>
            </a:r>
            <a:r>
              <a:rPr lang="en-US" sz="2000" dirty="0" smtClean="0"/>
              <a:t>  </a:t>
            </a:r>
            <a:r>
              <a:rPr lang="en-US" sz="2000" dirty="0"/>
              <a:t> </a:t>
            </a:r>
            <a:r>
              <a:rPr lang="en-US" sz="2000" dirty="0" smtClean="0"/>
              <a:t> General formula of </a:t>
            </a:r>
            <a:r>
              <a:rPr lang="en-US" sz="2000" dirty="0" err="1" smtClean="0"/>
              <a:t>calciferols</a:t>
            </a:r>
            <a:endParaRPr lang="ru-RU" sz="2000" dirty="0"/>
          </a:p>
        </p:txBody>
      </p:sp>
      <p:pic>
        <p:nvPicPr>
          <p:cNvPr id="1945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76112" y="1070620"/>
            <a:ext cx="2791775" cy="1858888"/>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57060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57202"/>
            <a:ext cx="628650" cy="543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32" y="277215"/>
            <a:ext cx="8470651" cy="584775"/>
          </a:xfrm>
          <a:prstGeom prst="rect">
            <a:avLst/>
          </a:prstGeom>
        </p:spPr>
        <p:txBody>
          <a:bodyPr wrap="square">
            <a:spAutoFit/>
          </a:bodyPr>
          <a:lstStyle/>
          <a:p>
            <a:pPr algn="ctr"/>
            <a:r>
              <a:rPr lang="en-US" sz="3200" b="1" dirty="0" err="1" smtClean="0">
                <a:solidFill>
                  <a:srgbClr val="0070C0"/>
                </a:solidFill>
              </a:rPr>
              <a:t>Calcyferols</a:t>
            </a:r>
            <a:r>
              <a:rPr lang="en-US" sz="3200" b="1" dirty="0" smtClean="0">
                <a:solidFill>
                  <a:srgbClr val="0070C0"/>
                </a:solidFill>
              </a:rPr>
              <a:t> (Vitamin D)</a:t>
            </a:r>
            <a:endParaRPr lang="en-US" sz="3200" b="1" dirty="0">
              <a:solidFill>
                <a:srgbClr val="0070C0"/>
              </a:solidFill>
            </a:endParaRPr>
          </a:p>
        </p:txBody>
      </p:sp>
      <p:sp>
        <p:nvSpPr>
          <p:cNvPr id="9" name="Номер слайда 8"/>
          <p:cNvSpPr>
            <a:spLocks noGrp="1"/>
          </p:cNvSpPr>
          <p:nvPr>
            <p:ph type="sldNum" sz="quarter" idx="12"/>
          </p:nvPr>
        </p:nvSpPr>
        <p:spPr>
          <a:xfrm>
            <a:off x="8532443" y="5433550"/>
            <a:ext cx="573161" cy="304271"/>
          </a:xfrm>
        </p:spPr>
        <p:txBody>
          <a:bodyPr/>
          <a:lstStyle/>
          <a:p>
            <a:fld id="{E4BF139B-3B4E-4221-95DA-59CA7323F185}" type="slidenum">
              <a:rPr lang="ru-RU" smtClean="0">
                <a:solidFill>
                  <a:prstClr val="black"/>
                </a:solidFill>
              </a:rPr>
              <a:pPr/>
              <a:t>21</a:t>
            </a:fld>
            <a:endParaRPr lang="ru-RU">
              <a:solidFill>
                <a:prstClr val="black"/>
              </a:solidFill>
            </a:endParaRPr>
          </a:p>
        </p:txBody>
      </p:sp>
      <p:sp>
        <p:nvSpPr>
          <p:cNvPr id="6" name="Rectangle 4"/>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solidFill>
                <a:prstClr val="black"/>
              </a:solidFill>
            </a:endParaRPr>
          </a:p>
        </p:txBody>
      </p:sp>
      <p:sp>
        <p:nvSpPr>
          <p:cNvPr id="10" name="Прямоугольник 9"/>
          <p:cNvSpPr/>
          <p:nvPr/>
        </p:nvSpPr>
        <p:spPr>
          <a:xfrm>
            <a:off x="539552" y="757268"/>
            <a:ext cx="2774286" cy="461665"/>
          </a:xfrm>
          <a:prstGeom prst="rect">
            <a:avLst/>
          </a:prstGeom>
        </p:spPr>
        <p:txBody>
          <a:bodyPr wrap="none">
            <a:spAutoFit/>
          </a:bodyPr>
          <a:lstStyle/>
          <a:p>
            <a:r>
              <a:rPr lang="en-US" sz="2400" b="1" dirty="0">
                <a:solidFill>
                  <a:srgbClr val="C00000"/>
                </a:solidFill>
              </a:rPr>
              <a:t>History of discovery</a:t>
            </a:r>
            <a:endParaRPr lang="ru-RU" sz="2400" b="1" dirty="0">
              <a:solidFill>
                <a:srgbClr val="C00000"/>
              </a:solidFill>
            </a:endParaRP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5253" y="1218934"/>
            <a:ext cx="2603807" cy="3471743"/>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3890226" y="4729708"/>
            <a:ext cx="1689886" cy="369332"/>
          </a:xfrm>
          <a:prstGeom prst="rect">
            <a:avLst/>
          </a:prstGeom>
        </p:spPr>
        <p:txBody>
          <a:bodyPr wrap="none">
            <a:spAutoFit/>
          </a:bodyPr>
          <a:lstStyle/>
          <a:p>
            <a:r>
              <a:rPr lang="en-US" dirty="0" smtClean="0"/>
              <a:t>Elmer McCollum </a:t>
            </a:r>
            <a:endParaRPr lang="ru-RU" dirty="0"/>
          </a:p>
        </p:txBody>
      </p:sp>
      <p:pic>
        <p:nvPicPr>
          <p:cNvPr id="20483"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504" t="24738" r="3135" b="5263"/>
          <a:stretch/>
        </p:blipFill>
        <p:spPr bwMode="auto">
          <a:xfrm>
            <a:off x="206427" y="1218934"/>
            <a:ext cx="2853406" cy="161979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6"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3196" y="3582672"/>
            <a:ext cx="2340612" cy="1755459"/>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Прямоугольник 10"/>
          <p:cNvSpPr/>
          <p:nvPr/>
        </p:nvSpPr>
        <p:spPr>
          <a:xfrm>
            <a:off x="827584" y="3136240"/>
            <a:ext cx="1707134" cy="369332"/>
          </a:xfrm>
          <a:prstGeom prst="rect">
            <a:avLst/>
          </a:prstGeom>
        </p:spPr>
        <p:txBody>
          <a:bodyPr wrap="none">
            <a:spAutoFit/>
          </a:bodyPr>
          <a:lstStyle/>
          <a:p>
            <a:r>
              <a:rPr lang="en-US" dirty="0" smtClean="0"/>
              <a:t>childhood rickets</a:t>
            </a:r>
            <a:endParaRPr lang="ru-RU" dirty="0"/>
          </a:p>
        </p:txBody>
      </p:sp>
      <p:pic>
        <p:nvPicPr>
          <p:cNvPr id="21"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0192" y="1218933"/>
            <a:ext cx="2518037" cy="3471744"/>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Прямоугольник 21"/>
          <p:cNvSpPr/>
          <p:nvPr/>
        </p:nvSpPr>
        <p:spPr>
          <a:xfrm>
            <a:off x="6731626" y="4729708"/>
            <a:ext cx="1800814" cy="369332"/>
          </a:xfrm>
          <a:prstGeom prst="rect">
            <a:avLst/>
          </a:prstGeom>
        </p:spPr>
        <p:txBody>
          <a:bodyPr wrap="none">
            <a:spAutoFit/>
          </a:bodyPr>
          <a:lstStyle/>
          <a:p>
            <a:r>
              <a:rPr lang="en-US" dirty="0" smtClean="0"/>
              <a:t>Edward </a:t>
            </a:r>
            <a:r>
              <a:rPr lang="en-US" dirty="0" err="1" smtClean="0"/>
              <a:t>Mellanby</a:t>
            </a:r>
            <a:endParaRPr lang="ru-RU" dirty="0"/>
          </a:p>
        </p:txBody>
      </p:sp>
    </p:spTree>
    <p:extLst>
      <p:ext uri="{BB962C8B-B14F-4D97-AF65-F5344CB8AC3E}">
        <p14:creationId xmlns:p14="http://schemas.microsoft.com/office/powerpoint/2010/main" val="12895767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57202"/>
            <a:ext cx="628650" cy="543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32" y="277215"/>
            <a:ext cx="8470651" cy="584775"/>
          </a:xfrm>
          <a:prstGeom prst="rect">
            <a:avLst/>
          </a:prstGeom>
        </p:spPr>
        <p:txBody>
          <a:bodyPr wrap="square">
            <a:spAutoFit/>
          </a:bodyPr>
          <a:lstStyle/>
          <a:p>
            <a:pPr algn="ctr"/>
            <a:r>
              <a:rPr lang="en-US" sz="3200" b="1" dirty="0" err="1" smtClean="0">
                <a:solidFill>
                  <a:srgbClr val="0070C0"/>
                </a:solidFill>
              </a:rPr>
              <a:t>Calcyferols</a:t>
            </a:r>
            <a:r>
              <a:rPr lang="en-US" sz="3200" b="1" dirty="0" smtClean="0">
                <a:solidFill>
                  <a:srgbClr val="0070C0"/>
                </a:solidFill>
              </a:rPr>
              <a:t> (Vitamin D)</a:t>
            </a:r>
            <a:endParaRPr lang="en-US" sz="3200" b="1" dirty="0">
              <a:solidFill>
                <a:srgbClr val="0070C0"/>
              </a:solidFill>
            </a:endParaRPr>
          </a:p>
        </p:txBody>
      </p:sp>
      <p:sp>
        <p:nvSpPr>
          <p:cNvPr id="9" name="Номер слайда 8"/>
          <p:cNvSpPr>
            <a:spLocks noGrp="1"/>
          </p:cNvSpPr>
          <p:nvPr>
            <p:ph type="sldNum" sz="quarter" idx="12"/>
          </p:nvPr>
        </p:nvSpPr>
        <p:spPr>
          <a:xfrm>
            <a:off x="8532443" y="5433550"/>
            <a:ext cx="573161" cy="304271"/>
          </a:xfrm>
        </p:spPr>
        <p:txBody>
          <a:bodyPr/>
          <a:lstStyle/>
          <a:p>
            <a:fld id="{E4BF139B-3B4E-4221-95DA-59CA7323F185}" type="slidenum">
              <a:rPr lang="ru-RU" smtClean="0">
                <a:solidFill>
                  <a:prstClr val="black"/>
                </a:solidFill>
              </a:rPr>
              <a:pPr/>
              <a:t>22</a:t>
            </a:fld>
            <a:endParaRPr lang="ru-RU">
              <a:solidFill>
                <a:prstClr val="black"/>
              </a:solidFill>
            </a:endParaRPr>
          </a:p>
        </p:txBody>
      </p:sp>
      <p:sp>
        <p:nvSpPr>
          <p:cNvPr id="6" name="Rectangle 4"/>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solidFill>
                <a:prstClr val="black"/>
              </a:solidFill>
            </a:endParaRPr>
          </a:p>
        </p:txBody>
      </p:sp>
      <p:sp>
        <p:nvSpPr>
          <p:cNvPr id="10" name="Прямоугольник 9"/>
          <p:cNvSpPr/>
          <p:nvPr/>
        </p:nvSpPr>
        <p:spPr>
          <a:xfrm>
            <a:off x="539552" y="757268"/>
            <a:ext cx="2774286" cy="461665"/>
          </a:xfrm>
          <a:prstGeom prst="rect">
            <a:avLst/>
          </a:prstGeom>
        </p:spPr>
        <p:txBody>
          <a:bodyPr wrap="none">
            <a:spAutoFit/>
          </a:bodyPr>
          <a:lstStyle/>
          <a:p>
            <a:r>
              <a:rPr lang="en-US" sz="2400" b="1" dirty="0">
                <a:solidFill>
                  <a:srgbClr val="C00000"/>
                </a:solidFill>
              </a:rPr>
              <a:t>History of discovery</a:t>
            </a:r>
            <a:endParaRPr lang="ru-RU" sz="2400" b="1" dirty="0">
              <a:solidFill>
                <a:srgbClr val="C00000"/>
              </a:solidFill>
            </a:endParaRPr>
          </a:p>
        </p:txBody>
      </p:sp>
      <p:pic>
        <p:nvPicPr>
          <p:cNvPr id="2150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829" y="1314352"/>
            <a:ext cx="2493987" cy="3540292"/>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877303" y="4864432"/>
            <a:ext cx="1678473" cy="369332"/>
          </a:xfrm>
          <a:prstGeom prst="rect">
            <a:avLst/>
          </a:prstGeom>
        </p:spPr>
        <p:txBody>
          <a:bodyPr wrap="none">
            <a:spAutoFit/>
          </a:bodyPr>
          <a:lstStyle/>
          <a:p>
            <a:r>
              <a:rPr lang="en-US" dirty="0" smtClean="0"/>
              <a:t>Harry </a:t>
            </a:r>
            <a:r>
              <a:rPr lang="en-US" dirty="0" err="1" smtClean="0"/>
              <a:t>Stenbock</a:t>
            </a:r>
            <a:r>
              <a:rPr lang="en-US" dirty="0" smtClean="0"/>
              <a:t> </a:t>
            </a:r>
            <a:endParaRPr lang="ru-RU" dirty="0"/>
          </a:p>
        </p:txBody>
      </p:sp>
      <p:pic>
        <p:nvPicPr>
          <p:cNvPr id="21509" name="Picture 5"/>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995936" y="1644338"/>
            <a:ext cx="4318320" cy="288032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55422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57202"/>
            <a:ext cx="628650" cy="543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32" y="277215"/>
            <a:ext cx="8470651" cy="584775"/>
          </a:xfrm>
          <a:prstGeom prst="rect">
            <a:avLst/>
          </a:prstGeom>
        </p:spPr>
        <p:txBody>
          <a:bodyPr wrap="square">
            <a:spAutoFit/>
          </a:bodyPr>
          <a:lstStyle/>
          <a:p>
            <a:pPr algn="ctr"/>
            <a:r>
              <a:rPr lang="en-US" sz="3200" b="1" dirty="0" err="1" smtClean="0">
                <a:solidFill>
                  <a:srgbClr val="0070C0"/>
                </a:solidFill>
              </a:rPr>
              <a:t>Calcyferols</a:t>
            </a:r>
            <a:r>
              <a:rPr lang="en-US" sz="3200" b="1" dirty="0" smtClean="0">
                <a:solidFill>
                  <a:srgbClr val="0070C0"/>
                </a:solidFill>
              </a:rPr>
              <a:t> (Vitamin D)</a:t>
            </a:r>
            <a:endParaRPr lang="en-US" sz="3200" b="1" dirty="0">
              <a:solidFill>
                <a:srgbClr val="0070C0"/>
              </a:solidFill>
            </a:endParaRPr>
          </a:p>
        </p:txBody>
      </p:sp>
      <p:sp>
        <p:nvSpPr>
          <p:cNvPr id="9" name="Номер слайда 8"/>
          <p:cNvSpPr>
            <a:spLocks noGrp="1"/>
          </p:cNvSpPr>
          <p:nvPr>
            <p:ph type="sldNum" sz="quarter" idx="12"/>
          </p:nvPr>
        </p:nvSpPr>
        <p:spPr>
          <a:xfrm>
            <a:off x="8532443" y="5433550"/>
            <a:ext cx="573161" cy="304271"/>
          </a:xfrm>
        </p:spPr>
        <p:txBody>
          <a:bodyPr/>
          <a:lstStyle/>
          <a:p>
            <a:fld id="{E4BF139B-3B4E-4221-95DA-59CA7323F185}" type="slidenum">
              <a:rPr lang="ru-RU" smtClean="0">
                <a:solidFill>
                  <a:prstClr val="black"/>
                </a:solidFill>
              </a:rPr>
              <a:pPr/>
              <a:t>23</a:t>
            </a:fld>
            <a:endParaRPr lang="ru-RU">
              <a:solidFill>
                <a:prstClr val="black"/>
              </a:solidFill>
            </a:endParaRPr>
          </a:p>
        </p:txBody>
      </p:sp>
      <p:sp>
        <p:nvSpPr>
          <p:cNvPr id="6" name="Rectangle 4"/>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solidFill>
                <a:prstClr val="black"/>
              </a:solidFill>
            </a:endParaRPr>
          </a:p>
        </p:txBody>
      </p:sp>
      <p:sp>
        <p:nvSpPr>
          <p:cNvPr id="10" name="Прямоугольник 9"/>
          <p:cNvSpPr/>
          <p:nvPr/>
        </p:nvSpPr>
        <p:spPr>
          <a:xfrm>
            <a:off x="539553" y="757268"/>
            <a:ext cx="1157689" cy="461665"/>
          </a:xfrm>
          <a:prstGeom prst="rect">
            <a:avLst/>
          </a:prstGeom>
        </p:spPr>
        <p:txBody>
          <a:bodyPr wrap="none">
            <a:spAutoFit/>
          </a:bodyPr>
          <a:lstStyle/>
          <a:p>
            <a:r>
              <a:rPr lang="en-US" sz="2400" b="1" dirty="0">
                <a:solidFill>
                  <a:srgbClr val="C00000"/>
                </a:solidFill>
              </a:rPr>
              <a:t>Sources</a:t>
            </a:r>
            <a:endParaRPr lang="ru-RU" sz="2400" b="1" dirty="0">
              <a:solidFill>
                <a:srgbClr val="C00000"/>
              </a:solidFill>
            </a:endParaRP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4903" y="1417340"/>
            <a:ext cx="5655409" cy="3770273"/>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28046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57202"/>
            <a:ext cx="628650" cy="543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32" y="277215"/>
            <a:ext cx="8470651" cy="584775"/>
          </a:xfrm>
          <a:prstGeom prst="rect">
            <a:avLst/>
          </a:prstGeom>
        </p:spPr>
        <p:txBody>
          <a:bodyPr wrap="square">
            <a:spAutoFit/>
          </a:bodyPr>
          <a:lstStyle/>
          <a:p>
            <a:pPr algn="ctr"/>
            <a:r>
              <a:rPr lang="en-US" sz="3200" b="1" dirty="0" err="1" smtClean="0">
                <a:solidFill>
                  <a:srgbClr val="0070C0"/>
                </a:solidFill>
              </a:rPr>
              <a:t>Calcyferols</a:t>
            </a:r>
            <a:r>
              <a:rPr lang="en-US" sz="3200" b="1" dirty="0" smtClean="0">
                <a:solidFill>
                  <a:srgbClr val="0070C0"/>
                </a:solidFill>
              </a:rPr>
              <a:t> (Vitamin D)</a:t>
            </a:r>
            <a:endParaRPr lang="en-US" sz="3200" b="1" dirty="0">
              <a:solidFill>
                <a:srgbClr val="0070C0"/>
              </a:solidFill>
            </a:endParaRPr>
          </a:p>
        </p:txBody>
      </p:sp>
      <p:sp>
        <p:nvSpPr>
          <p:cNvPr id="9" name="Номер слайда 8"/>
          <p:cNvSpPr>
            <a:spLocks noGrp="1"/>
          </p:cNvSpPr>
          <p:nvPr>
            <p:ph type="sldNum" sz="quarter" idx="12"/>
          </p:nvPr>
        </p:nvSpPr>
        <p:spPr>
          <a:xfrm>
            <a:off x="8532443" y="5433550"/>
            <a:ext cx="573161" cy="304271"/>
          </a:xfrm>
        </p:spPr>
        <p:txBody>
          <a:bodyPr/>
          <a:lstStyle/>
          <a:p>
            <a:fld id="{E4BF139B-3B4E-4221-95DA-59CA7323F185}" type="slidenum">
              <a:rPr lang="ru-RU" smtClean="0">
                <a:solidFill>
                  <a:prstClr val="black"/>
                </a:solidFill>
              </a:rPr>
              <a:pPr/>
              <a:t>24</a:t>
            </a:fld>
            <a:endParaRPr lang="ru-RU">
              <a:solidFill>
                <a:prstClr val="black"/>
              </a:solidFill>
            </a:endParaRPr>
          </a:p>
        </p:txBody>
      </p:sp>
      <p:sp>
        <p:nvSpPr>
          <p:cNvPr id="6" name="Rectangle 4"/>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solidFill>
                <a:prstClr val="black"/>
              </a:solidFill>
            </a:endParaRPr>
          </a:p>
        </p:txBody>
      </p:sp>
      <p:sp>
        <p:nvSpPr>
          <p:cNvPr id="10" name="Прямоугольник 9"/>
          <p:cNvSpPr/>
          <p:nvPr/>
        </p:nvSpPr>
        <p:spPr>
          <a:xfrm>
            <a:off x="539552" y="757268"/>
            <a:ext cx="1402948" cy="461665"/>
          </a:xfrm>
          <a:prstGeom prst="rect">
            <a:avLst/>
          </a:prstGeom>
        </p:spPr>
        <p:txBody>
          <a:bodyPr wrap="none">
            <a:spAutoFit/>
          </a:bodyPr>
          <a:lstStyle/>
          <a:p>
            <a:r>
              <a:rPr lang="en-US" sz="2400" b="1" dirty="0">
                <a:solidFill>
                  <a:srgbClr val="C00000"/>
                </a:solidFill>
              </a:rPr>
              <a:t>Functions</a:t>
            </a:r>
            <a:endParaRPr lang="ru-RU" sz="2400" b="1" dirty="0">
              <a:solidFill>
                <a:srgbClr val="C00000"/>
              </a:solidFill>
            </a:endParaRPr>
          </a:p>
        </p:txBody>
      </p:sp>
      <p:sp>
        <p:nvSpPr>
          <p:cNvPr id="2" name="Прямоугольник 1"/>
          <p:cNvSpPr/>
          <p:nvPr/>
        </p:nvSpPr>
        <p:spPr>
          <a:xfrm>
            <a:off x="251519" y="1274479"/>
            <a:ext cx="8640963" cy="4247317"/>
          </a:xfrm>
          <a:prstGeom prst="rect">
            <a:avLst/>
          </a:prstGeom>
        </p:spPr>
        <p:txBody>
          <a:bodyPr wrap="square">
            <a:spAutoFit/>
          </a:bodyPr>
          <a:lstStyle/>
          <a:p>
            <a:pPr marL="285750" indent="-285750" algn="just">
              <a:spcAft>
                <a:spcPts val="1200"/>
              </a:spcAft>
              <a:buFont typeface="Wingdings" panose="05000000000000000000" pitchFamily="2" charset="2"/>
              <a:buChar char="ü"/>
            </a:pPr>
            <a:r>
              <a:rPr lang="en-US" sz="2000" dirty="0">
                <a:solidFill>
                  <a:prstClr val="black"/>
                </a:solidFill>
              </a:rPr>
              <a:t>It helps absorb calcium and phosphate, which is essential for healthy bones and teeth. Without adequate levels of vitamin D, calcium and phosphate may not be absorbed into the bones, which can lead to osteoporosis, bone deformities, and other bone health problems.</a:t>
            </a:r>
          </a:p>
          <a:p>
            <a:pPr marL="285750" indent="-285750" algn="just">
              <a:spcAft>
                <a:spcPts val="1200"/>
              </a:spcAft>
              <a:buFont typeface="Wingdings" panose="05000000000000000000" pitchFamily="2" charset="2"/>
              <a:buChar char="ü"/>
            </a:pPr>
            <a:r>
              <a:rPr lang="en-US" sz="2000" dirty="0">
                <a:solidFill>
                  <a:prstClr val="black"/>
                </a:solidFill>
              </a:rPr>
              <a:t>Vitamin D also plays an important role in maintaining a healthy immune system. It helps immune system proteins, such as macrophages and T cells, fight infections and disease. Studies have shown that people with low levels of vitamin D are more prone to various infectious diseases, including influenza and acute respiratory infections.</a:t>
            </a:r>
          </a:p>
          <a:p>
            <a:pPr marL="285750" indent="-285750" algn="just">
              <a:spcAft>
                <a:spcPts val="1200"/>
              </a:spcAft>
              <a:buFont typeface="Wingdings" panose="05000000000000000000" pitchFamily="2" charset="2"/>
              <a:buChar char="ü"/>
            </a:pPr>
            <a:r>
              <a:rPr lang="en-US" sz="2000" dirty="0">
                <a:solidFill>
                  <a:prstClr val="black"/>
                </a:solidFill>
              </a:rPr>
              <a:t>In addition, vitamin D may help maintain cardiovascular health by reducing the risk of developing cardiovascular diseases such as heart attack and stroke.</a:t>
            </a:r>
          </a:p>
          <a:p>
            <a:pPr marL="285750" indent="-285750" algn="just">
              <a:buFont typeface="Wingdings" panose="05000000000000000000" pitchFamily="2" charset="2"/>
              <a:buChar char="ü"/>
            </a:pPr>
            <a:endParaRPr lang="en-US" sz="2000" dirty="0">
              <a:solidFill>
                <a:prstClr val="black"/>
              </a:solidFill>
            </a:endParaRPr>
          </a:p>
        </p:txBody>
      </p:sp>
    </p:spTree>
    <p:extLst>
      <p:ext uri="{BB962C8B-B14F-4D97-AF65-F5344CB8AC3E}">
        <p14:creationId xmlns:p14="http://schemas.microsoft.com/office/powerpoint/2010/main" val="18899251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57202"/>
            <a:ext cx="628650" cy="543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32" y="277215"/>
            <a:ext cx="8470651" cy="584775"/>
          </a:xfrm>
          <a:prstGeom prst="rect">
            <a:avLst/>
          </a:prstGeom>
        </p:spPr>
        <p:txBody>
          <a:bodyPr wrap="square">
            <a:spAutoFit/>
          </a:bodyPr>
          <a:lstStyle/>
          <a:p>
            <a:pPr algn="ctr"/>
            <a:r>
              <a:rPr lang="en-US" sz="3200" b="1" dirty="0" err="1" smtClean="0">
                <a:solidFill>
                  <a:srgbClr val="0070C0"/>
                </a:solidFill>
              </a:rPr>
              <a:t>Calcyferols</a:t>
            </a:r>
            <a:r>
              <a:rPr lang="en-US" sz="3200" b="1" dirty="0" smtClean="0">
                <a:solidFill>
                  <a:srgbClr val="0070C0"/>
                </a:solidFill>
              </a:rPr>
              <a:t> (Vitamin D)</a:t>
            </a:r>
            <a:endParaRPr lang="en-US" sz="3200" b="1" dirty="0">
              <a:solidFill>
                <a:srgbClr val="0070C0"/>
              </a:solidFill>
            </a:endParaRPr>
          </a:p>
        </p:txBody>
      </p:sp>
      <p:sp>
        <p:nvSpPr>
          <p:cNvPr id="9" name="Номер слайда 8"/>
          <p:cNvSpPr>
            <a:spLocks noGrp="1"/>
          </p:cNvSpPr>
          <p:nvPr>
            <p:ph type="sldNum" sz="quarter" idx="12"/>
          </p:nvPr>
        </p:nvSpPr>
        <p:spPr>
          <a:xfrm>
            <a:off x="8532443" y="5433550"/>
            <a:ext cx="573161" cy="304271"/>
          </a:xfrm>
        </p:spPr>
        <p:txBody>
          <a:bodyPr/>
          <a:lstStyle/>
          <a:p>
            <a:fld id="{E4BF139B-3B4E-4221-95DA-59CA7323F185}" type="slidenum">
              <a:rPr lang="ru-RU" smtClean="0">
                <a:solidFill>
                  <a:prstClr val="black"/>
                </a:solidFill>
              </a:rPr>
              <a:pPr/>
              <a:t>25</a:t>
            </a:fld>
            <a:endParaRPr lang="ru-RU">
              <a:solidFill>
                <a:prstClr val="black"/>
              </a:solidFill>
            </a:endParaRPr>
          </a:p>
        </p:txBody>
      </p:sp>
      <p:sp>
        <p:nvSpPr>
          <p:cNvPr id="6" name="Rectangle 4"/>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solidFill>
                <a:prstClr val="black"/>
              </a:solidFill>
            </a:endParaRPr>
          </a:p>
        </p:txBody>
      </p:sp>
      <p:sp>
        <p:nvSpPr>
          <p:cNvPr id="10" name="Прямоугольник 9"/>
          <p:cNvSpPr/>
          <p:nvPr/>
        </p:nvSpPr>
        <p:spPr>
          <a:xfrm>
            <a:off x="539552" y="757268"/>
            <a:ext cx="2341154" cy="461665"/>
          </a:xfrm>
          <a:prstGeom prst="rect">
            <a:avLst/>
          </a:prstGeom>
        </p:spPr>
        <p:txBody>
          <a:bodyPr wrap="none">
            <a:spAutoFit/>
          </a:bodyPr>
          <a:lstStyle/>
          <a:p>
            <a:r>
              <a:rPr lang="en-US" sz="2400" b="1" dirty="0" err="1">
                <a:solidFill>
                  <a:srgbClr val="C00000"/>
                </a:solidFill>
              </a:rPr>
              <a:t>Hypovitaminosis</a:t>
            </a:r>
            <a:endParaRPr lang="ru-RU" sz="2400" b="1" dirty="0">
              <a:solidFill>
                <a:srgbClr val="C00000"/>
              </a:solidFill>
            </a:endParaRPr>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7985" y="1218933"/>
            <a:ext cx="6127266" cy="4086839"/>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76867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57202"/>
            <a:ext cx="628650" cy="543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32" y="277215"/>
            <a:ext cx="8470651" cy="584775"/>
          </a:xfrm>
          <a:prstGeom prst="rect">
            <a:avLst/>
          </a:prstGeom>
        </p:spPr>
        <p:txBody>
          <a:bodyPr wrap="square">
            <a:spAutoFit/>
          </a:bodyPr>
          <a:lstStyle/>
          <a:p>
            <a:pPr algn="ctr"/>
            <a:r>
              <a:rPr lang="en-US" sz="3200" b="1" dirty="0" err="1" smtClean="0">
                <a:solidFill>
                  <a:srgbClr val="0070C0"/>
                </a:solidFill>
              </a:rPr>
              <a:t>Calcyferols</a:t>
            </a:r>
            <a:r>
              <a:rPr lang="en-US" sz="3200" b="1" dirty="0" smtClean="0">
                <a:solidFill>
                  <a:srgbClr val="0070C0"/>
                </a:solidFill>
              </a:rPr>
              <a:t> (Vitamin D)</a:t>
            </a:r>
            <a:endParaRPr lang="en-US" sz="3200" b="1" dirty="0">
              <a:solidFill>
                <a:srgbClr val="0070C0"/>
              </a:solidFill>
            </a:endParaRPr>
          </a:p>
        </p:txBody>
      </p:sp>
      <p:sp>
        <p:nvSpPr>
          <p:cNvPr id="9" name="Номер слайда 8"/>
          <p:cNvSpPr>
            <a:spLocks noGrp="1"/>
          </p:cNvSpPr>
          <p:nvPr>
            <p:ph type="sldNum" sz="quarter" idx="12"/>
          </p:nvPr>
        </p:nvSpPr>
        <p:spPr>
          <a:xfrm>
            <a:off x="8532443" y="5433550"/>
            <a:ext cx="573161" cy="304271"/>
          </a:xfrm>
        </p:spPr>
        <p:txBody>
          <a:bodyPr/>
          <a:lstStyle/>
          <a:p>
            <a:fld id="{E4BF139B-3B4E-4221-95DA-59CA7323F185}" type="slidenum">
              <a:rPr lang="ru-RU" smtClean="0">
                <a:solidFill>
                  <a:prstClr val="black"/>
                </a:solidFill>
              </a:rPr>
              <a:pPr/>
              <a:t>26</a:t>
            </a:fld>
            <a:endParaRPr lang="ru-RU">
              <a:solidFill>
                <a:prstClr val="black"/>
              </a:solidFill>
            </a:endParaRPr>
          </a:p>
        </p:txBody>
      </p:sp>
      <p:sp>
        <p:nvSpPr>
          <p:cNvPr id="6" name="Rectangle 4"/>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solidFill>
                <a:prstClr val="black"/>
              </a:solidFill>
            </a:endParaRPr>
          </a:p>
        </p:txBody>
      </p:sp>
      <p:sp>
        <p:nvSpPr>
          <p:cNvPr id="10" name="Прямоугольник 9"/>
          <p:cNvSpPr/>
          <p:nvPr/>
        </p:nvSpPr>
        <p:spPr>
          <a:xfrm>
            <a:off x="539552" y="757268"/>
            <a:ext cx="2341154" cy="461665"/>
          </a:xfrm>
          <a:prstGeom prst="rect">
            <a:avLst/>
          </a:prstGeom>
        </p:spPr>
        <p:txBody>
          <a:bodyPr wrap="none">
            <a:spAutoFit/>
          </a:bodyPr>
          <a:lstStyle/>
          <a:p>
            <a:r>
              <a:rPr lang="en-US" sz="2400" b="1" dirty="0" smtClean="0">
                <a:solidFill>
                  <a:srgbClr val="C00000"/>
                </a:solidFill>
              </a:rPr>
              <a:t>Vitamin D drugs</a:t>
            </a:r>
            <a:endParaRPr lang="ru-RU" sz="2400" b="1" dirty="0">
              <a:solidFill>
                <a:srgbClr val="C00000"/>
              </a:solidFill>
            </a:endParaRPr>
          </a:p>
        </p:txBody>
      </p:sp>
      <p:pic>
        <p:nvPicPr>
          <p:cNvPr id="8" name="Рисунок 7"/>
          <p:cNvPicPr/>
          <p:nvPr/>
        </p:nvPicPr>
        <p:blipFill>
          <a:blip r:embed="rId3">
            <a:extLst>
              <a:ext uri="{28A0092B-C50C-407E-A947-70E740481C1C}">
                <a14:useLocalDpi xmlns:a14="http://schemas.microsoft.com/office/drawing/2010/main" val="0"/>
              </a:ext>
            </a:extLst>
          </a:blip>
          <a:stretch>
            <a:fillRect/>
          </a:stretch>
        </p:blipFill>
        <p:spPr>
          <a:xfrm>
            <a:off x="251520" y="1633364"/>
            <a:ext cx="2556123" cy="1584176"/>
          </a:xfrm>
          <a:prstGeom prst="rect">
            <a:avLst/>
          </a:prstGeom>
          <a:noFill/>
          <a:ln>
            <a:noFill/>
          </a:ln>
          <a:effectLst>
            <a:outerShdw blurRad="152400" dist="190500" dir="2700000" algn="ctr" rotWithShape="0">
              <a:schemeClr val="tx1">
                <a:alpha val="40000"/>
              </a:schemeClr>
            </a:outerShdw>
          </a:effectLst>
        </p:spPr>
      </p:pic>
      <p:sp>
        <p:nvSpPr>
          <p:cNvPr id="2" name="Прямоугольник 1"/>
          <p:cNvSpPr/>
          <p:nvPr/>
        </p:nvSpPr>
        <p:spPr>
          <a:xfrm>
            <a:off x="251520" y="1201316"/>
            <a:ext cx="2740302" cy="369332"/>
          </a:xfrm>
          <a:prstGeom prst="rect">
            <a:avLst/>
          </a:prstGeom>
        </p:spPr>
        <p:txBody>
          <a:bodyPr wrap="none">
            <a:spAutoFit/>
          </a:bodyPr>
          <a:lstStyle/>
          <a:p>
            <a:r>
              <a:rPr lang="en-US" b="1" dirty="0" err="1" smtClean="0">
                <a:solidFill>
                  <a:srgbClr val="7030A0"/>
                </a:solidFill>
              </a:rPr>
              <a:t>Ergocalciferol</a:t>
            </a:r>
            <a:r>
              <a:rPr lang="en-US" b="1" dirty="0" smtClean="0">
                <a:solidFill>
                  <a:srgbClr val="7030A0"/>
                </a:solidFill>
              </a:rPr>
              <a:t> (vitamin D2)</a:t>
            </a:r>
            <a:endParaRPr lang="ru-RU" b="1" dirty="0">
              <a:solidFill>
                <a:srgbClr val="7030A0"/>
              </a:solidFill>
            </a:endParaRPr>
          </a:p>
        </p:txBody>
      </p:sp>
      <p:sp>
        <p:nvSpPr>
          <p:cNvPr id="3" name="Прямоугольник 2"/>
          <p:cNvSpPr/>
          <p:nvPr/>
        </p:nvSpPr>
        <p:spPr>
          <a:xfrm>
            <a:off x="3131840" y="1921396"/>
            <a:ext cx="5760642" cy="923330"/>
          </a:xfrm>
          <a:prstGeom prst="rect">
            <a:avLst/>
          </a:prstGeom>
        </p:spPr>
        <p:txBody>
          <a:bodyPr wrap="square">
            <a:spAutoFit/>
          </a:bodyPr>
          <a:lstStyle/>
          <a:p>
            <a:pPr algn="just"/>
            <a:r>
              <a:rPr lang="en-US" dirty="0" smtClean="0"/>
              <a:t>White crystalline powder, odorless. Oxidizes in the light. Melting point 113 - 118 °C. Practically insoluble in water, slightly soluble in ethanol.</a:t>
            </a:r>
            <a:endParaRPr lang="ru-RU" dirty="0"/>
          </a:p>
        </p:txBody>
      </p:sp>
      <p:pic>
        <p:nvPicPr>
          <p:cNvPr id="11" name="Рисунок 10"/>
          <p:cNvPicPr/>
          <p:nvPr/>
        </p:nvPicPr>
        <p:blipFill>
          <a:blip r:embed="rId4">
            <a:extLst>
              <a:ext uri="{28A0092B-C50C-407E-A947-70E740481C1C}">
                <a14:useLocalDpi xmlns:a14="http://schemas.microsoft.com/office/drawing/2010/main" val="0"/>
              </a:ext>
            </a:extLst>
          </a:blip>
          <a:stretch>
            <a:fillRect/>
          </a:stretch>
        </p:blipFill>
        <p:spPr>
          <a:xfrm>
            <a:off x="251520" y="3937620"/>
            <a:ext cx="2556123" cy="1224136"/>
          </a:xfrm>
          <a:prstGeom prst="rect">
            <a:avLst/>
          </a:prstGeom>
          <a:noFill/>
          <a:ln>
            <a:noFill/>
          </a:ln>
          <a:effectLst>
            <a:outerShdw blurRad="152400" dist="190500" dir="2700000" algn="ctr" rotWithShape="0">
              <a:schemeClr val="tx1">
                <a:alpha val="40000"/>
              </a:schemeClr>
            </a:outerShdw>
          </a:effectLst>
        </p:spPr>
      </p:pic>
      <p:sp>
        <p:nvSpPr>
          <p:cNvPr id="12" name="Прямоугольник 11"/>
          <p:cNvSpPr/>
          <p:nvPr/>
        </p:nvSpPr>
        <p:spPr>
          <a:xfrm>
            <a:off x="251520" y="3496280"/>
            <a:ext cx="2918428" cy="369332"/>
          </a:xfrm>
          <a:prstGeom prst="rect">
            <a:avLst/>
          </a:prstGeom>
        </p:spPr>
        <p:txBody>
          <a:bodyPr wrap="none">
            <a:spAutoFit/>
          </a:bodyPr>
          <a:lstStyle/>
          <a:p>
            <a:r>
              <a:rPr lang="en-US" b="1" dirty="0" smtClean="0">
                <a:solidFill>
                  <a:srgbClr val="7030A0"/>
                </a:solidFill>
              </a:rPr>
              <a:t>Cholecalciferol  (vitamin D3)</a:t>
            </a:r>
            <a:endParaRPr lang="ru-RU" b="1" dirty="0">
              <a:solidFill>
                <a:srgbClr val="7030A0"/>
              </a:solidFill>
            </a:endParaRPr>
          </a:p>
        </p:txBody>
      </p:sp>
      <p:sp>
        <p:nvSpPr>
          <p:cNvPr id="7" name="Прямоугольник 6"/>
          <p:cNvSpPr/>
          <p:nvPr/>
        </p:nvSpPr>
        <p:spPr>
          <a:xfrm>
            <a:off x="3131840" y="4153644"/>
            <a:ext cx="5760642" cy="646331"/>
          </a:xfrm>
          <a:prstGeom prst="rect">
            <a:avLst/>
          </a:prstGeom>
        </p:spPr>
        <p:txBody>
          <a:bodyPr wrap="square">
            <a:spAutoFit/>
          </a:bodyPr>
          <a:lstStyle/>
          <a:p>
            <a:r>
              <a:rPr lang="en-US" dirty="0" smtClean="0"/>
              <a:t>Colorless needle-like crystals. Insoluble in water, soluble in ethanol.</a:t>
            </a:r>
            <a:endParaRPr lang="ru-RU" dirty="0"/>
          </a:p>
        </p:txBody>
      </p:sp>
    </p:spTree>
    <p:extLst>
      <p:ext uri="{BB962C8B-B14F-4D97-AF65-F5344CB8AC3E}">
        <p14:creationId xmlns:p14="http://schemas.microsoft.com/office/powerpoint/2010/main" val="42168859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57202"/>
            <a:ext cx="628650" cy="543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32" y="277215"/>
            <a:ext cx="8470651" cy="584775"/>
          </a:xfrm>
          <a:prstGeom prst="rect">
            <a:avLst/>
          </a:prstGeom>
        </p:spPr>
        <p:txBody>
          <a:bodyPr wrap="square">
            <a:spAutoFit/>
          </a:bodyPr>
          <a:lstStyle/>
          <a:p>
            <a:pPr algn="ctr"/>
            <a:r>
              <a:rPr lang="en-US" sz="3200" b="1" dirty="0" err="1" smtClean="0">
                <a:solidFill>
                  <a:srgbClr val="0070C0"/>
                </a:solidFill>
              </a:rPr>
              <a:t>Calcyferols</a:t>
            </a:r>
            <a:r>
              <a:rPr lang="en-US" sz="3200" b="1" dirty="0" smtClean="0">
                <a:solidFill>
                  <a:srgbClr val="0070C0"/>
                </a:solidFill>
              </a:rPr>
              <a:t> (Vitamin D)</a:t>
            </a:r>
            <a:endParaRPr lang="en-US" sz="3200" b="1" dirty="0">
              <a:solidFill>
                <a:srgbClr val="0070C0"/>
              </a:solidFill>
            </a:endParaRPr>
          </a:p>
        </p:txBody>
      </p:sp>
      <p:sp>
        <p:nvSpPr>
          <p:cNvPr id="9" name="Номер слайда 8"/>
          <p:cNvSpPr>
            <a:spLocks noGrp="1"/>
          </p:cNvSpPr>
          <p:nvPr>
            <p:ph type="sldNum" sz="quarter" idx="12"/>
          </p:nvPr>
        </p:nvSpPr>
        <p:spPr>
          <a:xfrm>
            <a:off x="8532443" y="5433550"/>
            <a:ext cx="573161" cy="304271"/>
          </a:xfrm>
        </p:spPr>
        <p:txBody>
          <a:bodyPr/>
          <a:lstStyle/>
          <a:p>
            <a:fld id="{E4BF139B-3B4E-4221-95DA-59CA7323F185}" type="slidenum">
              <a:rPr lang="ru-RU" smtClean="0">
                <a:solidFill>
                  <a:prstClr val="black"/>
                </a:solidFill>
              </a:rPr>
              <a:pPr/>
              <a:t>27</a:t>
            </a:fld>
            <a:endParaRPr lang="ru-RU">
              <a:solidFill>
                <a:prstClr val="black"/>
              </a:solidFill>
            </a:endParaRPr>
          </a:p>
        </p:txBody>
      </p:sp>
      <p:sp>
        <p:nvSpPr>
          <p:cNvPr id="6" name="Rectangle 4"/>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solidFill>
                <a:prstClr val="black"/>
              </a:solidFill>
            </a:endParaRPr>
          </a:p>
        </p:txBody>
      </p:sp>
      <p:sp>
        <p:nvSpPr>
          <p:cNvPr id="10" name="Прямоугольник 9"/>
          <p:cNvSpPr/>
          <p:nvPr/>
        </p:nvSpPr>
        <p:spPr>
          <a:xfrm>
            <a:off x="539552" y="757268"/>
            <a:ext cx="2341154" cy="461665"/>
          </a:xfrm>
          <a:prstGeom prst="rect">
            <a:avLst/>
          </a:prstGeom>
        </p:spPr>
        <p:txBody>
          <a:bodyPr wrap="none">
            <a:spAutoFit/>
          </a:bodyPr>
          <a:lstStyle/>
          <a:p>
            <a:r>
              <a:rPr lang="en-US" sz="2400" b="1" dirty="0" smtClean="0">
                <a:solidFill>
                  <a:srgbClr val="C00000"/>
                </a:solidFill>
              </a:rPr>
              <a:t>Vitamin D drugs</a:t>
            </a:r>
            <a:endParaRPr lang="ru-RU" sz="2400" b="1" dirty="0">
              <a:solidFill>
                <a:srgbClr val="C00000"/>
              </a:solidFill>
            </a:endParaRPr>
          </a:p>
        </p:txBody>
      </p:sp>
      <p:sp>
        <p:nvSpPr>
          <p:cNvPr id="2" name="Прямоугольник 1"/>
          <p:cNvSpPr/>
          <p:nvPr/>
        </p:nvSpPr>
        <p:spPr>
          <a:xfrm>
            <a:off x="251520" y="1201316"/>
            <a:ext cx="1068113" cy="369332"/>
          </a:xfrm>
          <a:prstGeom prst="rect">
            <a:avLst/>
          </a:prstGeom>
        </p:spPr>
        <p:txBody>
          <a:bodyPr wrap="none">
            <a:spAutoFit/>
          </a:bodyPr>
          <a:lstStyle/>
          <a:p>
            <a:r>
              <a:rPr lang="en-US" b="1" dirty="0" err="1" smtClean="0">
                <a:solidFill>
                  <a:srgbClr val="7030A0"/>
                </a:solidFill>
              </a:rPr>
              <a:t>Oxydevit</a:t>
            </a:r>
            <a:endParaRPr lang="ru-RU" b="1" dirty="0">
              <a:solidFill>
                <a:srgbClr val="7030A0"/>
              </a:solidFill>
            </a:endParaRPr>
          </a:p>
        </p:txBody>
      </p:sp>
      <p:sp>
        <p:nvSpPr>
          <p:cNvPr id="3" name="Прямоугольник 2"/>
          <p:cNvSpPr/>
          <p:nvPr/>
        </p:nvSpPr>
        <p:spPr>
          <a:xfrm>
            <a:off x="3131840" y="1921396"/>
            <a:ext cx="5760642" cy="923330"/>
          </a:xfrm>
          <a:prstGeom prst="rect">
            <a:avLst/>
          </a:prstGeom>
        </p:spPr>
        <p:txBody>
          <a:bodyPr wrap="square">
            <a:spAutoFit/>
          </a:bodyPr>
          <a:lstStyle/>
          <a:p>
            <a:pPr algn="just"/>
            <a:r>
              <a:rPr lang="en-US" dirty="0" smtClean="0"/>
              <a:t>White crystalline powder, odorless. Not stable to light and air oxygen. Melting point 133 - 140 °C. Practically insoluble in water, slightly soluble in ethanol.</a:t>
            </a:r>
            <a:endParaRPr lang="ru-RU" dirty="0"/>
          </a:p>
        </p:txBody>
      </p:sp>
      <p:sp>
        <p:nvSpPr>
          <p:cNvPr id="12" name="Прямоугольник 11"/>
          <p:cNvSpPr/>
          <p:nvPr/>
        </p:nvSpPr>
        <p:spPr>
          <a:xfrm>
            <a:off x="251520" y="3496280"/>
            <a:ext cx="1154227" cy="369332"/>
          </a:xfrm>
          <a:prstGeom prst="rect">
            <a:avLst/>
          </a:prstGeom>
        </p:spPr>
        <p:txBody>
          <a:bodyPr wrap="none">
            <a:spAutoFit/>
          </a:bodyPr>
          <a:lstStyle/>
          <a:p>
            <a:r>
              <a:rPr lang="en-US" b="1" dirty="0" err="1" smtClean="0">
                <a:solidFill>
                  <a:srgbClr val="7030A0"/>
                </a:solidFill>
              </a:rPr>
              <a:t>Dioxidevit</a:t>
            </a:r>
            <a:endParaRPr lang="ru-RU" b="1" dirty="0">
              <a:solidFill>
                <a:srgbClr val="7030A0"/>
              </a:solidFill>
            </a:endParaRPr>
          </a:p>
        </p:txBody>
      </p:sp>
      <p:sp>
        <p:nvSpPr>
          <p:cNvPr id="7" name="Прямоугольник 6"/>
          <p:cNvSpPr/>
          <p:nvPr/>
        </p:nvSpPr>
        <p:spPr>
          <a:xfrm>
            <a:off x="3131840" y="4153644"/>
            <a:ext cx="5760642" cy="646331"/>
          </a:xfrm>
          <a:prstGeom prst="rect">
            <a:avLst/>
          </a:prstGeom>
        </p:spPr>
        <p:txBody>
          <a:bodyPr wrap="square">
            <a:spAutoFit/>
          </a:bodyPr>
          <a:lstStyle/>
          <a:p>
            <a:r>
              <a:rPr lang="en-US" dirty="0" smtClean="0"/>
              <a:t>White crystalline powder without odor. Oxidizes with oxygen in air. Practically insoluble in water, slightly soluble in ethanol.</a:t>
            </a:r>
            <a:endParaRPr lang="ru-RU" dirty="0"/>
          </a:p>
        </p:txBody>
      </p:sp>
      <p:pic>
        <p:nvPicPr>
          <p:cNvPr id="13" name="Рисунок 12"/>
          <p:cNvPicPr/>
          <p:nvPr/>
        </p:nvPicPr>
        <p:blipFill>
          <a:blip r:embed="rId3">
            <a:extLst>
              <a:ext uri="{28A0092B-C50C-407E-A947-70E740481C1C}">
                <a14:useLocalDpi xmlns:a14="http://schemas.microsoft.com/office/drawing/2010/main" val="0"/>
              </a:ext>
            </a:extLst>
          </a:blip>
          <a:stretch>
            <a:fillRect/>
          </a:stretch>
        </p:blipFill>
        <p:spPr>
          <a:xfrm>
            <a:off x="251519" y="1570648"/>
            <a:ext cx="2556123" cy="1358860"/>
          </a:xfrm>
          <a:prstGeom prst="rect">
            <a:avLst/>
          </a:prstGeom>
          <a:noFill/>
          <a:ln>
            <a:noFill/>
          </a:ln>
          <a:effectLst>
            <a:outerShdw blurRad="152400" dist="190500" dir="2700000" algn="ctr" rotWithShape="0">
              <a:schemeClr val="tx1">
                <a:alpha val="40000"/>
              </a:schemeClr>
            </a:outerShdw>
          </a:effectLst>
        </p:spPr>
      </p:pic>
      <p:pic>
        <p:nvPicPr>
          <p:cNvPr id="14" name="Рисунок 13"/>
          <p:cNvPicPr/>
          <p:nvPr/>
        </p:nvPicPr>
        <p:blipFill>
          <a:blip r:embed="rId4">
            <a:extLst>
              <a:ext uri="{28A0092B-C50C-407E-A947-70E740481C1C}">
                <a14:useLocalDpi xmlns:a14="http://schemas.microsoft.com/office/drawing/2010/main" val="0"/>
              </a:ext>
            </a:extLst>
          </a:blip>
          <a:stretch>
            <a:fillRect/>
          </a:stretch>
        </p:blipFill>
        <p:spPr>
          <a:xfrm>
            <a:off x="251518" y="3899272"/>
            <a:ext cx="2556123" cy="1334492"/>
          </a:xfrm>
          <a:prstGeom prst="rect">
            <a:avLst/>
          </a:prstGeom>
          <a:noFill/>
          <a:ln>
            <a:noFill/>
          </a:ln>
          <a:effectLst>
            <a:outerShdw blurRad="152400" dist="190500" dir="2700000" algn="ctr" rotWithShape="0">
              <a:schemeClr val="tx1">
                <a:alpha val="40000"/>
              </a:schemeClr>
            </a:outerShdw>
          </a:effectLst>
        </p:spPr>
      </p:pic>
    </p:spTree>
    <p:extLst>
      <p:ext uri="{BB962C8B-B14F-4D97-AF65-F5344CB8AC3E}">
        <p14:creationId xmlns:p14="http://schemas.microsoft.com/office/powerpoint/2010/main" val="12754319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57202"/>
            <a:ext cx="628650" cy="543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32" y="277215"/>
            <a:ext cx="8470651" cy="584775"/>
          </a:xfrm>
          <a:prstGeom prst="rect">
            <a:avLst/>
          </a:prstGeom>
        </p:spPr>
        <p:txBody>
          <a:bodyPr wrap="square">
            <a:spAutoFit/>
          </a:bodyPr>
          <a:lstStyle/>
          <a:p>
            <a:pPr algn="ctr"/>
            <a:r>
              <a:rPr lang="en-US" sz="3200" b="1" dirty="0" err="1" smtClean="0">
                <a:solidFill>
                  <a:srgbClr val="0070C0"/>
                </a:solidFill>
              </a:rPr>
              <a:t>Calcyferols</a:t>
            </a:r>
            <a:r>
              <a:rPr lang="en-US" sz="3200" b="1" dirty="0" smtClean="0">
                <a:solidFill>
                  <a:srgbClr val="0070C0"/>
                </a:solidFill>
              </a:rPr>
              <a:t> (Vitamin D)</a:t>
            </a:r>
            <a:endParaRPr lang="en-US" sz="3200" b="1" dirty="0">
              <a:solidFill>
                <a:srgbClr val="0070C0"/>
              </a:solidFill>
            </a:endParaRPr>
          </a:p>
        </p:txBody>
      </p:sp>
      <p:sp>
        <p:nvSpPr>
          <p:cNvPr id="9" name="Номер слайда 8"/>
          <p:cNvSpPr>
            <a:spLocks noGrp="1"/>
          </p:cNvSpPr>
          <p:nvPr>
            <p:ph type="sldNum" sz="quarter" idx="12"/>
          </p:nvPr>
        </p:nvSpPr>
        <p:spPr>
          <a:xfrm>
            <a:off x="8532443" y="5433550"/>
            <a:ext cx="573161" cy="304271"/>
          </a:xfrm>
        </p:spPr>
        <p:txBody>
          <a:bodyPr/>
          <a:lstStyle/>
          <a:p>
            <a:fld id="{E4BF139B-3B4E-4221-95DA-59CA7323F185}" type="slidenum">
              <a:rPr lang="ru-RU" smtClean="0">
                <a:solidFill>
                  <a:prstClr val="black"/>
                </a:solidFill>
              </a:rPr>
              <a:pPr/>
              <a:t>28</a:t>
            </a:fld>
            <a:endParaRPr lang="ru-RU">
              <a:solidFill>
                <a:prstClr val="black"/>
              </a:solidFill>
            </a:endParaRPr>
          </a:p>
        </p:txBody>
      </p:sp>
      <p:sp>
        <p:nvSpPr>
          <p:cNvPr id="6" name="Rectangle 4"/>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solidFill>
                <a:prstClr val="black"/>
              </a:solidFill>
            </a:endParaRPr>
          </a:p>
        </p:txBody>
      </p:sp>
      <p:sp>
        <p:nvSpPr>
          <p:cNvPr id="8" name="Прямоугольник 7"/>
          <p:cNvSpPr/>
          <p:nvPr/>
        </p:nvSpPr>
        <p:spPr>
          <a:xfrm>
            <a:off x="539552" y="757268"/>
            <a:ext cx="1468672" cy="461665"/>
          </a:xfrm>
          <a:prstGeom prst="rect">
            <a:avLst/>
          </a:prstGeom>
        </p:spPr>
        <p:txBody>
          <a:bodyPr wrap="none">
            <a:spAutoFit/>
          </a:bodyPr>
          <a:lstStyle/>
          <a:p>
            <a:r>
              <a:rPr lang="en-US" sz="2400" b="1" dirty="0">
                <a:solidFill>
                  <a:srgbClr val="C00000"/>
                </a:solidFill>
              </a:rPr>
              <a:t>Obtaining</a:t>
            </a:r>
            <a:endParaRPr lang="ru-RU" sz="2400" b="1" dirty="0">
              <a:solidFill>
                <a:srgbClr val="C00000"/>
              </a:solidFill>
            </a:endParaRPr>
          </a:p>
        </p:txBody>
      </p:sp>
      <p:sp>
        <p:nvSpPr>
          <p:cNvPr id="11" name="Прямоугольник 10"/>
          <p:cNvSpPr/>
          <p:nvPr/>
        </p:nvSpPr>
        <p:spPr>
          <a:xfrm>
            <a:off x="251520" y="1201316"/>
            <a:ext cx="2740302" cy="369332"/>
          </a:xfrm>
          <a:prstGeom prst="rect">
            <a:avLst/>
          </a:prstGeom>
        </p:spPr>
        <p:txBody>
          <a:bodyPr wrap="none">
            <a:spAutoFit/>
          </a:bodyPr>
          <a:lstStyle/>
          <a:p>
            <a:r>
              <a:rPr lang="en-US" b="1" dirty="0" err="1" smtClean="0">
                <a:solidFill>
                  <a:srgbClr val="7030A0"/>
                </a:solidFill>
              </a:rPr>
              <a:t>Ergocalciferol</a:t>
            </a:r>
            <a:r>
              <a:rPr lang="en-US" b="1" dirty="0" smtClean="0">
                <a:solidFill>
                  <a:srgbClr val="7030A0"/>
                </a:solidFill>
              </a:rPr>
              <a:t> (vitamin D2)</a:t>
            </a:r>
            <a:endParaRPr lang="ru-RU" b="1" dirty="0">
              <a:solidFill>
                <a:srgbClr val="7030A0"/>
              </a:solidFill>
            </a:endParaRPr>
          </a:p>
        </p:txBody>
      </p:sp>
      <p:pic>
        <p:nvPicPr>
          <p:cNvPr id="12" name="Рисунок 11"/>
          <p:cNvPicPr/>
          <p:nvPr/>
        </p:nvPicPr>
        <p:blipFill>
          <a:blip r:embed="rId3">
            <a:extLst>
              <a:ext uri="{BEBA8EAE-BF5A-486C-A8C5-ECC9F3942E4B}">
                <a14:imgProps xmlns:a14="http://schemas.microsoft.com/office/drawing/2010/main">
                  <a14:imgLayer r:embed="rId4">
                    <a14:imgEffect>
                      <a14:sharpenSoften amount="42000"/>
                    </a14:imgEffect>
                  </a14:imgLayer>
                </a14:imgProps>
              </a:ext>
            </a:extLst>
          </a:blip>
          <a:stretch>
            <a:fillRect/>
          </a:stretch>
        </p:blipFill>
        <p:spPr>
          <a:xfrm>
            <a:off x="1043608" y="1720403"/>
            <a:ext cx="7056784" cy="3441353"/>
          </a:xfrm>
          <a:prstGeom prst="rect">
            <a:avLst/>
          </a:prstGeom>
          <a:noFill/>
          <a:ln>
            <a:noFill/>
          </a:ln>
          <a:effectLst>
            <a:outerShdw blurRad="152400" dist="190500" dir="2700000" algn="ctr" rotWithShape="0">
              <a:schemeClr val="tx1">
                <a:alpha val="40000"/>
              </a:schemeClr>
            </a:outerShdw>
          </a:effectLst>
        </p:spPr>
      </p:pic>
    </p:spTree>
    <p:extLst>
      <p:ext uri="{BB962C8B-B14F-4D97-AF65-F5344CB8AC3E}">
        <p14:creationId xmlns:p14="http://schemas.microsoft.com/office/powerpoint/2010/main" val="39728073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57202"/>
            <a:ext cx="628650" cy="543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32" y="277215"/>
            <a:ext cx="8470651" cy="584775"/>
          </a:xfrm>
          <a:prstGeom prst="rect">
            <a:avLst/>
          </a:prstGeom>
        </p:spPr>
        <p:txBody>
          <a:bodyPr wrap="square">
            <a:spAutoFit/>
          </a:bodyPr>
          <a:lstStyle/>
          <a:p>
            <a:pPr algn="ctr"/>
            <a:r>
              <a:rPr lang="en-US" sz="3200" b="1" dirty="0" err="1" smtClean="0">
                <a:solidFill>
                  <a:srgbClr val="0070C0"/>
                </a:solidFill>
              </a:rPr>
              <a:t>Calcyferols</a:t>
            </a:r>
            <a:r>
              <a:rPr lang="en-US" sz="3200" b="1" dirty="0" smtClean="0">
                <a:solidFill>
                  <a:srgbClr val="0070C0"/>
                </a:solidFill>
              </a:rPr>
              <a:t> (Vitamin D)</a:t>
            </a:r>
            <a:endParaRPr lang="en-US" sz="3200" b="1" dirty="0">
              <a:solidFill>
                <a:srgbClr val="0070C0"/>
              </a:solidFill>
            </a:endParaRPr>
          </a:p>
        </p:txBody>
      </p:sp>
      <p:sp>
        <p:nvSpPr>
          <p:cNvPr id="9" name="Номер слайда 8"/>
          <p:cNvSpPr>
            <a:spLocks noGrp="1"/>
          </p:cNvSpPr>
          <p:nvPr>
            <p:ph type="sldNum" sz="quarter" idx="12"/>
          </p:nvPr>
        </p:nvSpPr>
        <p:spPr>
          <a:xfrm>
            <a:off x="8532443" y="5433550"/>
            <a:ext cx="573161" cy="304271"/>
          </a:xfrm>
        </p:spPr>
        <p:txBody>
          <a:bodyPr/>
          <a:lstStyle/>
          <a:p>
            <a:fld id="{E4BF139B-3B4E-4221-95DA-59CA7323F185}" type="slidenum">
              <a:rPr lang="ru-RU" smtClean="0">
                <a:solidFill>
                  <a:prstClr val="black"/>
                </a:solidFill>
              </a:rPr>
              <a:pPr/>
              <a:t>29</a:t>
            </a:fld>
            <a:endParaRPr lang="ru-RU">
              <a:solidFill>
                <a:prstClr val="black"/>
              </a:solidFill>
            </a:endParaRPr>
          </a:p>
        </p:txBody>
      </p:sp>
      <p:sp>
        <p:nvSpPr>
          <p:cNvPr id="6" name="Rectangle 4"/>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solidFill>
                <a:prstClr val="black"/>
              </a:solidFill>
            </a:endParaRPr>
          </a:p>
        </p:txBody>
      </p:sp>
      <p:sp>
        <p:nvSpPr>
          <p:cNvPr id="8" name="Прямоугольник 7"/>
          <p:cNvSpPr/>
          <p:nvPr/>
        </p:nvSpPr>
        <p:spPr>
          <a:xfrm>
            <a:off x="539552" y="757268"/>
            <a:ext cx="1468672" cy="461665"/>
          </a:xfrm>
          <a:prstGeom prst="rect">
            <a:avLst/>
          </a:prstGeom>
        </p:spPr>
        <p:txBody>
          <a:bodyPr wrap="none">
            <a:spAutoFit/>
          </a:bodyPr>
          <a:lstStyle/>
          <a:p>
            <a:r>
              <a:rPr lang="en-US" sz="2400" b="1" dirty="0">
                <a:solidFill>
                  <a:srgbClr val="C00000"/>
                </a:solidFill>
              </a:rPr>
              <a:t>Obtaining</a:t>
            </a:r>
            <a:endParaRPr lang="ru-RU" sz="2400" b="1" dirty="0">
              <a:solidFill>
                <a:srgbClr val="C00000"/>
              </a:solidFill>
            </a:endParaRPr>
          </a:p>
        </p:txBody>
      </p:sp>
      <p:sp>
        <p:nvSpPr>
          <p:cNvPr id="11" name="Прямоугольник 10"/>
          <p:cNvSpPr/>
          <p:nvPr/>
        </p:nvSpPr>
        <p:spPr>
          <a:xfrm>
            <a:off x="251520" y="1201316"/>
            <a:ext cx="2918428" cy="369332"/>
          </a:xfrm>
          <a:prstGeom prst="rect">
            <a:avLst/>
          </a:prstGeom>
        </p:spPr>
        <p:txBody>
          <a:bodyPr wrap="none">
            <a:spAutoFit/>
          </a:bodyPr>
          <a:lstStyle/>
          <a:p>
            <a:r>
              <a:rPr lang="en-US" b="1" dirty="0" smtClean="0">
                <a:solidFill>
                  <a:srgbClr val="7030A0"/>
                </a:solidFill>
              </a:rPr>
              <a:t>Cholecalciferol  (vitamin D3)</a:t>
            </a:r>
            <a:endParaRPr lang="ru-RU" b="1" dirty="0">
              <a:solidFill>
                <a:srgbClr val="7030A0"/>
              </a:solidFill>
            </a:endParaRPr>
          </a:p>
        </p:txBody>
      </p:sp>
      <p:pic>
        <p:nvPicPr>
          <p:cNvPr id="10" name="Рисунок 9"/>
          <p:cNvPicPr/>
          <p:nvPr/>
        </p:nvPicPr>
        <p:blipFill>
          <a:blip r:embed="rId3">
            <a:extLst>
              <a:ext uri="{BEBA8EAE-BF5A-486C-A8C5-ECC9F3942E4B}">
                <a14:imgProps xmlns:a14="http://schemas.microsoft.com/office/drawing/2010/main">
                  <a14:imgLayer r:embed="rId4">
                    <a14:imgEffect>
                      <a14:sharpenSoften amount="34000"/>
                    </a14:imgEffect>
                  </a14:imgLayer>
                </a14:imgProps>
              </a:ext>
            </a:extLst>
          </a:blip>
          <a:stretch>
            <a:fillRect/>
          </a:stretch>
        </p:blipFill>
        <p:spPr>
          <a:xfrm>
            <a:off x="683568" y="2137420"/>
            <a:ext cx="7724278" cy="1939652"/>
          </a:xfrm>
          <a:prstGeom prst="rect">
            <a:avLst/>
          </a:prstGeom>
          <a:noFill/>
          <a:ln>
            <a:noFill/>
          </a:ln>
          <a:effectLst>
            <a:outerShdw blurRad="152400" dist="190500" dir="2700000" algn="ctr" rotWithShape="0">
              <a:schemeClr val="tx1">
                <a:alpha val="40000"/>
              </a:schemeClr>
            </a:outerShdw>
          </a:effectLst>
        </p:spPr>
      </p:pic>
    </p:spTree>
    <p:extLst>
      <p:ext uri="{BB962C8B-B14F-4D97-AF65-F5344CB8AC3E}">
        <p14:creationId xmlns:p14="http://schemas.microsoft.com/office/powerpoint/2010/main" val="14415594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57202"/>
            <a:ext cx="628650" cy="543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32" y="277215"/>
            <a:ext cx="8470651" cy="584775"/>
          </a:xfrm>
          <a:prstGeom prst="rect">
            <a:avLst/>
          </a:prstGeom>
        </p:spPr>
        <p:txBody>
          <a:bodyPr wrap="square">
            <a:spAutoFit/>
          </a:bodyPr>
          <a:lstStyle/>
          <a:p>
            <a:pPr algn="ctr"/>
            <a:r>
              <a:rPr lang="en-US" sz="3200" b="1" dirty="0" smtClean="0">
                <a:solidFill>
                  <a:srgbClr val="0070C0"/>
                </a:solidFill>
              </a:rPr>
              <a:t>Retinols (A Vitamins)</a:t>
            </a:r>
            <a:endParaRPr lang="en-US" sz="3200" b="1" dirty="0">
              <a:solidFill>
                <a:srgbClr val="0070C0"/>
              </a:solidFill>
            </a:endParaRPr>
          </a:p>
        </p:txBody>
      </p:sp>
      <p:sp>
        <p:nvSpPr>
          <p:cNvPr id="9" name="Номер слайда 8"/>
          <p:cNvSpPr>
            <a:spLocks noGrp="1"/>
          </p:cNvSpPr>
          <p:nvPr>
            <p:ph type="sldNum" sz="quarter" idx="12"/>
          </p:nvPr>
        </p:nvSpPr>
        <p:spPr>
          <a:xfrm>
            <a:off x="8532443" y="5433550"/>
            <a:ext cx="573161" cy="304271"/>
          </a:xfrm>
        </p:spPr>
        <p:txBody>
          <a:bodyPr/>
          <a:lstStyle/>
          <a:p>
            <a:fld id="{E4BF139B-3B4E-4221-95DA-59CA7323F185}" type="slidenum">
              <a:rPr lang="ru-RU" smtClean="0">
                <a:solidFill>
                  <a:prstClr val="black"/>
                </a:solidFill>
              </a:rPr>
              <a:pPr/>
              <a:t>3</a:t>
            </a:fld>
            <a:endParaRPr lang="ru-RU">
              <a:solidFill>
                <a:prstClr val="black"/>
              </a:solidFill>
            </a:endParaRPr>
          </a:p>
        </p:txBody>
      </p:sp>
      <p:sp>
        <p:nvSpPr>
          <p:cNvPr id="6" name="Rectangle 4"/>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solidFill>
                <a:prstClr val="black"/>
              </a:solidFill>
            </a:endParaRPr>
          </a:p>
        </p:txBody>
      </p:sp>
      <p:sp>
        <p:nvSpPr>
          <p:cNvPr id="10" name="Прямоугольник 9"/>
          <p:cNvSpPr/>
          <p:nvPr/>
        </p:nvSpPr>
        <p:spPr>
          <a:xfrm>
            <a:off x="539553" y="757268"/>
            <a:ext cx="1455848" cy="461665"/>
          </a:xfrm>
          <a:prstGeom prst="rect">
            <a:avLst/>
          </a:prstGeom>
        </p:spPr>
        <p:txBody>
          <a:bodyPr wrap="none">
            <a:spAutoFit/>
          </a:bodyPr>
          <a:lstStyle/>
          <a:p>
            <a:r>
              <a:rPr lang="en-US" sz="2400" b="1" dirty="0" smtClean="0">
                <a:solidFill>
                  <a:srgbClr val="C00000"/>
                </a:solidFill>
              </a:rPr>
              <a:t>Carotenes</a:t>
            </a:r>
            <a:endParaRPr lang="ru-RU" sz="2400" b="1" dirty="0">
              <a:solidFill>
                <a:srgbClr val="C00000"/>
              </a:solidFill>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4509" y="1417340"/>
            <a:ext cx="6547851" cy="389011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05016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57202"/>
            <a:ext cx="628650" cy="543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32" y="277215"/>
            <a:ext cx="8470651" cy="584775"/>
          </a:xfrm>
          <a:prstGeom prst="rect">
            <a:avLst/>
          </a:prstGeom>
        </p:spPr>
        <p:txBody>
          <a:bodyPr wrap="square">
            <a:spAutoFit/>
          </a:bodyPr>
          <a:lstStyle/>
          <a:p>
            <a:pPr algn="ctr"/>
            <a:r>
              <a:rPr lang="en-US" sz="3200" b="1" dirty="0" err="1" smtClean="0">
                <a:solidFill>
                  <a:srgbClr val="0070C0"/>
                </a:solidFill>
              </a:rPr>
              <a:t>Calcyferols</a:t>
            </a:r>
            <a:r>
              <a:rPr lang="en-US" sz="3200" b="1" dirty="0" smtClean="0">
                <a:solidFill>
                  <a:srgbClr val="0070C0"/>
                </a:solidFill>
              </a:rPr>
              <a:t> (Vitamin D)</a:t>
            </a:r>
            <a:endParaRPr lang="en-US" sz="3200" b="1" dirty="0">
              <a:solidFill>
                <a:srgbClr val="0070C0"/>
              </a:solidFill>
            </a:endParaRPr>
          </a:p>
        </p:txBody>
      </p:sp>
      <p:sp>
        <p:nvSpPr>
          <p:cNvPr id="9" name="Номер слайда 8"/>
          <p:cNvSpPr>
            <a:spLocks noGrp="1"/>
          </p:cNvSpPr>
          <p:nvPr>
            <p:ph type="sldNum" sz="quarter" idx="12"/>
          </p:nvPr>
        </p:nvSpPr>
        <p:spPr>
          <a:xfrm>
            <a:off x="8532443" y="5433550"/>
            <a:ext cx="573161" cy="304271"/>
          </a:xfrm>
        </p:spPr>
        <p:txBody>
          <a:bodyPr/>
          <a:lstStyle/>
          <a:p>
            <a:fld id="{E4BF139B-3B4E-4221-95DA-59CA7323F185}" type="slidenum">
              <a:rPr lang="ru-RU" smtClean="0">
                <a:solidFill>
                  <a:prstClr val="black"/>
                </a:solidFill>
              </a:rPr>
              <a:pPr/>
              <a:t>30</a:t>
            </a:fld>
            <a:endParaRPr lang="ru-RU">
              <a:solidFill>
                <a:prstClr val="black"/>
              </a:solidFill>
            </a:endParaRPr>
          </a:p>
        </p:txBody>
      </p:sp>
      <p:sp>
        <p:nvSpPr>
          <p:cNvPr id="6" name="Rectangle 4"/>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solidFill>
                <a:prstClr val="black"/>
              </a:solidFill>
            </a:endParaRPr>
          </a:p>
        </p:txBody>
      </p:sp>
      <p:sp>
        <p:nvSpPr>
          <p:cNvPr id="10" name="Прямоугольник 9"/>
          <p:cNvSpPr/>
          <p:nvPr/>
        </p:nvSpPr>
        <p:spPr>
          <a:xfrm>
            <a:off x="539552" y="757268"/>
            <a:ext cx="1856342" cy="461665"/>
          </a:xfrm>
          <a:prstGeom prst="rect">
            <a:avLst/>
          </a:prstGeom>
        </p:spPr>
        <p:txBody>
          <a:bodyPr wrap="none">
            <a:spAutoFit/>
          </a:bodyPr>
          <a:lstStyle/>
          <a:p>
            <a:r>
              <a:rPr lang="en-US" sz="2400" b="1" dirty="0">
                <a:solidFill>
                  <a:srgbClr val="C00000"/>
                </a:solidFill>
              </a:rPr>
              <a:t>Identification</a:t>
            </a:r>
            <a:endParaRPr lang="ru-RU" sz="2400" b="1" dirty="0">
              <a:solidFill>
                <a:srgbClr val="C00000"/>
              </a:solidFill>
            </a:endParaRPr>
          </a:p>
        </p:txBody>
      </p:sp>
      <p:sp>
        <p:nvSpPr>
          <p:cNvPr id="12" name="Прямоугольник 11"/>
          <p:cNvSpPr/>
          <p:nvPr/>
        </p:nvSpPr>
        <p:spPr>
          <a:xfrm>
            <a:off x="251520" y="1177314"/>
            <a:ext cx="8640962" cy="769441"/>
          </a:xfrm>
          <a:prstGeom prst="rect">
            <a:avLst/>
          </a:prstGeom>
        </p:spPr>
        <p:txBody>
          <a:bodyPr wrap="square">
            <a:spAutoFit/>
          </a:bodyPr>
          <a:lstStyle/>
          <a:p>
            <a:pPr marL="457200" indent="-457200">
              <a:buFont typeface="+mj-lt"/>
              <a:buAutoNum type="arabicPeriod"/>
            </a:pPr>
            <a:r>
              <a:rPr lang="en-US" sz="2200" b="1" i="1" dirty="0" smtClean="0">
                <a:solidFill>
                  <a:srgbClr val="7030A0"/>
                </a:solidFill>
              </a:rPr>
              <a:t>IR </a:t>
            </a:r>
            <a:r>
              <a:rPr lang="en-US" sz="2200" b="1" i="1" dirty="0">
                <a:solidFill>
                  <a:srgbClr val="7030A0"/>
                </a:solidFill>
              </a:rPr>
              <a:t>and UV </a:t>
            </a:r>
            <a:r>
              <a:rPr lang="en-US" sz="2200" b="1" i="1" dirty="0" err="1">
                <a:solidFill>
                  <a:srgbClr val="7030A0"/>
                </a:solidFill>
              </a:rPr>
              <a:t>spectrometryDrip</a:t>
            </a:r>
            <a:r>
              <a:rPr lang="en-US" sz="2200" b="1" i="1" dirty="0">
                <a:solidFill>
                  <a:srgbClr val="7030A0"/>
                </a:solidFill>
              </a:rPr>
              <a:t> </a:t>
            </a:r>
            <a:r>
              <a:rPr lang="en-US" sz="2200" b="1" i="1" dirty="0" smtClean="0">
                <a:solidFill>
                  <a:srgbClr val="7030A0"/>
                </a:solidFill>
              </a:rPr>
              <a:t>method</a:t>
            </a:r>
          </a:p>
          <a:p>
            <a:pPr marL="457200" indent="-457200">
              <a:buFont typeface="+mj-lt"/>
              <a:buAutoNum type="arabicPeriod"/>
            </a:pPr>
            <a:r>
              <a:rPr lang="en-US" sz="2200" b="1" i="1" dirty="0" smtClean="0">
                <a:solidFill>
                  <a:srgbClr val="7030A0"/>
                </a:solidFill>
              </a:rPr>
              <a:t>Reaction with antimony chloride</a:t>
            </a:r>
            <a:endParaRPr lang="en-US" sz="2200" b="1" i="1" dirty="0">
              <a:solidFill>
                <a:srgbClr val="7030A0"/>
              </a:solidFill>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24579"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42000"/>
                    </a14:imgEffect>
                  </a14:imgLayer>
                </a14:imgProps>
              </a:ext>
              <a:ext uri="{28A0092B-C50C-407E-A947-70E740481C1C}">
                <a14:useLocalDpi xmlns:a14="http://schemas.microsoft.com/office/drawing/2010/main" val="0"/>
              </a:ext>
            </a:extLst>
          </a:blip>
          <a:srcRect/>
          <a:stretch>
            <a:fillRect/>
          </a:stretch>
        </p:blipFill>
        <p:spPr bwMode="auto">
          <a:xfrm>
            <a:off x="267596" y="2366516"/>
            <a:ext cx="8624884" cy="207516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42663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57202"/>
            <a:ext cx="628650" cy="543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32" y="277215"/>
            <a:ext cx="8470651" cy="584775"/>
          </a:xfrm>
          <a:prstGeom prst="rect">
            <a:avLst/>
          </a:prstGeom>
        </p:spPr>
        <p:txBody>
          <a:bodyPr wrap="square">
            <a:spAutoFit/>
          </a:bodyPr>
          <a:lstStyle/>
          <a:p>
            <a:pPr algn="ctr"/>
            <a:r>
              <a:rPr lang="en-US" sz="3200" b="1" dirty="0" err="1" smtClean="0">
                <a:solidFill>
                  <a:srgbClr val="0070C0"/>
                </a:solidFill>
              </a:rPr>
              <a:t>Calcyferols</a:t>
            </a:r>
            <a:r>
              <a:rPr lang="en-US" sz="3200" b="1" dirty="0" smtClean="0">
                <a:solidFill>
                  <a:srgbClr val="0070C0"/>
                </a:solidFill>
              </a:rPr>
              <a:t> (Vitamin D)</a:t>
            </a:r>
            <a:endParaRPr lang="en-US" sz="3200" b="1" dirty="0">
              <a:solidFill>
                <a:srgbClr val="0070C0"/>
              </a:solidFill>
            </a:endParaRPr>
          </a:p>
        </p:txBody>
      </p:sp>
      <p:sp>
        <p:nvSpPr>
          <p:cNvPr id="9" name="Номер слайда 8"/>
          <p:cNvSpPr>
            <a:spLocks noGrp="1"/>
          </p:cNvSpPr>
          <p:nvPr>
            <p:ph type="sldNum" sz="quarter" idx="12"/>
          </p:nvPr>
        </p:nvSpPr>
        <p:spPr>
          <a:xfrm>
            <a:off x="8532443" y="5433550"/>
            <a:ext cx="573161" cy="304271"/>
          </a:xfrm>
        </p:spPr>
        <p:txBody>
          <a:bodyPr/>
          <a:lstStyle/>
          <a:p>
            <a:fld id="{E4BF139B-3B4E-4221-95DA-59CA7323F185}" type="slidenum">
              <a:rPr lang="ru-RU" smtClean="0">
                <a:solidFill>
                  <a:prstClr val="black"/>
                </a:solidFill>
              </a:rPr>
              <a:pPr/>
              <a:t>31</a:t>
            </a:fld>
            <a:endParaRPr lang="ru-RU">
              <a:solidFill>
                <a:prstClr val="black"/>
              </a:solidFill>
            </a:endParaRPr>
          </a:p>
        </p:txBody>
      </p:sp>
      <p:sp>
        <p:nvSpPr>
          <p:cNvPr id="6" name="Rectangle 4"/>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solidFill>
                <a:prstClr val="black"/>
              </a:solidFill>
            </a:endParaRPr>
          </a:p>
        </p:txBody>
      </p:sp>
      <p:sp>
        <p:nvSpPr>
          <p:cNvPr id="10" name="Прямоугольник 9"/>
          <p:cNvSpPr/>
          <p:nvPr/>
        </p:nvSpPr>
        <p:spPr>
          <a:xfrm>
            <a:off x="539552" y="757268"/>
            <a:ext cx="1856342" cy="461665"/>
          </a:xfrm>
          <a:prstGeom prst="rect">
            <a:avLst/>
          </a:prstGeom>
        </p:spPr>
        <p:txBody>
          <a:bodyPr wrap="none">
            <a:spAutoFit/>
          </a:bodyPr>
          <a:lstStyle/>
          <a:p>
            <a:r>
              <a:rPr lang="en-US" sz="2400" b="1" dirty="0">
                <a:solidFill>
                  <a:srgbClr val="C00000"/>
                </a:solidFill>
              </a:rPr>
              <a:t>Identification</a:t>
            </a:r>
            <a:endParaRPr lang="ru-RU" sz="2400" b="1" dirty="0">
              <a:solidFill>
                <a:srgbClr val="C00000"/>
              </a:solidFill>
            </a:endParaRPr>
          </a:p>
        </p:txBody>
      </p:sp>
      <p:sp>
        <p:nvSpPr>
          <p:cNvPr id="12" name="Прямоугольник 11"/>
          <p:cNvSpPr/>
          <p:nvPr/>
        </p:nvSpPr>
        <p:spPr>
          <a:xfrm>
            <a:off x="251520" y="1177314"/>
            <a:ext cx="8640962" cy="430887"/>
          </a:xfrm>
          <a:prstGeom prst="rect">
            <a:avLst/>
          </a:prstGeom>
        </p:spPr>
        <p:txBody>
          <a:bodyPr wrap="square">
            <a:spAutoFit/>
          </a:bodyPr>
          <a:lstStyle/>
          <a:p>
            <a:pPr marL="457200" indent="-457200">
              <a:buFont typeface="+mj-lt"/>
              <a:buAutoNum type="arabicPeriod" startAt="3"/>
            </a:pPr>
            <a:r>
              <a:rPr lang="en-US" sz="2200" b="1" i="1" dirty="0" smtClean="0">
                <a:solidFill>
                  <a:srgbClr val="7030A0"/>
                </a:solidFill>
              </a:rPr>
              <a:t>Reaction </a:t>
            </a:r>
            <a:r>
              <a:rPr lang="en-US" sz="2200" b="1" i="1" dirty="0">
                <a:solidFill>
                  <a:srgbClr val="7030A0"/>
                </a:solidFill>
              </a:rPr>
              <a:t>with 3,5-dinitrobenzoyl chloride</a:t>
            </a:r>
          </a:p>
        </p:txBody>
      </p:sp>
      <p:pic>
        <p:nvPicPr>
          <p:cNvPr id="7"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40000"/>
                    </a14:imgEffect>
                  </a14:imgLayer>
                </a14:imgProps>
              </a:ext>
              <a:ext uri="{28A0092B-C50C-407E-A947-70E740481C1C}">
                <a14:useLocalDpi xmlns:a14="http://schemas.microsoft.com/office/drawing/2010/main" val="0"/>
              </a:ext>
            </a:extLst>
          </a:blip>
          <a:srcRect/>
          <a:stretch>
            <a:fillRect/>
          </a:stretch>
        </p:blipFill>
        <p:spPr bwMode="auto">
          <a:xfrm>
            <a:off x="251478" y="2170113"/>
            <a:ext cx="8582351" cy="1911523"/>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Прямоугольник 10"/>
          <p:cNvSpPr/>
          <p:nvPr/>
        </p:nvSpPr>
        <p:spPr>
          <a:xfrm>
            <a:off x="5652120" y="4288368"/>
            <a:ext cx="2879314" cy="369332"/>
          </a:xfrm>
          <a:prstGeom prst="rect">
            <a:avLst/>
          </a:prstGeom>
        </p:spPr>
        <p:txBody>
          <a:bodyPr wrap="none">
            <a:spAutoFit/>
          </a:bodyPr>
          <a:lstStyle/>
          <a:p>
            <a:r>
              <a:rPr lang="en-US" dirty="0" smtClean="0"/>
              <a:t>melting point is about 148 ºC</a:t>
            </a:r>
            <a:endParaRPr lang="ru-RU" dirty="0"/>
          </a:p>
        </p:txBody>
      </p:sp>
    </p:spTree>
    <p:extLst>
      <p:ext uri="{BB962C8B-B14F-4D97-AF65-F5344CB8AC3E}">
        <p14:creationId xmlns:p14="http://schemas.microsoft.com/office/powerpoint/2010/main" val="12111042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57202"/>
            <a:ext cx="628650" cy="543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32" y="277215"/>
            <a:ext cx="8470651" cy="584775"/>
          </a:xfrm>
          <a:prstGeom prst="rect">
            <a:avLst/>
          </a:prstGeom>
        </p:spPr>
        <p:txBody>
          <a:bodyPr wrap="square">
            <a:spAutoFit/>
          </a:bodyPr>
          <a:lstStyle/>
          <a:p>
            <a:pPr algn="ctr"/>
            <a:r>
              <a:rPr lang="en-US" sz="3200" b="1" dirty="0" err="1" smtClean="0">
                <a:solidFill>
                  <a:srgbClr val="0070C0"/>
                </a:solidFill>
              </a:rPr>
              <a:t>Calcyferols</a:t>
            </a:r>
            <a:r>
              <a:rPr lang="en-US" sz="3200" b="1" dirty="0" smtClean="0">
                <a:solidFill>
                  <a:srgbClr val="0070C0"/>
                </a:solidFill>
              </a:rPr>
              <a:t> (Vitamin D)</a:t>
            </a:r>
            <a:endParaRPr lang="en-US" sz="3200" b="1" dirty="0">
              <a:solidFill>
                <a:srgbClr val="0070C0"/>
              </a:solidFill>
            </a:endParaRPr>
          </a:p>
        </p:txBody>
      </p:sp>
      <p:sp>
        <p:nvSpPr>
          <p:cNvPr id="9" name="Номер слайда 8"/>
          <p:cNvSpPr>
            <a:spLocks noGrp="1"/>
          </p:cNvSpPr>
          <p:nvPr>
            <p:ph type="sldNum" sz="quarter" idx="12"/>
          </p:nvPr>
        </p:nvSpPr>
        <p:spPr>
          <a:xfrm>
            <a:off x="8532443" y="5433550"/>
            <a:ext cx="573161" cy="304271"/>
          </a:xfrm>
        </p:spPr>
        <p:txBody>
          <a:bodyPr/>
          <a:lstStyle/>
          <a:p>
            <a:fld id="{E4BF139B-3B4E-4221-95DA-59CA7323F185}" type="slidenum">
              <a:rPr lang="ru-RU" smtClean="0">
                <a:solidFill>
                  <a:prstClr val="black"/>
                </a:solidFill>
              </a:rPr>
              <a:pPr/>
              <a:t>32</a:t>
            </a:fld>
            <a:endParaRPr lang="ru-RU">
              <a:solidFill>
                <a:prstClr val="black"/>
              </a:solidFill>
            </a:endParaRPr>
          </a:p>
        </p:txBody>
      </p:sp>
      <p:sp>
        <p:nvSpPr>
          <p:cNvPr id="6" name="Rectangle 4"/>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solidFill>
                <a:prstClr val="black"/>
              </a:solidFill>
            </a:endParaRPr>
          </a:p>
        </p:txBody>
      </p:sp>
      <p:sp>
        <p:nvSpPr>
          <p:cNvPr id="10" name="Прямоугольник 9"/>
          <p:cNvSpPr/>
          <p:nvPr/>
        </p:nvSpPr>
        <p:spPr>
          <a:xfrm>
            <a:off x="539552" y="757268"/>
            <a:ext cx="1856342" cy="461665"/>
          </a:xfrm>
          <a:prstGeom prst="rect">
            <a:avLst/>
          </a:prstGeom>
        </p:spPr>
        <p:txBody>
          <a:bodyPr wrap="none">
            <a:spAutoFit/>
          </a:bodyPr>
          <a:lstStyle/>
          <a:p>
            <a:r>
              <a:rPr lang="en-US" sz="2400" b="1" dirty="0">
                <a:solidFill>
                  <a:srgbClr val="C00000"/>
                </a:solidFill>
              </a:rPr>
              <a:t>Identification</a:t>
            </a:r>
            <a:endParaRPr lang="ru-RU" sz="2400" b="1" dirty="0">
              <a:solidFill>
                <a:srgbClr val="C00000"/>
              </a:solidFill>
            </a:endParaRPr>
          </a:p>
        </p:txBody>
      </p:sp>
      <p:sp>
        <p:nvSpPr>
          <p:cNvPr id="12" name="Прямоугольник 11"/>
          <p:cNvSpPr/>
          <p:nvPr/>
        </p:nvSpPr>
        <p:spPr>
          <a:xfrm>
            <a:off x="251520" y="1177314"/>
            <a:ext cx="8640962" cy="430887"/>
          </a:xfrm>
          <a:prstGeom prst="rect">
            <a:avLst/>
          </a:prstGeom>
        </p:spPr>
        <p:txBody>
          <a:bodyPr wrap="square">
            <a:spAutoFit/>
          </a:bodyPr>
          <a:lstStyle/>
          <a:p>
            <a:pPr marL="449263" indent="-449263"/>
            <a:r>
              <a:rPr lang="en-US" sz="2200" b="1" i="1" dirty="0" smtClean="0">
                <a:solidFill>
                  <a:srgbClr val="7030A0"/>
                </a:solidFill>
              </a:rPr>
              <a:t>4.	Reaction with a benzene vanadium (III) </a:t>
            </a:r>
            <a:r>
              <a:rPr lang="en-US" sz="2200" b="1" i="1" dirty="0" err="1" smtClean="0">
                <a:solidFill>
                  <a:srgbClr val="7030A0"/>
                </a:solidFill>
              </a:rPr>
              <a:t>quinolinate</a:t>
            </a:r>
            <a:r>
              <a:rPr lang="en-US" sz="2200" b="1" i="1" dirty="0" smtClean="0">
                <a:solidFill>
                  <a:srgbClr val="7030A0"/>
                </a:solidFill>
              </a:rPr>
              <a:t> solution</a:t>
            </a:r>
            <a:endParaRPr lang="en-US" sz="2200" b="1" i="1" dirty="0">
              <a:solidFill>
                <a:srgbClr val="7030A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1777380"/>
            <a:ext cx="6480720" cy="3666632"/>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972648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57202"/>
            <a:ext cx="628650" cy="543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32" y="277215"/>
            <a:ext cx="8470651" cy="584775"/>
          </a:xfrm>
          <a:prstGeom prst="rect">
            <a:avLst/>
          </a:prstGeom>
        </p:spPr>
        <p:txBody>
          <a:bodyPr wrap="square">
            <a:spAutoFit/>
          </a:bodyPr>
          <a:lstStyle/>
          <a:p>
            <a:pPr algn="ctr"/>
            <a:r>
              <a:rPr lang="en-US" sz="3200" b="1" dirty="0" err="1" smtClean="0">
                <a:solidFill>
                  <a:srgbClr val="0070C0"/>
                </a:solidFill>
              </a:rPr>
              <a:t>Calcyferols</a:t>
            </a:r>
            <a:r>
              <a:rPr lang="en-US" sz="3200" b="1" dirty="0" smtClean="0">
                <a:solidFill>
                  <a:srgbClr val="0070C0"/>
                </a:solidFill>
              </a:rPr>
              <a:t> (Vitamin D)</a:t>
            </a:r>
            <a:endParaRPr lang="en-US" sz="3200" b="1" dirty="0">
              <a:solidFill>
                <a:srgbClr val="0070C0"/>
              </a:solidFill>
            </a:endParaRPr>
          </a:p>
        </p:txBody>
      </p:sp>
      <p:sp>
        <p:nvSpPr>
          <p:cNvPr id="9" name="Номер слайда 8"/>
          <p:cNvSpPr>
            <a:spLocks noGrp="1"/>
          </p:cNvSpPr>
          <p:nvPr>
            <p:ph type="sldNum" sz="quarter" idx="12"/>
          </p:nvPr>
        </p:nvSpPr>
        <p:spPr>
          <a:xfrm>
            <a:off x="8532443" y="5433550"/>
            <a:ext cx="573161" cy="304271"/>
          </a:xfrm>
        </p:spPr>
        <p:txBody>
          <a:bodyPr/>
          <a:lstStyle/>
          <a:p>
            <a:fld id="{E4BF139B-3B4E-4221-95DA-59CA7323F185}" type="slidenum">
              <a:rPr lang="ru-RU" smtClean="0">
                <a:solidFill>
                  <a:prstClr val="black"/>
                </a:solidFill>
              </a:rPr>
              <a:pPr/>
              <a:t>33</a:t>
            </a:fld>
            <a:endParaRPr lang="ru-RU">
              <a:solidFill>
                <a:prstClr val="black"/>
              </a:solidFill>
            </a:endParaRPr>
          </a:p>
        </p:txBody>
      </p:sp>
      <p:sp>
        <p:nvSpPr>
          <p:cNvPr id="6" name="Rectangle 4"/>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solidFill>
                <a:prstClr val="black"/>
              </a:solidFill>
            </a:endParaRPr>
          </a:p>
        </p:txBody>
      </p:sp>
      <p:sp>
        <p:nvSpPr>
          <p:cNvPr id="10" name="Прямоугольник 9"/>
          <p:cNvSpPr/>
          <p:nvPr/>
        </p:nvSpPr>
        <p:spPr>
          <a:xfrm>
            <a:off x="539552" y="757268"/>
            <a:ext cx="1856342" cy="461665"/>
          </a:xfrm>
          <a:prstGeom prst="rect">
            <a:avLst/>
          </a:prstGeom>
        </p:spPr>
        <p:txBody>
          <a:bodyPr wrap="none">
            <a:spAutoFit/>
          </a:bodyPr>
          <a:lstStyle/>
          <a:p>
            <a:r>
              <a:rPr lang="en-US" sz="2400" b="1" dirty="0">
                <a:solidFill>
                  <a:srgbClr val="C00000"/>
                </a:solidFill>
              </a:rPr>
              <a:t>Identification</a:t>
            </a:r>
            <a:endParaRPr lang="ru-RU" sz="2400" b="1" dirty="0">
              <a:solidFill>
                <a:srgbClr val="C00000"/>
              </a:solidFill>
            </a:endParaRPr>
          </a:p>
        </p:txBody>
      </p:sp>
      <p:sp>
        <p:nvSpPr>
          <p:cNvPr id="12" name="Прямоугольник 11"/>
          <p:cNvSpPr/>
          <p:nvPr/>
        </p:nvSpPr>
        <p:spPr>
          <a:xfrm>
            <a:off x="251520" y="1177314"/>
            <a:ext cx="8640962" cy="430887"/>
          </a:xfrm>
          <a:prstGeom prst="rect">
            <a:avLst/>
          </a:prstGeom>
        </p:spPr>
        <p:txBody>
          <a:bodyPr wrap="square">
            <a:spAutoFit/>
          </a:bodyPr>
          <a:lstStyle/>
          <a:p>
            <a:pPr marL="449263" indent="-449263"/>
            <a:r>
              <a:rPr lang="en-US" sz="2200" b="1" i="1" dirty="0" smtClean="0">
                <a:solidFill>
                  <a:srgbClr val="7030A0"/>
                </a:solidFill>
              </a:rPr>
              <a:t>5.	Interaction with acetic anhydride and sulfuric acid</a:t>
            </a:r>
            <a:endParaRPr lang="en-US" sz="2200" b="1" i="1" dirty="0">
              <a:solidFill>
                <a:srgbClr val="7030A0"/>
              </a:solidFill>
            </a:endParaRPr>
          </a:p>
        </p:txBody>
      </p:sp>
      <p:sp>
        <p:nvSpPr>
          <p:cNvPr id="2" name="Прямоугольник 1"/>
          <p:cNvSpPr/>
          <p:nvPr/>
        </p:nvSpPr>
        <p:spPr>
          <a:xfrm>
            <a:off x="683568" y="1502122"/>
            <a:ext cx="8208914" cy="646331"/>
          </a:xfrm>
          <a:prstGeom prst="rect">
            <a:avLst/>
          </a:prstGeom>
        </p:spPr>
        <p:txBody>
          <a:bodyPr wrap="square">
            <a:spAutoFit/>
          </a:bodyPr>
          <a:lstStyle/>
          <a:p>
            <a:pPr algn="just"/>
            <a:r>
              <a:rPr lang="en-US" dirty="0" smtClean="0"/>
              <a:t>A solution of </a:t>
            </a:r>
            <a:r>
              <a:rPr lang="en-US" dirty="0" err="1" smtClean="0"/>
              <a:t>ergocalciferol</a:t>
            </a:r>
            <a:r>
              <a:rPr lang="en-US" dirty="0" smtClean="0"/>
              <a:t> in chloroform when shaken with acetic anhydride and sulfuric acid acquires a red color, changing to violet, and then to blue and finally to green.</a:t>
            </a:r>
            <a:endParaRPr lang="ru-RU" dirty="0"/>
          </a:p>
        </p:txBody>
      </p:sp>
      <p:sp>
        <p:nvSpPr>
          <p:cNvPr id="11" name="Прямоугольник 10"/>
          <p:cNvSpPr/>
          <p:nvPr/>
        </p:nvSpPr>
        <p:spPr>
          <a:xfrm>
            <a:off x="251520" y="2210589"/>
            <a:ext cx="8640962" cy="430887"/>
          </a:xfrm>
          <a:prstGeom prst="rect">
            <a:avLst/>
          </a:prstGeom>
        </p:spPr>
        <p:txBody>
          <a:bodyPr wrap="square">
            <a:spAutoFit/>
          </a:bodyPr>
          <a:lstStyle/>
          <a:p>
            <a:pPr marL="449263" indent="-449263"/>
            <a:r>
              <a:rPr lang="en-US" sz="2200" b="1" i="1" dirty="0" smtClean="0">
                <a:solidFill>
                  <a:srgbClr val="7030A0"/>
                </a:solidFill>
              </a:rPr>
              <a:t>6.	Interaction with concentrated sulfuric acid</a:t>
            </a:r>
            <a:endParaRPr lang="en-US" sz="2200" b="1" i="1" dirty="0">
              <a:solidFill>
                <a:srgbClr val="7030A0"/>
              </a:solidFill>
            </a:endParaRPr>
          </a:p>
        </p:txBody>
      </p:sp>
      <p:pic>
        <p:nvPicPr>
          <p:cNvPr id="14" name="Рисунок 13"/>
          <p:cNvPicPr/>
          <p:nvPr/>
        </p:nvPicPr>
        <p:blipFill>
          <a:blip r:embed="rId3">
            <a:extLst>
              <a:ext uri="{BEBA8EAE-BF5A-486C-A8C5-ECC9F3942E4B}">
                <a14:imgProps xmlns:a14="http://schemas.microsoft.com/office/drawing/2010/main">
                  <a14:imgLayer r:embed="rId4">
                    <a14:imgEffect>
                      <a14:sharpenSoften amount="45000"/>
                    </a14:imgEffect>
                  </a14:imgLayer>
                </a14:imgProps>
              </a:ext>
            </a:extLst>
          </a:blip>
          <a:stretch>
            <a:fillRect/>
          </a:stretch>
        </p:blipFill>
        <p:spPr>
          <a:xfrm>
            <a:off x="755576" y="2785492"/>
            <a:ext cx="7560840" cy="2088232"/>
          </a:xfrm>
          <a:prstGeom prst="rect">
            <a:avLst/>
          </a:prstGeom>
          <a:noFill/>
          <a:ln>
            <a:noFill/>
          </a:ln>
          <a:effectLst>
            <a:outerShdw blurRad="152400" dist="190500" dir="2700000" algn="ctr" rotWithShape="0">
              <a:schemeClr val="tx1">
                <a:alpha val="40000"/>
              </a:schemeClr>
            </a:outerShdw>
          </a:effectLst>
        </p:spPr>
      </p:pic>
    </p:spTree>
    <p:extLst>
      <p:ext uri="{BB962C8B-B14F-4D97-AF65-F5344CB8AC3E}">
        <p14:creationId xmlns:p14="http://schemas.microsoft.com/office/powerpoint/2010/main" val="34830821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57202"/>
            <a:ext cx="628650" cy="543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32" y="277215"/>
            <a:ext cx="8470651" cy="584775"/>
          </a:xfrm>
          <a:prstGeom prst="rect">
            <a:avLst/>
          </a:prstGeom>
        </p:spPr>
        <p:txBody>
          <a:bodyPr wrap="square">
            <a:spAutoFit/>
          </a:bodyPr>
          <a:lstStyle/>
          <a:p>
            <a:pPr algn="ctr"/>
            <a:r>
              <a:rPr lang="en-US" sz="3200" b="1" dirty="0" err="1" smtClean="0">
                <a:solidFill>
                  <a:srgbClr val="0070C0"/>
                </a:solidFill>
              </a:rPr>
              <a:t>Calcyferols</a:t>
            </a:r>
            <a:r>
              <a:rPr lang="en-US" sz="3200" b="1" dirty="0" smtClean="0">
                <a:solidFill>
                  <a:srgbClr val="0070C0"/>
                </a:solidFill>
              </a:rPr>
              <a:t> (Vitamin D)</a:t>
            </a:r>
            <a:endParaRPr lang="en-US" sz="3200" b="1" dirty="0">
              <a:solidFill>
                <a:srgbClr val="0070C0"/>
              </a:solidFill>
            </a:endParaRPr>
          </a:p>
        </p:txBody>
      </p:sp>
      <p:sp>
        <p:nvSpPr>
          <p:cNvPr id="9" name="Номер слайда 8"/>
          <p:cNvSpPr>
            <a:spLocks noGrp="1"/>
          </p:cNvSpPr>
          <p:nvPr>
            <p:ph type="sldNum" sz="quarter" idx="12"/>
          </p:nvPr>
        </p:nvSpPr>
        <p:spPr>
          <a:xfrm>
            <a:off x="8532443" y="5433550"/>
            <a:ext cx="573161" cy="304271"/>
          </a:xfrm>
        </p:spPr>
        <p:txBody>
          <a:bodyPr/>
          <a:lstStyle/>
          <a:p>
            <a:fld id="{E4BF139B-3B4E-4221-95DA-59CA7323F185}" type="slidenum">
              <a:rPr lang="ru-RU" smtClean="0">
                <a:solidFill>
                  <a:prstClr val="black"/>
                </a:solidFill>
              </a:rPr>
              <a:pPr/>
              <a:t>34</a:t>
            </a:fld>
            <a:endParaRPr lang="ru-RU">
              <a:solidFill>
                <a:prstClr val="black"/>
              </a:solidFill>
            </a:endParaRPr>
          </a:p>
        </p:txBody>
      </p:sp>
      <p:sp>
        <p:nvSpPr>
          <p:cNvPr id="6" name="Rectangle 4"/>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solidFill>
                <a:prstClr val="black"/>
              </a:solidFill>
            </a:endParaRPr>
          </a:p>
        </p:txBody>
      </p:sp>
      <p:sp>
        <p:nvSpPr>
          <p:cNvPr id="10" name="Прямоугольник 9"/>
          <p:cNvSpPr/>
          <p:nvPr/>
        </p:nvSpPr>
        <p:spPr>
          <a:xfrm>
            <a:off x="539552" y="757268"/>
            <a:ext cx="2399760" cy="461665"/>
          </a:xfrm>
          <a:prstGeom prst="rect">
            <a:avLst/>
          </a:prstGeom>
        </p:spPr>
        <p:txBody>
          <a:bodyPr wrap="none">
            <a:spAutoFit/>
          </a:bodyPr>
          <a:lstStyle/>
          <a:p>
            <a:r>
              <a:rPr lang="en-US" sz="2400" b="1" dirty="0" err="1">
                <a:solidFill>
                  <a:srgbClr val="C00000"/>
                </a:solidFill>
              </a:rPr>
              <a:t>Quantificification</a:t>
            </a:r>
            <a:endParaRPr lang="ru-RU" sz="2400" b="1" dirty="0">
              <a:solidFill>
                <a:srgbClr val="C00000"/>
              </a:solidFill>
            </a:endParaRPr>
          </a:p>
        </p:txBody>
      </p:sp>
      <p:sp>
        <p:nvSpPr>
          <p:cNvPr id="12" name="Прямоугольник 11"/>
          <p:cNvSpPr/>
          <p:nvPr/>
        </p:nvSpPr>
        <p:spPr>
          <a:xfrm>
            <a:off x="251520" y="1177313"/>
            <a:ext cx="4824536" cy="3816429"/>
          </a:xfrm>
          <a:prstGeom prst="rect">
            <a:avLst/>
          </a:prstGeom>
        </p:spPr>
        <p:txBody>
          <a:bodyPr wrap="square">
            <a:spAutoFit/>
          </a:bodyPr>
          <a:lstStyle/>
          <a:p>
            <a:pPr algn="just"/>
            <a:r>
              <a:rPr lang="en-US" sz="2200" dirty="0">
                <a:solidFill>
                  <a:prstClr val="black"/>
                </a:solidFill>
              </a:rPr>
              <a:t>Quantitative determination of </a:t>
            </a:r>
            <a:r>
              <a:rPr lang="en-US" sz="2200" i="1" u="sng" dirty="0" err="1">
                <a:solidFill>
                  <a:prstClr val="black"/>
                </a:solidFill>
              </a:rPr>
              <a:t>ergocalciferol</a:t>
            </a:r>
            <a:r>
              <a:rPr lang="en-US" sz="2200" dirty="0">
                <a:solidFill>
                  <a:prstClr val="black"/>
                </a:solidFill>
              </a:rPr>
              <a:t> and </a:t>
            </a:r>
            <a:r>
              <a:rPr lang="en-US" sz="2200" i="1" u="sng" dirty="0" err="1">
                <a:solidFill>
                  <a:prstClr val="black"/>
                </a:solidFill>
              </a:rPr>
              <a:t>oxydevit</a:t>
            </a:r>
            <a:r>
              <a:rPr lang="en-US" sz="2200" dirty="0">
                <a:solidFill>
                  <a:prstClr val="black"/>
                </a:solidFill>
              </a:rPr>
              <a:t> is performed by </a:t>
            </a:r>
            <a:r>
              <a:rPr lang="en-US" sz="2200" b="1" i="1" dirty="0">
                <a:solidFill>
                  <a:srgbClr val="7030A0"/>
                </a:solidFill>
              </a:rPr>
              <a:t>spectrophotometric method </a:t>
            </a:r>
            <a:r>
              <a:rPr lang="en-US" sz="2200" dirty="0">
                <a:solidFill>
                  <a:prstClr val="black"/>
                </a:solidFill>
              </a:rPr>
              <a:t>at wavelengths of 265, 251 and 265 nm, respectively. The solvent is ethanol. </a:t>
            </a:r>
            <a:endParaRPr lang="en-US" sz="2200" dirty="0" smtClean="0">
              <a:solidFill>
                <a:prstClr val="black"/>
              </a:solidFill>
            </a:endParaRPr>
          </a:p>
          <a:p>
            <a:pPr algn="just"/>
            <a:endParaRPr lang="en-US" sz="2200" dirty="0">
              <a:solidFill>
                <a:prstClr val="black"/>
              </a:solidFill>
            </a:endParaRPr>
          </a:p>
          <a:p>
            <a:pPr algn="just"/>
            <a:r>
              <a:rPr lang="en-US" sz="2200" dirty="0" smtClean="0">
                <a:solidFill>
                  <a:prstClr val="black"/>
                </a:solidFill>
              </a:rPr>
              <a:t>The </a:t>
            </a:r>
            <a:r>
              <a:rPr lang="en-US" sz="2200" dirty="0">
                <a:solidFill>
                  <a:prstClr val="black"/>
                </a:solidFill>
              </a:rPr>
              <a:t>activity of the drug is measured in international units (IU). The international unit of vitamin D is 0.025 µg or 0.000025 mg of chemically pure crystalline vitamin D.</a:t>
            </a: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0339" y="1249145"/>
            <a:ext cx="3600400" cy="360040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350145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Ref idx="1002">
        <a:schemeClr val="bg1"/>
      </p:bgRef>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57202"/>
            <a:ext cx="628650" cy="543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32" y="277215"/>
            <a:ext cx="8470651" cy="584775"/>
          </a:xfrm>
          <a:prstGeom prst="rect">
            <a:avLst/>
          </a:prstGeom>
        </p:spPr>
        <p:txBody>
          <a:bodyPr wrap="square">
            <a:spAutoFit/>
          </a:bodyPr>
          <a:lstStyle/>
          <a:p>
            <a:pPr algn="ctr"/>
            <a:r>
              <a:rPr lang="en-US" sz="3200" b="1" dirty="0" err="1" smtClean="0">
                <a:solidFill>
                  <a:srgbClr val="0070C0"/>
                </a:solidFill>
              </a:rPr>
              <a:t>Calcyferols</a:t>
            </a:r>
            <a:r>
              <a:rPr lang="en-US" sz="3200" b="1" dirty="0" smtClean="0">
                <a:solidFill>
                  <a:srgbClr val="0070C0"/>
                </a:solidFill>
              </a:rPr>
              <a:t> (Vitamin D)</a:t>
            </a:r>
            <a:endParaRPr lang="en-US" sz="3200" b="1" dirty="0">
              <a:solidFill>
                <a:srgbClr val="0070C0"/>
              </a:solidFill>
            </a:endParaRPr>
          </a:p>
        </p:txBody>
      </p:sp>
      <p:sp>
        <p:nvSpPr>
          <p:cNvPr id="9" name="Номер слайда 8"/>
          <p:cNvSpPr>
            <a:spLocks noGrp="1"/>
          </p:cNvSpPr>
          <p:nvPr>
            <p:ph type="sldNum" sz="quarter" idx="12"/>
          </p:nvPr>
        </p:nvSpPr>
        <p:spPr>
          <a:xfrm>
            <a:off x="8532443" y="5433550"/>
            <a:ext cx="573161" cy="304271"/>
          </a:xfrm>
        </p:spPr>
        <p:txBody>
          <a:bodyPr/>
          <a:lstStyle/>
          <a:p>
            <a:fld id="{E4BF139B-3B4E-4221-95DA-59CA7323F185}" type="slidenum">
              <a:rPr lang="ru-RU" smtClean="0">
                <a:solidFill>
                  <a:prstClr val="black"/>
                </a:solidFill>
              </a:rPr>
              <a:pPr/>
              <a:t>35</a:t>
            </a:fld>
            <a:endParaRPr lang="ru-RU">
              <a:solidFill>
                <a:prstClr val="black"/>
              </a:solidFill>
            </a:endParaRPr>
          </a:p>
        </p:txBody>
      </p:sp>
      <p:sp>
        <p:nvSpPr>
          <p:cNvPr id="6" name="Rectangle 4"/>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solidFill>
                <a:prstClr val="black"/>
              </a:solidFill>
            </a:endParaRPr>
          </a:p>
        </p:txBody>
      </p:sp>
      <p:sp>
        <p:nvSpPr>
          <p:cNvPr id="10" name="Прямоугольник 9"/>
          <p:cNvSpPr/>
          <p:nvPr/>
        </p:nvSpPr>
        <p:spPr>
          <a:xfrm>
            <a:off x="539552" y="757268"/>
            <a:ext cx="1152431" cy="461665"/>
          </a:xfrm>
          <a:prstGeom prst="rect">
            <a:avLst/>
          </a:prstGeom>
        </p:spPr>
        <p:txBody>
          <a:bodyPr wrap="none">
            <a:spAutoFit/>
          </a:bodyPr>
          <a:lstStyle/>
          <a:p>
            <a:r>
              <a:rPr lang="en-US" sz="2400" b="1" dirty="0" smtClean="0">
                <a:solidFill>
                  <a:srgbClr val="C00000"/>
                </a:solidFill>
              </a:rPr>
              <a:t>Storage</a:t>
            </a:r>
            <a:endParaRPr lang="en-US" sz="2400" b="1" dirty="0">
              <a:solidFill>
                <a:srgbClr val="C00000"/>
              </a:solidFill>
            </a:endParaRPr>
          </a:p>
        </p:txBody>
      </p:sp>
      <p:sp>
        <p:nvSpPr>
          <p:cNvPr id="15" name="Прямоугольник 14"/>
          <p:cNvSpPr/>
          <p:nvPr/>
        </p:nvSpPr>
        <p:spPr>
          <a:xfrm>
            <a:off x="539552" y="2569468"/>
            <a:ext cx="1710725" cy="461665"/>
          </a:xfrm>
          <a:prstGeom prst="rect">
            <a:avLst/>
          </a:prstGeom>
        </p:spPr>
        <p:txBody>
          <a:bodyPr wrap="none">
            <a:spAutoFit/>
          </a:bodyPr>
          <a:lstStyle/>
          <a:p>
            <a:r>
              <a:rPr lang="en-US" sz="2400" b="1" dirty="0">
                <a:solidFill>
                  <a:srgbClr val="C00000"/>
                </a:solidFill>
              </a:rPr>
              <a:t>Medical use</a:t>
            </a:r>
            <a:endParaRPr lang="ru-RU" sz="2400" b="1" dirty="0">
              <a:solidFill>
                <a:srgbClr val="C00000"/>
              </a:solidFill>
            </a:endParaRPr>
          </a:p>
        </p:txBody>
      </p:sp>
      <p:sp>
        <p:nvSpPr>
          <p:cNvPr id="7" name="Прямоугольник 6"/>
          <p:cNvSpPr/>
          <p:nvPr/>
        </p:nvSpPr>
        <p:spPr>
          <a:xfrm>
            <a:off x="251520" y="1129308"/>
            <a:ext cx="6480720" cy="1446550"/>
          </a:xfrm>
          <a:prstGeom prst="rect">
            <a:avLst/>
          </a:prstGeom>
        </p:spPr>
        <p:txBody>
          <a:bodyPr wrap="square">
            <a:spAutoFit/>
          </a:bodyPr>
          <a:lstStyle/>
          <a:p>
            <a:pPr algn="just"/>
            <a:r>
              <a:rPr lang="en-US" sz="2200" dirty="0">
                <a:solidFill>
                  <a:prstClr val="black"/>
                </a:solidFill>
              </a:rPr>
              <a:t>Vitamin D in all its dosage forms should be stored according to List B, in geometrically closed, up to the top filled orange glass vials, in a dry place, protected from light, at a temperature not exceeding 10 ºC.</a:t>
            </a:r>
            <a:endParaRPr lang="ru-RU" sz="2200" dirty="0">
              <a:solidFill>
                <a:prstClr val="black"/>
              </a:solidFill>
            </a:endParaRPr>
          </a:p>
        </p:txBody>
      </p:sp>
      <p:sp>
        <p:nvSpPr>
          <p:cNvPr id="11" name="Прямоугольник 10"/>
          <p:cNvSpPr/>
          <p:nvPr/>
        </p:nvSpPr>
        <p:spPr>
          <a:xfrm>
            <a:off x="251520" y="2929508"/>
            <a:ext cx="6480720" cy="2616101"/>
          </a:xfrm>
          <a:prstGeom prst="rect">
            <a:avLst/>
          </a:prstGeom>
        </p:spPr>
        <p:txBody>
          <a:bodyPr wrap="square">
            <a:spAutoFit/>
          </a:bodyPr>
          <a:lstStyle/>
          <a:p>
            <a:pPr algn="just">
              <a:spcAft>
                <a:spcPts val="600"/>
              </a:spcAft>
            </a:pPr>
            <a:r>
              <a:rPr lang="en-US" sz="2200" dirty="0" smtClean="0">
                <a:solidFill>
                  <a:prstClr val="black"/>
                </a:solidFill>
              </a:rPr>
              <a:t>Vitamin </a:t>
            </a:r>
            <a:r>
              <a:rPr lang="en-US" sz="2200" dirty="0">
                <a:solidFill>
                  <a:prstClr val="black"/>
                </a:solidFill>
              </a:rPr>
              <a:t>D is a specific remedy against rickets.</a:t>
            </a:r>
          </a:p>
          <a:p>
            <a:pPr algn="just">
              <a:spcAft>
                <a:spcPts val="600"/>
              </a:spcAft>
            </a:pPr>
            <a:r>
              <a:rPr lang="en-US" sz="2200" dirty="0">
                <a:solidFill>
                  <a:prstClr val="black"/>
                </a:solidFill>
              </a:rPr>
              <a:t>In addition to its main purpose as an anti-rachitic agent, vitamin D is effective for the prevention and treatment of all forms of lupus of the skin and diseases of the mucous membranes. </a:t>
            </a:r>
            <a:endParaRPr lang="en-US" sz="2200" dirty="0" smtClean="0">
              <a:solidFill>
                <a:prstClr val="black"/>
              </a:solidFill>
            </a:endParaRPr>
          </a:p>
          <a:p>
            <a:pPr algn="just">
              <a:spcAft>
                <a:spcPts val="600"/>
              </a:spcAft>
            </a:pPr>
            <a:r>
              <a:rPr lang="en-US" sz="2200" dirty="0" smtClean="0">
                <a:solidFill>
                  <a:prstClr val="black"/>
                </a:solidFill>
              </a:rPr>
              <a:t>In </a:t>
            </a:r>
            <a:r>
              <a:rPr lang="en-US" sz="2200" dirty="0">
                <a:solidFill>
                  <a:prstClr val="black"/>
                </a:solidFill>
              </a:rPr>
              <a:t>addition, vitamin D is used in some forms of tuberculosis.</a:t>
            </a:r>
          </a:p>
        </p:txBody>
      </p:sp>
      <p:pic>
        <p:nvPicPr>
          <p:cNvPr id="3379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6307" r="16748"/>
          <a:stretch/>
        </p:blipFill>
        <p:spPr bwMode="auto">
          <a:xfrm>
            <a:off x="6852016" y="1405508"/>
            <a:ext cx="2040467" cy="304800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001617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57202"/>
            <a:ext cx="628650" cy="543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32" y="277215"/>
            <a:ext cx="8470651" cy="584775"/>
          </a:xfrm>
          <a:prstGeom prst="rect">
            <a:avLst/>
          </a:prstGeom>
        </p:spPr>
        <p:txBody>
          <a:bodyPr wrap="square">
            <a:spAutoFit/>
          </a:bodyPr>
          <a:lstStyle/>
          <a:p>
            <a:pPr algn="ctr"/>
            <a:r>
              <a:rPr lang="en-US" sz="3200" b="1" dirty="0" err="1" smtClean="0">
                <a:solidFill>
                  <a:srgbClr val="0070C0"/>
                </a:solidFill>
              </a:rPr>
              <a:t>Pterin</a:t>
            </a:r>
            <a:r>
              <a:rPr lang="en-US" sz="3200" b="1" dirty="0" smtClean="0">
                <a:solidFill>
                  <a:srgbClr val="0070C0"/>
                </a:solidFill>
              </a:rPr>
              <a:t> Vitamins</a:t>
            </a:r>
            <a:r>
              <a:rPr lang="ru-RU" sz="3200" b="1" dirty="0" smtClean="0">
                <a:solidFill>
                  <a:srgbClr val="0070C0"/>
                </a:solidFill>
              </a:rPr>
              <a:t>. </a:t>
            </a:r>
            <a:r>
              <a:rPr lang="en-US" sz="3200" b="1" dirty="0" smtClean="0">
                <a:solidFill>
                  <a:srgbClr val="0070C0"/>
                </a:solidFill>
              </a:rPr>
              <a:t>Folic acid</a:t>
            </a:r>
          </a:p>
        </p:txBody>
      </p:sp>
      <p:sp>
        <p:nvSpPr>
          <p:cNvPr id="9" name="Номер слайда 8"/>
          <p:cNvSpPr>
            <a:spLocks noGrp="1"/>
          </p:cNvSpPr>
          <p:nvPr>
            <p:ph type="sldNum" sz="quarter" idx="12"/>
          </p:nvPr>
        </p:nvSpPr>
        <p:spPr>
          <a:xfrm>
            <a:off x="8532443" y="5433550"/>
            <a:ext cx="573161" cy="304271"/>
          </a:xfrm>
        </p:spPr>
        <p:txBody>
          <a:bodyPr/>
          <a:lstStyle/>
          <a:p>
            <a:fld id="{E4BF139B-3B4E-4221-95DA-59CA7323F185}" type="slidenum">
              <a:rPr lang="ru-RU" smtClean="0"/>
              <a:t>36</a:t>
            </a:fld>
            <a:endParaRPr lang="ru-RU"/>
          </a:p>
        </p:txBody>
      </p:sp>
      <p:sp>
        <p:nvSpPr>
          <p:cNvPr id="10" name="Прямоугольник 9"/>
          <p:cNvSpPr/>
          <p:nvPr/>
        </p:nvSpPr>
        <p:spPr>
          <a:xfrm>
            <a:off x="539552" y="757268"/>
            <a:ext cx="2774286" cy="461665"/>
          </a:xfrm>
          <a:prstGeom prst="rect">
            <a:avLst/>
          </a:prstGeom>
        </p:spPr>
        <p:txBody>
          <a:bodyPr wrap="none">
            <a:spAutoFit/>
          </a:bodyPr>
          <a:lstStyle/>
          <a:p>
            <a:r>
              <a:rPr lang="en-US" sz="2400" b="1" dirty="0" smtClean="0">
                <a:solidFill>
                  <a:srgbClr val="C00000"/>
                </a:solidFill>
              </a:rPr>
              <a:t>History of discovery</a:t>
            </a:r>
            <a:endParaRPr lang="ru-RU" sz="2400" b="1" dirty="0">
              <a:solidFill>
                <a:srgbClr val="C00000"/>
              </a:solidFill>
            </a:endParaRPr>
          </a:p>
        </p:txBody>
      </p:sp>
      <p:pic>
        <p:nvPicPr>
          <p:cNvPr id="11" name="Picture 2" descr="https://pbs.twimg.com/media/FB4uAlhWYAk4ly_.jpg"/>
          <p:cNvPicPr>
            <a:picLocks noChangeAspect="1" noChangeArrowheads="1"/>
          </p:cNvPicPr>
          <p:nvPr/>
        </p:nvPicPr>
        <p:blipFill>
          <a:blip r:embed="rId3" cstate="print"/>
          <a:srcRect/>
          <a:stretch>
            <a:fillRect/>
          </a:stretch>
        </p:blipFill>
        <p:spPr bwMode="auto">
          <a:xfrm>
            <a:off x="251523" y="1148043"/>
            <a:ext cx="4280623" cy="1872219"/>
          </a:xfrm>
          <a:prstGeom prst="rect">
            <a:avLst/>
          </a:prstGeom>
          <a:noFill/>
          <a:ln>
            <a:noFill/>
          </a:ln>
          <a:effectLst>
            <a:outerShdw blurRad="152400" dist="190500" dir="2700000" algn="ctr" rotWithShape="0">
              <a:schemeClr val="tx1">
                <a:alpha val="40000"/>
              </a:schemeClr>
            </a:outerShdw>
          </a:effectLst>
        </p:spPr>
      </p:pic>
      <p:pic>
        <p:nvPicPr>
          <p:cNvPr id="12" name="Picture 4" descr="https://gb4miass74.ru/wp-content/uploads/ljusi-uills-lucy-wills.jpg"/>
          <p:cNvPicPr>
            <a:picLocks noChangeAspect="1" noChangeArrowheads="1"/>
          </p:cNvPicPr>
          <p:nvPr/>
        </p:nvPicPr>
        <p:blipFill>
          <a:blip r:embed="rId4" cstate="print"/>
          <a:srcRect l="47141"/>
          <a:stretch>
            <a:fillRect/>
          </a:stretch>
        </p:blipFill>
        <p:spPr bwMode="auto">
          <a:xfrm>
            <a:off x="6792958" y="1141988"/>
            <a:ext cx="2099524" cy="2198689"/>
          </a:xfrm>
          <a:prstGeom prst="rect">
            <a:avLst/>
          </a:prstGeom>
          <a:noFill/>
          <a:ln>
            <a:noFill/>
          </a:ln>
          <a:effectLst>
            <a:outerShdw blurRad="152400" dist="190500" dir="2700000" algn="ctr" rotWithShape="0">
              <a:schemeClr val="tx1">
                <a:alpha val="40000"/>
              </a:schemeClr>
            </a:outerShdw>
          </a:effec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5363" y="3340677"/>
            <a:ext cx="3303587" cy="1915583"/>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971600" y="3037520"/>
            <a:ext cx="1600118" cy="369332"/>
          </a:xfrm>
          <a:prstGeom prst="rect">
            <a:avLst/>
          </a:prstGeom>
        </p:spPr>
        <p:txBody>
          <a:bodyPr wrap="none">
            <a:spAutoFit/>
          </a:bodyPr>
          <a:lstStyle/>
          <a:p>
            <a:r>
              <a:rPr lang="en-US" dirty="0" smtClean="0"/>
              <a:t>Viktor </a:t>
            </a:r>
            <a:r>
              <a:rPr lang="en-US" dirty="0" err="1" smtClean="0"/>
              <a:t>Efremov</a:t>
            </a:r>
            <a:r>
              <a:rPr lang="en-US" dirty="0" smtClean="0"/>
              <a:t> </a:t>
            </a:r>
            <a:endParaRPr lang="ru-RU" dirty="0"/>
          </a:p>
        </p:txBody>
      </p:sp>
      <p:sp>
        <p:nvSpPr>
          <p:cNvPr id="6" name="Прямоугольник 5"/>
          <p:cNvSpPr/>
          <p:nvPr/>
        </p:nvSpPr>
        <p:spPr>
          <a:xfrm>
            <a:off x="7290882" y="3337553"/>
            <a:ext cx="1169551" cy="369332"/>
          </a:xfrm>
          <a:prstGeom prst="rect">
            <a:avLst/>
          </a:prstGeom>
        </p:spPr>
        <p:txBody>
          <a:bodyPr wrap="none">
            <a:spAutoFit/>
          </a:bodyPr>
          <a:lstStyle/>
          <a:p>
            <a:r>
              <a:rPr lang="en-US" dirty="0" smtClean="0"/>
              <a:t>Lucy Wills </a:t>
            </a:r>
            <a:endParaRPr lang="ru-RU" dirty="0"/>
          </a:p>
        </p:txBody>
      </p:sp>
      <p:sp>
        <p:nvSpPr>
          <p:cNvPr id="8" name="Прямоугольник 7"/>
          <p:cNvSpPr/>
          <p:nvPr/>
        </p:nvSpPr>
        <p:spPr>
          <a:xfrm>
            <a:off x="3573073" y="5257767"/>
            <a:ext cx="1997855" cy="369332"/>
          </a:xfrm>
          <a:prstGeom prst="rect">
            <a:avLst/>
          </a:prstGeom>
        </p:spPr>
        <p:txBody>
          <a:bodyPr wrap="none">
            <a:spAutoFit/>
          </a:bodyPr>
          <a:lstStyle/>
          <a:p>
            <a:r>
              <a:rPr lang="en-US" dirty="0" smtClean="0"/>
              <a:t>Raphael </a:t>
            </a:r>
            <a:r>
              <a:rPr lang="en-US" dirty="0" err="1" smtClean="0"/>
              <a:t>Stockstead</a:t>
            </a:r>
            <a:endParaRPr lang="ru-RU" dirty="0"/>
          </a:p>
        </p:txBody>
      </p:sp>
    </p:spTree>
    <p:extLst>
      <p:ext uri="{BB962C8B-B14F-4D97-AF65-F5344CB8AC3E}">
        <p14:creationId xmlns:p14="http://schemas.microsoft.com/office/powerpoint/2010/main" val="31825507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57202"/>
            <a:ext cx="628650" cy="543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32" y="277215"/>
            <a:ext cx="8470651" cy="584775"/>
          </a:xfrm>
          <a:prstGeom prst="rect">
            <a:avLst/>
          </a:prstGeom>
        </p:spPr>
        <p:txBody>
          <a:bodyPr wrap="square">
            <a:spAutoFit/>
          </a:bodyPr>
          <a:lstStyle/>
          <a:p>
            <a:pPr algn="ctr"/>
            <a:r>
              <a:rPr lang="en-US" sz="3200" b="1" dirty="0" err="1" smtClean="0">
                <a:solidFill>
                  <a:srgbClr val="0070C0"/>
                </a:solidFill>
              </a:rPr>
              <a:t>Pterin</a:t>
            </a:r>
            <a:r>
              <a:rPr lang="en-US" sz="3200" b="1" dirty="0" smtClean="0">
                <a:solidFill>
                  <a:srgbClr val="0070C0"/>
                </a:solidFill>
              </a:rPr>
              <a:t> Vitamins</a:t>
            </a:r>
            <a:r>
              <a:rPr lang="ru-RU" sz="3200" b="1" dirty="0" smtClean="0">
                <a:solidFill>
                  <a:srgbClr val="0070C0"/>
                </a:solidFill>
              </a:rPr>
              <a:t>. </a:t>
            </a:r>
            <a:r>
              <a:rPr lang="en-US" sz="3200" b="1" dirty="0" smtClean="0">
                <a:solidFill>
                  <a:srgbClr val="0070C0"/>
                </a:solidFill>
              </a:rPr>
              <a:t>Folic acid</a:t>
            </a:r>
          </a:p>
        </p:txBody>
      </p:sp>
      <p:sp>
        <p:nvSpPr>
          <p:cNvPr id="9" name="Номер слайда 8"/>
          <p:cNvSpPr>
            <a:spLocks noGrp="1"/>
          </p:cNvSpPr>
          <p:nvPr>
            <p:ph type="sldNum" sz="quarter" idx="12"/>
          </p:nvPr>
        </p:nvSpPr>
        <p:spPr>
          <a:xfrm>
            <a:off x="8532443" y="5433550"/>
            <a:ext cx="573161" cy="304271"/>
          </a:xfrm>
        </p:spPr>
        <p:txBody>
          <a:bodyPr/>
          <a:lstStyle/>
          <a:p>
            <a:fld id="{E4BF139B-3B4E-4221-95DA-59CA7323F185}" type="slidenum">
              <a:rPr lang="ru-RU" smtClean="0"/>
              <a:t>37</a:t>
            </a:fld>
            <a:endParaRPr lang="ru-RU"/>
          </a:p>
        </p:txBody>
      </p:sp>
      <p:sp>
        <p:nvSpPr>
          <p:cNvPr id="10" name="Прямоугольник 9"/>
          <p:cNvSpPr/>
          <p:nvPr/>
        </p:nvSpPr>
        <p:spPr>
          <a:xfrm>
            <a:off x="539553" y="757268"/>
            <a:ext cx="1288879" cy="461665"/>
          </a:xfrm>
          <a:prstGeom prst="rect">
            <a:avLst/>
          </a:prstGeom>
        </p:spPr>
        <p:txBody>
          <a:bodyPr wrap="none">
            <a:spAutoFit/>
          </a:bodyPr>
          <a:lstStyle/>
          <a:p>
            <a:r>
              <a:rPr lang="en-US" sz="2400" b="1" dirty="0" smtClean="0">
                <a:solidFill>
                  <a:srgbClr val="C00000"/>
                </a:solidFill>
              </a:rPr>
              <a:t>Structure</a:t>
            </a:r>
            <a:endParaRPr lang="ru-RU" sz="2400" b="1" dirty="0">
              <a:solidFill>
                <a:srgbClr val="C00000"/>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8838" y="1057300"/>
            <a:ext cx="5185451" cy="1165386"/>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2437454"/>
            <a:ext cx="6656306" cy="2919243"/>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478919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57202"/>
            <a:ext cx="628650" cy="543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32" y="277215"/>
            <a:ext cx="8470651" cy="584775"/>
          </a:xfrm>
          <a:prstGeom prst="rect">
            <a:avLst/>
          </a:prstGeom>
        </p:spPr>
        <p:txBody>
          <a:bodyPr wrap="square">
            <a:spAutoFit/>
          </a:bodyPr>
          <a:lstStyle/>
          <a:p>
            <a:pPr algn="ctr"/>
            <a:r>
              <a:rPr lang="en-US" sz="3200" b="1" dirty="0" err="1" smtClean="0">
                <a:solidFill>
                  <a:srgbClr val="0070C0"/>
                </a:solidFill>
              </a:rPr>
              <a:t>Pterin</a:t>
            </a:r>
            <a:r>
              <a:rPr lang="en-US" sz="3200" b="1" dirty="0" smtClean="0">
                <a:solidFill>
                  <a:srgbClr val="0070C0"/>
                </a:solidFill>
              </a:rPr>
              <a:t> Vitamins</a:t>
            </a:r>
            <a:r>
              <a:rPr lang="ru-RU" sz="3200" b="1" dirty="0" smtClean="0">
                <a:solidFill>
                  <a:srgbClr val="0070C0"/>
                </a:solidFill>
              </a:rPr>
              <a:t>. </a:t>
            </a:r>
            <a:r>
              <a:rPr lang="en-US" sz="3200" b="1" dirty="0" smtClean="0">
                <a:solidFill>
                  <a:srgbClr val="0070C0"/>
                </a:solidFill>
              </a:rPr>
              <a:t>Folic acid</a:t>
            </a:r>
          </a:p>
        </p:txBody>
      </p:sp>
      <p:sp>
        <p:nvSpPr>
          <p:cNvPr id="9" name="Номер слайда 8"/>
          <p:cNvSpPr>
            <a:spLocks noGrp="1"/>
          </p:cNvSpPr>
          <p:nvPr>
            <p:ph type="sldNum" sz="quarter" idx="12"/>
          </p:nvPr>
        </p:nvSpPr>
        <p:spPr>
          <a:xfrm>
            <a:off x="8532443" y="5433550"/>
            <a:ext cx="573161" cy="304271"/>
          </a:xfrm>
        </p:spPr>
        <p:txBody>
          <a:bodyPr/>
          <a:lstStyle/>
          <a:p>
            <a:fld id="{E4BF139B-3B4E-4221-95DA-59CA7323F185}" type="slidenum">
              <a:rPr lang="ru-RU" smtClean="0"/>
              <a:t>38</a:t>
            </a:fld>
            <a:endParaRPr lang="ru-RU"/>
          </a:p>
        </p:txBody>
      </p:sp>
      <p:sp>
        <p:nvSpPr>
          <p:cNvPr id="10" name="Прямоугольник 9"/>
          <p:cNvSpPr/>
          <p:nvPr/>
        </p:nvSpPr>
        <p:spPr>
          <a:xfrm>
            <a:off x="539553" y="757268"/>
            <a:ext cx="2756717" cy="461665"/>
          </a:xfrm>
          <a:prstGeom prst="rect">
            <a:avLst/>
          </a:prstGeom>
        </p:spPr>
        <p:txBody>
          <a:bodyPr wrap="none">
            <a:spAutoFit/>
          </a:bodyPr>
          <a:lstStyle/>
          <a:p>
            <a:r>
              <a:rPr lang="en-US" sz="2400" b="1" dirty="0" smtClean="0">
                <a:solidFill>
                  <a:srgbClr val="C00000"/>
                </a:solidFill>
              </a:rPr>
              <a:t>Sources of folic acid</a:t>
            </a:r>
            <a:endParaRPr lang="ru-RU" sz="2400" b="1" dirty="0">
              <a:solidFill>
                <a:srgbClr val="C00000"/>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269090"/>
            <a:ext cx="8640962" cy="410869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78786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57202"/>
            <a:ext cx="628650" cy="543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32" y="277215"/>
            <a:ext cx="8470651" cy="584775"/>
          </a:xfrm>
          <a:prstGeom prst="rect">
            <a:avLst/>
          </a:prstGeom>
        </p:spPr>
        <p:txBody>
          <a:bodyPr wrap="square">
            <a:spAutoFit/>
          </a:bodyPr>
          <a:lstStyle/>
          <a:p>
            <a:pPr algn="ctr"/>
            <a:r>
              <a:rPr lang="en-US" sz="3200" b="1" dirty="0" err="1" smtClean="0">
                <a:solidFill>
                  <a:srgbClr val="0070C0"/>
                </a:solidFill>
              </a:rPr>
              <a:t>Pterin</a:t>
            </a:r>
            <a:r>
              <a:rPr lang="en-US" sz="3200" b="1" dirty="0" smtClean="0">
                <a:solidFill>
                  <a:srgbClr val="0070C0"/>
                </a:solidFill>
              </a:rPr>
              <a:t> Vitamins</a:t>
            </a:r>
            <a:r>
              <a:rPr lang="ru-RU" sz="3200" b="1" dirty="0" smtClean="0">
                <a:solidFill>
                  <a:srgbClr val="0070C0"/>
                </a:solidFill>
              </a:rPr>
              <a:t>. </a:t>
            </a:r>
            <a:r>
              <a:rPr lang="en-US" sz="3200" b="1" dirty="0" smtClean="0">
                <a:solidFill>
                  <a:srgbClr val="0070C0"/>
                </a:solidFill>
              </a:rPr>
              <a:t>Folic acid</a:t>
            </a:r>
          </a:p>
        </p:txBody>
      </p:sp>
      <p:sp>
        <p:nvSpPr>
          <p:cNvPr id="9" name="Номер слайда 8"/>
          <p:cNvSpPr>
            <a:spLocks noGrp="1"/>
          </p:cNvSpPr>
          <p:nvPr>
            <p:ph type="sldNum" sz="quarter" idx="12"/>
          </p:nvPr>
        </p:nvSpPr>
        <p:spPr>
          <a:xfrm>
            <a:off x="8532443" y="5433550"/>
            <a:ext cx="573161" cy="304271"/>
          </a:xfrm>
        </p:spPr>
        <p:txBody>
          <a:bodyPr/>
          <a:lstStyle/>
          <a:p>
            <a:fld id="{E4BF139B-3B4E-4221-95DA-59CA7323F185}" type="slidenum">
              <a:rPr lang="ru-RU" smtClean="0"/>
              <a:t>39</a:t>
            </a:fld>
            <a:endParaRPr lang="ru-RU"/>
          </a:p>
        </p:txBody>
      </p:sp>
      <p:sp>
        <p:nvSpPr>
          <p:cNvPr id="10" name="Прямоугольник 9"/>
          <p:cNvSpPr/>
          <p:nvPr/>
        </p:nvSpPr>
        <p:spPr>
          <a:xfrm>
            <a:off x="539552" y="757268"/>
            <a:ext cx="3001976" cy="461665"/>
          </a:xfrm>
          <a:prstGeom prst="rect">
            <a:avLst/>
          </a:prstGeom>
        </p:spPr>
        <p:txBody>
          <a:bodyPr wrap="none">
            <a:spAutoFit/>
          </a:bodyPr>
          <a:lstStyle/>
          <a:p>
            <a:r>
              <a:rPr lang="en-US" sz="2400" b="1" dirty="0" smtClean="0">
                <a:solidFill>
                  <a:srgbClr val="C00000"/>
                </a:solidFill>
              </a:rPr>
              <a:t>Functions of folic acid</a:t>
            </a:r>
            <a:endParaRPr lang="ru-RU" sz="2400" b="1" dirty="0">
              <a:solidFill>
                <a:srgbClr val="C00000"/>
              </a:solidFill>
            </a:endParaRPr>
          </a:p>
        </p:txBody>
      </p:sp>
      <p:sp>
        <p:nvSpPr>
          <p:cNvPr id="2" name="Прямоугольник 1"/>
          <p:cNvSpPr/>
          <p:nvPr/>
        </p:nvSpPr>
        <p:spPr>
          <a:xfrm>
            <a:off x="251520" y="1417341"/>
            <a:ext cx="4752528" cy="2769989"/>
          </a:xfrm>
          <a:prstGeom prst="rect">
            <a:avLst/>
          </a:prstGeom>
        </p:spPr>
        <p:txBody>
          <a:bodyPr wrap="square">
            <a:spAutoFit/>
          </a:bodyPr>
          <a:lstStyle/>
          <a:p>
            <a:pPr marL="285750" indent="-285750">
              <a:spcAft>
                <a:spcPts val="600"/>
              </a:spcAft>
              <a:buFont typeface="Wingdings" panose="05000000000000000000" pitchFamily="2" charset="2"/>
              <a:buChar char="ü"/>
            </a:pPr>
            <a:r>
              <a:rPr lang="en-US" sz="2200" dirty="0" smtClean="0"/>
              <a:t>The production and maintenance of healthy new cells;</a:t>
            </a:r>
          </a:p>
          <a:p>
            <a:pPr marL="342900" indent="-342900">
              <a:spcAft>
                <a:spcPts val="600"/>
              </a:spcAft>
              <a:buFont typeface="Wingdings" panose="05000000000000000000" pitchFamily="2" charset="2"/>
              <a:buChar char="ü"/>
            </a:pPr>
            <a:r>
              <a:rPr lang="en-US" sz="2200" dirty="0" smtClean="0"/>
              <a:t>The process of DNA replication;</a:t>
            </a:r>
          </a:p>
          <a:p>
            <a:pPr marL="342900" indent="-342900">
              <a:spcAft>
                <a:spcPts val="600"/>
              </a:spcAft>
              <a:buFont typeface="Wingdings" panose="05000000000000000000" pitchFamily="2" charset="2"/>
              <a:buChar char="ü"/>
            </a:pPr>
            <a:r>
              <a:rPr lang="en-US" sz="2200" dirty="0" smtClean="0"/>
              <a:t>Cell division;</a:t>
            </a:r>
          </a:p>
          <a:p>
            <a:pPr marL="342900" indent="-342900">
              <a:spcAft>
                <a:spcPts val="600"/>
              </a:spcAft>
              <a:buFont typeface="Wingdings" panose="05000000000000000000" pitchFamily="2" charset="2"/>
              <a:buChar char="ü"/>
            </a:pPr>
            <a:r>
              <a:rPr lang="en-US" sz="2200" dirty="0" smtClean="0"/>
              <a:t>Metabolism of nucleic and amino acids;</a:t>
            </a:r>
          </a:p>
          <a:p>
            <a:pPr marL="342900" indent="-342900">
              <a:spcAft>
                <a:spcPts val="600"/>
              </a:spcAft>
              <a:buFont typeface="Wingdings" panose="05000000000000000000" pitchFamily="2" charset="2"/>
              <a:buChar char="ü"/>
            </a:pPr>
            <a:r>
              <a:rPr lang="en-US" sz="2200" dirty="0" smtClean="0"/>
              <a:t>Maturation of red blood cells.</a:t>
            </a:r>
            <a:endParaRPr lang="en-US" sz="22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6358" y="1297327"/>
            <a:ext cx="3286125" cy="2057136"/>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3764176"/>
            <a:ext cx="3384376" cy="1713608"/>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05284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57202"/>
            <a:ext cx="628650" cy="543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32" y="277215"/>
            <a:ext cx="8470651" cy="584775"/>
          </a:xfrm>
          <a:prstGeom prst="rect">
            <a:avLst/>
          </a:prstGeom>
        </p:spPr>
        <p:txBody>
          <a:bodyPr wrap="square">
            <a:spAutoFit/>
          </a:bodyPr>
          <a:lstStyle/>
          <a:p>
            <a:pPr algn="ctr"/>
            <a:r>
              <a:rPr lang="en-US" sz="3200" b="1" dirty="0" smtClean="0">
                <a:solidFill>
                  <a:srgbClr val="0070C0"/>
                </a:solidFill>
              </a:rPr>
              <a:t>Retinols (A Vitamins)</a:t>
            </a:r>
            <a:endParaRPr lang="en-US" sz="3200" b="1" dirty="0">
              <a:solidFill>
                <a:srgbClr val="0070C0"/>
              </a:solidFill>
            </a:endParaRPr>
          </a:p>
        </p:txBody>
      </p:sp>
      <p:sp>
        <p:nvSpPr>
          <p:cNvPr id="9" name="Номер слайда 8"/>
          <p:cNvSpPr>
            <a:spLocks noGrp="1"/>
          </p:cNvSpPr>
          <p:nvPr>
            <p:ph type="sldNum" sz="quarter" idx="12"/>
          </p:nvPr>
        </p:nvSpPr>
        <p:spPr>
          <a:xfrm>
            <a:off x="8532443" y="5433550"/>
            <a:ext cx="573161" cy="304271"/>
          </a:xfrm>
        </p:spPr>
        <p:txBody>
          <a:bodyPr/>
          <a:lstStyle/>
          <a:p>
            <a:fld id="{E4BF139B-3B4E-4221-95DA-59CA7323F185}" type="slidenum">
              <a:rPr lang="ru-RU" smtClean="0">
                <a:solidFill>
                  <a:prstClr val="black"/>
                </a:solidFill>
              </a:rPr>
              <a:pPr/>
              <a:t>4</a:t>
            </a:fld>
            <a:endParaRPr lang="ru-RU">
              <a:solidFill>
                <a:prstClr val="black"/>
              </a:solidFill>
            </a:endParaRPr>
          </a:p>
        </p:txBody>
      </p:sp>
      <p:sp>
        <p:nvSpPr>
          <p:cNvPr id="6" name="Rectangle 4"/>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solidFill>
                <a:prstClr val="black"/>
              </a:solidFill>
            </a:endParaRPr>
          </a:p>
        </p:txBody>
      </p:sp>
      <p:sp>
        <p:nvSpPr>
          <p:cNvPr id="10" name="Прямоугольник 9"/>
          <p:cNvSpPr/>
          <p:nvPr/>
        </p:nvSpPr>
        <p:spPr>
          <a:xfrm>
            <a:off x="539553" y="757268"/>
            <a:ext cx="1455848" cy="461665"/>
          </a:xfrm>
          <a:prstGeom prst="rect">
            <a:avLst/>
          </a:prstGeom>
        </p:spPr>
        <p:txBody>
          <a:bodyPr wrap="none">
            <a:spAutoFit/>
          </a:bodyPr>
          <a:lstStyle/>
          <a:p>
            <a:r>
              <a:rPr lang="en-US" sz="2400" b="1" dirty="0" smtClean="0">
                <a:solidFill>
                  <a:srgbClr val="C00000"/>
                </a:solidFill>
              </a:rPr>
              <a:t>Carotenes</a:t>
            </a:r>
            <a:endParaRPr lang="ru-RU" sz="2400" b="1" dirty="0">
              <a:solidFill>
                <a:srgbClr val="C00000"/>
              </a:solidFill>
            </a:endParaRPr>
          </a:p>
        </p:txBody>
      </p:sp>
      <p:pic>
        <p:nvPicPr>
          <p:cNvPr id="8" name="Рисунок 7"/>
          <p:cNvPicPr/>
          <p:nvPr/>
        </p:nvPicPr>
        <p:blipFill>
          <a:blip r:embed="rId3"/>
          <a:stretch>
            <a:fillRect/>
          </a:stretch>
        </p:blipFill>
        <p:spPr>
          <a:xfrm>
            <a:off x="827584" y="1504950"/>
            <a:ext cx="7488832" cy="3944838"/>
          </a:xfrm>
          <a:prstGeom prst="rect">
            <a:avLst/>
          </a:prstGeom>
          <a:noFill/>
          <a:ln>
            <a:noFill/>
          </a:ln>
          <a:effectLst>
            <a:outerShdw blurRad="152400" dist="190500" dir="2700000" algn="ctr" rotWithShape="0">
              <a:schemeClr val="tx1">
                <a:alpha val="40000"/>
              </a:schemeClr>
            </a:outerShdw>
          </a:effectLst>
        </p:spPr>
      </p:pic>
    </p:spTree>
    <p:extLst>
      <p:ext uri="{BB962C8B-B14F-4D97-AF65-F5344CB8AC3E}">
        <p14:creationId xmlns:p14="http://schemas.microsoft.com/office/powerpoint/2010/main" val="119172887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57202"/>
            <a:ext cx="628650" cy="543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32" y="277215"/>
            <a:ext cx="8470651" cy="584775"/>
          </a:xfrm>
          <a:prstGeom prst="rect">
            <a:avLst/>
          </a:prstGeom>
        </p:spPr>
        <p:txBody>
          <a:bodyPr wrap="square">
            <a:spAutoFit/>
          </a:bodyPr>
          <a:lstStyle/>
          <a:p>
            <a:pPr algn="ctr"/>
            <a:r>
              <a:rPr lang="en-US" sz="3200" b="1" dirty="0" err="1" smtClean="0">
                <a:solidFill>
                  <a:srgbClr val="0070C0"/>
                </a:solidFill>
              </a:rPr>
              <a:t>Pterin</a:t>
            </a:r>
            <a:r>
              <a:rPr lang="en-US" sz="3200" b="1" dirty="0" smtClean="0">
                <a:solidFill>
                  <a:srgbClr val="0070C0"/>
                </a:solidFill>
              </a:rPr>
              <a:t> Vitamins</a:t>
            </a:r>
            <a:r>
              <a:rPr lang="ru-RU" sz="3200" b="1" dirty="0" smtClean="0">
                <a:solidFill>
                  <a:srgbClr val="0070C0"/>
                </a:solidFill>
              </a:rPr>
              <a:t>. </a:t>
            </a:r>
            <a:r>
              <a:rPr lang="en-US" sz="3200" b="1" dirty="0" smtClean="0">
                <a:solidFill>
                  <a:srgbClr val="0070C0"/>
                </a:solidFill>
              </a:rPr>
              <a:t>Folic acid</a:t>
            </a:r>
          </a:p>
        </p:txBody>
      </p:sp>
      <p:sp>
        <p:nvSpPr>
          <p:cNvPr id="9" name="Номер слайда 8"/>
          <p:cNvSpPr>
            <a:spLocks noGrp="1"/>
          </p:cNvSpPr>
          <p:nvPr>
            <p:ph type="sldNum" sz="quarter" idx="12"/>
          </p:nvPr>
        </p:nvSpPr>
        <p:spPr>
          <a:xfrm>
            <a:off x="8532443" y="5433550"/>
            <a:ext cx="573161" cy="304271"/>
          </a:xfrm>
        </p:spPr>
        <p:txBody>
          <a:bodyPr/>
          <a:lstStyle/>
          <a:p>
            <a:fld id="{E4BF139B-3B4E-4221-95DA-59CA7323F185}" type="slidenum">
              <a:rPr lang="ru-RU" smtClean="0"/>
              <a:t>40</a:t>
            </a:fld>
            <a:endParaRPr lang="ru-RU"/>
          </a:p>
        </p:txBody>
      </p:sp>
      <p:sp>
        <p:nvSpPr>
          <p:cNvPr id="10" name="Прямоугольник 9"/>
          <p:cNvSpPr/>
          <p:nvPr/>
        </p:nvSpPr>
        <p:spPr>
          <a:xfrm>
            <a:off x="539552" y="757268"/>
            <a:ext cx="2341154" cy="461665"/>
          </a:xfrm>
          <a:prstGeom prst="rect">
            <a:avLst/>
          </a:prstGeom>
        </p:spPr>
        <p:txBody>
          <a:bodyPr wrap="none">
            <a:spAutoFit/>
          </a:bodyPr>
          <a:lstStyle/>
          <a:p>
            <a:r>
              <a:rPr lang="en-US" sz="2400" b="1" dirty="0" err="1" smtClean="0">
                <a:solidFill>
                  <a:srgbClr val="C00000"/>
                </a:solidFill>
              </a:rPr>
              <a:t>Hypovitaminosis</a:t>
            </a:r>
            <a:endParaRPr lang="ru-RU" sz="2400" b="1" dirty="0">
              <a:solidFill>
                <a:srgbClr val="C00000"/>
              </a:solidFill>
            </a:endParaRPr>
          </a:p>
        </p:txBody>
      </p:sp>
      <p:sp>
        <p:nvSpPr>
          <p:cNvPr id="2" name="Прямоугольник 1"/>
          <p:cNvSpPr/>
          <p:nvPr/>
        </p:nvSpPr>
        <p:spPr>
          <a:xfrm>
            <a:off x="251520" y="1177314"/>
            <a:ext cx="3744416" cy="2092881"/>
          </a:xfrm>
          <a:prstGeom prst="rect">
            <a:avLst/>
          </a:prstGeom>
        </p:spPr>
        <p:txBody>
          <a:bodyPr wrap="square">
            <a:spAutoFit/>
          </a:bodyPr>
          <a:lstStyle/>
          <a:p>
            <a:pPr marL="285750" indent="-285750">
              <a:spcAft>
                <a:spcPts val="600"/>
              </a:spcAft>
              <a:buFont typeface="Wingdings" panose="05000000000000000000" pitchFamily="2" charset="2"/>
              <a:buChar char="ü"/>
            </a:pPr>
            <a:r>
              <a:rPr lang="en-US" sz="2200" dirty="0" smtClean="0"/>
              <a:t>anemia,</a:t>
            </a:r>
          </a:p>
          <a:p>
            <a:pPr marL="285750" indent="-285750">
              <a:spcAft>
                <a:spcPts val="600"/>
              </a:spcAft>
              <a:buFont typeface="Wingdings" panose="05000000000000000000" pitchFamily="2" charset="2"/>
              <a:buChar char="ü"/>
            </a:pPr>
            <a:r>
              <a:rPr lang="en-US" sz="2200" dirty="0" smtClean="0"/>
              <a:t>fatigue, </a:t>
            </a:r>
          </a:p>
          <a:p>
            <a:pPr marL="285750" indent="-285750">
              <a:spcAft>
                <a:spcPts val="600"/>
              </a:spcAft>
              <a:buFont typeface="Wingdings" panose="05000000000000000000" pitchFamily="2" charset="2"/>
              <a:buChar char="ü"/>
            </a:pPr>
            <a:r>
              <a:rPr lang="en-US" sz="2200" dirty="0" smtClean="0"/>
              <a:t>irritability, </a:t>
            </a:r>
          </a:p>
          <a:p>
            <a:pPr marL="285750" indent="-285750">
              <a:spcAft>
                <a:spcPts val="600"/>
              </a:spcAft>
              <a:buFont typeface="Wingdings" panose="05000000000000000000" pitchFamily="2" charset="2"/>
              <a:buChar char="ü"/>
            </a:pPr>
            <a:r>
              <a:rPr lang="en-US" sz="2200" dirty="0" smtClean="0"/>
              <a:t>loss of appetite</a:t>
            </a:r>
          </a:p>
          <a:p>
            <a:pPr marL="285750" indent="-285750">
              <a:spcAft>
                <a:spcPts val="600"/>
              </a:spcAft>
              <a:buFont typeface="Wingdings" panose="05000000000000000000" pitchFamily="2" charset="2"/>
              <a:buChar char="ü"/>
            </a:pPr>
            <a:r>
              <a:rPr lang="en-US" sz="2200" dirty="0" smtClean="0"/>
              <a:t>various psychiatric symptoms</a:t>
            </a:r>
          </a:p>
        </p:txBody>
      </p:sp>
      <p:sp>
        <p:nvSpPr>
          <p:cNvPr id="11" name="Прямоугольник 10"/>
          <p:cNvSpPr/>
          <p:nvPr/>
        </p:nvSpPr>
        <p:spPr>
          <a:xfrm>
            <a:off x="6119279" y="757267"/>
            <a:ext cx="2436629" cy="461665"/>
          </a:xfrm>
          <a:prstGeom prst="rect">
            <a:avLst/>
          </a:prstGeom>
        </p:spPr>
        <p:txBody>
          <a:bodyPr wrap="none">
            <a:spAutoFit/>
          </a:bodyPr>
          <a:lstStyle/>
          <a:p>
            <a:r>
              <a:rPr lang="en-US" sz="2400" b="1" dirty="0" err="1" smtClean="0">
                <a:solidFill>
                  <a:srgbClr val="C00000"/>
                </a:solidFill>
              </a:rPr>
              <a:t>Hypervitaminosis</a:t>
            </a:r>
            <a:endParaRPr lang="ru-RU" sz="2400" b="1" dirty="0">
              <a:solidFill>
                <a:srgbClr val="C00000"/>
              </a:solidFill>
            </a:endParaRPr>
          </a:p>
        </p:txBody>
      </p:sp>
      <p:sp>
        <p:nvSpPr>
          <p:cNvPr id="3" name="Прямоугольник 2"/>
          <p:cNvSpPr/>
          <p:nvPr/>
        </p:nvSpPr>
        <p:spPr>
          <a:xfrm>
            <a:off x="5292081" y="1177314"/>
            <a:ext cx="3600401" cy="1523494"/>
          </a:xfrm>
          <a:prstGeom prst="rect">
            <a:avLst/>
          </a:prstGeom>
        </p:spPr>
        <p:txBody>
          <a:bodyPr wrap="square">
            <a:spAutoFit/>
          </a:bodyPr>
          <a:lstStyle/>
          <a:p>
            <a:pPr marL="342900" lvl="0" indent="-342900">
              <a:spcAft>
                <a:spcPts val="600"/>
              </a:spcAft>
              <a:buFont typeface="Wingdings" panose="05000000000000000000" pitchFamily="2" charset="2"/>
              <a:buChar char="ü"/>
            </a:pPr>
            <a:r>
              <a:rPr lang="en-US" sz="2200" dirty="0"/>
              <a:t>bloating in the intestines, </a:t>
            </a:r>
            <a:endParaRPr lang="ru-RU" sz="2200" dirty="0"/>
          </a:p>
          <a:p>
            <a:pPr marL="342900" lvl="0" indent="-342900">
              <a:spcAft>
                <a:spcPts val="600"/>
              </a:spcAft>
              <a:buFont typeface="Wingdings" panose="05000000000000000000" pitchFamily="2" charset="2"/>
              <a:buChar char="ü"/>
            </a:pPr>
            <a:r>
              <a:rPr lang="en-US" sz="2200" dirty="0"/>
              <a:t>increased nervous system excitability to the point of seizures.</a:t>
            </a:r>
            <a:endParaRPr lang="ru-RU" sz="2200" dirty="0"/>
          </a:p>
        </p:txBody>
      </p:sp>
      <p:pic>
        <p:nvPicPr>
          <p:cNvPr id="12" name="Picture 4" descr="https://psy-files.ru/wp-content/uploads/a/f/b/afb1a5d27ef80a35831c0d73f7127c5c.jpg"/>
          <p:cNvPicPr>
            <a:picLocks noChangeAspect="1" noChangeArrowheads="1"/>
          </p:cNvPicPr>
          <p:nvPr/>
        </p:nvPicPr>
        <p:blipFill>
          <a:blip r:embed="rId3" cstate="print"/>
          <a:srcRect/>
          <a:stretch>
            <a:fillRect/>
          </a:stretch>
        </p:blipFill>
        <p:spPr bwMode="auto">
          <a:xfrm>
            <a:off x="2462868" y="1413920"/>
            <a:ext cx="1890507" cy="1050282"/>
          </a:xfrm>
          <a:prstGeom prst="rect">
            <a:avLst/>
          </a:prstGeom>
          <a:noFill/>
          <a:ln>
            <a:noFill/>
          </a:ln>
          <a:effectLst>
            <a:outerShdw blurRad="152400" dist="190500" dir="2700000" algn="ctr" rotWithShape="0">
              <a:schemeClr val="tx1">
                <a:alpha val="40000"/>
              </a:schemeClr>
            </a:outerShdw>
          </a:effectLst>
        </p:spPr>
      </p:pic>
      <p:pic>
        <p:nvPicPr>
          <p:cNvPr id="13" name="Picture 6" descr="https://pp.userapi.com/c848736/v848736022/6194/k-h67dOTtOQ.jpg"/>
          <p:cNvPicPr>
            <a:picLocks noChangeAspect="1" noChangeArrowheads="1"/>
          </p:cNvPicPr>
          <p:nvPr/>
        </p:nvPicPr>
        <p:blipFill>
          <a:blip r:embed="rId4" cstate="print"/>
          <a:srcRect/>
          <a:stretch>
            <a:fillRect/>
          </a:stretch>
        </p:blipFill>
        <p:spPr bwMode="auto">
          <a:xfrm>
            <a:off x="2880706" y="4026053"/>
            <a:ext cx="2180473" cy="1210901"/>
          </a:xfrm>
          <a:prstGeom prst="rect">
            <a:avLst/>
          </a:prstGeom>
          <a:noFill/>
          <a:ln>
            <a:noFill/>
          </a:ln>
          <a:effectLst>
            <a:outerShdw blurRad="152400" dist="190500" dir="2700000" algn="ctr" rotWithShape="0">
              <a:schemeClr val="tx1">
                <a:alpha val="40000"/>
              </a:schemeClr>
            </a:outerShdw>
          </a:effectLst>
        </p:spPr>
      </p:pic>
      <p:pic>
        <p:nvPicPr>
          <p:cNvPr id="14" name="Picture 8" descr="https://yachist.ru/wp-content/uploads/2017/07/simptomyi-plohoy-appetit.jpg"/>
          <p:cNvPicPr>
            <a:picLocks noChangeAspect="1" noChangeArrowheads="1"/>
          </p:cNvPicPr>
          <p:nvPr/>
        </p:nvPicPr>
        <p:blipFill>
          <a:blip r:embed="rId5" cstate="print"/>
          <a:srcRect b="2294"/>
          <a:stretch>
            <a:fillRect/>
          </a:stretch>
        </p:blipFill>
        <p:spPr bwMode="auto">
          <a:xfrm>
            <a:off x="251520" y="3408713"/>
            <a:ext cx="1952765" cy="1332228"/>
          </a:xfrm>
          <a:prstGeom prst="rect">
            <a:avLst/>
          </a:prstGeom>
          <a:noFill/>
          <a:ln>
            <a:noFill/>
          </a:ln>
          <a:effectLst>
            <a:outerShdw blurRad="152400" dist="190500" dir="2700000" algn="ctr" rotWithShape="0">
              <a:schemeClr val="tx1">
                <a:alpha val="40000"/>
              </a:schemeClr>
            </a:outerShdw>
          </a:effectLst>
        </p:spPr>
      </p:pic>
      <p:pic>
        <p:nvPicPr>
          <p:cNvPr id="15" name="Picture 10" descr="https://serovodorod-okt.ru/800/600/https/fpaparazzi.com/uploads/posts/2017-11/1511687553_-razdrazhennogo-kishechnika.jpg"/>
          <p:cNvPicPr>
            <a:picLocks noChangeAspect="1" noChangeArrowheads="1"/>
          </p:cNvPicPr>
          <p:nvPr/>
        </p:nvPicPr>
        <p:blipFill>
          <a:blip r:embed="rId6" cstate="print"/>
          <a:srcRect r="50589"/>
          <a:stretch>
            <a:fillRect/>
          </a:stretch>
        </p:blipFill>
        <p:spPr bwMode="auto">
          <a:xfrm>
            <a:off x="7072974" y="2464202"/>
            <a:ext cx="1671757" cy="1247095"/>
          </a:xfrm>
          <a:prstGeom prst="rect">
            <a:avLst/>
          </a:prstGeom>
          <a:noFill/>
          <a:ln>
            <a:noFill/>
          </a:ln>
          <a:effectLst>
            <a:outerShdw blurRad="152400" dist="190500" dir="2700000" algn="ctr" rotWithShape="0">
              <a:schemeClr val="tx1">
                <a:alpha val="40000"/>
              </a:schemeClr>
            </a:outerShdw>
          </a:effectLst>
        </p:spPr>
      </p:pic>
      <p:pic>
        <p:nvPicPr>
          <p:cNvPr id="16" name="Picture 12" descr="http://motioncow.com/wp-content/uploads/2017/10/Brain_Nervous_J.jpg"/>
          <p:cNvPicPr>
            <a:picLocks noChangeAspect="1" noChangeArrowheads="1"/>
          </p:cNvPicPr>
          <p:nvPr/>
        </p:nvPicPr>
        <p:blipFill>
          <a:blip r:embed="rId7" cstate="print"/>
          <a:srcRect/>
          <a:stretch>
            <a:fillRect/>
          </a:stretch>
        </p:blipFill>
        <p:spPr bwMode="auto">
          <a:xfrm>
            <a:off x="5739076" y="3879703"/>
            <a:ext cx="1925489" cy="1604574"/>
          </a:xfrm>
          <a:prstGeom prst="rect">
            <a:avLst/>
          </a:prstGeom>
          <a:noFill/>
          <a:ln>
            <a:noFill/>
          </a:ln>
          <a:effectLst>
            <a:outerShdw blurRad="152400" dist="190500" dir="2700000" algn="ctr" rotWithShape="0">
              <a:schemeClr val="tx1">
                <a:alpha val="40000"/>
              </a:schemeClr>
            </a:outerShdw>
          </a:effectLst>
        </p:spPr>
      </p:pic>
    </p:spTree>
    <p:extLst>
      <p:ext uri="{BB962C8B-B14F-4D97-AF65-F5344CB8AC3E}">
        <p14:creationId xmlns:p14="http://schemas.microsoft.com/office/powerpoint/2010/main" val="2055813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Скругленный прямоугольник 7"/>
          <p:cNvSpPr/>
          <p:nvPr/>
        </p:nvSpPr>
        <p:spPr>
          <a:xfrm>
            <a:off x="5315396" y="2557467"/>
            <a:ext cx="3577086" cy="3000333"/>
          </a:xfrm>
          <a:prstGeom prst="roundRect">
            <a:avLst/>
          </a:prstGeom>
          <a:gradFill>
            <a:gsLst>
              <a:gs pos="0">
                <a:schemeClr val="accent1">
                  <a:lumMod val="40000"/>
                  <a:lumOff val="60000"/>
                </a:schemeClr>
              </a:gs>
              <a:gs pos="39999">
                <a:schemeClr val="accent1">
                  <a:lumMod val="20000"/>
                  <a:lumOff val="80000"/>
                </a:schemeClr>
              </a:gs>
              <a:gs pos="70000">
                <a:srgbClr val="C4D6EB"/>
              </a:gs>
              <a:gs pos="100000">
                <a:schemeClr val="accent1">
                  <a:lumMod val="20000"/>
                  <a:lumOff val="8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57202"/>
            <a:ext cx="628650" cy="543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32" y="277215"/>
            <a:ext cx="8470651" cy="584775"/>
          </a:xfrm>
          <a:prstGeom prst="rect">
            <a:avLst/>
          </a:prstGeom>
        </p:spPr>
        <p:txBody>
          <a:bodyPr wrap="square">
            <a:spAutoFit/>
          </a:bodyPr>
          <a:lstStyle/>
          <a:p>
            <a:pPr algn="ctr"/>
            <a:r>
              <a:rPr lang="en-US" sz="3200" b="1" dirty="0" err="1" smtClean="0">
                <a:solidFill>
                  <a:srgbClr val="0070C0"/>
                </a:solidFill>
              </a:rPr>
              <a:t>Pterin</a:t>
            </a:r>
            <a:r>
              <a:rPr lang="en-US" sz="3200" b="1" dirty="0" smtClean="0">
                <a:solidFill>
                  <a:srgbClr val="0070C0"/>
                </a:solidFill>
              </a:rPr>
              <a:t> Vitamins</a:t>
            </a:r>
            <a:r>
              <a:rPr lang="ru-RU" sz="3200" b="1" dirty="0" smtClean="0">
                <a:solidFill>
                  <a:srgbClr val="0070C0"/>
                </a:solidFill>
              </a:rPr>
              <a:t>. </a:t>
            </a:r>
            <a:r>
              <a:rPr lang="en-US" sz="3200" b="1" dirty="0" smtClean="0">
                <a:solidFill>
                  <a:srgbClr val="0070C0"/>
                </a:solidFill>
              </a:rPr>
              <a:t>Folic acid</a:t>
            </a:r>
          </a:p>
        </p:txBody>
      </p:sp>
      <p:sp>
        <p:nvSpPr>
          <p:cNvPr id="9" name="Номер слайда 8"/>
          <p:cNvSpPr>
            <a:spLocks noGrp="1"/>
          </p:cNvSpPr>
          <p:nvPr>
            <p:ph type="sldNum" sz="quarter" idx="12"/>
          </p:nvPr>
        </p:nvSpPr>
        <p:spPr>
          <a:xfrm>
            <a:off x="8532443" y="5433550"/>
            <a:ext cx="573161" cy="304271"/>
          </a:xfrm>
        </p:spPr>
        <p:txBody>
          <a:bodyPr/>
          <a:lstStyle/>
          <a:p>
            <a:fld id="{E4BF139B-3B4E-4221-95DA-59CA7323F185}" type="slidenum">
              <a:rPr lang="ru-RU" smtClean="0"/>
              <a:t>41</a:t>
            </a:fld>
            <a:endParaRPr lang="ru-RU"/>
          </a:p>
        </p:txBody>
      </p:sp>
      <p:sp>
        <p:nvSpPr>
          <p:cNvPr id="10" name="Прямоугольник 9"/>
          <p:cNvSpPr/>
          <p:nvPr/>
        </p:nvSpPr>
        <p:spPr>
          <a:xfrm>
            <a:off x="539552" y="757268"/>
            <a:ext cx="1468672" cy="461665"/>
          </a:xfrm>
          <a:prstGeom prst="rect">
            <a:avLst/>
          </a:prstGeom>
        </p:spPr>
        <p:txBody>
          <a:bodyPr wrap="none">
            <a:spAutoFit/>
          </a:bodyPr>
          <a:lstStyle/>
          <a:p>
            <a:r>
              <a:rPr lang="en-US" sz="2400" b="1" dirty="0" smtClean="0">
                <a:solidFill>
                  <a:srgbClr val="C00000"/>
                </a:solidFill>
              </a:rPr>
              <a:t>Obtaining</a:t>
            </a:r>
            <a:endParaRPr lang="ru-RU" sz="2400" b="1" dirty="0">
              <a:solidFill>
                <a:srgbClr val="C00000"/>
              </a:solidFill>
            </a:endParaRPr>
          </a:p>
        </p:txBody>
      </p:sp>
      <p:sp>
        <p:nvSpPr>
          <p:cNvPr id="6" name="Rectangle 4"/>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5125" name="Picture 5"/>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74000"/>
                    </a14:imgEffect>
                  </a14:imgLayer>
                </a14:imgProps>
              </a:ext>
              <a:ext uri="{28A0092B-C50C-407E-A947-70E740481C1C}">
                <a14:useLocalDpi xmlns:a14="http://schemas.microsoft.com/office/drawing/2010/main" val="0"/>
              </a:ext>
            </a:extLst>
          </a:blip>
          <a:srcRect/>
          <a:stretch>
            <a:fillRect/>
          </a:stretch>
        </p:blipFill>
        <p:spPr bwMode="auto">
          <a:xfrm>
            <a:off x="251521" y="1356571"/>
            <a:ext cx="6521725" cy="1044721"/>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74000"/>
                    </a14:imgEffect>
                  </a14:imgLayer>
                </a14:imgProps>
              </a:ext>
              <a:ext uri="{28A0092B-C50C-407E-A947-70E740481C1C}">
                <a14:useLocalDpi xmlns:a14="http://schemas.microsoft.com/office/drawing/2010/main" val="0"/>
              </a:ext>
            </a:extLst>
          </a:blip>
          <a:srcRect/>
          <a:stretch>
            <a:fillRect/>
          </a:stretch>
        </p:blipFill>
        <p:spPr bwMode="auto">
          <a:xfrm>
            <a:off x="287055" y="2737487"/>
            <a:ext cx="4761260" cy="1078063"/>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74000"/>
                    </a14:imgEffect>
                  </a14:imgLayer>
                </a14:imgProps>
              </a:ext>
              <a:ext uri="{28A0092B-C50C-407E-A947-70E740481C1C}">
                <a14:useLocalDpi xmlns:a14="http://schemas.microsoft.com/office/drawing/2010/main" val="0"/>
              </a:ext>
            </a:extLst>
          </a:blip>
          <a:srcRect/>
          <a:stretch>
            <a:fillRect/>
          </a:stretch>
        </p:blipFill>
        <p:spPr bwMode="auto">
          <a:xfrm>
            <a:off x="265790" y="4297660"/>
            <a:ext cx="3867690" cy="978037"/>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Прямоугольник 16"/>
          <p:cNvSpPr/>
          <p:nvPr/>
        </p:nvSpPr>
        <p:spPr>
          <a:xfrm>
            <a:off x="5517232" y="2641476"/>
            <a:ext cx="3231232" cy="2877711"/>
          </a:xfrm>
          <a:prstGeom prst="rect">
            <a:avLst/>
          </a:prstGeom>
        </p:spPr>
        <p:txBody>
          <a:bodyPr wrap="square">
            <a:spAutoFit/>
          </a:bodyPr>
          <a:lstStyle/>
          <a:p>
            <a:pPr algn="just">
              <a:spcAft>
                <a:spcPts val="600"/>
              </a:spcAft>
            </a:pPr>
            <a:r>
              <a:rPr lang="en-US" sz="2200" dirty="0" smtClean="0"/>
              <a:t>Folic acid is a crystalline substance of yellow or yellow-orange color. </a:t>
            </a:r>
            <a:endParaRPr lang="ru-RU" sz="2200" dirty="0" smtClean="0"/>
          </a:p>
          <a:p>
            <a:pPr algn="just">
              <a:spcAft>
                <a:spcPts val="600"/>
              </a:spcAft>
            </a:pPr>
            <a:r>
              <a:rPr lang="en-US" sz="2200" dirty="0" smtClean="0"/>
              <a:t>The drug is soluble in dilute mineral acids (better when heated) and easily soluble in solutions of caustic alkalis. </a:t>
            </a:r>
            <a:endParaRPr lang="ru-RU" sz="2200" dirty="0"/>
          </a:p>
        </p:txBody>
      </p:sp>
    </p:spTree>
    <p:extLst>
      <p:ext uri="{BB962C8B-B14F-4D97-AF65-F5344CB8AC3E}">
        <p14:creationId xmlns:p14="http://schemas.microsoft.com/office/powerpoint/2010/main" val="238627828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57202"/>
            <a:ext cx="628650" cy="543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32" y="277215"/>
            <a:ext cx="8470651" cy="584775"/>
          </a:xfrm>
          <a:prstGeom prst="rect">
            <a:avLst/>
          </a:prstGeom>
        </p:spPr>
        <p:txBody>
          <a:bodyPr wrap="square">
            <a:spAutoFit/>
          </a:bodyPr>
          <a:lstStyle/>
          <a:p>
            <a:pPr algn="ctr"/>
            <a:r>
              <a:rPr lang="en-US" sz="3200" b="1" dirty="0" err="1" smtClean="0">
                <a:solidFill>
                  <a:srgbClr val="0070C0"/>
                </a:solidFill>
              </a:rPr>
              <a:t>Pterin</a:t>
            </a:r>
            <a:r>
              <a:rPr lang="en-US" sz="3200" b="1" dirty="0" smtClean="0">
                <a:solidFill>
                  <a:srgbClr val="0070C0"/>
                </a:solidFill>
              </a:rPr>
              <a:t> Vitamins</a:t>
            </a:r>
            <a:r>
              <a:rPr lang="ru-RU" sz="3200" b="1" dirty="0" smtClean="0">
                <a:solidFill>
                  <a:srgbClr val="0070C0"/>
                </a:solidFill>
              </a:rPr>
              <a:t>. </a:t>
            </a:r>
            <a:r>
              <a:rPr lang="en-US" sz="3200" b="1" dirty="0" smtClean="0">
                <a:solidFill>
                  <a:srgbClr val="0070C0"/>
                </a:solidFill>
              </a:rPr>
              <a:t>Folic acid</a:t>
            </a:r>
          </a:p>
        </p:txBody>
      </p:sp>
      <p:sp>
        <p:nvSpPr>
          <p:cNvPr id="9" name="Номер слайда 8"/>
          <p:cNvSpPr>
            <a:spLocks noGrp="1"/>
          </p:cNvSpPr>
          <p:nvPr>
            <p:ph type="sldNum" sz="quarter" idx="12"/>
          </p:nvPr>
        </p:nvSpPr>
        <p:spPr>
          <a:xfrm>
            <a:off x="8532443" y="5433550"/>
            <a:ext cx="573161" cy="304271"/>
          </a:xfrm>
        </p:spPr>
        <p:txBody>
          <a:bodyPr/>
          <a:lstStyle/>
          <a:p>
            <a:fld id="{E4BF139B-3B4E-4221-95DA-59CA7323F185}" type="slidenum">
              <a:rPr lang="ru-RU" smtClean="0"/>
              <a:t>42</a:t>
            </a:fld>
            <a:endParaRPr lang="ru-RU"/>
          </a:p>
        </p:txBody>
      </p:sp>
      <p:sp>
        <p:nvSpPr>
          <p:cNvPr id="10" name="Прямоугольник 9"/>
          <p:cNvSpPr/>
          <p:nvPr/>
        </p:nvSpPr>
        <p:spPr>
          <a:xfrm>
            <a:off x="539552" y="757268"/>
            <a:ext cx="1856342" cy="461665"/>
          </a:xfrm>
          <a:prstGeom prst="rect">
            <a:avLst/>
          </a:prstGeom>
        </p:spPr>
        <p:txBody>
          <a:bodyPr wrap="none">
            <a:spAutoFit/>
          </a:bodyPr>
          <a:lstStyle/>
          <a:p>
            <a:r>
              <a:rPr lang="en-US" sz="2400" b="1" smtClean="0">
                <a:solidFill>
                  <a:srgbClr val="C00000"/>
                </a:solidFill>
              </a:rPr>
              <a:t>Identification</a:t>
            </a:r>
            <a:endParaRPr lang="ru-RU" sz="2400" b="1" dirty="0">
              <a:solidFill>
                <a:srgbClr val="C00000"/>
              </a:solidFill>
            </a:endParaRPr>
          </a:p>
        </p:txBody>
      </p:sp>
      <p:sp>
        <p:nvSpPr>
          <p:cNvPr id="6" name="Rectangle 4"/>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 name="Прямоугольник 1"/>
          <p:cNvSpPr/>
          <p:nvPr/>
        </p:nvSpPr>
        <p:spPr>
          <a:xfrm>
            <a:off x="251520" y="1177314"/>
            <a:ext cx="4320480" cy="769441"/>
          </a:xfrm>
          <a:prstGeom prst="rect">
            <a:avLst/>
          </a:prstGeom>
        </p:spPr>
        <p:txBody>
          <a:bodyPr wrap="square">
            <a:spAutoFit/>
          </a:bodyPr>
          <a:lstStyle/>
          <a:p>
            <a:pPr marL="361950" indent="-361950"/>
            <a:r>
              <a:rPr lang="fr-FR" sz="2200" b="1" i="1" dirty="0">
                <a:solidFill>
                  <a:srgbClr val="7030A0"/>
                </a:solidFill>
              </a:rPr>
              <a:t>1.	Ultraviolet spectrophotometry </a:t>
            </a:r>
          </a:p>
          <a:p>
            <a:pPr marL="361950" indent="-361950"/>
            <a:r>
              <a:rPr lang="fr-FR" sz="2200" b="1" i="1" dirty="0">
                <a:solidFill>
                  <a:srgbClr val="7030A0"/>
                </a:solidFill>
              </a:rPr>
              <a:t>2.	</a:t>
            </a:r>
            <a:r>
              <a:rPr lang="fr-FR" sz="2200" b="1" i="1" dirty="0" smtClean="0">
                <a:solidFill>
                  <a:srgbClr val="7030A0"/>
                </a:solidFill>
              </a:rPr>
              <a:t>Oxidation</a:t>
            </a:r>
            <a:endParaRPr lang="fr-FR" sz="2200" b="1" i="1" dirty="0">
              <a:solidFill>
                <a:srgbClr val="7030A0"/>
              </a:solidFill>
            </a:endParaRPr>
          </a:p>
        </p:txBody>
      </p:sp>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75000"/>
                    </a14:imgEffect>
                  </a14:imgLayer>
                </a14:imgProps>
              </a:ext>
              <a:ext uri="{28A0092B-C50C-407E-A947-70E740481C1C}">
                <a14:useLocalDpi xmlns:a14="http://schemas.microsoft.com/office/drawing/2010/main" val="0"/>
              </a:ext>
            </a:extLst>
          </a:blip>
          <a:srcRect/>
          <a:stretch>
            <a:fillRect/>
          </a:stretch>
        </p:blipFill>
        <p:spPr bwMode="auto">
          <a:xfrm>
            <a:off x="251520" y="2079625"/>
            <a:ext cx="4614863" cy="1166813"/>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76000"/>
                    </a14:imgEffect>
                  </a14:imgLayer>
                </a14:imgProps>
              </a:ext>
              <a:ext uri="{28A0092B-C50C-407E-A947-70E740481C1C}">
                <a14:useLocalDpi xmlns:a14="http://schemas.microsoft.com/office/drawing/2010/main" val="0"/>
              </a:ext>
            </a:extLst>
          </a:blip>
          <a:srcRect/>
          <a:stretch>
            <a:fillRect/>
          </a:stretch>
        </p:blipFill>
        <p:spPr bwMode="auto">
          <a:xfrm>
            <a:off x="251521" y="3637586"/>
            <a:ext cx="5457825" cy="940594"/>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t="10031"/>
          <a:stretch/>
        </p:blipFill>
        <p:spPr bwMode="auto">
          <a:xfrm>
            <a:off x="6660232" y="1408815"/>
            <a:ext cx="1524000" cy="3991961"/>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975596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57202"/>
            <a:ext cx="628650" cy="543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32" y="277215"/>
            <a:ext cx="8470651" cy="584775"/>
          </a:xfrm>
          <a:prstGeom prst="rect">
            <a:avLst/>
          </a:prstGeom>
        </p:spPr>
        <p:txBody>
          <a:bodyPr wrap="square">
            <a:spAutoFit/>
          </a:bodyPr>
          <a:lstStyle/>
          <a:p>
            <a:pPr algn="ctr"/>
            <a:r>
              <a:rPr lang="en-US" sz="3200" b="1" dirty="0" err="1" smtClean="0">
                <a:solidFill>
                  <a:srgbClr val="0070C0"/>
                </a:solidFill>
              </a:rPr>
              <a:t>Pterin</a:t>
            </a:r>
            <a:r>
              <a:rPr lang="en-US" sz="3200" b="1" dirty="0" smtClean="0">
                <a:solidFill>
                  <a:srgbClr val="0070C0"/>
                </a:solidFill>
              </a:rPr>
              <a:t> Vitamins</a:t>
            </a:r>
            <a:r>
              <a:rPr lang="ru-RU" sz="3200" b="1" dirty="0" smtClean="0">
                <a:solidFill>
                  <a:srgbClr val="0070C0"/>
                </a:solidFill>
              </a:rPr>
              <a:t>. </a:t>
            </a:r>
            <a:r>
              <a:rPr lang="en-US" sz="3200" b="1" dirty="0" smtClean="0">
                <a:solidFill>
                  <a:srgbClr val="0070C0"/>
                </a:solidFill>
              </a:rPr>
              <a:t>Folic acid</a:t>
            </a:r>
          </a:p>
        </p:txBody>
      </p:sp>
      <p:sp>
        <p:nvSpPr>
          <p:cNvPr id="9" name="Номер слайда 8"/>
          <p:cNvSpPr>
            <a:spLocks noGrp="1"/>
          </p:cNvSpPr>
          <p:nvPr>
            <p:ph type="sldNum" sz="quarter" idx="12"/>
          </p:nvPr>
        </p:nvSpPr>
        <p:spPr>
          <a:xfrm>
            <a:off x="8532443" y="5433550"/>
            <a:ext cx="573161" cy="304271"/>
          </a:xfrm>
        </p:spPr>
        <p:txBody>
          <a:bodyPr/>
          <a:lstStyle/>
          <a:p>
            <a:fld id="{E4BF139B-3B4E-4221-95DA-59CA7323F185}" type="slidenum">
              <a:rPr lang="ru-RU" smtClean="0"/>
              <a:t>43</a:t>
            </a:fld>
            <a:endParaRPr lang="ru-RU"/>
          </a:p>
        </p:txBody>
      </p:sp>
      <p:sp>
        <p:nvSpPr>
          <p:cNvPr id="10" name="Прямоугольник 9"/>
          <p:cNvSpPr/>
          <p:nvPr/>
        </p:nvSpPr>
        <p:spPr>
          <a:xfrm>
            <a:off x="539552" y="757268"/>
            <a:ext cx="1856342" cy="461665"/>
          </a:xfrm>
          <a:prstGeom prst="rect">
            <a:avLst/>
          </a:prstGeom>
        </p:spPr>
        <p:txBody>
          <a:bodyPr wrap="none">
            <a:spAutoFit/>
          </a:bodyPr>
          <a:lstStyle/>
          <a:p>
            <a:r>
              <a:rPr lang="en-US" sz="2400" b="1" smtClean="0">
                <a:solidFill>
                  <a:srgbClr val="C00000"/>
                </a:solidFill>
              </a:rPr>
              <a:t>Identification</a:t>
            </a:r>
            <a:endParaRPr lang="ru-RU" sz="2400" b="1" dirty="0">
              <a:solidFill>
                <a:srgbClr val="C00000"/>
              </a:solidFill>
            </a:endParaRPr>
          </a:p>
        </p:txBody>
      </p:sp>
      <p:sp>
        <p:nvSpPr>
          <p:cNvPr id="6" name="Rectangle 4"/>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 name="Прямоугольник 1"/>
          <p:cNvSpPr/>
          <p:nvPr/>
        </p:nvSpPr>
        <p:spPr>
          <a:xfrm>
            <a:off x="251520" y="1177314"/>
            <a:ext cx="4320480" cy="430887"/>
          </a:xfrm>
          <a:prstGeom prst="rect">
            <a:avLst/>
          </a:prstGeom>
        </p:spPr>
        <p:txBody>
          <a:bodyPr wrap="square">
            <a:spAutoFit/>
          </a:bodyPr>
          <a:lstStyle/>
          <a:p>
            <a:pPr marL="361950" indent="-361950"/>
            <a:r>
              <a:rPr lang="ru-RU" sz="2200" b="1" i="1" dirty="0" smtClean="0">
                <a:solidFill>
                  <a:srgbClr val="7030A0"/>
                </a:solidFill>
              </a:rPr>
              <a:t>3</a:t>
            </a:r>
            <a:r>
              <a:rPr lang="fr-FR" sz="2200" b="1" i="1" dirty="0" smtClean="0">
                <a:solidFill>
                  <a:srgbClr val="7030A0"/>
                </a:solidFill>
              </a:rPr>
              <a:t>.</a:t>
            </a:r>
            <a:r>
              <a:rPr lang="fr-FR" sz="2200" b="1" i="1" dirty="0">
                <a:solidFill>
                  <a:srgbClr val="7030A0"/>
                </a:solidFill>
              </a:rPr>
              <a:t>	</a:t>
            </a:r>
            <a:r>
              <a:rPr lang="fr-FR" sz="2200" b="1" i="1" dirty="0" smtClean="0">
                <a:solidFill>
                  <a:srgbClr val="7030A0"/>
                </a:solidFill>
              </a:rPr>
              <a:t>Complexation</a:t>
            </a:r>
            <a:endParaRPr lang="fr-FR" sz="2200" b="1" i="1" dirty="0">
              <a:solidFill>
                <a:srgbClr val="7030A0"/>
              </a:solidFill>
            </a:endParaRPr>
          </a:p>
        </p:txBody>
      </p:sp>
      <p:pic>
        <p:nvPicPr>
          <p:cNvPr id="2050"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3000"/>
                    </a14:imgEffect>
                  </a14:imgLayer>
                </a14:imgProps>
              </a:ext>
              <a:ext uri="{28A0092B-C50C-407E-A947-70E740481C1C}">
                <a14:useLocalDpi xmlns:a14="http://schemas.microsoft.com/office/drawing/2010/main" val="0"/>
              </a:ext>
            </a:extLst>
          </a:blip>
          <a:srcRect/>
          <a:stretch>
            <a:fillRect/>
          </a:stretch>
        </p:blipFill>
        <p:spPr bwMode="auto">
          <a:xfrm>
            <a:off x="467544" y="1597360"/>
            <a:ext cx="8165372" cy="3842678"/>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6156187" y="4589950"/>
            <a:ext cx="1822358" cy="369332"/>
          </a:xfrm>
          <a:prstGeom prst="rect">
            <a:avLst/>
          </a:prstGeom>
        </p:spPr>
        <p:txBody>
          <a:bodyPr wrap="none">
            <a:spAutoFit/>
          </a:bodyPr>
          <a:lstStyle/>
          <a:p>
            <a:r>
              <a:rPr lang="en-US" b="1" dirty="0" smtClean="0">
                <a:solidFill>
                  <a:srgbClr val="00B050"/>
                </a:solidFill>
              </a:rPr>
              <a:t>Green</a:t>
            </a:r>
            <a:r>
              <a:rPr lang="ru-RU" b="1" dirty="0" smtClean="0">
                <a:solidFill>
                  <a:srgbClr val="00B050"/>
                </a:solidFill>
              </a:rPr>
              <a:t> </a:t>
            </a:r>
            <a:r>
              <a:rPr lang="en-US" b="1" dirty="0">
                <a:solidFill>
                  <a:srgbClr val="00B050"/>
                </a:solidFill>
              </a:rPr>
              <a:t>precipitate</a:t>
            </a:r>
            <a:endParaRPr lang="ru-RU" b="1" dirty="0">
              <a:solidFill>
                <a:srgbClr val="00B050"/>
              </a:solidFill>
            </a:endParaRPr>
          </a:p>
        </p:txBody>
      </p:sp>
    </p:spTree>
    <p:extLst>
      <p:ext uri="{BB962C8B-B14F-4D97-AF65-F5344CB8AC3E}">
        <p14:creationId xmlns:p14="http://schemas.microsoft.com/office/powerpoint/2010/main" val="264115294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57202"/>
            <a:ext cx="628650" cy="543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32" y="277215"/>
            <a:ext cx="8470651" cy="584775"/>
          </a:xfrm>
          <a:prstGeom prst="rect">
            <a:avLst/>
          </a:prstGeom>
        </p:spPr>
        <p:txBody>
          <a:bodyPr wrap="square">
            <a:spAutoFit/>
          </a:bodyPr>
          <a:lstStyle/>
          <a:p>
            <a:pPr algn="ctr"/>
            <a:r>
              <a:rPr lang="en-US" sz="3200" b="1" dirty="0" err="1" smtClean="0">
                <a:solidFill>
                  <a:srgbClr val="0070C0"/>
                </a:solidFill>
              </a:rPr>
              <a:t>Pterin</a:t>
            </a:r>
            <a:r>
              <a:rPr lang="en-US" sz="3200" b="1" dirty="0" smtClean="0">
                <a:solidFill>
                  <a:srgbClr val="0070C0"/>
                </a:solidFill>
              </a:rPr>
              <a:t> Vitamins</a:t>
            </a:r>
            <a:r>
              <a:rPr lang="ru-RU" sz="3200" b="1" dirty="0" smtClean="0">
                <a:solidFill>
                  <a:srgbClr val="0070C0"/>
                </a:solidFill>
              </a:rPr>
              <a:t>. </a:t>
            </a:r>
            <a:r>
              <a:rPr lang="en-US" sz="3200" b="1" dirty="0" smtClean="0">
                <a:solidFill>
                  <a:srgbClr val="0070C0"/>
                </a:solidFill>
              </a:rPr>
              <a:t>Folic acid</a:t>
            </a:r>
          </a:p>
        </p:txBody>
      </p:sp>
      <p:sp>
        <p:nvSpPr>
          <p:cNvPr id="9" name="Номер слайда 8"/>
          <p:cNvSpPr>
            <a:spLocks noGrp="1"/>
          </p:cNvSpPr>
          <p:nvPr>
            <p:ph type="sldNum" sz="quarter" idx="12"/>
          </p:nvPr>
        </p:nvSpPr>
        <p:spPr>
          <a:xfrm>
            <a:off x="8532443" y="5433550"/>
            <a:ext cx="573161" cy="304271"/>
          </a:xfrm>
        </p:spPr>
        <p:txBody>
          <a:bodyPr/>
          <a:lstStyle/>
          <a:p>
            <a:fld id="{E4BF139B-3B4E-4221-95DA-59CA7323F185}" type="slidenum">
              <a:rPr lang="ru-RU" smtClean="0"/>
              <a:t>44</a:t>
            </a:fld>
            <a:endParaRPr lang="ru-RU"/>
          </a:p>
        </p:txBody>
      </p:sp>
      <p:sp>
        <p:nvSpPr>
          <p:cNvPr id="10" name="Прямоугольник 9"/>
          <p:cNvSpPr/>
          <p:nvPr/>
        </p:nvSpPr>
        <p:spPr>
          <a:xfrm>
            <a:off x="539552" y="757268"/>
            <a:ext cx="1856342" cy="461665"/>
          </a:xfrm>
          <a:prstGeom prst="rect">
            <a:avLst/>
          </a:prstGeom>
        </p:spPr>
        <p:txBody>
          <a:bodyPr wrap="none">
            <a:spAutoFit/>
          </a:bodyPr>
          <a:lstStyle/>
          <a:p>
            <a:r>
              <a:rPr lang="en-US" sz="2400" b="1" smtClean="0">
                <a:solidFill>
                  <a:srgbClr val="C00000"/>
                </a:solidFill>
              </a:rPr>
              <a:t>Identification</a:t>
            </a:r>
            <a:endParaRPr lang="ru-RU" sz="2400" b="1" dirty="0">
              <a:solidFill>
                <a:srgbClr val="C00000"/>
              </a:solidFill>
            </a:endParaRPr>
          </a:p>
        </p:txBody>
      </p:sp>
      <p:sp>
        <p:nvSpPr>
          <p:cNvPr id="6" name="Rectangle 4"/>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 name="Прямоугольник 1"/>
          <p:cNvSpPr/>
          <p:nvPr/>
        </p:nvSpPr>
        <p:spPr>
          <a:xfrm>
            <a:off x="251520" y="1177314"/>
            <a:ext cx="4320480" cy="430887"/>
          </a:xfrm>
          <a:prstGeom prst="rect">
            <a:avLst/>
          </a:prstGeom>
        </p:spPr>
        <p:txBody>
          <a:bodyPr wrap="square">
            <a:spAutoFit/>
          </a:bodyPr>
          <a:lstStyle/>
          <a:p>
            <a:pPr marL="361950" indent="-361950"/>
            <a:r>
              <a:rPr lang="ru-RU" sz="2200" b="1" i="1" dirty="0" smtClean="0">
                <a:solidFill>
                  <a:srgbClr val="7030A0"/>
                </a:solidFill>
              </a:rPr>
              <a:t>4</a:t>
            </a:r>
            <a:r>
              <a:rPr lang="fr-FR" sz="2200" b="1" i="1" dirty="0" smtClean="0">
                <a:solidFill>
                  <a:srgbClr val="7030A0"/>
                </a:solidFill>
              </a:rPr>
              <a:t>.	</a:t>
            </a:r>
            <a:r>
              <a:rPr lang="en-US" sz="2200" b="1" i="1" dirty="0" smtClean="0">
                <a:solidFill>
                  <a:srgbClr val="7030A0"/>
                </a:solidFill>
              </a:rPr>
              <a:t>Formation </a:t>
            </a:r>
            <a:r>
              <a:rPr lang="en-US" sz="2200" b="1" i="1" dirty="0">
                <a:solidFill>
                  <a:srgbClr val="7030A0"/>
                </a:solidFill>
              </a:rPr>
              <a:t>of azo dye</a:t>
            </a:r>
            <a:endParaRPr lang="fr-FR" sz="2200" b="1" i="1" dirty="0">
              <a:solidFill>
                <a:srgbClr val="7030A0"/>
              </a:solidFill>
            </a:endParaRPr>
          </a:p>
        </p:txBody>
      </p:sp>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83000"/>
                    </a14:imgEffect>
                    <a14:imgEffect>
                      <a14:brightnessContrast bright="2000" contrast="-21000"/>
                    </a14:imgEffect>
                  </a14:imgLayer>
                </a14:imgProps>
              </a:ext>
              <a:ext uri="{28A0092B-C50C-407E-A947-70E740481C1C}">
                <a14:useLocalDpi xmlns:a14="http://schemas.microsoft.com/office/drawing/2010/main" val="0"/>
              </a:ext>
            </a:extLst>
          </a:blip>
          <a:srcRect/>
          <a:stretch>
            <a:fillRect/>
          </a:stretch>
        </p:blipFill>
        <p:spPr bwMode="auto">
          <a:xfrm>
            <a:off x="251520" y="1645893"/>
            <a:ext cx="6048672" cy="3804602"/>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7040" y="1998423"/>
            <a:ext cx="2185440" cy="3099543"/>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116281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Ref idx="1002">
        <a:schemeClr val="bg1"/>
      </p:bgRef>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57202"/>
            <a:ext cx="628650" cy="543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32" y="277215"/>
            <a:ext cx="8470651" cy="584775"/>
          </a:xfrm>
          <a:prstGeom prst="rect">
            <a:avLst/>
          </a:prstGeom>
        </p:spPr>
        <p:txBody>
          <a:bodyPr wrap="square">
            <a:spAutoFit/>
          </a:bodyPr>
          <a:lstStyle/>
          <a:p>
            <a:pPr algn="ctr"/>
            <a:r>
              <a:rPr lang="en-US" sz="3200" b="1" dirty="0" err="1" smtClean="0">
                <a:solidFill>
                  <a:srgbClr val="0070C0"/>
                </a:solidFill>
              </a:rPr>
              <a:t>Pterin</a:t>
            </a:r>
            <a:r>
              <a:rPr lang="en-US" sz="3200" b="1" dirty="0" smtClean="0">
                <a:solidFill>
                  <a:srgbClr val="0070C0"/>
                </a:solidFill>
              </a:rPr>
              <a:t> Vitamins</a:t>
            </a:r>
            <a:r>
              <a:rPr lang="ru-RU" sz="3200" b="1" dirty="0" smtClean="0">
                <a:solidFill>
                  <a:srgbClr val="0070C0"/>
                </a:solidFill>
              </a:rPr>
              <a:t>. </a:t>
            </a:r>
            <a:r>
              <a:rPr lang="en-US" sz="3200" b="1" dirty="0" smtClean="0">
                <a:solidFill>
                  <a:srgbClr val="0070C0"/>
                </a:solidFill>
              </a:rPr>
              <a:t>Folic acid</a:t>
            </a:r>
          </a:p>
        </p:txBody>
      </p:sp>
      <p:sp>
        <p:nvSpPr>
          <p:cNvPr id="9" name="Номер слайда 8"/>
          <p:cNvSpPr>
            <a:spLocks noGrp="1"/>
          </p:cNvSpPr>
          <p:nvPr>
            <p:ph type="sldNum" sz="quarter" idx="12"/>
          </p:nvPr>
        </p:nvSpPr>
        <p:spPr>
          <a:xfrm>
            <a:off x="8532443" y="5433550"/>
            <a:ext cx="573161" cy="304271"/>
          </a:xfrm>
        </p:spPr>
        <p:txBody>
          <a:bodyPr/>
          <a:lstStyle/>
          <a:p>
            <a:fld id="{E4BF139B-3B4E-4221-95DA-59CA7323F185}" type="slidenum">
              <a:rPr lang="ru-RU" smtClean="0"/>
              <a:t>45</a:t>
            </a:fld>
            <a:endParaRPr lang="ru-RU"/>
          </a:p>
        </p:txBody>
      </p:sp>
      <p:sp>
        <p:nvSpPr>
          <p:cNvPr id="10" name="Прямоугольник 9"/>
          <p:cNvSpPr/>
          <p:nvPr/>
        </p:nvSpPr>
        <p:spPr>
          <a:xfrm>
            <a:off x="539552" y="757268"/>
            <a:ext cx="1856342" cy="461665"/>
          </a:xfrm>
          <a:prstGeom prst="rect">
            <a:avLst/>
          </a:prstGeom>
        </p:spPr>
        <p:txBody>
          <a:bodyPr wrap="none">
            <a:spAutoFit/>
          </a:bodyPr>
          <a:lstStyle/>
          <a:p>
            <a:r>
              <a:rPr lang="en-US" sz="2400" b="1" smtClean="0">
                <a:solidFill>
                  <a:srgbClr val="C00000"/>
                </a:solidFill>
              </a:rPr>
              <a:t>Identification</a:t>
            </a:r>
            <a:endParaRPr lang="ru-RU" sz="2400" b="1" dirty="0">
              <a:solidFill>
                <a:srgbClr val="C00000"/>
              </a:solidFill>
            </a:endParaRPr>
          </a:p>
        </p:txBody>
      </p:sp>
      <p:sp>
        <p:nvSpPr>
          <p:cNvPr id="6" name="Rectangle 4"/>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 name="Прямоугольник 1"/>
          <p:cNvSpPr/>
          <p:nvPr/>
        </p:nvSpPr>
        <p:spPr>
          <a:xfrm>
            <a:off x="251520" y="1177314"/>
            <a:ext cx="6480720" cy="430887"/>
          </a:xfrm>
          <a:prstGeom prst="rect">
            <a:avLst/>
          </a:prstGeom>
        </p:spPr>
        <p:txBody>
          <a:bodyPr wrap="square">
            <a:spAutoFit/>
          </a:bodyPr>
          <a:lstStyle/>
          <a:p>
            <a:pPr marL="361950" indent="-361950"/>
            <a:r>
              <a:rPr lang="ru-RU" sz="2200" b="1" i="1" dirty="0" smtClean="0">
                <a:solidFill>
                  <a:srgbClr val="7030A0"/>
                </a:solidFill>
              </a:rPr>
              <a:t>4</a:t>
            </a:r>
            <a:r>
              <a:rPr lang="fr-FR" sz="2200" b="1" i="1" dirty="0" smtClean="0">
                <a:solidFill>
                  <a:srgbClr val="7030A0"/>
                </a:solidFill>
              </a:rPr>
              <a:t>.	</a:t>
            </a:r>
            <a:r>
              <a:rPr lang="en-US" sz="2200" b="1" i="1" dirty="0" smtClean="0">
                <a:solidFill>
                  <a:srgbClr val="7030A0"/>
                </a:solidFill>
              </a:rPr>
              <a:t>Detection </a:t>
            </a:r>
            <a:r>
              <a:rPr lang="en-US" sz="2200" b="1" i="1" dirty="0">
                <a:solidFill>
                  <a:srgbClr val="7030A0"/>
                </a:solidFill>
              </a:rPr>
              <a:t>of glutamic acid  after hydrolysis</a:t>
            </a:r>
            <a:endParaRPr lang="fr-FR" sz="2200" b="1" i="1" dirty="0">
              <a:solidFill>
                <a:srgbClr val="7030A0"/>
              </a:solidFill>
            </a:endParaRP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9381" y="2388912"/>
            <a:ext cx="1582437" cy="2064126"/>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837" y="1616792"/>
            <a:ext cx="6697663" cy="3762375"/>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913077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57202"/>
            <a:ext cx="628650" cy="543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32" y="277215"/>
            <a:ext cx="8470651" cy="584775"/>
          </a:xfrm>
          <a:prstGeom prst="rect">
            <a:avLst/>
          </a:prstGeom>
        </p:spPr>
        <p:txBody>
          <a:bodyPr wrap="square">
            <a:spAutoFit/>
          </a:bodyPr>
          <a:lstStyle/>
          <a:p>
            <a:pPr algn="ctr"/>
            <a:r>
              <a:rPr lang="en-US" sz="3200" b="1" dirty="0" err="1" smtClean="0">
                <a:solidFill>
                  <a:srgbClr val="0070C0"/>
                </a:solidFill>
              </a:rPr>
              <a:t>Pterin</a:t>
            </a:r>
            <a:r>
              <a:rPr lang="en-US" sz="3200" b="1" dirty="0" smtClean="0">
                <a:solidFill>
                  <a:srgbClr val="0070C0"/>
                </a:solidFill>
              </a:rPr>
              <a:t> Vitamins</a:t>
            </a:r>
            <a:r>
              <a:rPr lang="ru-RU" sz="3200" b="1" dirty="0" smtClean="0">
                <a:solidFill>
                  <a:srgbClr val="0070C0"/>
                </a:solidFill>
              </a:rPr>
              <a:t>. </a:t>
            </a:r>
            <a:r>
              <a:rPr lang="en-US" sz="3200" b="1" dirty="0" smtClean="0">
                <a:solidFill>
                  <a:srgbClr val="0070C0"/>
                </a:solidFill>
              </a:rPr>
              <a:t>Folic acid</a:t>
            </a:r>
          </a:p>
        </p:txBody>
      </p:sp>
      <p:sp>
        <p:nvSpPr>
          <p:cNvPr id="9" name="Номер слайда 8"/>
          <p:cNvSpPr>
            <a:spLocks noGrp="1"/>
          </p:cNvSpPr>
          <p:nvPr>
            <p:ph type="sldNum" sz="quarter" idx="12"/>
          </p:nvPr>
        </p:nvSpPr>
        <p:spPr>
          <a:xfrm>
            <a:off x="8532443" y="5433550"/>
            <a:ext cx="573161" cy="304271"/>
          </a:xfrm>
        </p:spPr>
        <p:txBody>
          <a:bodyPr/>
          <a:lstStyle/>
          <a:p>
            <a:fld id="{E4BF139B-3B4E-4221-95DA-59CA7323F185}" type="slidenum">
              <a:rPr lang="ru-RU" smtClean="0"/>
              <a:t>46</a:t>
            </a:fld>
            <a:endParaRPr lang="ru-RU"/>
          </a:p>
        </p:txBody>
      </p:sp>
      <p:sp>
        <p:nvSpPr>
          <p:cNvPr id="10" name="Прямоугольник 9"/>
          <p:cNvSpPr/>
          <p:nvPr/>
        </p:nvSpPr>
        <p:spPr>
          <a:xfrm>
            <a:off x="539552" y="757268"/>
            <a:ext cx="2399760" cy="461665"/>
          </a:xfrm>
          <a:prstGeom prst="rect">
            <a:avLst/>
          </a:prstGeom>
        </p:spPr>
        <p:txBody>
          <a:bodyPr wrap="none">
            <a:spAutoFit/>
          </a:bodyPr>
          <a:lstStyle/>
          <a:p>
            <a:r>
              <a:rPr lang="en-US" sz="2400" b="1" dirty="0" err="1">
                <a:solidFill>
                  <a:srgbClr val="C00000"/>
                </a:solidFill>
              </a:rPr>
              <a:t>Quantificification</a:t>
            </a:r>
            <a:endParaRPr lang="ru-RU" sz="2400" b="1" dirty="0">
              <a:solidFill>
                <a:srgbClr val="C00000"/>
              </a:solidFill>
            </a:endParaRPr>
          </a:p>
        </p:txBody>
      </p:sp>
      <p:sp>
        <p:nvSpPr>
          <p:cNvPr id="6" name="Rectangle 4"/>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 name="Прямоугольник 1"/>
          <p:cNvSpPr/>
          <p:nvPr/>
        </p:nvSpPr>
        <p:spPr>
          <a:xfrm>
            <a:off x="251520" y="1177314"/>
            <a:ext cx="6480720" cy="430887"/>
          </a:xfrm>
          <a:prstGeom prst="rect">
            <a:avLst/>
          </a:prstGeom>
        </p:spPr>
        <p:txBody>
          <a:bodyPr wrap="square">
            <a:spAutoFit/>
          </a:bodyPr>
          <a:lstStyle/>
          <a:p>
            <a:pPr marL="361950" indent="-361950"/>
            <a:r>
              <a:rPr lang="ru-RU" sz="2200" b="1" i="1" dirty="0" smtClean="0">
                <a:solidFill>
                  <a:srgbClr val="7030A0"/>
                </a:solidFill>
              </a:rPr>
              <a:t>1</a:t>
            </a:r>
            <a:r>
              <a:rPr lang="fr-FR" sz="2200" b="1" i="1" dirty="0" smtClean="0">
                <a:solidFill>
                  <a:srgbClr val="7030A0"/>
                </a:solidFill>
              </a:rPr>
              <a:t>.	</a:t>
            </a:r>
            <a:r>
              <a:rPr lang="en-US" sz="2200" b="1" i="1" dirty="0" err="1" smtClean="0">
                <a:solidFill>
                  <a:srgbClr val="7030A0"/>
                </a:solidFill>
              </a:rPr>
              <a:t>Photocolorimetric</a:t>
            </a:r>
            <a:r>
              <a:rPr lang="en-US" sz="2200" b="1" i="1" dirty="0" smtClean="0">
                <a:solidFill>
                  <a:srgbClr val="7030A0"/>
                </a:solidFill>
              </a:rPr>
              <a:t> </a:t>
            </a:r>
            <a:r>
              <a:rPr lang="en-US" sz="2200" b="1" i="1" dirty="0">
                <a:solidFill>
                  <a:srgbClr val="7030A0"/>
                </a:solidFill>
              </a:rPr>
              <a:t>determination</a:t>
            </a:r>
            <a:endParaRPr lang="fr-FR" sz="2200" b="1" i="1" dirty="0">
              <a:solidFill>
                <a:srgbClr val="7030A0"/>
              </a:solidFill>
            </a:endParaRPr>
          </a:p>
        </p:txBody>
      </p:sp>
      <p:pic>
        <p:nvPicPr>
          <p:cNvPr id="5122"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7000"/>
                    </a14:imgEffect>
                  </a14:imgLayer>
                </a14:imgProps>
              </a:ext>
              <a:ext uri="{28A0092B-C50C-407E-A947-70E740481C1C}">
                <a14:useLocalDpi xmlns:a14="http://schemas.microsoft.com/office/drawing/2010/main" val="0"/>
              </a:ext>
            </a:extLst>
          </a:blip>
          <a:srcRect/>
          <a:stretch>
            <a:fillRect/>
          </a:stretch>
        </p:blipFill>
        <p:spPr bwMode="auto">
          <a:xfrm>
            <a:off x="297708" y="1881187"/>
            <a:ext cx="8522765" cy="3064545"/>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75183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57202"/>
            <a:ext cx="628650" cy="543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32" y="277215"/>
            <a:ext cx="8470651" cy="584775"/>
          </a:xfrm>
          <a:prstGeom prst="rect">
            <a:avLst/>
          </a:prstGeom>
        </p:spPr>
        <p:txBody>
          <a:bodyPr wrap="square">
            <a:spAutoFit/>
          </a:bodyPr>
          <a:lstStyle/>
          <a:p>
            <a:pPr algn="ctr"/>
            <a:r>
              <a:rPr lang="en-US" sz="3200" b="1" dirty="0" err="1" smtClean="0">
                <a:solidFill>
                  <a:srgbClr val="0070C0"/>
                </a:solidFill>
              </a:rPr>
              <a:t>Pterin</a:t>
            </a:r>
            <a:r>
              <a:rPr lang="en-US" sz="3200" b="1" dirty="0" smtClean="0">
                <a:solidFill>
                  <a:srgbClr val="0070C0"/>
                </a:solidFill>
              </a:rPr>
              <a:t> Vitamins</a:t>
            </a:r>
            <a:r>
              <a:rPr lang="ru-RU" sz="3200" b="1" dirty="0" smtClean="0">
                <a:solidFill>
                  <a:srgbClr val="0070C0"/>
                </a:solidFill>
              </a:rPr>
              <a:t>. </a:t>
            </a:r>
            <a:r>
              <a:rPr lang="en-US" sz="3200" b="1" dirty="0" smtClean="0">
                <a:solidFill>
                  <a:srgbClr val="0070C0"/>
                </a:solidFill>
              </a:rPr>
              <a:t>Folic acid</a:t>
            </a:r>
          </a:p>
        </p:txBody>
      </p:sp>
      <p:sp>
        <p:nvSpPr>
          <p:cNvPr id="9" name="Номер слайда 8"/>
          <p:cNvSpPr>
            <a:spLocks noGrp="1"/>
          </p:cNvSpPr>
          <p:nvPr>
            <p:ph type="sldNum" sz="quarter" idx="12"/>
          </p:nvPr>
        </p:nvSpPr>
        <p:spPr>
          <a:xfrm>
            <a:off x="8532443" y="5433550"/>
            <a:ext cx="573161" cy="304271"/>
          </a:xfrm>
        </p:spPr>
        <p:txBody>
          <a:bodyPr/>
          <a:lstStyle/>
          <a:p>
            <a:fld id="{E4BF139B-3B4E-4221-95DA-59CA7323F185}" type="slidenum">
              <a:rPr lang="ru-RU" smtClean="0"/>
              <a:t>47</a:t>
            </a:fld>
            <a:endParaRPr lang="ru-RU"/>
          </a:p>
        </p:txBody>
      </p:sp>
      <p:sp>
        <p:nvSpPr>
          <p:cNvPr id="10" name="Прямоугольник 9"/>
          <p:cNvSpPr/>
          <p:nvPr/>
        </p:nvSpPr>
        <p:spPr>
          <a:xfrm>
            <a:off x="539552" y="757268"/>
            <a:ext cx="2399760" cy="461665"/>
          </a:xfrm>
          <a:prstGeom prst="rect">
            <a:avLst/>
          </a:prstGeom>
        </p:spPr>
        <p:txBody>
          <a:bodyPr wrap="none">
            <a:spAutoFit/>
          </a:bodyPr>
          <a:lstStyle/>
          <a:p>
            <a:r>
              <a:rPr lang="en-US" sz="2400" b="1" dirty="0" err="1">
                <a:solidFill>
                  <a:srgbClr val="C00000"/>
                </a:solidFill>
              </a:rPr>
              <a:t>Quantificification</a:t>
            </a:r>
            <a:endParaRPr lang="ru-RU" sz="2400" b="1" dirty="0">
              <a:solidFill>
                <a:srgbClr val="C00000"/>
              </a:solidFill>
            </a:endParaRPr>
          </a:p>
        </p:txBody>
      </p:sp>
      <p:sp>
        <p:nvSpPr>
          <p:cNvPr id="6" name="Rectangle 4"/>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 name="Прямоугольник 1"/>
          <p:cNvSpPr/>
          <p:nvPr/>
        </p:nvSpPr>
        <p:spPr>
          <a:xfrm>
            <a:off x="251520" y="1177314"/>
            <a:ext cx="6480720" cy="430887"/>
          </a:xfrm>
          <a:prstGeom prst="rect">
            <a:avLst/>
          </a:prstGeom>
        </p:spPr>
        <p:txBody>
          <a:bodyPr wrap="square">
            <a:spAutoFit/>
          </a:bodyPr>
          <a:lstStyle/>
          <a:p>
            <a:pPr marL="361950" indent="-361950"/>
            <a:r>
              <a:rPr lang="ru-RU" sz="2200" b="1" i="1" dirty="0" smtClean="0">
                <a:solidFill>
                  <a:srgbClr val="7030A0"/>
                </a:solidFill>
              </a:rPr>
              <a:t>2</a:t>
            </a:r>
            <a:r>
              <a:rPr lang="fr-FR" sz="2200" b="1" i="1" dirty="0" smtClean="0">
                <a:solidFill>
                  <a:srgbClr val="7030A0"/>
                </a:solidFill>
              </a:rPr>
              <a:t>.	</a:t>
            </a:r>
            <a:r>
              <a:rPr lang="en-US" sz="2200" b="1" i="1" dirty="0" smtClean="0">
                <a:solidFill>
                  <a:srgbClr val="7030A0"/>
                </a:solidFill>
              </a:rPr>
              <a:t>Neutralization </a:t>
            </a:r>
            <a:r>
              <a:rPr lang="en-US" sz="2200" b="1" i="1" dirty="0">
                <a:solidFill>
                  <a:srgbClr val="7030A0"/>
                </a:solidFill>
              </a:rPr>
              <a:t>method</a:t>
            </a:r>
            <a:endParaRPr lang="fr-FR" sz="2200" b="1" i="1" dirty="0">
              <a:solidFill>
                <a:srgbClr val="7030A0"/>
              </a:solidFill>
            </a:endParaRPr>
          </a:p>
        </p:txBody>
      </p:sp>
      <p:pic>
        <p:nvPicPr>
          <p:cNvPr id="6146"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75000"/>
                    </a14:imgEffect>
                  </a14:imgLayer>
                </a14:imgProps>
              </a:ext>
              <a:ext uri="{28A0092B-C50C-407E-A947-70E740481C1C}">
                <a14:useLocalDpi xmlns:a14="http://schemas.microsoft.com/office/drawing/2010/main" val="0"/>
              </a:ext>
            </a:extLst>
          </a:blip>
          <a:srcRect/>
          <a:stretch>
            <a:fillRect/>
          </a:stretch>
        </p:blipFill>
        <p:spPr bwMode="auto">
          <a:xfrm>
            <a:off x="257596" y="1880150"/>
            <a:ext cx="8562876" cy="2129477"/>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251520" y="4299111"/>
            <a:ext cx="5760640" cy="769441"/>
          </a:xfrm>
          <a:prstGeom prst="rect">
            <a:avLst/>
          </a:prstGeom>
        </p:spPr>
        <p:txBody>
          <a:bodyPr wrap="square">
            <a:spAutoFit/>
          </a:bodyPr>
          <a:lstStyle/>
          <a:p>
            <a:r>
              <a:rPr lang="en-US" sz="2200" b="1" dirty="0" smtClean="0"/>
              <a:t>Titrant</a:t>
            </a:r>
            <a:r>
              <a:rPr lang="en-US" sz="2200" dirty="0" smtClean="0"/>
              <a:t> - </a:t>
            </a:r>
            <a:r>
              <a:rPr lang="en-US" sz="2200" dirty="0"/>
              <a:t>0.1 M hydrochloric acid </a:t>
            </a:r>
            <a:r>
              <a:rPr lang="en-US" sz="2200" dirty="0" smtClean="0"/>
              <a:t>solution</a:t>
            </a:r>
            <a:endParaRPr lang="ru-RU" sz="2200" dirty="0" smtClean="0"/>
          </a:p>
          <a:p>
            <a:r>
              <a:rPr lang="en-US" sz="2200" b="1" dirty="0"/>
              <a:t>I</a:t>
            </a:r>
            <a:r>
              <a:rPr lang="en-US" sz="2200" b="1" dirty="0" smtClean="0"/>
              <a:t>ndicator</a:t>
            </a:r>
            <a:r>
              <a:rPr lang="en-US" sz="2200" dirty="0" smtClean="0"/>
              <a:t> - phenolphthalein </a:t>
            </a:r>
            <a:r>
              <a:rPr lang="en-US" sz="2200" dirty="0"/>
              <a:t>with methylene blue</a:t>
            </a:r>
            <a:endParaRPr lang="ru-RU" sz="2200" dirty="0"/>
          </a:p>
        </p:txBody>
      </p:sp>
    </p:spTree>
    <p:extLst>
      <p:ext uri="{BB962C8B-B14F-4D97-AF65-F5344CB8AC3E}">
        <p14:creationId xmlns:p14="http://schemas.microsoft.com/office/powerpoint/2010/main" val="23129718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57202"/>
            <a:ext cx="628650" cy="543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32" y="277215"/>
            <a:ext cx="8470651" cy="584775"/>
          </a:xfrm>
          <a:prstGeom prst="rect">
            <a:avLst/>
          </a:prstGeom>
        </p:spPr>
        <p:txBody>
          <a:bodyPr wrap="square">
            <a:spAutoFit/>
          </a:bodyPr>
          <a:lstStyle/>
          <a:p>
            <a:pPr algn="ctr"/>
            <a:r>
              <a:rPr lang="en-US" sz="3200" b="1" dirty="0" err="1" smtClean="0">
                <a:solidFill>
                  <a:srgbClr val="0070C0"/>
                </a:solidFill>
              </a:rPr>
              <a:t>Pterin</a:t>
            </a:r>
            <a:r>
              <a:rPr lang="en-US" sz="3200" b="1" dirty="0" smtClean="0">
                <a:solidFill>
                  <a:srgbClr val="0070C0"/>
                </a:solidFill>
              </a:rPr>
              <a:t> Vitamins</a:t>
            </a:r>
            <a:r>
              <a:rPr lang="ru-RU" sz="3200" b="1" dirty="0" smtClean="0">
                <a:solidFill>
                  <a:srgbClr val="0070C0"/>
                </a:solidFill>
              </a:rPr>
              <a:t>. </a:t>
            </a:r>
            <a:r>
              <a:rPr lang="en-US" sz="3200" b="1" dirty="0" smtClean="0">
                <a:solidFill>
                  <a:srgbClr val="0070C0"/>
                </a:solidFill>
              </a:rPr>
              <a:t>Folic acid</a:t>
            </a:r>
          </a:p>
        </p:txBody>
      </p:sp>
      <p:sp>
        <p:nvSpPr>
          <p:cNvPr id="9" name="Номер слайда 8"/>
          <p:cNvSpPr>
            <a:spLocks noGrp="1"/>
          </p:cNvSpPr>
          <p:nvPr>
            <p:ph type="sldNum" sz="quarter" idx="12"/>
          </p:nvPr>
        </p:nvSpPr>
        <p:spPr>
          <a:xfrm>
            <a:off x="8532443" y="5433550"/>
            <a:ext cx="573161" cy="304271"/>
          </a:xfrm>
        </p:spPr>
        <p:txBody>
          <a:bodyPr/>
          <a:lstStyle/>
          <a:p>
            <a:fld id="{E4BF139B-3B4E-4221-95DA-59CA7323F185}" type="slidenum">
              <a:rPr lang="ru-RU" smtClean="0"/>
              <a:t>48</a:t>
            </a:fld>
            <a:endParaRPr lang="ru-RU"/>
          </a:p>
        </p:txBody>
      </p:sp>
      <p:sp>
        <p:nvSpPr>
          <p:cNvPr id="10" name="Прямоугольник 9"/>
          <p:cNvSpPr/>
          <p:nvPr/>
        </p:nvSpPr>
        <p:spPr>
          <a:xfrm>
            <a:off x="539552" y="757268"/>
            <a:ext cx="2399760" cy="461665"/>
          </a:xfrm>
          <a:prstGeom prst="rect">
            <a:avLst/>
          </a:prstGeom>
        </p:spPr>
        <p:txBody>
          <a:bodyPr wrap="none">
            <a:spAutoFit/>
          </a:bodyPr>
          <a:lstStyle/>
          <a:p>
            <a:r>
              <a:rPr lang="en-US" sz="2400" b="1" dirty="0" err="1">
                <a:solidFill>
                  <a:srgbClr val="C00000"/>
                </a:solidFill>
              </a:rPr>
              <a:t>Quantificification</a:t>
            </a:r>
            <a:endParaRPr lang="ru-RU" sz="2400" b="1" dirty="0">
              <a:solidFill>
                <a:srgbClr val="C00000"/>
              </a:solidFill>
            </a:endParaRPr>
          </a:p>
        </p:txBody>
      </p:sp>
      <p:sp>
        <p:nvSpPr>
          <p:cNvPr id="6" name="Rectangle 4"/>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 name="Прямоугольник 1"/>
          <p:cNvSpPr/>
          <p:nvPr/>
        </p:nvSpPr>
        <p:spPr>
          <a:xfrm>
            <a:off x="251520" y="1177314"/>
            <a:ext cx="6480720" cy="769441"/>
          </a:xfrm>
          <a:prstGeom prst="rect">
            <a:avLst/>
          </a:prstGeom>
        </p:spPr>
        <p:txBody>
          <a:bodyPr wrap="square">
            <a:spAutoFit/>
          </a:bodyPr>
          <a:lstStyle/>
          <a:p>
            <a:pPr marL="457200" indent="-457200">
              <a:buAutoNum type="arabicPeriod" startAt="3"/>
            </a:pPr>
            <a:r>
              <a:rPr lang="en-US" sz="2200" b="1" i="1" dirty="0" smtClean="0">
                <a:solidFill>
                  <a:srgbClr val="7030A0"/>
                </a:solidFill>
              </a:rPr>
              <a:t>Spectrophotometric determination</a:t>
            </a:r>
          </a:p>
          <a:p>
            <a:pPr marL="457200" indent="-457200">
              <a:buAutoNum type="arabicPeriod" startAt="3"/>
            </a:pPr>
            <a:r>
              <a:rPr lang="fr-FR" sz="2200" b="1" i="1" dirty="0" smtClean="0">
                <a:solidFill>
                  <a:srgbClr val="7030A0"/>
                </a:solidFill>
              </a:rPr>
              <a:t>Polarographic </a:t>
            </a:r>
            <a:r>
              <a:rPr lang="fr-FR" sz="2200" b="1" i="1" dirty="0">
                <a:solidFill>
                  <a:srgbClr val="7030A0"/>
                </a:solidFill>
              </a:rPr>
              <a:t>determination</a:t>
            </a:r>
          </a:p>
        </p:txBody>
      </p:sp>
      <p:pic>
        <p:nvPicPr>
          <p:cNvPr id="7170"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89000"/>
                    </a14:imgEffect>
                  </a14:imgLayer>
                </a14:imgProps>
              </a:ext>
              <a:ext uri="{28A0092B-C50C-407E-A947-70E740481C1C}">
                <a14:useLocalDpi xmlns:a14="http://schemas.microsoft.com/office/drawing/2010/main" val="0"/>
              </a:ext>
            </a:extLst>
          </a:blip>
          <a:srcRect/>
          <a:stretch>
            <a:fillRect/>
          </a:stretch>
        </p:blipFill>
        <p:spPr bwMode="auto">
          <a:xfrm>
            <a:off x="1869480" y="1837387"/>
            <a:ext cx="5366816" cy="1380153"/>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Прямоугольник 10"/>
          <p:cNvSpPr/>
          <p:nvPr/>
        </p:nvSpPr>
        <p:spPr>
          <a:xfrm>
            <a:off x="539553" y="3145532"/>
            <a:ext cx="1152431" cy="461665"/>
          </a:xfrm>
          <a:prstGeom prst="rect">
            <a:avLst/>
          </a:prstGeom>
        </p:spPr>
        <p:txBody>
          <a:bodyPr wrap="none">
            <a:spAutoFit/>
          </a:bodyPr>
          <a:lstStyle/>
          <a:p>
            <a:r>
              <a:rPr lang="en-US" sz="2400" b="1" dirty="0">
                <a:solidFill>
                  <a:srgbClr val="C00000"/>
                </a:solidFill>
              </a:rPr>
              <a:t>Storage</a:t>
            </a:r>
            <a:endParaRPr lang="ru-RU" sz="2400" b="1" dirty="0">
              <a:solidFill>
                <a:srgbClr val="C00000"/>
              </a:solidFill>
            </a:endParaRPr>
          </a:p>
        </p:txBody>
      </p:sp>
      <p:sp>
        <p:nvSpPr>
          <p:cNvPr id="12" name="Прямоугольник 11"/>
          <p:cNvSpPr/>
          <p:nvPr/>
        </p:nvSpPr>
        <p:spPr>
          <a:xfrm>
            <a:off x="539552" y="4297660"/>
            <a:ext cx="1824538" cy="461665"/>
          </a:xfrm>
          <a:prstGeom prst="rect">
            <a:avLst/>
          </a:prstGeom>
        </p:spPr>
        <p:txBody>
          <a:bodyPr wrap="none">
            <a:spAutoFit/>
          </a:bodyPr>
          <a:lstStyle/>
          <a:p>
            <a:r>
              <a:rPr lang="en-US" sz="2400" b="1" dirty="0">
                <a:solidFill>
                  <a:srgbClr val="C00000"/>
                </a:solidFill>
              </a:rPr>
              <a:t>Medical Use </a:t>
            </a:r>
            <a:endParaRPr lang="ru-RU" sz="2400" b="1" dirty="0">
              <a:solidFill>
                <a:srgbClr val="C00000"/>
              </a:solidFill>
            </a:endParaRPr>
          </a:p>
        </p:txBody>
      </p:sp>
      <p:sp>
        <p:nvSpPr>
          <p:cNvPr id="7" name="Прямоугольник 6"/>
          <p:cNvSpPr/>
          <p:nvPr/>
        </p:nvSpPr>
        <p:spPr>
          <a:xfrm>
            <a:off x="251520" y="3505572"/>
            <a:ext cx="8640962" cy="923330"/>
          </a:xfrm>
          <a:prstGeom prst="rect">
            <a:avLst/>
          </a:prstGeom>
        </p:spPr>
        <p:txBody>
          <a:bodyPr wrap="square">
            <a:spAutoFit/>
          </a:bodyPr>
          <a:lstStyle/>
          <a:p>
            <a:pPr algn="just"/>
            <a:r>
              <a:rPr lang="en-US" dirty="0"/>
              <a:t>The drug is stored in well-corked containers, in a dry, dark place, as folic acid is hygroscopic and decomposes under the influence of light. This process inactivates folic acid and produces fluorescence due to the formation of </a:t>
            </a:r>
            <a:r>
              <a:rPr lang="en-US" dirty="0" err="1"/>
              <a:t>pterinic</a:t>
            </a:r>
            <a:r>
              <a:rPr lang="en-US" dirty="0"/>
              <a:t> acid. More stable solutions at pH 5.0-10.0.</a:t>
            </a:r>
            <a:endParaRPr lang="ru-RU" dirty="0"/>
          </a:p>
        </p:txBody>
      </p:sp>
      <p:sp>
        <p:nvSpPr>
          <p:cNvPr id="8" name="Прямоугольник 7"/>
          <p:cNvSpPr/>
          <p:nvPr/>
        </p:nvSpPr>
        <p:spPr>
          <a:xfrm>
            <a:off x="251520" y="4657700"/>
            <a:ext cx="8640962" cy="923330"/>
          </a:xfrm>
          <a:prstGeom prst="rect">
            <a:avLst/>
          </a:prstGeom>
        </p:spPr>
        <p:txBody>
          <a:bodyPr wrap="square">
            <a:spAutoFit/>
          </a:bodyPr>
          <a:lstStyle/>
          <a:p>
            <a:pPr algn="just"/>
            <a:r>
              <a:rPr lang="en-US" dirty="0"/>
              <a:t>The use of folic acid in medicine is caused by the important role of this vitamin in the process of hematopoiesis, metabolism in cells (including choline). Together with vitamin B</a:t>
            </a:r>
            <a:r>
              <a:rPr lang="en-US" baseline="-25000" dirty="0"/>
              <a:t>12</a:t>
            </a:r>
            <a:r>
              <a:rPr lang="en-US" dirty="0"/>
              <a:t> folic acid stimulates erythropoiesis, is involved in the synthesis of amino acids.</a:t>
            </a:r>
            <a:endParaRPr lang="ru-RU" dirty="0"/>
          </a:p>
        </p:txBody>
      </p:sp>
    </p:spTree>
    <p:extLst>
      <p:ext uri="{BB962C8B-B14F-4D97-AF65-F5344CB8AC3E}">
        <p14:creationId xmlns:p14="http://schemas.microsoft.com/office/powerpoint/2010/main" val="320002237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57202"/>
            <a:ext cx="628650" cy="543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431567" y="697260"/>
            <a:ext cx="4269246" cy="584775"/>
          </a:xfrm>
          <a:prstGeom prst="rect">
            <a:avLst/>
          </a:prstGeom>
        </p:spPr>
        <p:txBody>
          <a:bodyPr wrap="none">
            <a:spAutoFit/>
          </a:bodyPr>
          <a:lstStyle/>
          <a:p>
            <a:pPr algn="ctr"/>
            <a:r>
              <a:rPr lang="en-US" sz="3200" b="1" dirty="0" smtClean="0">
                <a:solidFill>
                  <a:srgbClr val="0070C0"/>
                </a:solidFill>
              </a:rPr>
              <a:t>Thank you for attention!</a:t>
            </a:r>
            <a:endParaRPr lang="ru-RU" sz="3200" b="1" dirty="0">
              <a:solidFill>
                <a:srgbClr val="0070C0"/>
              </a:solidFill>
            </a:endParaRPr>
          </a:p>
        </p:txBody>
      </p:sp>
      <p:pic>
        <p:nvPicPr>
          <p:cNvPr id="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5266" t="23470" r="12699" b="7514"/>
          <a:stretch/>
        </p:blipFill>
        <p:spPr bwMode="auto">
          <a:xfrm>
            <a:off x="1794156" y="1177313"/>
            <a:ext cx="5514149" cy="3834195"/>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32728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57202"/>
            <a:ext cx="628650" cy="543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32" y="277215"/>
            <a:ext cx="8470651" cy="584775"/>
          </a:xfrm>
          <a:prstGeom prst="rect">
            <a:avLst/>
          </a:prstGeom>
        </p:spPr>
        <p:txBody>
          <a:bodyPr wrap="square">
            <a:spAutoFit/>
          </a:bodyPr>
          <a:lstStyle/>
          <a:p>
            <a:pPr algn="ctr"/>
            <a:r>
              <a:rPr lang="en-US" sz="3200" b="1" dirty="0" smtClean="0">
                <a:solidFill>
                  <a:srgbClr val="0070C0"/>
                </a:solidFill>
              </a:rPr>
              <a:t>Retinols (A Vitamins)</a:t>
            </a:r>
            <a:endParaRPr lang="en-US" sz="3200" b="1" dirty="0">
              <a:solidFill>
                <a:srgbClr val="0070C0"/>
              </a:solidFill>
            </a:endParaRPr>
          </a:p>
        </p:txBody>
      </p:sp>
      <p:sp>
        <p:nvSpPr>
          <p:cNvPr id="9" name="Номер слайда 8"/>
          <p:cNvSpPr>
            <a:spLocks noGrp="1"/>
          </p:cNvSpPr>
          <p:nvPr>
            <p:ph type="sldNum" sz="quarter" idx="12"/>
          </p:nvPr>
        </p:nvSpPr>
        <p:spPr>
          <a:xfrm>
            <a:off x="8532443" y="5433550"/>
            <a:ext cx="573161" cy="304271"/>
          </a:xfrm>
        </p:spPr>
        <p:txBody>
          <a:bodyPr/>
          <a:lstStyle/>
          <a:p>
            <a:fld id="{E4BF139B-3B4E-4221-95DA-59CA7323F185}" type="slidenum">
              <a:rPr lang="ru-RU" smtClean="0">
                <a:solidFill>
                  <a:prstClr val="black"/>
                </a:solidFill>
              </a:rPr>
              <a:pPr/>
              <a:t>5</a:t>
            </a:fld>
            <a:endParaRPr lang="ru-RU">
              <a:solidFill>
                <a:prstClr val="black"/>
              </a:solidFill>
            </a:endParaRPr>
          </a:p>
        </p:txBody>
      </p:sp>
      <p:sp>
        <p:nvSpPr>
          <p:cNvPr id="6" name="Rectangle 4"/>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solidFill>
                <a:prstClr val="black"/>
              </a:solidFill>
            </a:endParaRPr>
          </a:p>
        </p:txBody>
      </p:sp>
      <p:sp>
        <p:nvSpPr>
          <p:cNvPr id="10" name="Прямоугольник 9"/>
          <p:cNvSpPr/>
          <p:nvPr/>
        </p:nvSpPr>
        <p:spPr>
          <a:xfrm>
            <a:off x="539552" y="757268"/>
            <a:ext cx="2774286" cy="461665"/>
          </a:xfrm>
          <a:prstGeom prst="rect">
            <a:avLst/>
          </a:prstGeom>
        </p:spPr>
        <p:txBody>
          <a:bodyPr wrap="none">
            <a:spAutoFit/>
          </a:bodyPr>
          <a:lstStyle/>
          <a:p>
            <a:r>
              <a:rPr lang="en-US" sz="2400" b="1" dirty="0">
                <a:solidFill>
                  <a:srgbClr val="C00000"/>
                </a:solidFill>
              </a:rPr>
              <a:t>History of discovery</a:t>
            </a:r>
            <a:endParaRPr lang="ru-RU" sz="2400" b="1" dirty="0">
              <a:solidFill>
                <a:srgbClr val="C00000"/>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146" y="1374903"/>
            <a:ext cx="3092661" cy="404931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Прямоугольник 7"/>
          <p:cNvSpPr/>
          <p:nvPr/>
        </p:nvSpPr>
        <p:spPr>
          <a:xfrm>
            <a:off x="3851920" y="1417340"/>
            <a:ext cx="5040562" cy="1446550"/>
          </a:xfrm>
          <a:prstGeom prst="rect">
            <a:avLst/>
          </a:prstGeom>
        </p:spPr>
        <p:txBody>
          <a:bodyPr wrap="square">
            <a:spAutoFit/>
          </a:bodyPr>
          <a:lstStyle/>
          <a:p>
            <a:pPr algn="just"/>
            <a:r>
              <a:rPr lang="en-US" sz="2200" dirty="0" smtClean="0"/>
              <a:t>In ancient Greece, </a:t>
            </a:r>
            <a:r>
              <a:rPr lang="en-US" sz="2200" b="1" i="1" dirty="0" smtClean="0"/>
              <a:t>Hippocrates</a:t>
            </a:r>
            <a:r>
              <a:rPr lang="en-US" sz="2200" dirty="0" smtClean="0"/>
              <a:t> gave liver as a treatment for night blindness without realizing that he was using a good source of vitamin A.</a:t>
            </a:r>
            <a:endParaRPr lang="ru-RU" sz="2200" dirty="0"/>
          </a:p>
        </p:txBody>
      </p:sp>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84097" y="2877169"/>
            <a:ext cx="3776208" cy="2517472"/>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46962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57202"/>
            <a:ext cx="628650" cy="543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32" y="277215"/>
            <a:ext cx="8470651" cy="584775"/>
          </a:xfrm>
          <a:prstGeom prst="rect">
            <a:avLst/>
          </a:prstGeom>
        </p:spPr>
        <p:txBody>
          <a:bodyPr wrap="square">
            <a:spAutoFit/>
          </a:bodyPr>
          <a:lstStyle/>
          <a:p>
            <a:pPr algn="ctr"/>
            <a:r>
              <a:rPr lang="en-US" sz="3200" b="1" dirty="0" smtClean="0">
                <a:solidFill>
                  <a:srgbClr val="0070C0"/>
                </a:solidFill>
              </a:rPr>
              <a:t>Retinols (A Vitamins)</a:t>
            </a:r>
            <a:endParaRPr lang="en-US" sz="3200" b="1" dirty="0">
              <a:solidFill>
                <a:srgbClr val="0070C0"/>
              </a:solidFill>
            </a:endParaRPr>
          </a:p>
        </p:txBody>
      </p:sp>
      <p:sp>
        <p:nvSpPr>
          <p:cNvPr id="9" name="Номер слайда 8"/>
          <p:cNvSpPr>
            <a:spLocks noGrp="1"/>
          </p:cNvSpPr>
          <p:nvPr>
            <p:ph type="sldNum" sz="quarter" idx="12"/>
          </p:nvPr>
        </p:nvSpPr>
        <p:spPr>
          <a:xfrm>
            <a:off x="8532443" y="5433550"/>
            <a:ext cx="573161" cy="304271"/>
          </a:xfrm>
        </p:spPr>
        <p:txBody>
          <a:bodyPr/>
          <a:lstStyle/>
          <a:p>
            <a:fld id="{E4BF139B-3B4E-4221-95DA-59CA7323F185}" type="slidenum">
              <a:rPr lang="ru-RU" smtClean="0">
                <a:solidFill>
                  <a:prstClr val="black"/>
                </a:solidFill>
              </a:rPr>
              <a:pPr/>
              <a:t>6</a:t>
            </a:fld>
            <a:endParaRPr lang="ru-RU">
              <a:solidFill>
                <a:prstClr val="black"/>
              </a:solidFill>
            </a:endParaRPr>
          </a:p>
        </p:txBody>
      </p:sp>
      <p:sp>
        <p:nvSpPr>
          <p:cNvPr id="6" name="Rectangle 4"/>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solidFill>
                <a:prstClr val="black"/>
              </a:solidFill>
            </a:endParaRPr>
          </a:p>
        </p:txBody>
      </p:sp>
      <p:sp>
        <p:nvSpPr>
          <p:cNvPr id="10" name="Прямоугольник 9"/>
          <p:cNvSpPr/>
          <p:nvPr/>
        </p:nvSpPr>
        <p:spPr>
          <a:xfrm>
            <a:off x="539552" y="757268"/>
            <a:ext cx="2774286" cy="461665"/>
          </a:xfrm>
          <a:prstGeom prst="rect">
            <a:avLst/>
          </a:prstGeom>
        </p:spPr>
        <p:txBody>
          <a:bodyPr wrap="none">
            <a:spAutoFit/>
          </a:bodyPr>
          <a:lstStyle/>
          <a:p>
            <a:r>
              <a:rPr lang="en-US" sz="2400" b="1" dirty="0">
                <a:solidFill>
                  <a:srgbClr val="C00000"/>
                </a:solidFill>
              </a:rPr>
              <a:t>History of discovery</a:t>
            </a:r>
            <a:endParaRPr lang="ru-RU" sz="2400" b="1" dirty="0">
              <a:solidFill>
                <a:srgbClr val="C00000"/>
              </a:solidFill>
            </a:endParaRPr>
          </a:p>
        </p:txBody>
      </p:sp>
      <p:sp>
        <p:nvSpPr>
          <p:cNvPr id="8" name="Прямоугольник 7"/>
          <p:cNvSpPr/>
          <p:nvPr/>
        </p:nvSpPr>
        <p:spPr>
          <a:xfrm>
            <a:off x="3851920" y="1417340"/>
            <a:ext cx="5040562" cy="1446550"/>
          </a:xfrm>
          <a:prstGeom prst="rect">
            <a:avLst/>
          </a:prstGeom>
        </p:spPr>
        <p:txBody>
          <a:bodyPr wrap="square">
            <a:spAutoFit/>
          </a:bodyPr>
          <a:lstStyle/>
          <a:p>
            <a:pPr algn="just"/>
            <a:r>
              <a:rPr lang="en-US" sz="2200" dirty="0" smtClean="0"/>
              <a:t>Research by </a:t>
            </a:r>
            <a:r>
              <a:rPr lang="en-US" sz="2200" b="1" i="1" dirty="0" smtClean="0"/>
              <a:t>Elmer V. McCollum </a:t>
            </a:r>
            <a:r>
              <a:rPr lang="en-US" sz="2200" dirty="0" smtClean="0"/>
              <a:t>and </a:t>
            </a:r>
            <a:r>
              <a:rPr lang="en-US" sz="2200" b="1" i="1" dirty="0" smtClean="0"/>
              <a:t>M. Davis</a:t>
            </a:r>
            <a:r>
              <a:rPr lang="en-US" sz="2200" dirty="0" smtClean="0"/>
              <a:t> led to the discovery of vitamin A in 1914. They found a fat-soluble growth factor in butter and egg yolk.</a:t>
            </a:r>
            <a:endParaRPr lang="ru-RU" sz="22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201316"/>
            <a:ext cx="2745190" cy="3942823"/>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755576" y="5224472"/>
            <a:ext cx="1857560" cy="369332"/>
          </a:xfrm>
          <a:prstGeom prst="rect">
            <a:avLst/>
          </a:prstGeom>
        </p:spPr>
        <p:txBody>
          <a:bodyPr wrap="none">
            <a:spAutoFit/>
          </a:bodyPr>
          <a:lstStyle/>
          <a:p>
            <a:r>
              <a:rPr lang="en-US" dirty="0" smtClean="0"/>
              <a:t>Elmer V. McCollum</a:t>
            </a:r>
            <a:endParaRPr lang="ru-RU" dirty="0"/>
          </a:p>
        </p:txBody>
      </p:sp>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37751" y="3525885"/>
            <a:ext cx="2454729" cy="1711554"/>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25882" y="3525884"/>
            <a:ext cx="2566831" cy="1711555"/>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08699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57202"/>
            <a:ext cx="628650" cy="543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32" y="277215"/>
            <a:ext cx="8470651" cy="584775"/>
          </a:xfrm>
          <a:prstGeom prst="rect">
            <a:avLst/>
          </a:prstGeom>
        </p:spPr>
        <p:txBody>
          <a:bodyPr wrap="square">
            <a:spAutoFit/>
          </a:bodyPr>
          <a:lstStyle/>
          <a:p>
            <a:pPr algn="ctr"/>
            <a:r>
              <a:rPr lang="en-US" sz="3200" b="1" dirty="0" smtClean="0">
                <a:solidFill>
                  <a:srgbClr val="0070C0"/>
                </a:solidFill>
              </a:rPr>
              <a:t>Retinols (A Vitamins)</a:t>
            </a:r>
            <a:endParaRPr lang="en-US" sz="3200" b="1" dirty="0">
              <a:solidFill>
                <a:srgbClr val="0070C0"/>
              </a:solidFill>
            </a:endParaRPr>
          </a:p>
        </p:txBody>
      </p:sp>
      <p:sp>
        <p:nvSpPr>
          <p:cNvPr id="9" name="Номер слайда 8"/>
          <p:cNvSpPr>
            <a:spLocks noGrp="1"/>
          </p:cNvSpPr>
          <p:nvPr>
            <p:ph type="sldNum" sz="quarter" idx="12"/>
          </p:nvPr>
        </p:nvSpPr>
        <p:spPr>
          <a:xfrm>
            <a:off x="8532443" y="5433550"/>
            <a:ext cx="573161" cy="304271"/>
          </a:xfrm>
        </p:spPr>
        <p:txBody>
          <a:bodyPr/>
          <a:lstStyle/>
          <a:p>
            <a:fld id="{E4BF139B-3B4E-4221-95DA-59CA7323F185}" type="slidenum">
              <a:rPr lang="ru-RU" smtClean="0">
                <a:solidFill>
                  <a:prstClr val="black"/>
                </a:solidFill>
              </a:rPr>
              <a:pPr/>
              <a:t>7</a:t>
            </a:fld>
            <a:endParaRPr lang="ru-RU">
              <a:solidFill>
                <a:prstClr val="black"/>
              </a:solidFill>
            </a:endParaRPr>
          </a:p>
        </p:txBody>
      </p:sp>
      <p:sp>
        <p:nvSpPr>
          <p:cNvPr id="6" name="Rectangle 4"/>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solidFill>
                <a:prstClr val="black"/>
              </a:solidFill>
            </a:endParaRPr>
          </a:p>
        </p:txBody>
      </p:sp>
      <p:sp>
        <p:nvSpPr>
          <p:cNvPr id="10" name="Прямоугольник 9"/>
          <p:cNvSpPr/>
          <p:nvPr/>
        </p:nvSpPr>
        <p:spPr>
          <a:xfrm>
            <a:off x="539552" y="757268"/>
            <a:ext cx="2774286" cy="461665"/>
          </a:xfrm>
          <a:prstGeom prst="rect">
            <a:avLst/>
          </a:prstGeom>
        </p:spPr>
        <p:txBody>
          <a:bodyPr wrap="none">
            <a:spAutoFit/>
          </a:bodyPr>
          <a:lstStyle/>
          <a:p>
            <a:r>
              <a:rPr lang="en-US" sz="2400" b="1" dirty="0">
                <a:solidFill>
                  <a:srgbClr val="C00000"/>
                </a:solidFill>
              </a:rPr>
              <a:t>History of discovery</a:t>
            </a:r>
            <a:endParaRPr lang="ru-RU" sz="2400" b="1" dirty="0">
              <a:solidFill>
                <a:srgbClr val="C00000"/>
              </a:solidFil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104" y="1417340"/>
            <a:ext cx="2295525" cy="321945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467544" y="4657700"/>
            <a:ext cx="1782667" cy="369332"/>
          </a:xfrm>
          <a:prstGeom prst="rect">
            <a:avLst/>
          </a:prstGeom>
        </p:spPr>
        <p:txBody>
          <a:bodyPr wrap="none">
            <a:spAutoFit/>
          </a:bodyPr>
          <a:lstStyle/>
          <a:p>
            <a:r>
              <a:rPr lang="en-US" dirty="0" smtClean="0"/>
              <a:t>Thomas Osborne </a:t>
            </a:r>
            <a:endParaRPr lang="ru-RU" dirty="0"/>
          </a:p>
        </p:txBody>
      </p:sp>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43808" y="1417340"/>
            <a:ext cx="2400045" cy="3219449"/>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Прямоугольник 6"/>
          <p:cNvSpPr/>
          <p:nvPr/>
        </p:nvSpPr>
        <p:spPr>
          <a:xfrm>
            <a:off x="3123020" y="4657700"/>
            <a:ext cx="1881028" cy="369332"/>
          </a:xfrm>
          <a:prstGeom prst="rect">
            <a:avLst/>
          </a:prstGeom>
        </p:spPr>
        <p:txBody>
          <a:bodyPr wrap="none">
            <a:spAutoFit/>
          </a:bodyPr>
          <a:lstStyle/>
          <a:p>
            <a:r>
              <a:rPr lang="en-US" dirty="0" smtClean="0"/>
              <a:t>Lafayette Mendel </a:t>
            </a:r>
            <a:endParaRPr lang="ru-RU" dirty="0"/>
          </a:p>
        </p:txBody>
      </p:sp>
      <p:sp>
        <p:nvSpPr>
          <p:cNvPr id="11" name="Прямоугольник 10"/>
          <p:cNvSpPr/>
          <p:nvPr/>
        </p:nvSpPr>
        <p:spPr>
          <a:xfrm>
            <a:off x="5724128" y="1417340"/>
            <a:ext cx="3168352" cy="3631763"/>
          </a:xfrm>
          <a:prstGeom prst="rect">
            <a:avLst/>
          </a:prstGeom>
        </p:spPr>
        <p:txBody>
          <a:bodyPr wrap="square">
            <a:spAutoFit/>
          </a:bodyPr>
          <a:lstStyle/>
          <a:p>
            <a:pPr algn="just">
              <a:spcAft>
                <a:spcPts val="1200"/>
              </a:spcAft>
            </a:pPr>
            <a:r>
              <a:rPr lang="en-US" sz="2200" b="1" i="1" dirty="0" smtClean="0"/>
              <a:t>Thomas Osborne</a:t>
            </a:r>
            <a:r>
              <a:rPr lang="en-US" sz="2200" dirty="0" smtClean="0"/>
              <a:t> and </a:t>
            </a:r>
            <a:r>
              <a:rPr lang="en-US" sz="2200" b="1" i="1" dirty="0" smtClean="0"/>
              <a:t>Lafayette Mendel </a:t>
            </a:r>
            <a:r>
              <a:rPr lang="en-US" sz="2200" dirty="0" smtClean="0"/>
              <a:t>confirmed the observations.</a:t>
            </a:r>
          </a:p>
          <a:p>
            <a:pPr algn="just">
              <a:spcAft>
                <a:spcPts val="1200"/>
              </a:spcAft>
            </a:pPr>
            <a:r>
              <a:rPr lang="en-US" sz="2200" dirty="0" smtClean="0"/>
              <a:t>In 1916, McCollum introduced the term ‘fat soluble A’ to distinguish it from other nutritional factors named ‘water soluble B’.</a:t>
            </a:r>
            <a:endParaRPr lang="ru-RU" sz="2200" dirty="0"/>
          </a:p>
        </p:txBody>
      </p:sp>
    </p:spTree>
    <p:extLst>
      <p:ext uri="{BB962C8B-B14F-4D97-AF65-F5344CB8AC3E}">
        <p14:creationId xmlns:p14="http://schemas.microsoft.com/office/powerpoint/2010/main" val="8829895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57202"/>
            <a:ext cx="628650" cy="543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32" y="277215"/>
            <a:ext cx="8470651" cy="584775"/>
          </a:xfrm>
          <a:prstGeom prst="rect">
            <a:avLst/>
          </a:prstGeom>
        </p:spPr>
        <p:txBody>
          <a:bodyPr wrap="square">
            <a:spAutoFit/>
          </a:bodyPr>
          <a:lstStyle/>
          <a:p>
            <a:pPr algn="ctr"/>
            <a:r>
              <a:rPr lang="en-US" sz="3200" b="1" dirty="0" smtClean="0">
                <a:solidFill>
                  <a:srgbClr val="0070C0"/>
                </a:solidFill>
              </a:rPr>
              <a:t>Retinols (A Vitamins)</a:t>
            </a:r>
            <a:endParaRPr lang="en-US" sz="3200" b="1" dirty="0">
              <a:solidFill>
                <a:srgbClr val="0070C0"/>
              </a:solidFill>
            </a:endParaRPr>
          </a:p>
        </p:txBody>
      </p:sp>
      <p:sp>
        <p:nvSpPr>
          <p:cNvPr id="9" name="Номер слайда 8"/>
          <p:cNvSpPr>
            <a:spLocks noGrp="1"/>
          </p:cNvSpPr>
          <p:nvPr>
            <p:ph type="sldNum" sz="quarter" idx="12"/>
          </p:nvPr>
        </p:nvSpPr>
        <p:spPr>
          <a:xfrm>
            <a:off x="8532443" y="5433550"/>
            <a:ext cx="573161" cy="304271"/>
          </a:xfrm>
        </p:spPr>
        <p:txBody>
          <a:bodyPr/>
          <a:lstStyle/>
          <a:p>
            <a:fld id="{E4BF139B-3B4E-4221-95DA-59CA7323F185}" type="slidenum">
              <a:rPr lang="ru-RU" smtClean="0">
                <a:solidFill>
                  <a:prstClr val="black"/>
                </a:solidFill>
              </a:rPr>
              <a:pPr/>
              <a:t>8</a:t>
            </a:fld>
            <a:endParaRPr lang="ru-RU">
              <a:solidFill>
                <a:prstClr val="black"/>
              </a:solidFill>
            </a:endParaRPr>
          </a:p>
        </p:txBody>
      </p:sp>
      <p:sp>
        <p:nvSpPr>
          <p:cNvPr id="6" name="Rectangle 4"/>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solidFill>
                <a:prstClr val="black"/>
              </a:solidFill>
            </a:endParaRPr>
          </a:p>
        </p:txBody>
      </p:sp>
      <p:sp>
        <p:nvSpPr>
          <p:cNvPr id="10" name="Прямоугольник 9"/>
          <p:cNvSpPr/>
          <p:nvPr/>
        </p:nvSpPr>
        <p:spPr>
          <a:xfrm>
            <a:off x="539552" y="757268"/>
            <a:ext cx="2774286" cy="461665"/>
          </a:xfrm>
          <a:prstGeom prst="rect">
            <a:avLst/>
          </a:prstGeom>
        </p:spPr>
        <p:txBody>
          <a:bodyPr wrap="none">
            <a:spAutoFit/>
          </a:bodyPr>
          <a:lstStyle/>
          <a:p>
            <a:r>
              <a:rPr lang="en-US" sz="2400" b="1" dirty="0">
                <a:solidFill>
                  <a:srgbClr val="C00000"/>
                </a:solidFill>
              </a:rPr>
              <a:t>History of discovery</a:t>
            </a:r>
            <a:endParaRPr lang="ru-RU" sz="2400" b="1" dirty="0">
              <a:solidFill>
                <a:srgbClr val="C00000"/>
              </a:solidFill>
            </a:endParaRPr>
          </a:p>
        </p:txBody>
      </p:sp>
      <p:sp>
        <p:nvSpPr>
          <p:cNvPr id="11" name="Прямоугольник 10"/>
          <p:cNvSpPr/>
          <p:nvPr/>
        </p:nvSpPr>
        <p:spPr>
          <a:xfrm>
            <a:off x="3131840" y="1417340"/>
            <a:ext cx="5760640" cy="1446550"/>
          </a:xfrm>
          <a:prstGeom prst="rect">
            <a:avLst/>
          </a:prstGeom>
        </p:spPr>
        <p:txBody>
          <a:bodyPr wrap="square">
            <a:spAutoFit/>
          </a:bodyPr>
          <a:lstStyle/>
          <a:p>
            <a:pPr algn="just">
              <a:spcAft>
                <a:spcPts val="1200"/>
              </a:spcAft>
            </a:pPr>
            <a:r>
              <a:rPr lang="en-US" sz="2200" dirty="0" smtClean="0"/>
              <a:t>In 1919, </a:t>
            </a:r>
            <a:r>
              <a:rPr lang="en-US" sz="2200" b="1" i="1" dirty="0" smtClean="0"/>
              <a:t>Harry </a:t>
            </a:r>
            <a:r>
              <a:rPr lang="en-US" sz="2200" b="1" i="1" dirty="0" err="1" smtClean="0"/>
              <a:t>Steenbock</a:t>
            </a:r>
            <a:r>
              <a:rPr lang="en-US" sz="2200" b="1" i="1" dirty="0" smtClean="0"/>
              <a:t> </a:t>
            </a:r>
            <a:r>
              <a:rPr lang="en-US" sz="2200" dirty="0" smtClean="0"/>
              <a:t>hypothesized that vitamin A was present in the yellow pigment (carotene) in colored plants such as carrots, sweet potatoes and corn.</a:t>
            </a:r>
            <a:endParaRPr lang="ru-RU" sz="2200" dirty="0"/>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4212" y="3001516"/>
            <a:ext cx="3690156" cy="2360163"/>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3230" y="1417340"/>
            <a:ext cx="2555814" cy="364166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15328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57202"/>
            <a:ext cx="628650" cy="543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32" y="277215"/>
            <a:ext cx="8470651" cy="584775"/>
          </a:xfrm>
          <a:prstGeom prst="rect">
            <a:avLst/>
          </a:prstGeom>
        </p:spPr>
        <p:txBody>
          <a:bodyPr wrap="square">
            <a:spAutoFit/>
          </a:bodyPr>
          <a:lstStyle/>
          <a:p>
            <a:pPr algn="ctr"/>
            <a:r>
              <a:rPr lang="en-US" sz="3200" b="1" dirty="0" smtClean="0">
                <a:solidFill>
                  <a:srgbClr val="0070C0"/>
                </a:solidFill>
              </a:rPr>
              <a:t>Retinols (A Vitamins)</a:t>
            </a:r>
            <a:endParaRPr lang="en-US" sz="3200" b="1" dirty="0">
              <a:solidFill>
                <a:srgbClr val="0070C0"/>
              </a:solidFill>
            </a:endParaRPr>
          </a:p>
        </p:txBody>
      </p:sp>
      <p:sp>
        <p:nvSpPr>
          <p:cNvPr id="9" name="Номер слайда 8"/>
          <p:cNvSpPr>
            <a:spLocks noGrp="1"/>
          </p:cNvSpPr>
          <p:nvPr>
            <p:ph type="sldNum" sz="quarter" idx="12"/>
          </p:nvPr>
        </p:nvSpPr>
        <p:spPr>
          <a:xfrm>
            <a:off x="8532443" y="5433550"/>
            <a:ext cx="573161" cy="304271"/>
          </a:xfrm>
        </p:spPr>
        <p:txBody>
          <a:bodyPr/>
          <a:lstStyle/>
          <a:p>
            <a:fld id="{E4BF139B-3B4E-4221-95DA-59CA7323F185}" type="slidenum">
              <a:rPr lang="ru-RU" smtClean="0">
                <a:solidFill>
                  <a:prstClr val="black"/>
                </a:solidFill>
              </a:rPr>
              <a:pPr/>
              <a:t>9</a:t>
            </a:fld>
            <a:endParaRPr lang="ru-RU">
              <a:solidFill>
                <a:prstClr val="black"/>
              </a:solidFill>
            </a:endParaRPr>
          </a:p>
        </p:txBody>
      </p:sp>
      <p:sp>
        <p:nvSpPr>
          <p:cNvPr id="6" name="Rectangle 4"/>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solidFill>
                <a:prstClr val="black"/>
              </a:solidFill>
            </a:endParaRPr>
          </a:p>
        </p:txBody>
      </p:sp>
      <p:sp>
        <p:nvSpPr>
          <p:cNvPr id="10" name="Прямоугольник 9"/>
          <p:cNvSpPr/>
          <p:nvPr/>
        </p:nvSpPr>
        <p:spPr>
          <a:xfrm>
            <a:off x="539552" y="757268"/>
            <a:ext cx="2774286" cy="461665"/>
          </a:xfrm>
          <a:prstGeom prst="rect">
            <a:avLst/>
          </a:prstGeom>
        </p:spPr>
        <p:txBody>
          <a:bodyPr wrap="none">
            <a:spAutoFit/>
          </a:bodyPr>
          <a:lstStyle/>
          <a:p>
            <a:r>
              <a:rPr lang="en-US" sz="2400" b="1" dirty="0">
                <a:solidFill>
                  <a:srgbClr val="C00000"/>
                </a:solidFill>
              </a:rPr>
              <a:t>History of discovery</a:t>
            </a:r>
            <a:endParaRPr lang="ru-RU" sz="2400" b="1" dirty="0">
              <a:solidFill>
                <a:srgbClr val="C00000"/>
              </a:solidFill>
            </a:endParaRPr>
          </a:p>
        </p:txBody>
      </p:sp>
      <p:sp>
        <p:nvSpPr>
          <p:cNvPr id="11" name="Прямоугольник 10"/>
          <p:cNvSpPr/>
          <p:nvPr/>
        </p:nvSpPr>
        <p:spPr>
          <a:xfrm>
            <a:off x="3131840" y="1417340"/>
            <a:ext cx="5760640" cy="1600438"/>
          </a:xfrm>
          <a:prstGeom prst="rect">
            <a:avLst/>
          </a:prstGeom>
        </p:spPr>
        <p:txBody>
          <a:bodyPr wrap="square">
            <a:spAutoFit/>
          </a:bodyPr>
          <a:lstStyle/>
          <a:p>
            <a:pPr algn="just">
              <a:spcAft>
                <a:spcPts val="1200"/>
              </a:spcAft>
            </a:pPr>
            <a:r>
              <a:rPr lang="en-US" sz="2200" dirty="0" smtClean="0"/>
              <a:t>Its chemical structure was described by Paul Karrer in 1931. </a:t>
            </a:r>
          </a:p>
          <a:p>
            <a:pPr algn="just">
              <a:spcAft>
                <a:spcPts val="1200"/>
              </a:spcAft>
            </a:pPr>
            <a:r>
              <a:rPr lang="en-US" sz="2200" dirty="0" smtClean="0"/>
              <a:t>In 1932 an English physician successfully treated children ill with measles with vitamin A.</a:t>
            </a:r>
            <a:endParaRPr lang="ru-RU" sz="2200" dirty="0"/>
          </a:p>
        </p:txBody>
      </p:sp>
      <p:pic>
        <p:nvPicPr>
          <p:cNvPr id="7170" name="Picture 2" descr="Pic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739" y="1417339"/>
            <a:ext cx="2731085" cy="3934469"/>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rgbClr val="FFFFFF"/>
                </a:solidFill>
              </a14:hiddenFill>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3952" y="3017778"/>
            <a:ext cx="3501045" cy="233403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8407038"/>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Капли">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 xmlns:thm15="http://schemas.microsoft.com/office/thememl/2012/main" name="Droplet" id="{8984A317-299A-4E50-B45D-BFC9EDE2337A}" vid="{A633B6A3-9E7F-4C10-9C98-2517A3134361}"/>
    </a:ext>
  </a:extLst>
</a:theme>
</file>

<file path=ppt/theme/themeOverride1.xml><?xml version="1.0" encoding="utf-8"?>
<a:themeOverride xmlns:a="http://schemas.openxmlformats.org/drawingml/2006/main">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themeOverride>
</file>

<file path=ppt/theme/themeOverride2.xml><?xml version="1.0" encoding="utf-8"?>
<a:themeOverride xmlns:a="http://schemas.openxmlformats.org/drawingml/2006/main">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themeOverride>
</file>

<file path=docProps/app.xml><?xml version="1.0" encoding="utf-8"?>
<Properties xmlns="http://schemas.openxmlformats.org/officeDocument/2006/extended-properties" xmlns:vt="http://schemas.openxmlformats.org/officeDocument/2006/docPropsVTypes">
  <Template/>
  <TotalTime>1143</TotalTime>
  <Words>1420</Words>
  <Application>Microsoft Office PowerPoint</Application>
  <PresentationFormat>Экран (16:10)</PresentationFormat>
  <Paragraphs>258</Paragraphs>
  <Slides>49</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49</vt:i4>
      </vt:variant>
    </vt:vector>
  </HeadingPairs>
  <TitlesOfParts>
    <vt:vector size="50" baseType="lpstr">
      <vt:lpstr>тема Капли</vt:lpstr>
      <vt:lpstr>«Special pharmaceutical chemistry»</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«Special pharmaceutical chemistry»</dc:title>
  <dc:creator>Лена Лена</dc:creator>
  <cp:lastModifiedBy>Лена Лена</cp:lastModifiedBy>
  <cp:revision>46</cp:revision>
  <dcterms:created xsi:type="dcterms:W3CDTF">2024-10-26T18:02:35Z</dcterms:created>
  <dcterms:modified xsi:type="dcterms:W3CDTF">2024-11-19T13:19:16Z</dcterms:modified>
</cp:coreProperties>
</file>