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5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6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7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2" r:id="rId6"/>
    <p:sldMasterId id="2147483724" r:id="rId7"/>
    <p:sldMasterId id="2147483736" r:id="rId8"/>
    <p:sldMasterId id="2147483748" r:id="rId9"/>
    <p:sldMasterId id="2147483772" r:id="rId10"/>
    <p:sldMasterId id="2147483784" r:id="rId11"/>
    <p:sldMasterId id="2147483796" r:id="rId12"/>
    <p:sldMasterId id="2147483808" r:id="rId13"/>
    <p:sldMasterId id="2147483820" r:id="rId14"/>
    <p:sldMasterId id="2147483826" r:id="rId15"/>
    <p:sldMasterId id="2147483838" r:id="rId16"/>
    <p:sldMasterId id="2147483844" r:id="rId17"/>
    <p:sldMasterId id="2147483856" r:id="rId18"/>
    <p:sldMasterId id="2147483868" r:id="rId19"/>
    <p:sldMasterId id="2147483880" r:id="rId20"/>
    <p:sldMasterId id="2147483892" r:id="rId21"/>
    <p:sldMasterId id="2147483904" r:id="rId22"/>
    <p:sldMasterId id="2147483916" r:id="rId23"/>
    <p:sldMasterId id="2147483928" r:id="rId24"/>
    <p:sldMasterId id="2147483940" r:id="rId25"/>
    <p:sldMasterId id="2147483952" r:id="rId26"/>
    <p:sldMasterId id="2147483958" r:id="rId27"/>
    <p:sldMasterId id="2147483964" r:id="rId28"/>
  </p:sldMasterIdLst>
  <p:notesMasterIdLst>
    <p:notesMasterId r:id="rId99"/>
  </p:notesMasterIdLst>
  <p:sldIdLst>
    <p:sldId id="339" r:id="rId29"/>
    <p:sldId id="340" r:id="rId30"/>
    <p:sldId id="341" r:id="rId31"/>
    <p:sldId id="342" r:id="rId32"/>
    <p:sldId id="343" r:id="rId33"/>
    <p:sldId id="344" r:id="rId34"/>
    <p:sldId id="345" r:id="rId35"/>
    <p:sldId id="257" r:id="rId36"/>
    <p:sldId id="258" r:id="rId37"/>
    <p:sldId id="317" r:id="rId38"/>
    <p:sldId id="319" r:id="rId39"/>
    <p:sldId id="336" r:id="rId40"/>
    <p:sldId id="320" r:id="rId41"/>
    <p:sldId id="321" r:id="rId42"/>
    <p:sldId id="322" r:id="rId43"/>
    <p:sldId id="259" r:id="rId44"/>
    <p:sldId id="260" r:id="rId45"/>
    <p:sldId id="333" r:id="rId46"/>
    <p:sldId id="335" r:id="rId47"/>
    <p:sldId id="338" r:id="rId48"/>
    <p:sldId id="324" r:id="rId49"/>
    <p:sldId id="316" r:id="rId50"/>
    <p:sldId id="261" r:id="rId51"/>
    <p:sldId id="262" r:id="rId52"/>
    <p:sldId id="323" r:id="rId53"/>
    <p:sldId id="263" r:id="rId54"/>
    <p:sldId id="264" r:id="rId55"/>
    <p:sldId id="266" r:id="rId56"/>
    <p:sldId id="329" r:id="rId57"/>
    <p:sldId id="327" r:id="rId58"/>
    <p:sldId id="346" r:id="rId59"/>
    <p:sldId id="326" r:id="rId60"/>
    <p:sldId id="328" r:id="rId61"/>
    <p:sldId id="275" r:id="rId62"/>
    <p:sldId id="267" r:id="rId63"/>
    <p:sldId id="268" r:id="rId64"/>
    <p:sldId id="269" r:id="rId65"/>
    <p:sldId id="270" r:id="rId66"/>
    <p:sldId id="353" r:id="rId67"/>
    <p:sldId id="271" r:id="rId68"/>
    <p:sldId id="315" r:id="rId69"/>
    <p:sldId id="334" r:id="rId70"/>
    <p:sldId id="347" r:id="rId71"/>
    <p:sldId id="352" r:id="rId72"/>
    <p:sldId id="337" r:id="rId73"/>
    <p:sldId id="331" r:id="rId74"/>
    <p:sldId id="332" r:id="rId75"/>
    <p:sldId id="330" r:id="rId76"/>
    <p:sldId id="272" r:id="rId77"/>
    <p:sldId id="354" r:id="rId78"/>
    <p:sldId id="273" r:id="rId79"/>
    <p:sldId id="274" r:id="rId80"/>
    <p:sldId id="276" r:id="rId81"/>
    <p:sldId id="277" r:id="rId82"/>
    <p:sldId id="278" r:id="rId83"/>
    <p:sldId id="280" r:id="rId84"/>
    <p:sldId id="281" r:id="rId85"/>
    <p:sldId id="282" r:id="rId86"/>
    <p:sldId id="283" r:id="rId87"/>
    <p:sldId id="284" r:id="rId88"/>
    <p:sldId id="285" r:id="rId89"/>
    <p:sldId id="286" r:id="rId90"/>
    <p:sldId id="287" r:id="rId91"/>
    <p:sldId id="288" r:id="rId92"/>
    <p:sldId id="289" r:id="rId93"/>
    <p:sldId id="290" r:id="rId94"/>
    <p:sldId id="291" r:id="rId95"/>
    <p:sldId id="306" r:id="rId96"/>
    <p:sldId id="307" r:id="rId97"/>
    <p:sldId id="308" r:id="rId9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slide" Target="slides/slide59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slide" Target="slides/slide62.xml"/><Relationship Id="rId95" Type="http://schemas.openxmlformats.org/officeDocument/2006/relationships/slide" Target="slides/slide6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93" Type="http://schemas.openxmlformats.org/officeDocument/2006/relationships/slide" Target="slides/slide65.xml"/><Relationship Id="rId98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10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91" Type="http://schemas.openxmlformats.org/officeDocument/2006/relationships/slide" Target="slides/slide63.xml"/><Relationship Id="rId96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94" Type="http://schemas.openxmlformats.org/officeDocument/2006/relationships/slide" Target="slides/slide66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slide" Target="slides/slide6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BD9A6-461F-46C7-8D36-7D5E4F63A24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77388-17EA-4B2F-BC38-F86AE5C88527}">
      <dgm:prSet phldrT="[Текст]"/>
      <dgm:spPr>
        <a:xfrm>
          <a:off x="828804" y="0"/>
          <a:ext cx="337561" cy="16878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пар</a:t>
          </a:r>
        </a:p>
      </dgm:t>
    </dgm:pt>
    <dgm:pt modelId="{F1A9B4C6-7B1A-468A-A8FF-2366683460EA}" type="parTrans" cxnId="{F05B27D5-080E-4E43-8592-F68CF38244AF}">
      <dgm:prSet/>
      <dgm:spPr/>
      <dgm:t>
        <a:bodyPr/>
        <a:lstStyle/>
        <a:p>
          <a:pPr algn="ctr"/>
          <a:endParaRPr lang="ru-RU"/>
        </a:p>
      </dgm:t>
    </dgm:pt>
    <dgm:pt modelId="{63F4F2A0-8642-4F0E-9F2F-2FD2D2C17EF4}" type="sibTrans" cxnId="{F05B27D5-080E-4E43-8592-F68CF38244AF}">
      <dgm:prSet/>
      <dgm:spPr>
        <a:xfrm rot="3600423">
          <a:off x="1049045" y="296149"/>
          <a:ext cx="175623" cy="5907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4E49F2-9963-4B4C-B1FB-55662E107764}">
      <dgm:prSet phldrT="[Текст]"/>
      <dgm:spPr>
        <a:xfrm>
          <a:off x="1107349" y="482592"/>
          <a:ext cx="337561" cy="16878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лед</a:t>
          </a:r>
        </a:p>
      </dgm:t>
    </dgm:pt>
    <dgm:pt modelId="{46F633B3-9DFC-4C55-89AC-4EAB3100F38C}" type="parTrans" cxnId="{512848F1-819A-40E2-9FAE-9416568D1672}">
      <dgm:prSet/>
      <dgm:spPr/>
      <dgm:t>
        <a:bodyPr/>
        <a:lstStyle/>
        <a:p>
          <a:pPr algn="ctr"/>
          <a:endParaRPr lang="ru-RU"/>
        </a:p>
      </dgm:t>
    </dgm:pt>
    <dgm:pt modelId="{14146ABD-7995-4E90-8C15-1012B3F5D08A}" type="sibTrans" cxnId="{512848F1-819A-40E2-9FAE-9416568D1672}">
      <dgm:prSet/>
      <dgm:spPr>
        <a:xfrm rot="10800000">
          <a:off x="909773" y="537445"/>
          <a:ext cx="175623" cy="5907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A06785-021D-4427-937D-0B93F6C6B64F}">
      <dgm:prSet phldrT="[Текст]"/>
      <dgm:spPr>
        <a:xfrm>
          <a:off x="550258" y="482592"/>
          <a:ext cx="337561" cy="16878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вода</a:t>
          </a:r>
        </a:p>
      </dgm:t>
    </dgm:pt>
    <dgm:pt modelId="{E5172A59-04CA-465D-A14A-FD292B26ECCD}" type="parTrans" cxnId="{4DEA02CD-BB55-46BE-8C07-5682C498BD54}">
      <dgm:prSet/>
      <dgm:spPr/>
      <dgm:t>
        <a:bodyPr/>
        <a:lstStyle/>
        <a:p>
          <a:pPr algn="ctr"/>
          <a:endParaRPr lang="ru-RU"/>
        </a:p>
      </dgm:t>
    </dgm:pt>
    <dgm:pt modelId="{C04A77D5-20D6-4670-9B48-EE0F63573D4E}" type="sibTrans" cxnId="{4DEA02CD-BB55-46BE-8C07-5682C498BD54}">
      <dgm:prSet/>
      <dgm:spPr>
        <a:xfrm rot="17999577">
          <a:off x="770500" y="296149"/>
          <a:ext cx="175623" cy="5907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5A235D-4AD2-4A7B-8F74-C2F30F9A149A}" type="pres">
      <dgm:prSet presAssocID="{167BD9A6-461F-46C7-8D36-7D5E4F63A2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15502-A4AB-4FE1-AFF8-66F291E9FE38}" type="pres">
      <dgm:prSet presAssocID="{0E077388-17EA-4B2F-BC38-F86AE5C88527}" presName="node" presStyleLbl="node1" presStyleIdx="0" presStyleCnt="3" custRadScaleRad="10007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EF152FE-20B0-40BB-853A-9112C24358AA}" type="pres">
      <dgm:prSet presAssocID="{63F4F2A0-8642-4F0E-9F2F-2FD2D2C17EF4}" presName="sibTrans" presStyleLbl="sibTrans2D1" presStyleIdx="0" presStyleCnt="3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B390B36-0F47-46CF-A2BE-CCBA3AE22668}" type="pres">
      <dgm:prSet presAssocID="{63F4F2A0-8642-4F0E-9F2F-2FD2D2C17EF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52C201F-700E-4328-88D3-1692E8B27152}" type="pres">
      <dgm:prSet presAssocID="{A24E49F2-9963-4B4C-B1FB-55662E107764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D82ACEB-1FFD-404F-93F2-F40BDCAB1302}" type="pres">
      <dgm:prSet presAssocID="{14146ABD-7995-4E90-8C15-1012B3F5D08A}" presName="sibTrans" presStyleLbl="sibTrans2D1" presStyleIdx="1" presStyleCnt="3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8D476A7-96E3-4455-A125-36A9347058D3}" type="pres">
      <dgm:prSet presAssocID="{14146ABD-7995-4E90-8C15-1012B3F5D08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7602891-986A-4582-A570-BAB56B27D01E}" type="pres">
      <dgm:prSet presAssocID="{5EA06785-021D-4427-937D-0B93F6C6B64F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3A12E0-AB62-411A-AF22-634F6359E18F}" type="pres">
      <dgm:prSet presAssocID="{C04A77D5-20D6-4670-9B48-EE0F63573D4E}" presName="sibTrans" presStyleLbl="sibTrans2D1" presStyleIdx="2" presStyleCnt="3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D17EE91-E4E2-40CB-B7FC-14889D0E3CCB}" type="pres">
      <dgm:prSet presAssocID="{C04A77D5-20D6-4670-9B48-EE0F63573D4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DEA02CD-BB55-46BE-8C07-5682C498BD54}" srcId="{167BD9A6-461F-46C7-8D36-7D5E4F63A24D}" destId="{5EA06785-021D-4427-937D-0B93F6C6B64F}" srcOrd="2" destOrd="0" parTransId="{E5172A59-04CA-465D-A14A-FD292B26ECCD}" sibTransId="{C04A77D5-20D6-4670-9B48-EE0F63573D4E}"/>
    <dgm:cxn modelId="{6D307970-E1E1-4AFE-878C-2A0D6C4CF353}" type="presOf" srcId="{63F4F2A0-8642-4F0E-9F2F-2FD2D2C17EF4}" destId="{3EF152FE-20B0-40BB-853A-9112C24358AA}" srcOrd="0" destOrd="0" presId="urn:microsoft.com/office/officeart/2005/8/layout/cycle7"/>
    <dgm:cxn modelId="{EAE7C6EA-9DEB-4721-BF5C-2684FC7A8C77}" type="presOf" srcId="{A24E49F2-9963-4B4C-B1FB-55662E107764}" destId="{152C201F-700E-4328-88D3-1692E8B27152}" srcOrd="0" destOrd="0" presId="urn:microsoft.com/office/officeart/2005/8/layout/cycle7"/>
    <dgm:cxn modelId="{B4349550-E3D3-4845-B42C-50BE5B793319}" type="presOf" srcId="{14146ABD-7995-4E90-8C15-1012B3F5D08A}" destId="{D8D476A7-96E3-4455-A125-36A9347058D3}" srcOrd="1" destOrd="0" presId="urn:microsoft.com/office/officeart/2005/8/layout/cycle7"/>
    <dgm:cxn modelId="{E361AC96-6443-49B5-8D41-E03D337E19DA}" type="presOf" srcId="{5EA06785-021D-4427-937D-0B93F6C6B64F}" destId="{A7602891-986A-4582-A570-BAB56B27D01E}" srcOrd="0" destOrd="0" presId="urn:microsoft.com/office/officeart/2005/8/layout/cycle7"/>
    <dgm:cxn modelId="{917964F7-DF93-41CD-9703-D24D68618F3D}" type="presOf" srcId="{167BD9A6-461F-46C7-8D36-7D5E4F63A24D}" destId="{1D5A235D-4AD2-4A7B-8F74-C2F30F9A149A}" srcOrd="0" destOrd="0" presId="urn:microsoft.com/office/officeart/2005/8/layout/cycle7"/>
    <dgm:cxn modelId="{8A6BD1A8-4FFF-46E1-ABB2-F945A885CE9C}" type="presOf" srcId="{63F4F2A0-8642-4F0E-9F2F-2FD2D2C17EF4}" destId="{8B390B36-0F47-46CF-A2BE-CCBA3AE22668}" srcOrd="1" destOrd="0" presId="urn:microsoft.com/office/officeart/2005/8/layout/cycle7"/>
    <dgm:cxn modelId="{7C2C1B75-51E2-4ACD-84E0-B98A6D6B63F9}" type="presOf" srcId="{14146ABD-7995-4E90-8C15-1012B3F5D08A}" destId="{BD82ACEB-1FFD-404F-93F2-F40BDCAB1302}" srcOrd="0" destOrd="0" presId="urn:microsoft.com/office/officeart/2005/8/layout/cycle7"/>
    <dgm:cxn modelId="{91780FDF-F89C-42EE-8EBA-B1B6D50D2E5D}" type="presOf" srcId="{0E077388-17EA-4B2F-BC38-F86AE5C88527}" destId="{0D415502-A4AB-4FE1-AFF8-66F291E9FE38}" srcOrd="0" destOrd="0" presId="urn:microsoft.com/office/officeart/2005/8/layout/cycle7"/>
    <dgm:cxn modelId="{17A644F8-7E82-4977-A280-E1EF64D1F1EE}" type="presOf" srcId="{C04A77D5-20D6-4670-9B48-EE0F63573D4E}" destId="{CD17EE91-E4E2-40CB-B7FC-14889D0E3CCB}" srcOrd="1" destOrd="0" presId="urn:microsoft.com/office/officeart/2005/8/layout/cycle7"/>
    <dgm:cxn modelId="{A11BADBC-DFC4-4E93-95B4-39177C05713B}" type="presOf" srcId="{C04A77D5-20D6-4670-9B48-EE0F63573D4E}" destId="{323A12E0-AB62-411A-AF22-634F6359E18F}" srcOrd="0" destOrd="0" presId="urn:microsoft.com/office/officeart/2005/8/layout/cycle7"/>
    <dgm:cxn modelId="{512848F1-819A-40E2-9FAE-9416568D1672}" srcId="{167BD9A6-461F-46C7-8D36-7D5E4F63A24D}" destId="{A24E49F2-9963-4B4C-B1FB-55662E107764}" srcOrd="1" destOrd="0" parTransId="{46F633B3-9DFC-4C55-89AC-4EAB3100F38C}" sibTransId="{14146ABD-7995-4E90-8C15-1012B3F5D08A}"/>
    <dgm:cxn modelId="{F05B27D5-080E-4E43-8592-F68CF38244AF}" srcId="{167BD9A6-461F-46C7-8D36-7D5E4F63A24D}" destId="{0E077388-17EA-4B2F-BC38-F86AE5C88527}" srcOrd="0" destOrd="0" parTransId="{F1A9B4C6-7B1A-468A-A8FF-2366683460EA}" sibTransId="{63F4F2A0-8642-4F0E-9F2F-2FD2D2C17EF4}"/>
    <dgm:cxn modelId="{CB84B642-8DEB-4878-9608-7BFBA36682C1}" type="presParOf" srcId="{1D5A235D-4AD2-4A7B-8F74-C2F30F9A149A}" destId="{0D415502-A4AB-4FE1-AFF8-66F291E9FE38}" srcOrd="0" destOrd="0" presId="urn:microsoft.com/office/officeart/2005/8/layout/cycle7"/>
    <dgm:cxn modelId="{3AAD3AA6-4F36-44FB-B4B7-4A78F8C8FFEA}" type="presParOf" srcId="{1D5A235D-4AD2-4A7B-8F74-C2F30F9A149A}" destId="{3EF152FE-20B0-40BB-853A-9112C24358AA}" srcOrd="1" destOrd="0" presId="urn:microsoft.com/office/officeart/2005/8/layout/cycle7"/>
    <dgm:cxn modelId="{49C68889-9E00-407E-9105-4919EABE657A}" type="presParOf" srcId="{3EF152FE-20B0-40BB-853A-9112C24358AA}" destId="{8B390B36-0F47-46CF-A2BE-CCBA3AE22668}" srcOrd="0" destOrd="0" presId="urn:microsoft.com/office/officeart/2005/8/layout/cycle7"/>
    <dgm:cxn modelId="{64820DF2-F4C0-4CBA-9AB6-EC3572EB3247}" type="presParOf" srcId="{1D5A235D-4AD2-4A7B-8F74-C2F30F9A149A}" destId="{152C201F-700E-4328-88D3-1692E8B27152}" srcOrd="2" destOrd="0" presId="urn:microsoft.com/office/officeart/2005/8/layout/cycle7"/>
    <dgm:cxn modelId="{9510CDA1-25A9-45AA-9DC2-CFCDE63B88AE}" type="presParOf" srcId="{1D5A235D-4AD2-4A7B-8F74-C2F30F9A149A}" destId="{BD82ACEB-1FFD-404F-93F2-F40BDCAB1302}" srcOrd="3" destOrd="0" presId="urn:microsoft.com/office/officeart/2005/8/layout/cycle7"/>
    <dgm:cxn modelId="{2B54667F-3EA6-48D8-B819-89035783C2CB}" type="presParOf" srcId="{BD82ACEB-1FFD-404F-93F2-F40BDCAB1302}" destId="{D8D476A7-96E3-4455-A125-36A9347058D3}" srcOrd="0" destOrd="0" presId="urn:microsoft.com/office/officeart/2005/8/layout/cycle7"/>
    <dgm:cxn modelId="{85F38336-B29E-45DB-BDC7-E04C333F6BD6}" type="presParOf" srcId="{1D5A235D-4AD2-4A7B-8F74-C2F30F9A149A}" destId="{A7602891-986A-4582-A570-BAB56B27D01E}" srcOrd="4" destOrd="0" presId="urn:microsoft.com/office/officeart/2005/8/layout/cycle7"/>
    <dgm:cxn modelId="{3C02CD51-5325-4223-BF55-EEF35B5EEFF6}" type="presParOf" srcId="{1D5A235D-4AD2-4A7B-8F74-C2F30F9A149A}" destId="{323A12E0-AB62-411A-AF22-634F6359E18F}" srcOrd="5" destOrd="0" presId="urn:microsoft.com/office/officeart/2005/8/layout/cycle7"/>
    <dgm:cxn modelId="{DE5CAD9E-CBEA-47EE-A595-078C1104B3BD}" type="presParOf" srcId="{323A12E0-AB62-411A-AF22-634F6359E18F}" destId="{CD17EE91-E4E2-40CB-B7FC-14889D0E3CC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15502-A4AB-4FE1-AFF8-66F291E9FE38}">
      <dsp:nvSpPr>
        <dsp:cNvPr id="0" name=""/>
        <dsp:cNvSpPr/>
      </dsp:nvSpPr>
      <dsp:spPr>
        <a:xfrm>
          <a:off x="601457" y="0"/>
          <a:ext cx="720246" cy="36012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пар</a:t>
          </a:r>
        </a:p>
      </dsp:txBody>
      <dsp:txXfrm>
        <a:off x="612005" y="10548"/>
        <a:ext cx="699150" cy="339027"/>
      </dsp:txXfrm>
    </dsp:sp>
    <dsp:sp modelId="{3EF152FE-20B0-40BB-853A-9112C24358AA}">
      <dsp:nvSpPr>
        <dsp:cNvPr id="0" name=""/>
        <dsp:cNvSpPr/>
      </dsp:nvSpPr>
      <dsp:spPr>
        <a:xfrm rot="3600461">
          <a:off x="1071345" y="632004"/>
          <a:ext cx="374916" cy="126043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09158" y="657213"/>
        <a:ext cx="299290" cy="75625"/>
      </dsp:txXfrm>
    </dsp:sp>
    <dsp:sp modelId="{152C201F-700E-4328-88D3-1692E8B27152}">
      <dsp:nvSpPr>
        <dsp:cNvPr id="0" name=""/>
        <dsp:cNvSpPr/>
      </dsp:nvSpPr>
      <dsp:spPr>
        <a:xfrm>
          <a:off x="1195903" y="1029929"/>
          <a:ext cx="720246" cy="36012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лед</a:t>
          </a:r>
        </a:p>
      </dsp:txBody>
      <dsp:txXfrm>
        <a:off x="1206451" y="1040477"/>
        <a:ext cx="699150" cy="339027"/>
      </dsp:txXfrm>
    </dsp:sp>
    <dsp:sp modelId="{BD82ACEB-1FFD-404F-93F2-F40BDCAB1302}">
      <dsp:nvSpPr>
        <dsp:cNvPr id="0" name=""/>
        <dsp:cNvSpPr/>
      </dsp:nvSpPr>
      <dsp:spPr>
        <a:xfrm rot="10800000">
          <a:off x="774122" y="1146969"/>
          <a:ext cx="374916" cy="126043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11935" y="1172178"/>
        <a:ext cx="299290" cy="75625"/>
      </dsp:txXfrm>
    </dsp:sp>
    <dsp:sp modelId="{A7602891-986A-4582-A570-BAB56B27D01E}">
      <dsp:nvSpPr>
        <dsp:cNvPr id="0" name=""/>
        <dsp:cNvSpPr/>
      </dsp:nvSpPr>
      <dsp:spPr>
        <a:xfrm>
          <a:off x="7011" y="1029929"/>
          <a:ext cx="720246" cy="36012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вода</a:t>
          </a:r>
        </a:p>
      </dsp:txBody>
      <dsp:txXfrm>
        <a:off x="17559" y="1040477"/>
        <a:ext cx="699150" cy="339027"/>
      </dsp:txXfrm>
    </dsp:sp>
    <dsp:sp modelId="{323A12E0-AB62-411A-AF22-634F6359E18F}">
      <dsp:nvSpPr>
        <dsp:cNvPr id="0" name=""/>
        <dsp:cNvSpPr/>
      </dsp:nvSpPr>
      <dsp:spPr>
        <a:xfrm rot="17999539">
          <a:off x="476899" y="632004"/>
          <a:ext cx="374916" cy="126043"/>
        </a:xfrm>
        <a:prstGeom prst="left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4712" y="657213"/>
        <a:ext cx="299290" cy="7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EC65-9296-439B-9B5A-4854C267FD0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FD14-ED12-4DFD-9C0A-F632BFABF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0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FD14-ED12-4DFD-9C0A-F632BFABFC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4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553AB1-78B8-421C-9777-77AAAF7BAB4A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1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0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589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625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285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05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4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947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267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05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571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36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766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518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54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299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069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822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174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11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1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817" y="1600200"/>
            <a:ext cx="6837485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3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7865-50B3-4AB6-BC2D-2D1A509141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118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140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54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91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55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380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66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863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363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99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8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684B4-8341-4955-90C2-2A2C043380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311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060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14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286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04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709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752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217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660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158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2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C757-4814-4C75-87E0-35417D3179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70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211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204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100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7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147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17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076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961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053" y="2481452"/>
            <a:ext cx="218389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87448" y="3894201"/>
            <a:ext cx="5769102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938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FF9C-66E6-43C7-82A0-E486E769AD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439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273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720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8CF1-E29C-473E-A8E6-E2BE1F19D6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164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B942-7823-478F-9A4D-ADF5C4F2BF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811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BF30-5328-4E5F-A412-723183E2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224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981C-DDB4-47CE-A3D3-847948CDE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090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38E9-5B3E-4B99-8E9E-D7B49F84D8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092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66CB-30B3-4C9B-9873-B9C44E3AE1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243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0787-5D11-4D65-A9DE-FC3CE11A7B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4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B029-C418-457C-8788-66CE5817FE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19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0B04-496D-4C22-83B9-8C932F76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697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4F48-8E7B-4AA4-BF4A-7CC4D72017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73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7882-E88C-4D1A-AEAF-C6924C1C86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351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48A0-6564-4676-9E95-F086925E4A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633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>
            <a:spLocks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8229600"/>
              <a:gd name="T1" fmla="*/ 609600 h 609600"/>
              <a:gd name="T2" fmla="*/ 0 w 8229600"/>
              <a:gd name="T3" fmla="*/ 0 h 609600"/>
              <a:gd name="T4" fmla="*/ 8229600 w 8229600"/>
              <a:gd name="T5" fmla="*/ 0 h 60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bg object 17"/>
          <p:cNvSpPr>
            <a:spLocks/>
          </p:cNvSpPr>
          <p:nvPr/>
        </p:nvSpPr>
        <p:spPr bwMode="auto">
          <a:xfrm>
            <a:off x="457200" y="6172200"/>
            <a:ext cx="8229600" cy="0"/>
          </a:xfrm>
          <a:custGeom>
            <a:avLst/>
            <a:gdLst>
              <a:gd name="T0" fmla="*/ 0 w 8229600"/>
              <a:gd name="T1" fmla="*/ 8229600 w 82296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268351"/>
            <a:ext cx="8072119" cy="6654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3F84CC7-EB94-4EE5-AFAF-001878CAF7CC}" type="datetimeFigureOut">
              <a:rPr lang="en-US"/>
              <a:pPr>
                <a:defRPr/>
              </a:pPr>
              <a:t>9/30/2021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F697D5B-D0E3-4B3C-810B-E19FE65A481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0636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4BC3651-5896-4BB5-B05F-66E9BA5A7963}" type="datetimeFigureOut">
              <a:rPr lang="en-US"/>
              <a:pPr>
                <a:defRPr/>
              </a:pPr>
              <a:t>9/30/2021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3EB284F-9281-49C2-A044-BF550D7B027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43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FF18191-4140-4E68-A019-6188BF45EB3B}" type="datetimeFigureOut">
              <a:rPr lang="en-US"/>
              <a:pPr>
                <a:defRPr/>
              </a:pPr>
              <a:t>9/30/2021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7B2EDAB-C531-4254-B740-2D1B9557AA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2534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>
            <a:spLocks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8229600"/>
              <a:gd name="T1" fmla="*/ 609600 h 609600"/>
              <a:gd name="T2" fmla="*/ 0 w 8229600"/>
              <a:gd name="T3" fmla="*/ 0 h 609600"/>
              <a:gd name="T4" fmla="*/ 8229600 w 8229600"/>
              <a:gd name="T5" fmla="*/ 0 h 60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bg object 17"/>
          <p:cNvSpPr>
            <a:spLocks/>
          </p:cNvSpPr>
          <p:nvPr/>
        </p:nvSpPr>
        <p:spPr bwMode="auto">
          <a:xfrm>
            <a:off x="457200" y="6172200"/>
            <a:ext cx="8229600" cy="0"/>
          </a:xfrm>
          <a:custGeom>
            <a:avLst/>
            <a:gdLst>
              <a:gd name="T0" fmla="*/ 0 w 8229600"/>
              <a:gd name="T1" fmla="*/ 8229600 w 82296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A94C0CE-B4F7-4EEB-A3BB-4489A9DBFF8B}" type="datetimeFigureOut">
              <a:rPr lang="en-US"/>
              <a:pPr>
                <a:defRPr/>
              </a:pPr>
              <a:t>9/30/2021</a:t>
            </a:fld>
            <a:endParaRPr lang="en-US"/>
          </a:p>
        </p:txBody>
      </p:sp>
      <p:sp>
        <p:nvSpPr>
          <p:cNvPr id="7" name="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3D4A28E-D5FC-4AFE-A99F-4AF3CC46C39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1693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F95D220-168B-4581-BA05-C9D3B98E2061}" type="datetimeFigureOut">
              <a:rPr lang="en-US"/>
              <a:pPr>
                <a:defRPr/>
              </a:pPr>
              <a:t>9/30/2021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B5CF99C-F898-428F-BBD0-129BA05FE43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3377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4BEE-E11A-47A5-BA71-2EF6EDD217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867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865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5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80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032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52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79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092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939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6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C559-57FF-417B-9DFF-B232AB1411B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803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52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807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67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5873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544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23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061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473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22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6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429-D6EA-463C-AB4D-7300FEA671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91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21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640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18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1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558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099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360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855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5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60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08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4630-1EA3-46EA-B2AD-B66CCC531A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997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5616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3665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40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928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58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604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387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82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150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92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3389-9DD5-4ED7-AAD8-7734A38F54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214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0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261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3497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528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35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8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112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416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416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1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31523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D481-8709-422D-9E33-0F927BAAD5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90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31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3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18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170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5070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901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6472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04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13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26DA-2952-453E-A629-BFB838D3675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4003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6325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673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5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17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7782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8662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829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8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6377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92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607-557C-4F7C-A0C2-0A9A2254DA0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5439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332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180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92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1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2987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398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72F85A-A2C5-4299-8C8A-C9A1144DA0F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10D5-DADD-432C-A0EE-F050585DBF4D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928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4447-F4DF-45F5-83A6-59CF00977A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BBED-2577-4A4F-90C4-37F5BAF02D4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012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A86-D4A5-4A69-B051-5DB09CF2FA8E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0E4-DF0C-4F61-92BD-E97ADE09892F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8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B830-5D39-4D94-A3F9-D231DCEFF1F5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44B-5DDD-4F11-9D1D-8CF556FD2CC0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35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816" y="1600200"/>
            <a:ext cx="6837485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1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7865-50B3-4AB6-BC2D-2D1A509141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4608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F27-2FDC-4013-BBB2-85F9A5323686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0CFC-119B-4B5C-8B36-4099D22B6563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2583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98A-FBFC-4856-99DB-67B597C44F0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DD1-8726-49A8-B7B2-E3AC8F674A6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856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F5A2-36C4-4B81-B274-C1EE8118CB64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AF95-5073-49BA-8FBC-57231B3FD8F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1381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BDC-8614-4759-974B-3DD31F65CA49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4AC5-E765-4F94-9C35-AF945934AECC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457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A957-4621-4651-BFE2-235D63261801}" type="datetime1">
              <a:rPr lang="ru-RU">
                <a:solidFill>
                  <a:srgbClr val="DEDEDE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DEDEDE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DEDEDE"/>
                </a:solidFill>
              </a:rPr>
              <a:t>Лекция 7. Згуро А.А.</a:t>
            </a:r>
            <a:endParaRPr lang="en-US">
              <a:solidFill>
                <a:srgbClr val="DEDEDE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4E6-D042-4C94-977A-5C0D84904C1D}" type="slidenum">
              <a:rPr lang="en-US">
                <a:solidFill>
                  <a:srgbClr val="DEDE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59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91B2-BE22-4779-BD22-30DFF26E579D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DD6D-9741-4E0B-B8E5-248A42DEF796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226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95F-0EAA-478E-A6F4-9A72E89C0E3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85C-D34F-4ED7-9B72-7DD75DB52E2A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07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9083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034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83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684B4-8341-4955-90C2-2A2C043380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5062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090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181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93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7141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886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6400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868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2377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379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9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C757-4814-4C75-87E0-35417D3179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4263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5328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9416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471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5641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2487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239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1178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699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4653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46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FF9C-66E6-43C7-82A0-E486E769AD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7524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1464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555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45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B029-C418-457C-8788-66CE5817FE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4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6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4BEE-E11A-47A5-BA71-2EF6EDD217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5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C559-57FF-417B-9DFF-B232AB1411B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8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F429-D6EA-463C-AB4D-7300FEA671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89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4630-1EA3-46EA-B2AD-B66CCC531A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58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3389-9DD5-4ED7-AAD8-7734A38F54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64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D481-8709-422D-9E33-0F927BAAD5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57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26DA-2952-453E-A629-BFB838D3675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61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607-557C-4F7C-A0C2-0A9A2254DA0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36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29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1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15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81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83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6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46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8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49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8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42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83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10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7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13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45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16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94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99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40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5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06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45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6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65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00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27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5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063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51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97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5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409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81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62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568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83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3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85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52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153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8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1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23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120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2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69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989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15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62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98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35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FF1A-ECC9-4CF9-BB70-F38B73BAC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203C-5798-4925-B5BC-61DF83B3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852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8EF-C69E-4EFA-9631-1A3AE054C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58A1-6B3A-4154-89C0-2A17166BF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766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BD1-170D-4C70-92A8-31CC22502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430-1316-489C-BC65-C03F5CEA2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6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3CD2-C13D-49FF-BDF7-DDD64B071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EA3A-F9A0-4C45-A1E9-41CF07348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12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226-47FA-4270-BAA0-2C1B1C5FC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7715-D63E-484A-A809-7F42A45F0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61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10C7-50AA-41BF-B20D-EC23A8A68E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CE4-C74D-4250-BB58-9160C3D11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66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F52D-CFC4-4F79-AE13-E0AB9C9AA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672-B419-491E-8710-1EFA9E948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236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AE10-5391-4550-92C9-9DABCB1272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E2D-1FAB-480E-8B3E-6B5BC0DAE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67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E484-B305-46FA-B111-690408C2F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31D-A881-4763-A632-C3D461722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257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6091-E866-40C4-9851-2E3E0AFDDB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771-11B1-4180-B4CF-132967F98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44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0F-67C6-49CF-87A5-83AC6CD0A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407A-DFB7-4FBD-A6A2-231AA112F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1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7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6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A55A-AF7F-4B95-9602-A1FB9B7D7545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2656-5A10-4ECB-8FE4-E84634D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1311" y="154051"/>
            <a:ext cx="188137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559813"/>
            <a:ext cx="8627745" cy="1817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Лекция 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63D93-E5A5-49B9-9B6D-6AD8C00ADA8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8229600"/>
              <a:gd name="T1" fmla="*/ 609600 h 609600"/>
              <a:gd name="T2" fmla="*/ 0 w 8229600"/>
              <a:gd name="T3" fmla="*/ 0 h 609600"/>
              <a:gd name="T4" fmla="*/ 8229600 w 8229600"/>
              <a:gd name="T5" fmla="*/ 0 h 60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Holder 2"/>
          <p:cNvSpPr>
            <a:spLocks noGrp="1"/>
          </p:cNvSpPr>
          <p:nvPr>
            <p:ph type="title"/>
          </p:nvPr>
        </p:nvSpPr>
        <p:spPr bwMode="auto">
          <a:xfrm>
            <a:off x="177800" y="79375"/>
            <a:ext cx="87884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2052" name="Holder 3"/>
          <p:cNvSpPr>
            <a:spLocks noGrp="1"/>
          </p:cNvSpPr>
          <p:nvPr>
            <p:ph type="body" idx="1"/>
          </p:nvPr>
        </p:nvSpPr>
        <p:spPr bwMode="auto">
          <a:xfrm>
            <a:off x="547688" y="1290638"/>
            <a:ext cx="85074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2053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325" y="6378575"/>
            <a:ext cx="2927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054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6378575"/>
            <a:ext cx="21034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D4BD6-2F84-4FBC-86A7-8B4BF8588B54}" type="datetimeFigureOut">
              <a:rPr lang="en-US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9/30/2021</a:t>
            </a:fld>
            <a:endParaRPr lang="en-US" altLang="ru-RU" smtClean="0">
              <a:latin typeface="Arial" charset="0"/>
              <a:cs typeface="Arial" charset="0"/>
            </a:endParaRPr>
          </a:p>
        </p:txBody>
      </p:sp>
      <p:sp>
        <p:nvSpPr>
          <p:cNvPr id="2055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6583363" y="6378575"/>
            <a:ext cx="21034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835058-55D8-460A-B19F-3E15E55847B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0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198" y="304800"/>
            <a:ext cx="7615603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0DA7D-D3C2-452F-B56A-BFE986A0854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33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8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3F65C-ED1B-4BF0-8837-BBE574978941}" type="datetime1">
              <a:rPr lang="ru-RU">
                <a:solidFill>
                  <a:srgbClr val="424456"/>
                </a:solidFill>
              </a:rPr>
              <a:pPr>
                <a:defRPr/>
              </a:pPr>
              <a:t>30.09.2021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24456"/>
                </a:solidFill>
              </a:rPr>
              <a:t>Лекция 7. Згуро А.А.</a:t>
            </a:r>
            <a:endParaRPr lang="en-US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6AE658-A2C7-42FA-BFAD-E97553D8034E}" type="slidenum">
              <a:rPr lang="en-US">
                <a:solidFill>
                  <a:srgbClr val="4244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F6F6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A55A-AF7F-4B95-9602-A1FB9B7D7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2656-5A10-4ECB-8FE4-E84634DB6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4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6791" y="81311"/>
            <a:ext cx="736164" cy="971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0214" y="119887"/>
            <a:ext cx="44367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237" y="2516251"/>
            <a:ext cx="5823585" cy="387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7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6791" y="81311"/>
            <a:ext cx="736164" cy="971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0214" y="119887"/>
            <a:ext cx="44367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237" y="2516251"/>
            <a:ext cx="5823585" cy="387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6791" y="81311"/>
            <a:ext cx="736164" cy="971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0214" y="119887"/>
            <a:ext cx="44367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237" y="2516251"/>
            <a:ext cx="5823585" cy="387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197" y="304800"/>
            <a:ext cx="7615603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0DA7D-D3C2-452F-B56A-BFE986A0854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301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5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3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1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440F-60C9-4651-AA76-843A426EA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60625-A58D-494E-B82C-B2132D59A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h302.cm.utexas.edu/physEQ/physical/images302/phase-transitions.jpg" TargetMode="Externa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9.xml"/><Relationship Id="rId4" Type="http://schemas.openxmlformats.org/officeDocument/2006/relationships/image" Target="../media/image38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1. Химический потенциал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80935-8011-42ED-B9B1-9566DC49A80E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1</a:t>
            </a:fld>
            <a:endParaRPr lang="en-US">
              <a:solidFill>
                <a:srgbClr val="424456"/>
              </a:solidFill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7777162" cy="328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97425"/>
            <a:ext cx="52085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Основные понятия фазового равновесия</a:t>
            </a:r>
            <a:endParaRPr lang="ru-RU" sz="3200" b="1" dirty="0"/>
          </a:p>
        </p:txBody>
      </p:sp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 smtClean="0">
                <a:ea typeface="Calibri"/>
                <a:cs typeface="Calibri" pitchFamily="34" charset="0"/>
              </a:rPr>
              <a:t>Фаза -</a:t>
            </a:r>
            <a:r>
              <a:rPr lang="ru-RU" sz="2600" dirty="0" smtClean="0">
                <a:ea typeface="Calibri"/>
                <a:cs typeface="Calibri" pitchFamily="34" charset="0"/>
              </a:rPr>
              <a:t> </a:t>
            </a:r>
            <a:r>
              <a:rPr lang="ru-RU" sz="2600" dirty="0">
                <a:ea typeface="Calibri"/>
                <a:cs typeface="Calibri" pitchFamily="34" charset="0"/>
              </a:rPr>
              <a:t>совокупность гомогенных частей системы, обладающих одинаковыми термодинамическими свойствами </a:t>
            </a:r>
            <a:r>
              <a:rPr lang="ru-RU" sz="2600" dirty="0" smtClean="0">
                <a:ea typeface="Calibri"/>
                <a:cs typeface="Calibri" pitchFamily="34" charset="0"/>
              </a:rPr>
              <a:t>и отделенных </a:t>
            </a:r>
            <a:r>
              <a:rPr lang="ru-RU" sz="2600" dirty="0">
                <a:ea typeface="Calibri"/>
                <a:cs typeface="Calibri" pitchFamily="34" charset="0"/>
              </a:rPr>
              <a:t>от других частей системы видимыми поверхностями </a:t>
            </a:r>
            <a:r>
              <a:rPr lang="ru-RU" sz="2600" dirty="0" smtClean="0">
                <a:ea typeface="Calibri"/>
                <a:cs typeface="Calibri" pitchFamily="34" charset="0"/>
              </a:rPr>
              <a:t>раздела.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 smtClean="0">
              <a:ea typeface="Calibri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 smtClean="0">
                <a:ea typeface="Calibri"/>
              </a:rPr>
              <a:t>Фазовые равновесия - </a:t>
            </a:r>
            <a:r>
              <a:rPr lang="ru-RU" sz="2600" dirty="0" smtClean="0">
                <a:ea typeface="Calibri"/>
              </a:rPr>
              <a:t>состояния</a:t>
            </a:r>
            <a:r>
              <a:rPr lang="ru-RU" sz="2600" dirty="0">
                <a:ea typeface="Calibri"/>
              </a:rPr>
              <a:t>, при которых процесс перехода веществ из одной фазы в другую не сопровождается изменением их химического </a:t>
            </a:r>
            <a:r>
              <a:rPr lang="ru-RU" sz="2600" dirty="0" smtClean="0">
                <a:ea typeface="Calibri"/>
              </a:rPr>
              <a:t>состава.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 smtClean="0">
              <a:ea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 smtClean="0">
                <a:ea typeface="Calibri"/>
              </a:rPr>
              <a:t>Компонент - </a:t>
            </a:r>
            <a:r>
              <a:rPr lang="ru-RU" sz="2600" dirty="0" smtClean="0">
                <a:ea typeface="Calibri"/>
              </a:rPr>
              <a:t>химически </a:t>
            </a:r>
            <a:r>
              <a:rPr lang="ru-RU" sz="2600" dirty="0">
                <a:ea typeface="Calibri"/>
              </a:rPr>
              <a:t>однородная составная часть системы, которая при выделении из системы существует в изолированном виде как угодно </a:t>
            </a:r>
            <a:r>
              <a:rPr lang="ru-RU" sz="2600" dirty="0" smtClean="0">
                <a:ea typeface="Calibri"/>
              </a:rPr>
              <a:t>долго.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38144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69" y="764704"/>
            <a:ext cx="959935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827088" y="2205038"/>
            <a:ext cx="7777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500063" y="714375"/>
            <a:ext cx="8215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понятия о фазах и фазовых равновесиях</a:t>
            </a:r>
          </a:p>
          <a:p>
            <a:pPr eaLnBrk="1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Вещество в разных агрегатных состояниях обладает различными термодинамическими свойствами, поэтому в каждом из них оно должно носить название </a:t>
            </a:r>
            <a:r>
              <a:rPr lang="ru-RU" altLang="ru-RU" sz="18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индивидуального вещества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Очевидно, что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 индивидуальных веществ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равновесной системе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всегда больше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или, в крайнем случае, равно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числу компонентов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ru-RU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индивидуальными веществами в процессе установления равновесия могут проходить химические реакции или осуществляться фазовые переходы. </a:t>
            </a:r>
            <a:endParaRPr lang="en-US" altLang="ru-RU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Общим названием для фазовых переходов (физическое явление) и химических реакций (химическое явление) будет </a:t>
            </a:r>
            <a:r>
              <a:rPr lang="ru-RU" altLang="ru-RU" sz="18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физико-химические превращения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Во время таких физико-химических процессов</a:t>
            </a: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изменяются количества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индивидуальных веществ. </a:t>
            </a:r>
            <a:endParaRPr lang="en-US" altLang="ru-RU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Именно процессы, связанные с изменением количеств веществ, и приводят к достижению сложной системой максимума ее энтропии и наступлению состояния равновесия после получения некоторого внешнего воздействия (изменения температуры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давления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объема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состава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1800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32100" name="Rectangle 5"/>
          <p:cNvSpPr>
            <a:spLocks noChangeArrowheads="1"/>
          </p:cNvSpPr>
          <p:nvPr/>
        </p:nvSpPr>
        <p:spPr bwMode="auto">
          <a:xfrm>
            <a:off x="3900488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2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4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6" name="Rectangle 3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31757-58A5-42E7-96B2-799FA0D9CA3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Физические системы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35768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dirty="0">
                <a:ea typeface="Calibri"/>
              </a:rPr>
              <a:t>В </a:t>
            </a:r>
            <a:r>
              <a:rPr lang="ru-RU" sz="2800" b="1" i="1" dirty="0">
                <a:ea typeface="Calibri"/>
              </a:rPr>
              <a:t>физических системах</a:t>
            </a:r>
            <a:r>
              <a:rPr lang="ru-RU" sz="2800" dirty="0">
                <a:ea typeface="Calibri"/>
              </a:rPr>
              <a:t> (т.е. системах, составные части которых не реагируют друг с другом) </a:t>
            </a:r>
            <a:r>
              <a:rPr lang="ru-RU" sz="2800" b="1" i="1" dirty="0">
                <a:ea typeface="Calibri"/>
              </a:rPr>
              <a:t>число независимых компонентов равно числу составных частей системы </a:t>
            </a:r>
            <a:r>
              <a:rPr lang="ru-RU" sz="2800" dirty="0">
                <a:ea typeface="Calibri"/>
              </a:rPr>
              <a:t>(</a:t>
            </a:r>
            <a:r>
              <a:rPr lang="ru-RU" sz="2800" b="1" i="1" dirty="0">
                <a:ea typeface="Calibri"/>
              </a:rPr>
              <a:t>составной частью</a:t>
            </a:r>
            <a:r>
              <a:rPr lang="ru-RU" sz="2800" dirty="0">
                <a:ea typeface="Calibri"/>
              </a:rPr>
              <a:t> называется всякое простое вещество или химическое соединение, входящее в систему</a:t>
            </a:r>
            <a:r>
              <a:rPr lang="ru-RU" sz="2800" dirty="0" smtClean="0">
                <a:ea typeface="Calibri"/>
              </a:rPr>
              <a:t>).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>
                <a:ea typeface="Calibri"/>
              </a:rPr>
              <a:t>В </a:t>
            </a:r>
            <a:r>
              <a:rPr lang="ru-RU" sz="2800" dirty="0">
                <a:ea typeface="Calibri"/>
              </a:rPr>
              <a:t>таких системах </a:t>
            </a:r>
            <a:r>
              <a:rPr lang="ru-RU" sz="2800" b="1" i="1" dirty="0">
                <a:ea typeface="Calibri"/>
              </a:rPr>
              <a:t>можно произвольно изменять </a:t>
            </a:r>
            <a:r>
              <a:rPr lang="ru-RU" sz="2800" dirty="0">
                <a:ea typeface="Calibri"/>
              </a:rPr>
              <a:t>равновесные концентрации всех составных частей, не вызывая изменения числа и вида фаз в системе, т.е. все составные части системы являются </a:t>
            </a:r>
            <a:r>
              <a:rPr lang="ru-RU" sz="2800" b="1" i="1" dirty="0">
                <a:ea typeface="Calibri"/>
              </a:rPr>
              <a:t>независимыми</a:t>
            </a:r>
            <a:r>
              <a:rPr lang="ru-RU" sz="2800" dirty="0">
                <a:ea typeface="Calibri"/>
              </a:rPr>
              <a:t> друг от друга.</a:t>
            </a:r>
            <a:endParaRPr lang="ru-RU" sz="2800" b="1" i="1" kern="50" dirty="0">
              <a:ea typeface="SimSun"/>
              <a:cs typeface="Mangal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	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2800" b="1" i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	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789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Химические системы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435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dirty="0" smtClean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/>
              <a:t>	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96752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	В 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системах, где составные части реагируют друг с другом </a:t>
            </a:r>
            <a:r>
              <a:rPr lang="ru-RU" sz="2500" b="1" i="1" dirty="0">
                <a:solidFill>
                  <a:prstClr val="black"/>
                </a:solidFill>
                <a:ea typeface="Calibri"/>
                <a:cs typeface="Times New Roman"/>
              </a:rPr>
              <a:t>(химические системы), число независимых компонентов равно числу составных частей минус число химических реакций, 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протекающих в системе при данных </a:t>
            </a: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условиях:</a:t>
            </a:r>
            <a:endParaRPr lang="ru-RU" sz="2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 fontAlgn="base">
              <a:spcBef>
                <a:spcPct val="0"/>
              </a:spcBef>
            </a:pP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en-US" sz="2500" dirty="0" err="1" smtClean="0">
                <a:solidFill>
                  <a:prstClr val="black"/>
                </a:solidFill>
                <a:ea typeface="Calibri"/>
                <a:cs typeface="Times New Roman"/>
              </a:rPr>
              <a:t>CaCO</a:t>
            </a:r>
            <a:r>
              <a:rPr lang="ru-RU" sz="2500" baseline="-25000" dirty="0">
                <a:solidFill>
                  <a:prstClr val="black"/>
                </a:solidFill>
                <a:ea typeface="Calibri"/>
                <a:cs typeface="Times New Roman"/>
              </a:rPr>
              <a:t>3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500" dirty="0">
                <a:solidFill>
                  <a:prstClr val="black"/>
                </a:solidFill>
                <a:ea typeface="Calibri"/>
                <a:cs typeface="Times New Roman"/>
                <a:sym typeface="Symbol"/>
              </a:rPr>
              <a:t></a:t>
            </a:r>
            <a:r>
              <a:rPr lang="en-US" sz="25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prstClr val="black"/>
                </a:solidFill>
                <a:ea typeface="Calibri"/>
                <a:cs typeface="Times New Roman"/>
              </a:rPr>
              <a:t>CaO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 + </a:t>
            </a:r>
            <a:r>
              <a:rPr lang="en-US" sz="2500" dirty="0">
                <a:solidFill>
                  <a:prstClr val="black"/>
                </a:solidFill>
                <a:ea typeface="Calibri"/>
                <a:cs typeface="Times New Roman"/>
              </a:rPr>
              <a:t>CO</a:t>
            </a:r>
            <a:r>
              <a:rPr lang="ru-RU" sz="2500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fontAlgn="base">
              <a:spcBef>
                <a:spcPct val="0"/>
              </a:spcBef>
            </a:pP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3 фазы,</a:t>
            </a:r>
          </a:p>
          <a:p>
            <a:pPr fontAlgn="base">
              <a:spcBef>
                <a:spcPct val="0"/>
              </a:spcBef>
            </a:pP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3 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составные </a:t>
            </a: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части,</a:t>
            </a:r>
          </a:p>
          <a:p>
            <a:pPr fontAlgn="base">
              <a:spcBef>
                <a:spcPct val="0"/>
              </a:spcBef>
            </a:pP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3-1(химическая 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реакция)=2 независимых компонента.</a:t>
            </a:r>
          </a:p>
          <a:p>
            <a:pPr algn="just" fontAlgn="base">
              <a:spcBef>
                <a:spcPct val="0"/>
              </a:spcBef>
            </a:pP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	Концентрацию 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любых </a:t>
            </a:r>
            <a:r>
              <a:rPr lang="ru-RU" sz="2500" b="1" i="1" dirty="0">
                <a:solidFill>
                  <a:prstClr val="black"/>
                </a:solidFill>
                <a:ea typeface="Calibri"/>
                <a:cs typeface="Times New Roman"/>
              </a:rPr>
              <a:t>двух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 из трех веществ, связанных одним уравнением, можно изменять произвольно. Концентрация третьего вещества – величина </a:t>
            </a:r>
            <a:r>
              <a:rPr lang="ru-RU" sz="2500" b="1" i="1" dirty="0">
                <a:solidFill>
                  <a:prstClr val="black"/>
                </a:solidFill>
                <a:ea typeface="Calibri"/>
                <a:cs typeface="Times New Roman"/>
              </a:rPr>
              <a:t>зависимая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 и определяется из уравнения реакции.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2685" y="3167390"/>
            <a:ext cx="37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Число степеней свободы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14375" y="1484313"/>
            <a:ext cx="7943850" cy="468153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	Под </a:t>
            </a:r>
            <a:r>
              <a:rPr lang="ru-RU" sz="2800" b="1" i="1" dirty="0">
                <a:latin typeface="Calibri" pitchFamily="34" charset="0"/>
                <a:ea typeface="Calibri"/>
                <a:cs typeface="Calibri" pitchFamily="34" charset="0"/>
              </a:rPr>
              <a:t>числом степеней свободы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понимают условия (Т, Р, С), которые можно (до известного предела) произвольно изменять в системе без нарушения состояния равновесия (т.е. без изменения числа и вида фаз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	Ненасыщенный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пар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- система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с двумя степенями свободы (Р </a:t>
            </a:r>
            <a:r>
              <a:rPr lang="ru-RU" sz="2800" b="1" i="1" dirty="0">
                <a:latin typeface="Calibri" pitchFamily="34" charset="0"/>
                <a:ea typeface="Calibri"/>
                <a:cs typeface="Calibri" pitchFamily="34" charset="0"/>
              </a:rPr>
              <a:t>и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Т), насыщенный – с одной (Р </a:t>
            </a:r>
            <a:r>
              <a:rPr lang="ru-RU" sz="2800" b="1" i="1" dirty="0">
                <a:latin typeface="Calibri" pitchFamily="34" charset="0"/>
                <a:ea typeface="Calibri"/>
                <a:cs typeface="Calibri" pitchFamily="34" charset="0"/>
              </a:rPr>
              <a:t>или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Т). </a:t>
            </a:r>
            <a:endParaRPr lang="ru-RU" sz="28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	Ненасыщенный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раствор –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система с двумя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степенями свободы (Т </a:t>
            </a:r>
            <a:r>
              <a:rPr lang="ru-RU" sz="2800" b="1" i="1" dirty="0">
                <a:latin typeface="Calibri" pitchFamily="34" charset="0"/>
                <a:ea typeface="Calibri"/>
                <a:cs typeface="Calibri" pitchFamily="34" charset="0"/>
              </a:rPr>
              <a:t>и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С), насыщенный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– с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одной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Т </a:t>
            </a:r>
            <a:r>
              <a:rPr lang="ru-RU" sz="2800" b="1" i="1" dirty="0">
                <a:latin typeface="Calibri" pitchFamily="34" charset="0"/>
                <a:ea typeface="Calibri"/>
                <a:cs typeface="Calibri" pitchFamily="34" charset="0"/>
              </a:rPr>
              <a:t>или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С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ru-RU" sz="2800" kern="50" dirty="0" smtClean="0">
              <a:latin typeface="Calibri" pitchFamily="34" charset="0"/>
              <a:ea typeface="SimSun"/>
              <a:cs typeface="Calibri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787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z/zOSQGN0oT6VZYrIHhk2w87EAl5mjbUPXvugasJ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z/zOSQGN0oT6VZYrIHhk2w87EAl5mjbUPXvugasJ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38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Уравнение правила фаз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2918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ea typeface="Calibri"/>
                <a:cs typeface="Times New Roman"/>
              </a:rPr>
              <a:t>Ф + С = К + 2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Calibri"/>
              </a:rPr>
              <a:t>Ф</a:t>
            </a:r>
            <a:r>
              <a:rPr lang="ru-RU" sz="2800" dirty="0">
                <a:ea typeface="Calibri"/>
              </a:rPr>
              <a:t> </a:t>
            </a:r>
            <a:r>
              <a:rPr lang="ru-RU" sz="2800" dirty="0" smtClean="0">
                <a:ea typeface="Calibri"/>
              </a:rPr>
              <a:t>- число фаз, К – число компонентов, С – число степеней свободы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Calibri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>Для </a:t>
            </a:r>
            <a:r>
              <a:rPr lang="ru-RU" sz="2800" b="1" i="1" dirty="0">
                <a:ea typeface="Calibri"/>
                <a:cs typeface="Times New Roman"/>
              </a:rPr>
              <a:t>конденсированных</a:t>
            </a:r>
            <a:r>
              <a:rPr lang="ru-RU" sz="2800" dirty="0">
                <a:ea typeface="Calibri"/>
                <a:cs typeface="Times New Roman"/>
              </a:rPr>
              <a:t> систем уравнение принимает вид: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Calibri"/>
                <a:cs typeface="Times New Roman"/>
              </a:rPr>
              <a:t>Ф </a:t>
            </a:r>
            <a:r>
              <a:rPr lang="ru-RU" sz="2800" dirty="0">
                <a:ea typeface="Calibri"/>
                <a:cs typeface="Times New Roman"/>
              </a:rPr>
              <a:t>+ С = К + </a:t>
            </a:r>
            <a:r>
              <a:rPr lang="ru-RU" sz="2800" dirty="0" smtClean="0">
                <a:ea typeface="Calibri"/>
                <a:cs typeface="Times New Roman"/>
              </a:rPr>
              <a:t>1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Calibri"/>
                <a:cs typeface="Times New Roman"/>
              </a:rPr>
              <a:t>В </a:t>
            </a:r>
            <a:r>
              <a:rPr lang="ru-RU" sz="2800" dirty="0">
                <a:ea typeface="Calibri"/>
                <a:cs typeface="Times New Roman"/>
              </a:rPr>
              <a:t>данном случае не учитывается один из факторов – внешнее давление.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02184"/>
            <a:ext cx="8559800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Смысл правила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фаз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25" dirty="0">
                <a:solidFill>
                  <a:sysClr val="windowText" lastClr="000000"/>
                </a:solidFill>
                <a:cs typeface="Calibri"/>
              </a:rPr>
              <a:t>Гиббса,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выражаемого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уравнением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С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= К</a:t>
            </a:r>
            <a:r>
              <a:rPr sz="2400" b="1" kern="0" spc="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–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  <a:p>
            <a:pPr marL="355600" marR="2131060"/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Ф + 2, легче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всего понять на примере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простой </a:t>
            </a:r>
            <a:r>
              <a:rPr sz="2400" b="1" kern="0" spc="-5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однокомпонентной</a:t>
            </a:r>
            <a:r>
              <a:rPr sz="2400" b="1" kern="0" spc="-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системы.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  <a:p>
            <a:pPr marL="355600" marR="1397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К=1.</a:t>
            </a:r>
            <a:r>
              <a:rPr sz="2400" b="1" kern="0" spc="-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Правило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фаз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30" dirty="0">
                <a:solidFill>
                  <a:sysClr val="windowText" lastClr="000000"/>
                </a:solidFill>
                <a:cs typeface="Calibri"/>
              </a:rPr>
              <a:t>Гиббса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для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однокомпонентной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системы</a:t>
            </a:r>
            <a:r>
              <a:rPr sz="2400" b="1" kern="0" spc="-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С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= </a:t>
            </a:r>
            <a:r>
              <a:rPr sz="2400" b="1" kern="0" spc="-5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3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– </a:t>
            </a:r>
            <a:r>
              <a:rPr sz="2400" b="1" kern="0" spc="-80" dirty="0">
                <a:solidFill>
                  <a:sysClr val="windowText" lastClr="000000"/>
                </a:solidFill>
                <a:cs typeface="Calibri"/>
              </a:rPr>
              <a:t>Ф.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5" dirty="0">
                <a:solidFill>
                  <a:sysClr val="windowText" lastClr="000000"/>
                </a:solidFill>
                <a:cs typeface="Calibri"/>
              </a:rPr>
              <a:t>Так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как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число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степеней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свободы</a:t>
            </a:r>
            <a:r>
              <a:rPr sz="2400" b="1" kern="0" spc="-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не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20" dirty="0">
                <a:solidFill>
                  <a:sysClr val="windowText" lastClr="000000"/>
                </a:solidFill>
                <a:cs typeface="Calibri"/>
              </a:rPr>
              <a:t>может</a:t>
            </a:r>
            <a:r>
              <a:rPr sz="2400" b="1" kern="0" spc="-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быть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  <a:p>
            <a:pPr marL="355600" marR="262255">
              <a:spcBef>
                <a:spcPts val="5"/>
              </a:spcBef>
            </a:pP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отрицательным,</a:t>
            </a:r>
            <a:r>
              <a:rPr sz="2400" b="1" kern="0" spc="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то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этом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случае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число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фаз,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20" dirty="0">
                <a:solidFill>
                  <a:sysClr val="windowText" lastClr="000000"/>
                </a:solidFill>
                <a:cs typeface="Calibri"/>
              </a:rPr>
              <a:t>находящихся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в </a:t>
            </a:r>
            <a:r>
              <a:rPr sz="2400" b="1" kern="0" spc="-5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равновесии, не </a:t>
            </a:r>
            <a:r>
              <a:rPr sz="2400" b="1" kern="0" spc="-20" dirty="0">
                <a:solidFill>
                  <a:sysClr val="windowText" lastClr="000000"/>
                </a:solidFill>
                <a:cs typeface="Calibri"/>
              </a:rPr>
              <a:t>может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быть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больше трех.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Для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однофазных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однокомпонентных</a:t>
            </a:r>
            <a:r>
              <a:rPr sz="2400" b="1" kern="0" spc="-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систем</a:t>
            </a:r>
            <a:r>
              <a:rPr sz="2400" b="1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С=2,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для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двухфазных</a:t>
            </a:r>
            <a:r>
              <a:rPr sz="2400" b="1" kern="0" spc="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–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С=1, для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трехфазных</a:t>
            </a:r>
            <a:r>
              <a:rPr sz="2400" b="1" kern="0" spc="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–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С=0.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  <a:p>
            <a:pPr marL="355600" marR="25400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Число степеней 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свободы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характеризует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вариантность 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системы,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 которая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зависимости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от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 величины</a:t>
            </a:r>
            <a:r>
              <a:rPr sz="2400" b="1" kern="0" spc="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С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20" dirty="0">
                <a:solidFill>
                  <a:sysClr val="windowText" lastClr="000000"/>
                </a:solidFill>
                <a:cs typeface="Calibri"/>
              </a:rPr>
              <a:t>может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быть </a:t>
            </a:r>
            <a:r>
              <a:rPr sz="2400" b="1" kern="0" spc="-5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5" dirty="0">
                <a:solidFill>
                  <a:sysClr val="windowText" lastClr="000000"/>
                </a:solidFill>
                <a:cs typeface="Calibri"/>
              </a:rPr>
              <a:t>следующей: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  <a:p>
            <a:pPr marL="35560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1)</a:t>
            </a:r>
            <a:r>
              <a:rPr sz="2400" b="1" kern="0" spc="-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нонвариантная</a:t>
            </a:r>
            <a:r>
              <a:rPr sz="2400" b="1" kern="0" spc="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(инвариантная,</a:t>
            </a:r>
            <a:r>
              <a:rPr sz="2400" b="1" kern="0" spc="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безвариантная,</a:t>
            </a:r>
            <a:r>
              <a:rPr sz="2400" b="1" kern="0" spc="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С=0),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2)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моновариантная</a:t>
            </a:r>
            <a:r>
              <a:rPr sz="2400" b="1" kern="0" spc="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(одновариантная,</a:t>
            </a:r>
            <a:r>
              <a:rPr sz="2400" b="1" kern="0" spc="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С=1),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  <a:p>
            <a:pPr marL="35560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kern="0" dirty="0">
                <a:solidFill>
                  <a:sysClr val="windowText" lastClr="000000"/>
                </a:solidFill>
                <a:cs typeface="Calibri"/>
              </a:rPr>
              <a:t>3)</a:t>
            </a:r>
            <a:r>
              <a:rPr sz="2400" b="1" kern="0" spc="-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бивариантная</a:t>
            </a:r>
            <a:r>
              <a:rPr sz="2400" b="1" kern="0" spc="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(двухвариантная,</a:t>
            </a:r>
            <a:r>
              <a:rPr sz="2400" b="1" kern="0" spc="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400" b="1" kern="0" spc="-5" dirty="0">
                <a:solidFill>
                  <a:sysClr val="windowText" lastClr="000000"/>
                </a:solidFill>
                <a:cs typeface="Calibri"/>
              </a:rPr>
              <a:t>С=2).</a:t>
            </a:r>
            <a:endParaRPr sz="2400" kern="0" dirty="0">
              <a:solidFill>
                <a:sysClr val="windowText" lastClr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0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1. Химический потенциал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9DBB9-5989-4FA0-BF2F-BD851806DB6C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2</a:t>
            </a:fld>
            <a:endParaRPr lang="en-US">
              <a:solidFill>
                <a:srgbClr val="424456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649663"/>
            <a:ext cx="5208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31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2. Фазовые равновесия. Основные понятия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>
              <a:defRPr/>
            </a:pPr>
            <a:r>
              <a:rPr lang="ru-RU" altLang="ru-RU" sz="2000" b="1" i="1" dirty="0" smtClean="0"/>
              <a:t>Фазовым равновесием</a:t>
            </a:r>
            <a:r>
              <a:rPr lang="ru-RU" altLang="ru-RU" sz="2000" dirty="0" smtClean="0"/>
              <a:t> называется равновесие, которое устанавливается при переходе вещества из одной фазы в другую без изменения химического состава (</a:t>
            </a:r>
            <a:r>
              <a:rPr lang="en-US" altLang="ru-RU" sz="2000" b="1" i="1" dirty="0" smtClean="0"/>
              <a:t>ΔG</a:t>
            </a:r>
            <a:r>
              <a:rPr lang="ru-RU" altLang="ru-RU" sz="2000" b="1" i="1" dirty="0" smtClean="0"/>
              <a:t>=0)</a:t>
            </a:r>
            <a:r>
              <a:rPr lang="ru-RU" altLang="ru-RU" sz="2000" dirty="0" smtClean="0"/>
              <a:t> </a:t>
            </a:r>
          </a:p>
          <a:p>
            <a:pPr>
              <a:defRPr/>
            </a:pPr>
            <a:endParaRPr lang="ru-RU" altLang="ru-RU" sz="2000" dirty="0" smtClean="0"/>
          </a:p>
          <a:p>
            <a:pPr>
              <a:defRPr/>
            </a:pPr>
            <a:r>
              <a:rPr lang="ru-RU" altLang="ru-RU" sz="2000" dirty="0" smtClean="0"/>
              <a:t>Примеры: </a:t>
            </a:r>
          </a:p>
          <a:p>
            <a:pPr lvl="1">
              <a:defRPr/>
            </a:pPr>
            <a:r>
              <a:rPr lang="ru-RU" altLang="ru-RU" sz="1700" dirty="0" smtClean="0"/>
              <a:t>плавление-кристаллизация</a:t>
            </a:r>
          </a:p>
          <a:p>
            <a:pPr lvl="1">
              <a:defRPr/>
            </a:pPr>
            <a:r>
              <a:rPr lang="ru-RU" altLang="ru-RU" sz="1700" dirty="0" smtClean="0"/>
              <a:t>испарение-конденсация</a:t>
            </a:r>
          </a:p>
          <a:p>
            <a:pPr lvl="1">
              <a:defRPr/>
            </a:pPr>
            <a:r>
              <a:rPr lang="ru-RU" altLang="ru-RU" sz="1700" dirty="0" smtClean="0"/>
              <a:t>сублимация-конденсация </a:t>
            </a:r>
          </a:p>
          <a:p>
            <a:pPr lvl="1">
              <a:defRPr/>
            </a:pPr>
            <a:endParaRPr lang="ru-RU" altLang="ru-RU" sz="1700" dirty="0" smtClean="0"/>
          </a:p>
          <a:p>
            <a:pPr lvl="1">
              <a:defRPr/>
            </a:pPr>
            <a:endParaRPr lang="ru-RU" altLang="ru-RU" sz="1700" dirty="0" smtClean="0"/>
          </a:p>
          <a:p>
            <a:pPr marL="274638" lvl="1" indent="0">
              <a:buFont typeface="Wingdings 3" pitchFamily="18" charset="2"/>
              <a:buNone/>
              <a:defRPr/>
            </a:pPr>
            <a:endParaRPr lang="ru-RU" altLang="ru-RU" sz="1700" dirty="0" smtClean="0"/>
          </a:p>
          <a:p>
            <a:pPr lvl="1">
              <a:defRPr/>
            </a:pPr>
            <a:r>
              <a:rPr lang="ru-RU" altLang="ru-RU" sz="1700" dirty="0" smtClean="0"/>
              <a:t>аллотропические превращения веществ</a:t>
            </a:r>
          </a:p>
          <a:p>
            <a:pPr lvl="1">
              <a:defRPr/>
            </a:pPr>
            <a:r>
              <a:rPr lang="ru-RU" altLang="ru-RU" sz="1700" dirty="0" smtClean="0"/>
              <a:t>другие</a:t>
            </a:r>
          </a:p>
          <a:p>
            <a:pPr>
              <a:defRPr/>
            </a:pPr>
            <a:endParaRPr lang="ru-RU" alt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21240-1BDB-4A1B-BD93-CEF1E92B078B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424456"/>
              </a:solidFill>
            </a:endParaRPr>
          </a:p>
        </p:txBody>
      </p:sp>
      <p:pic>
        <p:nvPicPr>
          <p:cNvPr id="25605" name="Рисунок 4" descr="http://ch302.cm.utexas.edu/images302/phase-transi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235200"/>
            <a:ext cx="41767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802188"/>
            <a:ext cx="24272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Равновесие в однородных системах</a:t>
            </a:r>
            <a:endParaRPr lang="ru-RU" sz="2400" b="1" dirty="0" smtClean="0"/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00563"/>
          </a:xfrm>
        </p:spPr>
        <p:txBody>
          <a:bodyPr/>
          <a:lstStyle/>
          <a:p>
            <a:pPr marL="0" lvl="0" indent="450850" eaLnBrk="1" hangingPunct="1">
              <a:spcBef>
                <a:spcPct val="0"/>
              </a:spcBef>
              <a:buNone/>
            </a:pPr>
            <a:r>
              <a:rPr lang="ru-RU" sz="2500" dirty="0" smtClean="0">
                <a:effectLst/>
                <a:ea typeface="Calibri"/>
                <a:cs typeface="Times New Roman"/>
              </a:rPr>
              <a:t>Рассмотрим на примере воды:</a:t>
            </a:r>
          </a:p>
          <a:p>
            <a:pPr marL="0" lvl="0" indent="450850" eaLnBrk="1" hangingPunct="1">
              <a:spcBef>
                <a:spcPct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= 1                  С = 1 + 2 – Ф</a:t>
            </a: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 smtClean="0">
              <a:effectLst/>
              <a:ea typeface="Calibri"/>
              <a:cs typeface="Times New Roman"/>
            </a:endParaRPr>
          </a:p>
          <a:p>
            <a:pPr eaLnBrk="1" hangingPunct="1">
              <a:buFont typeface="Arial" pitchFamily="34" charset="0"/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9705103"/>
              </p:ext>
            </p:extLst>
          </p:nvPr>
        </p:nvGraphicFramePr>
        <p:xfrm>
          <a:off x="6012160" y="4005064"/>
          <a:ext cx="1923162" cy="139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91768"/>
              </p:ext>
            </p:extLst>
          </p:nvPr>
        </p:nvGraphicFramePr>
        <p:xfrm>
          <a:off x="899592" y="1916832"/>
          <a:ext cx="7641001" cy="4688294"/>
        </p:xfrm>
        <a:graphic>
          <a:graphicData uri="http://schemas.openxmlformats.org/drawingml/2006/table">
            <a:tbl>
              <a:tblPr firstRow="1" firstCol="1" bandRow="1"/>
              <a:tblGrid>
                <a:gridCol w="1557579"/>
                <a:gridCol w="6083422"/>
              </a:tblGrid>
              <a:tr h="9431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Ф = 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= 1 + 2 – 1 = 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лед, вода или пар – 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бивариантные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системы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Ф = 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= 1 + 2 – 2 = 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лед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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вода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вода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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пар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лед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</a:t>
                      </a:r>
                      <a:r>
                        <a:rPr lang="ru-RU" sz="2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пар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моновариантные системы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Ф = 3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= 1 + 2 – 2 = 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нонвариантная система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Ф = 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= 1 + 2 – 3 = -1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Отрицательная степень свободы, равновесие невозможно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333375"/>
            <a:ext cx="8229600" cy="71438"/>
          </a:xfrm>
        </p:spPr>
        <p:txBody>
          <a:bodyPr/>
          <a:lstStyle/>
          <a:p>
            <a:pPr algn="just" eaLnBrk="1" hangingPunct="1"/>
            <a:endParaRPr lang="ru-RU" altLang="ru-RU" sz="800" smtClean="0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368812" cy="51117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3)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Правило фаз Гиббса</a:t>
            </a:r>
            <a:r>
              <a:rPr lang="ru-RU" altLang="ru-RU" sz="2800" dirty="0" smtClean="0"/>
              <a:t>: 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                                  </a:t>
            </a:r>
            <a:r>
              <a:rPr lang="ru-RU" altLang="ru-RU" sz="2800" b="1" dirty="0" smtClean="0"/>
              <a:t>С = К – Ф + </a:t>
            </a:r>
            <a:r>
              <a:rPr lang="en-US" altLang="ru-RU" sz="2800" b="1" dirty="0" smtClean="0"/>
              <a:t>n</a:t>
            </a:r>
            <a:endParaRPr lang="ru-RU" altLang="ru-RU" sz="2800" b="1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С – число степеней свободы или вариантность системы – это число параметров состояния системы, которые можно одновременно изменить без изменения её фазового состава;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К – число независимых компонентов системы;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Ф – число фаз в данной точке системы;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ru-RU" sz="2800" dirty="0" smtClean="0"/>
              <a:t>n</a:t>
            </a:r>
            <a:r>
              <a:rPr lang="ru-RU" altLang="ru-RU" sz="2800" dirty="0" smtClean="0"/>
              <a:t> – число параметров состояния, характеризующих систему.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212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z/zOSQGN0oT6VZYrIHhk2w87EAl5mjbUPXvugasJ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z/zOSQGN0oT6VZYrIHhk2w87EAl5mjbUPXvugasJ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Классификация гетерогенных систем</a:t>
            </a:r>
            <a:endParaRPr lang="ru-RU" sz="3200" dirty="0" smtClean="0"/>
          </a:p>
        </p:txBody>
      </p:sp>
      <p:sp>
        <p:nvSpPr>
          <p:cNvPr id="10243" name="Содержимое 5"/>
          <p:cNvSpPr>
            <a:spLocks noGrp="1"/>
          </p:cNvSpPr>
          <p:nvPr>
            <p:ph sz="half" idx="1"/>
          </p:nvPr>
        </p:nvSpPr>
        <p:spPr>
          <a:xfrm>
            <a:off x="407193" y="1556792"/>
            <a:ext cx="8329613" cy="4697412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По числу </a:t>
            </a:r>
            <a:r>
              <a:rPr lang="ru-RU" dirty="0" smtClean="0">
                <a:ea typeface="Calibri"/>
                <a:cs typeface="Times New Roman"/>
              </a:rPr>
              <a:t>компонентов:</a:t>
            </a:r>
            <a:endParaRPr lang="ru-RU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"/>
            </a:pPr>
            <a:r>
              <a:rPr lang="ru-RU" dirty="0">
                <a:ea typeface="Calibri"/>
                <a:cs typeface="Times New Roman"/>
              </a:rPr>
              <a:t>однокомпонентные,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"/>
            </a:pPr>
            <a:r>
              <a:rPr lang="ru-RU" dirty="0">
                <a:ea typeface="Calibri"/>
                <a:cs typeface="Times New Roman"/>
              </a:rPr>
              <a:t>двухкомпонентные и т.д.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По </a:t>
            </a:r>
            <a:r>
              <a:rPr lang="ru-RU" dirty="0">
                <a:ea typeface="Calibri"/>
                <a:cs typeface="Times New Roman"/>
              </a:rPr>
              <a:t>числу степеней свободы (характеризует </a:t>
            </a:r>
            <a:r>
              <a:rPr lang="ru-RU" b="1" i="1" dirty="0">
                <a:ea typeface="Calibri"/>
                <a:cs typeface="Times New Roman"/>
              </a:rPr>
              <a:t>вариантность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системы):</a:t>
            </a:r>
            <a:endParaRPr lang="ru-RU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"/>
            </a:pPr>
            <a:r>
              <a:rPr lang="ru-RU" dirty="0">
                <a:ea typeface="Calibri"/>
                <a:cs typeface="Times New Roman"/>
              </a:rPr>
              <a:t>одновариантные (моновариантные),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"/>
            </a:pPr>
            <a:r>
              <a:rPr lang="ru-RU" dirty="0">
                <a:ea typeface="Calibri"/>
                <a:cs typeface="Times New Roman"/>
              </a:rPr>
              <a:t>двухвариантные (</a:t>
            </a:r>
            <a:r>
              <a:rPr lang="ru-RU" dirty="0" err="1">
                <a:ea typeface="Calibri"/>
                <a:cs typeface="Times New Roman"/>
              </a:rPr>
              <a:t>бивариантные</a:t>
            </a:r>
            <a:r>
              <a:rPr lang="ru-RU" dirty="0">
                <a:ea typeface="Calibri"/>
                <a:cs typeface="Times New Roman"/>
              </a:rPr>
              <a:t>),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"/>
            </a:pPr>
            <a:r>
              <a:rPr lang="ru-RU" dirty="0">
                <a:ea typeface="Calibri"/>
                <a:cs typeface="Times New Roman"/>
              </a:rPr>
              <a:t>безвариантные (нонвариантные) – при отсутствии степеней свободы.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Font typeface="Arial" charset="0"/>
              <a:buNone/>
              <a:defRPr/>
            </a:pPr>
            <a:r>
              <a:rPr lang="ru-RU" kern="50" dirty="0">
                <a:ea typeface="SimSun"/>
                <a:cs typeface="Mangal"/>
              </a:rPr>
              <a:t>	</a:t>
            </a:r>
            <a:endParaRPr lang="ru-RU" b="1" i="1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z/zOSQGN0oT6VZYrIHhk2w87EAl5mjbUPXvugasJ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z/zOSQGN0oT6VZYrIHhk2w87EAl5mjbUPXvugasJ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/slide/z/zOSQGN0oT6VZYrIHhk2w87EAl5mjbUPXvugasJ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z/zOSQGN0oT6VZYrIHhk2w87EAl5mjbUPXvugasJ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1. Химический потенциал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F53AC-4977-481F-813E-A7E459F51925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24456"/>
              </a:solidFill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284538"/>
            <a:ext cx="59039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6263"/>
            <a:ext cx="54467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present5.com/presentation/1a80190559ea47024a129625ddc8472a/imag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04" y="-50458"/>
            <a:ext cx="9211276" cy="69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1.studylib.ru/store/data/002028222_1-6b3b8dca5feaf11ed7c97fb494a9a3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8" y="-14416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thepresentation.ru/img/thumbs/6d34d4bc7b497befed8ee4ad14d261e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8" y="-81644"/>
            <a:ext cx="9252859" cy="69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Уравнение Клапейрона-Клаузиу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z/zOSQGN0oT6VZYrIHhk2w87EAl5mjbUPXvugasJ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9611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z/zOSQGN0oT6VZYrIHhk2w87EAl5mjbUPXvugasJ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274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z/zOSQGN0oT6VZYrIHhk2w87EAl5mjbUPXvugasJ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.ppt-online.org/files/slide/z/zOSQGN0oT6VZYrIHhk2w87EAl5mjbUPXvugasJ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61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/slide/z/zOSQGN0oT6VZYrIHhk2w87EAl5mjbUPXvugasJ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9" y="-141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4001" y="81311"/>
            <a:ext cx="4229100" cy="6144895"/>
            <a:chOff x="4834001" y="81311"/>
            <a:chExt cx="4229100" cy="6144895"/>
          </a:xfrm>
        </p:grpSpPr>
        <p:sp>
          <p:nvSpPr>
            <p:cNvPr id="3" name="object 3"/>
            <p:cNvSpPr/>
            <p:nvPr/>
          </p:nvSpPr>
          <p:spPr>
            <a:xfrm>
              <a:off x="4859401" y="1052576"/>
              <a:ext cx="3457575" cy="5148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846701" y="1039876"/>
              <a:ext cx="3482975" cy="5173980"/>
            </a:xfrm>
            <a:custGeom>
              <a:avLst/>
              <a:gdLst/>
              <a:ahLst/>
              <a:cxnLst/>
              <a:rect l="l" t="t" r="r" b="b"/>
              <a:pathLst>
                <a:path w="3482975" h="5173980">
                  <a:moveTo>
                    <a:pt x="0" y="5173599"/>
                  </a:moveTo>
                  <a:lnTo>
                    <a:pt x="3482975" y="5173599"/>
                  </a:lnTo>
                  <a:lnTo>
                    <a:pt x="3482975" y="0"/>
                  </a:lnTo>
                  <a:lnTo>
                    <a:pt x="0" y="0"/>
                  </a:lnTo>
                  <a:lnTo>
                    <a:pt x="0" y="5173599"/>
                  </a:lnTo>
                  <a:close/>
                </a:path>
              </a:pathLst>
            </a:custGeom>
            <a:ln w="254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00821" y="6276847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14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8000" y="156463"/>
            <a:ext cx="5606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Сублимационная</a:t>
            </a:r>
            <a:r>
              <a:rPr spc="-95" dirty="0"/>
              <a:t> </a:t>
            </a:r>
            <a:r>
              <a:rPr spc="-5" dirty="0"/>
              <a:t>сушка</a:t>
            </a:r>
          </a:p>
        </p:txBody>
      </p:sp>
      <p:sp>
        <p:nvSpPr>
          <p:cNvPr id="7" name="object 7"/>
          <p:cNvSpPr/>
          <p:nvPr/>
        </p:nvSpPr>
        <p:spPr>
          <a:xfrm>
            <a:off x="443591" y="836675"/>
            <a:ext cx="4082371" cy="5876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1. Химический потенциал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4F1D-5093-425B-936A-5B726728DDFE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24456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133600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1793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298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354138"/>
            <a:ext cx="81232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/slide/z/zOSQGN0oT6VZYrIHhk2w87EAl5mjbUPXvugasJ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5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333380"/>
            <a:ext cx="8229600" cy="2087563"/>
          </a:xfrm>
        </p:spPr>
        <p:txBody>
          <a:bodyPr/>
          <a:lstStyle/>
          <a:p>
            <a:pPr algn="just" eaLnBrk="1" hangingPunct="1"/>
            <a:r>
              <a:rPr lang="ru-RU" altLang="ru-RU" sz="2800" smtClean="0"/>
              <a:t>Диаграммы, отражающие фазовый состав системы, называют </a:t>
            </a:r>
            <a:r>
              <a:rPr lang="ru-RU" altLang="ru-RU" sz="2800" smtClean="0">
                <a:solidFill>
                  <a:schemeClr val="hlink"/>
                </a:solidFill>
              </a:rPr>
              <a:t>фазовыми диаграммами</a:t>
            </a:r>
            <a:r>
              <a:rPr lang="ru-RU" altLang="ru-RU" sz="2800" smtClean="0"/>
              <a:t> или </a:t>
            </a:r>
            <a:r>
              <a:rPr lang="ru-RU" altLang="ru-RU" sz="2800" smtClean="0">
                <a:solidFill>
                  <a:schemeClr val="hlink"/>
                </a:solidFill>
              </a:rPr>
              <a:t>диаграммами состояния</a:t>
            </a:r>
            <a:r>
              <a:rPr lang="ru-RU" altLang="ru-RU" sz="2800" smtClean="0"/>
              <a:t> (объемные и плоские).</a:t>
            </a:r>
            <a:br>
              <a:rPr lang="ru-RU" altLang="ru-RU" sz="2800" smtClean="0"/>
            </a:br>
            <a:r>
              <a:rPr lang="ru-RU" altLang="ru-RU" sz="2800" smtClean="0"/>
              <a:t> </a:t>
            </a:r>
            <a:br>
              <a:rPr lang="ru-RU" altLang="ru-RU" sz="2800" smtClean="0"/>
            </a:br>
            <a:r>
              <a:rPr lang="ru-RU" altLang="ru-RU" sz="2800" smtClean="0">
                <a:solidFill>
                  <a:schemeClr val="tx1"/>
                </a:solidFill>
              </a:rPr>
              <a:t>Принципы фазового анализа: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671888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/>
              <a:t>1)</a:t>
            </a:r>
            <a:r>
              <a:rPr lang="ru-RU" altLang="ru-RU" sz="2400" b="1" i="1" dirty="0" smtClean="0">
                <a:solidFill>
                  <a:schemeClr val="hlink"/>
                </a:solidFill>
              </a:rPr>
              <a:t> Принцип непрерывности</a:t>
            </a:r>
            <a:r>
              <a:rPr lang="ru-RU" altLang="ru-RU" sz="2400" i="1" dirty="0" smtClean="0"/>
              <a:t>: </a:t>
            </a:r>
            <a:r>
              <a:rPr lang="ru-RU" altLang="ru-RU" sz="2400" dirty="0" smtClean="0"/>
              <a:t>при непрерывном изменении параметров состояния системы свойства системы в пределах фазы также меняются  плавно и непрерывно. При появлении  новой фазы или исчезновении старых свойства системы меняются скачкообразно.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/>
              <a:t>2) </a:t>
            </a:r>
            <a:r>
              <a:rPr lang="ru-RU" altLang="ru-RU" sz="2400" b="1" i="1" dirty="0" smtClean="0">
                <a:solidFill>
                  <a:schemeClr val="hlink"/>
                </a:solidFill>
              </a:rPr>
              <a:t>Принцип геометрического соответствия</a:t>
            </a:r>
            <a:r>
              <a:rPr lang="ru-RU" altLang="ru-RU" sz="2400" i="1" dirty="0" smtClean="0">
                <a:solidFill>
                  <a:schemeClr val="hlink"/>
                </a:solidFill>
              </a:rPr>
              <a:t>:</a:t>
            </a:r>
            <a:r>
              <a:rPr lang="ru-RU" altLang="ru-RU" sz="2400" i="1" dirty="0" smtClean="0"/>
              <a:t> </a:t>
            </a:r>
            <a:r>
              <a:rPr lang="ru-RU" altLang="ru-RU" sz="2400" dirty="0" smtClean="0"/>
              <a:t>на диаграмме состояния каждому фазовому состоянию системы соответствует свой геометрический образ (плоскость, линия, точка).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519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Фазовая диаграмма (диаграмма состояния)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Фазовая диаграмма выражает </a:t>
            </a:r>
            <a:r>
              <a:rPr lang="ru-RU" sz="2800" b="1" i="1" dirty="0">
                <a:latin typeface="Calibri" pitchFamily="34" charset="0"/>
                <a:ea typeface="Calibri"/>
                <a:cs typeface="Calibri" pitchFamily="34" charset="0"/>
              </a:rPr>
              <a:t>зависимость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состояния системы (и фазовых равновесий в них) от внешних условий или состава системы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Диаграмма,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построенная в масштабе по опытным данным, позволяет определить состояние системы при </a:t>
            </a:r>
            <a:r>
              <a:rPr lang="ru-RU" sz="2800" b="1" i="1" dirty="0">
                <a:latin typeface="Calibri" pitchFamily="34" charset="0"/>
                <a:ea typeface="Calibri"/>
                <a:cs typeface="Calibri" pitchFamily="34" charset="0"/>
              </a:rPr>
              <a:t>любых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заданных условиях.</a:t>
            </a:r>
            <a:endParaRPr lang="ru-RU" sz="2800" b="1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f.ppt-online.org/files/slide/z/zOSQGN0oT6VZYrIHhk2w87EAl5mjbUPXvugasJ/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4" y="-4476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9421" y="6273800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22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089" y="16255"/>
            <a:ext cx="3892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Правило</a:t>
            </a:r>
            <a:r>
              <a:rPr spc="-50" dirty="0"/>
              <a:t> </a:t>
            </a:r>
            <a:r>
              <a:rPr spc="-10" dirty="0"/>
              <a:t>рычага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7950" y="692150"/>
            <a:ext cx="8928100" cy="6035675"/>
            <a:chOff x="107950" y="692150"/>
            <a:chExt cx="8928100" cy="6035675"/>
          </a:xfrm>
        </p:grpSpPr>
        <p:sp>
          <p:nvSpPr>
            <p:cNvPr id="5" name="object 5"/>
            <p:cNvSpPr/>
            <p:nvPr/>
          </p:nvSpPr>
          <p:spPr>
            <a:xfrm>
              <a:off x="107950" y="692150"/>
              <a:ext cx="4103751" cy="6035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927475" y="1125601"/>
              <a:ext cx="5089525" cy="3024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164451" y="3429000"/>
              <a:ext cx="1871599" cy="2057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35602" y="5540146"/>
            <a:ext cx="36245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Доля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степень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свободы!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Активность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компонентов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в фазах – степень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свободы.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5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00025"/>
            <a:ext cx="7185025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0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Уравнение Клапейрона-Клаузиу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" y="1381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Диаграмма состояния воды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Любая </a:t>
            </a:r>
            <a:r>
              <a:rPr lang="ru-RU" sz="2000" b="1" i="1" dirty="0">
                <a:latin typeface="Calibri" pitchFamily="34" charset="0"/>
                <a:ea typeface="Calibri"/>
                <a:cs typeface="Calibri" pitchFamily="34" charset="0"/>
              </a:rPr>
              <a:t>точка на каждом из фазовых полей</a:t>
            </a: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 характеризует однофазную </a:t>
            </a:r>
            <a:r>
              <a:rPr lang="ru-RU" sz="2000" dirty="0" smtClean="0">
                <a:latin typeface="Calibri" pitchFamily="34" charset="0"/>
                <a:ea typeface="Calibri"/>
                <a:cs typeface="Calibri" pitchFamily="34" charset="0"/>
              </a:rPr>
              <a:t>систему, обладающую 2-мя </a:t>
            </a: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степенями свободы</a:t>
            </a:r>
            <a:endParaRPr lang="ru-RU" sz="20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latin typeface="Calibri" pitchFamily="34" charset="0"/>
                <a:ea typeface="Calibri"/>
                <a:cs typeface="Calibri" pitchFamily="34" charset="0"/>
              </a:rPr>
              <a:t>Точки на линиях, разделяющих фазовые поля</a:t>
            </a: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, характеризуют равновесия двух фаз, при этом система </a:t>
            </a:r>
            <a:r>
              <a:rPr lang="ru-RU" sz="2000" dirty="0" err="1" smtClean="0">
                <a:latin typeface="Calibri" pitchFamily="34" charset="0"/>
                <a:ea typeface="Calibri"/>
                <a:cs typeface="Calibri" pitchFamily="34" charset="0"/>
              </a:rPr>
              <a:t>моновариантна</a:t>
            </a:r>
            <a:endParaRPr lang="ru-RU" sz="20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Calibri" pitchFamily="34" charset="0"/>
                <a:ea typeface="Calibri"/>
                <a:cs typeface="Calibri" pitchFamily="34" charset="0"/>
              </a:rPr>
              <a:t>В точке </a:t>
            </a: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О, называемой </a:t>
            </a:r>
            <a:r>
              <a:rPr lang="ru-RU" sz="2000" b="1" i="1" dirty="0">
                <a:latin typeface="Calibri" pitchFamily="34" charset="0"/>
                <a:ea typeface="Calibri"/>
                <a:cs typeface="Calibri" pitchFamily="34" charset="0"/>
              </a:rPr>
              <a:t>тройной </a:t>
            </a:r>
            <a:r>
              <a:rPr lang="ru-RU" sz="2000" b="1" i="1" dirty="0" smtClean="0">
                <a:latin typeface="Calibri" pitchFamily="34" charset="0"/>
                <a:ea typeface="Calibri"/>
                <a:cs typeface="Calibri" pitchFamily="34" charset="0"/>
              </a:rPr>
              <a:t>точкой</a:t>
            </a:r>
            <a:r>
              <a:rPr lang="ru-RU" sz="2000" dirty="0" smtClean="0">
                <a:latin typeface="Calibri" pitchFamily="34" charset="0"/>
                <a:ea typeface="Calibri"/>
                <a:cs typeface="Calibri" pitchFamily="34" charset="0"/>
              </a:rPr>
              <a:t>, при </a:t>
            </a: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строго заданных условиях в равновесии находятся три фазы, при этом система </a:t>
            </a:r>
            <a:r>
              <a:rPr lang="ru-RU" sz="2000" dirty="0" err="1">
                <a:latin typeface="Calibri" pitchFamily="34" charset="0"/>
                <a:ea typeface="Calibri"/>
                <a:cs typeface="Calibri" pitchFamily="34" charset="0"/>
              </a:rPr>
              <a:t>безвариантна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Объект 4" descr="http://www.nanometer.ru/2011/09/13/fazovie_ravnovesia_261704/PROP_IMG_images_1/Diag_phase_eau_ru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388296" cy="3761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0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Уравнение Клапейрона-Клаузиу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/slide/z/zOSQGN0oT6VZYrIHhk2w87EAl5mjbUPXvugasJ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2" y="-5301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1. Химический потенциал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0483F-EE72-48F7-9834-D844129152C5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24456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133600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1793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298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323850" y="1209675"/>
            <a:ext cx="84248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F6F6F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Для идеального газа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G = G</a:t>
            </a:r>
            <a:r>
              <a:rPr lang="en-US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 + </a:t>
            </a:r>
            <a:r>
              <a:rPr lang="en-US" altLang="ru-RU" sz="1800" b="1" i="1" dirty="0" err="1" smtClean="0">
                <a:solidFill>
                  <a:prstClr val="black"/>
                </a:solidFill>
                <a:latin typeface="Arial" charset="0"/>
              </a:rPr>
              <a:t>nRT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 ln (p/p</a:t>
            </a:r>
            <a:r>
              <a:rPr lang="en-US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Уравнение выражает изменение энергии Гиббса при переходе системы к давлению 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р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dirty="0" err="1" smtClean="0">
                <a:solidFill>
                  <a:prstClr val="black"/>
                </a:solidFill>
                <a:latin typeface="Arial" charset="0"/>
              </a:rPr>
              <a:t>атм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 от давления 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р</a:t>
            </a:r>
            <a:r>
              <a:rPr lang="ru-RU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, в качестве которого </a:t>
            </a:r>
            <a:r>
              <a:rPr lang="ru-RU" altLang="ru-RU" sz="1800" dirty="0" err="1" smtClean="0">
                <a:solidFill>
                  <a:prstClr val="black"/>
                </a:solidFill>
                <a:latin typeface="Arial" charset="0"/>
              </a:rPr>
              <a:t>использют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 давление в 1 атм.</a:t>
            </a:r>
            <a:endParaRPr lang="en-US" altLang="ru-RU" sz="1800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Величина </a:t>
            </a:r>
            <a:r>
              <a:rPr lang="en-US" altLang="ru-RU" sz="1800" b="1" i="1" dirty="0" err="1" smtClean="0">
                <a:solidFill>
                  <a:prstClr val="black"/>
                </a:solidFill>
                <a:latin typeface="Arial" charset="0"/>
              </a:rPr>
              <a:t>nRT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 ln (p/p</a:t>
            </a:r>
            <a:r>
              <a:rPr lang="en-US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отражает работу перехода системы к давлению 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р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dirty="0" err="1" smtClean="0">
                <a:solidFill>
                  <a:prstClr val="black"/>
                </a:solidFill>
                <a:latin typeface="Arial" charset="0"/>
              </a:rPr>
              <a:t>атм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 от давления 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р</a:t>
            </a:r>
            <a:r>
              <a:rPr lang="ru-RU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0.</a:t>
            </a:r>
            <a:endParaRPr lang="ru-RU" altLang="ru-RU" sz="1800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Если продифференцировать уравнение по количеству вещества, то получим уравнение для изобарного потенциала 1 моля идеального газа, который называется химическим потенциалом идеального газа: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 </a:t>
            </a:r>
            <a:r>
              <a:rPr lang="en-US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 + RT ln (p/p</a:t>
            </a:r>
            <a:r>
              <a:rPr lang="en-US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 </a:t>
            </a:r>
            <a:r>
              <a:rPr lang="en-US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</a:rPr>
              <a:t> + RT ln p</a:t>
            </a:r>
            <a:r>
              <a:rPr lang="ru-RU" altLang="ru-RU" sz="1800" i="1" dirty="0" smtClean="0">
                <a:solidFill>
                  <a:prstClr val="black"/>
                </a:solidFill>
                <a:latin typeface="Arial" charset="0"/>
              </a:rPr>
              <a:t>,</a:t>
            </a:r>
            <a:endParaRPr lang="en-US" altLang="ru-RU" sz="1800" i="1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где 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р</a:t>
            </a:r>
            <a:r>
              <a:rPr lang="ru-RU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– 1 </a:t>
            </a:r>
            <a:r>
              <a:rPr lang="ru-RU" altLang="ru-RU" sz="1800" dirty="0" err="1" smtClean="0">
                <a:solidFill>
                  <a:prstClr val="black"/>
                </a:solidFill>
                <a:latin typeface="Arial" charset="0"/>
              </a:rPr>
              <a:t>атм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altLang="ru-RU" sz="1800" b="1" i="1" dirty="0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 </a:t>
            </a:r>
            <a:r>
              <a:rPr lang="en-US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ru-RU" altLang="ru-RU" sz="1800" b="1" i="1" baseline="-250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Arial" charset="0"/>
              </a:rPr>
              <a:t>– стандартный химический потенциал, зависящий от температуры. </a:t>
            </a:r>
            <a:endParaRPr lang="en-US" altLang="ru-RU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267" y="281686"/>
            <a:ext cx="4528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Удивительная</a:t>
            </a:r>
            <a:r>
              <a:rPr spc="-50" dirty="0"/>
              <a:t> </a:t>
            </a:r>
            <a:r>
              <a:rPr spc="-10" dirty="0"/>
              <a:t>вода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9421" y="6273800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13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4751" y="1125600"/>
            <a:ext cx="4551299" cy="3024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0540" y="1852209"/>
          <a:ext cx="3984624" cy="703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885"/>
                <a:gridCol w="877569"/>
                <a:gridCol w="1614170"/>
              </a:tblGrid>
              <a:tr h="351651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плотность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62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льда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2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МЕНЬШЕ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1651">
                <a:tc>
                  <a:txBody>
                    <a:bodyPr/>
                    <a:lstStyle/>
                    <a:p>
                      <a:pPr marL="31750">
                        <a:lnSpc>
                          <a:spcPts val="267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плотности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2670"/>
                        </a:lnSpc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670"/>
                        </a:lnSpc>
                        <a:tabLst>
                          <a:tab pos="1341120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(пер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spc="-1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	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29590" y="1440307"/>
            <a:ext cx="39458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Торосы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озере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Байкал: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tabLst>
                <a:tab pos="1240790" algn="l"/>
                <a:tab pos="1974214" algn="l"/>
                <a:tab pos="2242185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д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ю	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ф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у	с	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ели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ч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ением 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объема)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637" y="3521011"/>
            <a:ext cx="4256024" cy="319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77104" y="4722265"/>
          <a:ext cx="3983353" cy="1069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320"/>
                <a:gridCol w="823594"/>
                <a:gridCol w="1107439"/>
              </a:tblGrid>
              <a:tr h="351955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жид</a:t>
                      </a:r>
                      <a:r>
                        <a:rPr sz="2400" spc="-1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5727">
                <a:tc>
                  <a:txBody>
                    <a:bodyPr/>
                    <a:lstStyle/>
                    <a:p>
                      <a:pPr marL="31750">
                        <a:lnSpc>
                          <a:spcPts val="2730"/>
                        </a:lnSpc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прослойки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73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воды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73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1651">
                <a:tc>
                  <a:txBody>
                    <a:bodyPr/>
                    <a:lstStyle/>
                    <a:p>
                      <a:pPr marL="31750">
                        <a:lnSpc>
                          <a:spcPts val="267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давлением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(?).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5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z/zOSQGN0oT6VZYrIHhk2w87EAl5mjbUPXvugasJ/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5" y="-482334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z/zOSQGN0oT6VZYrIHhk2w87EAl5mjbUPXvugasJ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41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/slide/z/zOSQGN0oT6VZYrIHhk2w87EAl5mjbUPXvugasJ/slid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.ppt-online.org/files/slide/z/zOSQGN0oT6VZYrIHhk2w87EAl5mjbUPXvugasJ/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f.ppt-online.org/files/slide/z/zOSQGN0oT6VZYrIHhk2w87EAl5mjbUPXvugasJ/slide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4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f.ppt-online.org/files/slide/z/zOSQGN0oT6VZYrIHhk2w87EAl5mjbUPXvugasJ/slid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9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.ppt-online.org/files/slide/z/zOSQGN0oT6VZYrIHhk2w87EAl5mjbUPXvugasJ/slid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3403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.ppt-online.org/files/slide/z/zOSQGN0oT6VZYrIHhk2w87EAl5mjbUPXvugasJ/sli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0344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.ppt-online.org/files/slide/z/zOSQGN0oT6VZYrIHhk2w87EAl5mjbUPXvugasJ/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74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1. Химический потенциал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BF327-81BA-4DFE-A925-FFD3AB0544A1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24456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133600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1793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298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323850" y="1209675"/>
            <a:ext cx="84248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F6F6F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Изменение химического потенциала характеризует способность 1 моля вещества производить работу (способность переходить из одного агрегатного состояния в другое). При самопроизвольных процессах химический потенциал уменьшается.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Для реального газа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 </a:t>
            </a:r>
            <a:r>
              <a:rPr lang="en-US" altLang="ru-RU" sz="1800" b="1" i="1" baseline="-2500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 + RT ln f</a:t>
            </a:r>
            <a:r>
              <a:rPr lang="ru-RU" altLang="ru-RU" sz="1800" i="1" smtClean="0">
                <a:solidFill>
                  <a:prstClr val="black"/>
                </a:solidFill>
                <a:latin typeface="Arial" charset="0"/>
              </a:rPr>
              <a:t>,</a:t>
            </a:r>
            <a:endParaRPr lang="en-US" altLang="ru-RU" sz="1800" i="1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где</a:t>
            </a:r>
            <a:r>
              <a:rPr lang="en-US" altLang="ru-RU" sz="180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f</a:t>
            </a:r>
            <a:r>
              <a:rPr lang="en-US" altLang="ru-RU" sz="180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– фугитивность газа. </a:t>
            </a:r>
            <a:r>
              <a:rPr lang="en-US" altLang="ru-RU" sz="1800" smtClean="0">
                <a:solidFill>
                  <a:prstClr val="black"/>
                </a:solidFill>
                <a:latin typeface="Arial" charset="0"/>
              </a:rPr>
              <a:t>       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f = p</a:t>
            </a:r>
            <a:r>
              <a:rPr lang="en-US" altLang="ru-RU" sz="1800" b="1" i="1" baseline="3000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/p</a:t>
            </a:r>
            <a:r>
              <a:rPr lang="ru-RU" altLang="ru-RU" sz="1800" b="1" i="1" baseline="-25000" smtClean="0">
                <a:solidFill>
                  <a:prstClr val="black"/>
                </a:solidFill>
                <a:latin typeface="Arial" charset="0"/>
              </a:rPr>
              <a:t>ид  </a:t>
            </a:r>
            <a:r>
              <a:rPr lang="ru-RU" altLang="ru-RU" sz="1800" b="1" i="1" smtClean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ru-RU" altLang="ru-RU" sz="1800" b="1" i="1" baseline="-2500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b="1" i="1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f/p = p/p</a:t>
            </a:r>
            <a:r>
              <a:rPr lang="ru-RU" altLang="ru-RU" sz="1800" b="1" i="1" baseline="-25000" smtClean="0">
                <a:solidFill>
                  <a:prstClr val="black"/>
                </a:solidFill>
                <a:latin typeface="Arial" charset="0"/>
              </a:rPr>
              <a:t>ид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</a:t>
            </a:r>
            <a:endParaRPr lang="ru-RU" altLang="ru-RU" sz="1800" b="1" i="1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При рассмотрении свойств реальных газов в качестве стандартного состояния принято такое гипотетическое состояние газа, когда при той же температуре и давлении в 1 атм данный газ обладал бы свойствами идеального. Величины, относящиеся к стандартному состоянию, обозначаются индексом «0».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f</a:t>
            </a:r>
            <a:r>
              <a:rPr lang="en-US" altLang="ru-RU" sz="1800" b="1" i="1" baseline="-2500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 = 1</a:t>
            </a:r>
            <a:r>
              <a:rPr lang="en-US" altLang="ru-RU" sz="1800" smtClean="0">
                <a:solidFill>
                  <a:prstClr val="black"/>
                </a:solidFill>
                <a:latin typeface="Arial" charset="0"/>
              </a:rPr>
              <a:t>.       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Для идеальных газов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</a:t>
            </a:r>
            <a:r>
              <a:rPr lang="ru-RU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 = 1</a:t>
            </a:r>
            <a:endParaRPr lang="en-US" altLang="ru-RU" sz="18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.ppt-online.org/files/slide/z/zOSQGN0oT6VZYrIHhk2w87EAl5mjbUPXvugasJ/slide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.ppt-online.org/files/slide/z/zOSQGN0oT6VZYrIHhk2w87EAl5mjbUPXvugasJ/slide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.ppt-online.org/files/slide/z/zOSQGN0oT6VZYrIHhk2w87EAl5mjbUPXvugasJ/slid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.ppt-online.org/files/slide/z/zOSQGN0oT6VZYrIHhk2w87EAl5mjbUPXvugasJ/slide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" y="-60344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.ppt-online.org/files/slide/z/zOSQGN0oT6VZYrIHhk2w87EAl5mjbUPXvugasJ/slide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z/zOSQGN0oT6VZYrIHhk2w87EAl5mjbUPXvugasJ/slide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.ppt-online.org/files/slide/z/zOSQGN0oT6VZYrIHhk2w87EAl5mjbUPXvugasJ/slide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8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f.ppt-online.org/files/slide/z/zOSQGN0oT6VZYrIHhk2w87EAl5mjbUPXvugasJ/slide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51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present5.com/presentation/3/184738803_439073634.pdf-img/184738803_439073634.pd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812" y="-104464"/>
            <a:ext cx="9283284" cy="69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479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resent5.com/presentation/3/55810210_399705191.pdf-img/55810210_399705191.pdf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956"/>
            <a:ext cx="8820472" cy="66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1. Химический потенциал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0573-305B-4B40-A799-C338169E3C04}" type="slidenum">
              <a:rPr lang="en-US" smtClean="0">
                <a:solidFill>
                  <a:srgbClr val="424456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24456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133600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1793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298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23850" y="1209675"/>
            <a:ext cx="84248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F6F6F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Активность характеризует активную концентрацию газа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 </a:t>
            </a:r>
            <a:r>
              <a:rPr lang="en-US" altLang="ru-RU" sz="1800" b="1" i="1" baseline="-2500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 + RT ln </a:t>
            </a:r>
            <a:r>
              <a:rPr lang="ru-RU" altLang="ru-RU" sz="1800" b="1" i="1" smtClean="0">
                <a:solidFill>
                  <a:prstClr val="black"/>
                </a:solidFill>
                <a:latin typeface="Arial" charset="0"/>
              </a:rPr>
              <a:t>а</a:t>
            </a:r>
            <a:r>
              <a:rPr lang="ru-RU" altLang="ru-RU" sz="1800" i="1" smtClean="0">
                <a:solidFill>
                  <a:prstClr val="black"/>
                </a:solidFill>
                <a:latin typeface="Arial" charset="0"/>
              </a:rPr>
              <a:t>,</a:t>
            </a:r>
            <a:endParaRPr lang="en-US" altLang="ru-RU" sz="1800" i="1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где</a:t>
            </a:r>
            <a:r>
              <a:rPr lang="en-US" altLang="ru-RU" sz="180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b="1" i="1" smtClean="0">
                <a:solidFill>
                  <a:prstClr val="black"/>
                </a:solidFill>
                <a:latin typeface="Arial" charset="0"/>
              </a:rPr>
              <a:t>а</a:t>
            </a:r>
            <a:r>
              <a:rPr lang="en-US" altLang="ru-RU" sz="180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– активность газа. </a:t>
            </a:r>
            <a:r>
              <a:rPr lang="en-US" altLang="ru-RU" sz="1800" smtClean="0">
                <a:solidFill>
                  <a:prstClr val="black"/>
                </a:solidFill>
                <a:latin typeface="Arial" charset="0"/>
              </a:rPr>
              <a:t>        </a:t>
            </a:r>
            <a:endParaRPr lang="ru-RU" altLang="ru-RU" sz="1800" b="1" i="1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i="1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smtClean="0">
                <a:solidFill>
                  <a:prstClr val="black"/>
                </a:solidFill>
                <a:latin typeface="Arial" charset="0"/>
              </a:rPr>
              <a:t>	а =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f / f</a:t>
            </a:r>
            <a:r>
              <a:rPr lang="en-US" altLang="ru-RU" sz="1800" b="1" i="1" baseline="-25000" smtClean="0">
                <a:solidFill>
                  <a:prstClr val="black"/>
                </a:solidFill>
                <a:latin typeface="Arial" charset="0"/>
              </a:rPr>
              <a:t>0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Поскольку для газов  </a:t>
            </a:r>
            <a:r>
              <a:rPr lang="en-US" altLang="ru-RU" sz="1800" b="1" i="1" smtClean="0">
                <a:solidFill>
                  <a:prstClr val="black"/>
                </a:solidFill>
                <a:latin typeface="Arial" charset="0"/>
              </a:rPr>
              <a:t>f</a:t>
            </a:r>
            <a:r>
              <a:rPr lang="en-US" altLang="ru-RU" sz="1800" b="1" i="1" baseline="-25000" smtClean="0">
                <a:solidFill>
                  <a:prstClr val="black"/>
                </a:solidFill>
                <a:latin typeface="Arial" charset="0"/>
              </a:rPr>
              <a:t>0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 = 1, то для газов активность численно равна фугитивности.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Для чистых жидкостей и твердых тел активность принимается равной  единице </a:t>
            </a:r>
            <a:r>
              <a:rPr lang="ru-RU" altLang="ru-RU" sz="1800" b="1" i="1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а = 1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, когда при данной температуре они находятся при давлении 1 атм.</a:t>
            </a:r>
            <a:endParaRPr lang="en-US" altLang="ru-RU" sz="18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f2.ppt-online.org/files2/slide/q/qSdVYfbMpz19jD2hrOGRHLeZguXFos8x7y0Kct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83211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8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z/zOSQGN0oT6VZYrIHhk2w87EAl5mjbUPXvugasJ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7639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z/zOSQGN0oT6VZYrIHhk2w87EAl5mjbUPXvugasJ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kern="0" cap="none" spc="0" normalizeH="0" baseline="0" noProof="0" dirty="0" smtClean="0">
            <a:ln>
              <a:noFill/>
            </a:ln>
            <a:solidFill>
              <a:srgbClr val="C0000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_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7_Начальн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50F01"/>
      </a:accent1>
      <a:accent2>
        <a:srgbClr val="7F7F7F"/>
      </a:accent2>
      <a:accent3>
        <a:srgbClr val="950F0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0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6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6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7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8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9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950F01"/>
    </a:accent1>
    <a:accent2>
      <a:srgbClr val="7F7F7F"/>
    </a:accent2>
    <a:accent3>
      <a:srgbClr val="950F01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1010</Words>
  <Application>Microsoft Office PowerPoint</Application>
  <PresentationFormat>Экран (4:3)</PresentationFormat>
  <Paragraphs>181</Paragraphs>
  <Slides>70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70</vt:i4>
      </vt:variant>
    </vt:vector>
  </HeadingPairs>
  <TitlesOfParts>
    <vt:vector size="98" baseType="lpstr">
      <vt:lpstr>Тема Office</vt:lpstr>
      <vt:lpstr>Водяные знаки</vt:lpstr>
      <vt:lpstr>1_Водяные знаки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10_Тема Office</vt:lpstr>
      <vt:lpstr>11_Тема Office</vt:lpstr>
      <vt:lpstr>Office Theme</vt:lpstr>
      <vt:lpstr>Оформление по умолчанию</vt:lpstr>
      <vt:lpstr>1_Office Theme</vt:lpstr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7_Начальная</vt:lpstr>
      <vt:lpstr>12_Тема Office</vt:lpstr>
      <vt:lpstr>2_Office Theme</vt:lpstr>
      <vt:lpstr>3_Office Theme</vt:lpstr>
      <vt:lpstr>4_Office Theme</vt:lpstr>
      <vt:lpstr>1. Химический потенциал</vt:lpstr>
      <vt:lpstr>1. Химический потенциал</vt:lpstr>
      <vt:lpstr>1. Химический потенциал</vt:lpstr>
      <vt:lpstr>1. Химический потенциал</vt:lpstr>
      <vt:lpstr>1. Химический потенциал</vt:lpstr>
      <vt:lpstr>1. Химический потенциал</vt:lpstr>
      <vt:lpstr>1. Химический потенциал</vt:lpstr>
      <vt:lpstr>Презентация PowerPoint</vt:lpstr>
      <vt:lpstr>Презентация PowerPoint</vt:lpstr>
      <vt:lpstr>Основные понятия фазового равновесия</vt:lpstr>
      <vt:lpstr>Презентация PowerPoint</vt:lpstr>
      <vt:lpstr>Презентация PowerPoint</vt:lpstr>
      <vt:lpstr>Физические системы</vt:lpstr>
      <vt:lpstr>Химические системы</vt:lpstr>
      <vt:lpstr>Число степеней свободы</vt:lpstr>
      <vt:lpstr>Презентация PowerPoint</vt:lpstr>
      <vt:lpstr>Презентация PowerPoint</vt:lpstr>
      <vt:lpstr>Уравнение правила фаз</vt:lpstr>
      <vt:lpstr>Презентация PowerPoint</vt:lpstr>
      <vt:lpstr>2. Фазовые равновесия. Основные понятия </vt:lpstr>
      <vt:lpstr>Равновесие в однородных системах</vt:lpstr>
      <vt:lpstr>Презентация PowerPoint</vt:lpstr>
      <vt:lpstr>Презентация PowerPoint</vt:lpstr>
      <vt:lpstr>Презентация PowerPoint</vt:lpstr>
      <vt:lpstr>Классификация гетерогенных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Сублимационная сушка</vt:lpstr>
      <vt:lpstr>Презентация PowerPoint</vt:lpstr>
      <vt:lpstr>Диаграммы, отражающие фазовый состав системы, называют фазовыми диаграммами или диаграммами состояния (объемные и плоские).   Принципы фазового анализа:</vt:lpstr>
      <vt:lpstr>Фазовая диаграмма (диаграмма состояния)</vt:lpstr>
      <vt:lpstr>Презентация PowerPoint</vt:lpstr>
      <vt:lpstr>Правило рычага</vt:lpstr>
      <vt:lpstr>Презентация PowerPoint</vt:lpstr>
      <vt:lpstr>Презентация PowerPoint</vt:lpstr>
      <vt:lpstr>Диаграмма состояния воды</vt:lpstr>
      <vt:lpstr>Презентация PowerPoint</vt:lpstr>
      <vt:lpstr>Презентация PowerPoint</vt:lpstr>
      <vt:lpstr>Удивительная 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2021-09-29T17:31:42Z</dcterms:created>
  <dcterms:modified xsi:type="dcterms:W3CDTF">2021-09-30T17:07:33Z</dcterms:modified>
</cp:coreProperties>
</file>