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8" r:id="rId2"/>
    <p:sldId id="456" r:id="rId3"/>
    <p:sldId id="611" r:id="rId4"/>
    <p:sldId id="612" r:id="rId5"/>
    <p:sldId id="616" r:id="rId6"/>
    <p:sldId id="614" r:id="rId7"/>
    <p:sldId id="615" r:id="rId8"/>
    <p:sldId id="617" r:id="rId9"/>
    <p:sldId id="618" r:id="rId10"/>
    <p:sldId id="619" r:id="rId11"/>
    <p:sldId id="621" r:id="rId12"/>
    <p:sldId id="620" r:id="rId13"/>
    <p:sldId id="624" r:id="rId14"/>
    <p:sldId id="625" r:id="rId15"/>
    <p:sldId id="623" r:id="rId16"/>
    <p:sldId id="627" r:id="rId17"/>
    <p:sldId id="626" r:id="rId18"/>
    <p:sldId id="628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486" r:id="rId2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366"/>
    <a:srgbClr val="8C7143"/>
    <a:srgbClr val="078877"/>
    <a:srgbClr val="E5C78C"/>
    <a:srgbClr val="947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14" y="-23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A6C8-163B-41BB-8CA9-2A533FD89159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499A-5013-409B-B0D2-CC5627475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3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269489"/>
            <a:ext cx="9804541" cy="15784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2099910"/>
            <a:ext cx="4592282" cy="4619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2099910"/>
            <a:ext cx="4592282" cy="4619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8CBDB-2F30-4D52-B952-3F0205DA1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638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atrina-vgsx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51145"/>
            <a:ext cx="10407721" cy="11845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0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2400" b="1" dirty="0" smtClean="0">
                <a:solidFill>
                  <a:srgbClr val="007366"/>
                </a:solidFill>
              </a:rPr>
              <a:t>Прогнозирование</a:t>
            </a:r>
            <a:r>
              <a:rPr lang="ru-RU" sz="2400" b="1" dirty="0" smtClean="0">
                <a:solidFill>
                  <a:srgbClr val="007366"/>
                </a:solidFill>
              </a:rPr>
              <a:t>, проектирование и моделирование в социальной </a:t>
            </a:r>
            <a:r>
              <a:rPr lang="ru-RU" sz="2400" b="1" dirty="0" smtClean="0">
                <a:solidFill>
                  <a:srgbClr val="007366"/>
                </a:solidFill>
              </a:rPr>
              <a:t>работе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/>
              <a:t>Тема </a:t>
            </a:r>
            <a:r>
              <a:rPr lang="ru-RU" sz="4000" b="1" dirty="0" smtClean="0"/>
              <a:t>1. Социальное прогнозирование</a:t>
            </a:r>
            <a:br>
              <a:rPr lang="ru-RU" sz="4000" b="1" dirty="0" smtClean="0"/>
            </a:br>
            <a: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/>
            </a:r>
            <a:b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endParaRPr lang="ru-RU" sz="32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8475" y="5551714"/>
            <a:ext cx="5707770" cy="186649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Патрина Елена Николаевна</a:t>
            </a:r>
          </a:p>
          <a:p>
            <a:pPr algn="r"/>
            <a:r>
              <a:rPr lang="en-US" b="1" dirty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</a:t>
            </a:r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atrina-vgsxa@mail.ru</a:t>
            </a:r>
            <a:endParaRPr lang="en-US" b="1" dirty="0" smtClean="0">
              <a:solidFill>
                <a:srgbClr val="007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 smtClean="0">
                <a:solidFill>
                  <a:srgbClr val="007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89061736222</a:t>
            </a:r>
          </a:p>
          <a:p>
            <a:pPr algn="r"/>
            <a:r>
              <a:rPr lang="ru-RU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</a:t>
            </a:r>
            <a:endParaRPr lang="ru-RU" dirty="0">
              <a:solidFill>
                <a:srgbClr val="007366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252" y="1772999"/>
            <a:ext cx="9731281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rgbClr val="8C714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s://duts3.ru/uploads/posts/2019-11/1574969439_7f5d2bee74b1e618dc5ba2bd16f64b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37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3" y="25812"/>
            <a:ext cx="4553936" cy="1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объекта 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процессе разработки характеристики объекта прогнозирования, являющейся качественным или количественным отражением какого-либо свойства объекта прогнозирования, используются следующие основные </a:t>
            </a:r>
            <a:r>
              <a:rPr lang="ru-RU" dirty="0" smtClean="0"/>
              <a:t>понятия</a:t>
            </a:r>
            <a:r>
              <a:rPr lang="ru-RU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Базисное значение переменной объекта прогнозирования </a:t>
            </a:r>
            <a:r>
              <a:rPr lang="ru-RU" dirty="0" smtClean="0"/>
              <a:t>- значение переменной объекта прогнозирования на этапе диагноза, разделяющее период основания прогноза от периода упреждения.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Генеральная определительная таблица </a:t>
            </a:r>
            <a:r>
              <a:rPr lang="ru-RU" dirty="0" smtClean="0"/>
              <a:t>–– иерархическая система взвешенных характеристик объекта прогнозирования и их значений, позволяющая преобразовывать его качественное описание в обобщенную количественную оценку.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Динамический ряд </a:t>
            </a:r>
            <a:r>
              <a:rPr lang="ru-RU" dirty="0" smtClean="0"/>
              <a:t>–– временная последовательность ретроспективных и перспективных значений переменной объекта прогнозирования.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объекта 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4) </a:t>
            </a:r>
            <a:r>
              <a:rPr lang="ru-RU" dirty="0" smtClean="0">
                <a:solidFill>
                  <a:srgbClr val="FF0000"/>
                </a:solidFill>
              </a:rPr>
              <a:t>Значащая переменная объекта прогнозирования </a:t>
            </a:r>
            <a:r>
              <a:rPr lang="ru-RU" dirty="0" smtClean="0"/>
              <a:t>(т. е. такая переменная, которая является существенной для описания объекта в соответствии с задачей прогнозирования), в т.ч.: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</a:t>
            </a:r>
            <a:r>
              <a:rPr lang="ru-RU" dirty="0" smtClean="0"/>
              <a:t>) эндогенная (отражающая его собственные свойства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б</a:t>
            </a:r>
            <a:r>
              <a:rPr lang="ru-RU" dirty="0" smtClean="0"/>
              <a:t>) экзогенная (обусловленная влиянием некоторой совокупности внешних переменных).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Мерность объекта прогнозирования </a:t>
            </a:r>
            <a:r>
              <a:rPr lang="ru-RU" dirty="0" smtClean="0"/>
              <a:t>–– число значащих переменных объекта прогнозирования в его описании.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6) </a:t>
            </a:r>
            <a:r>
              <a:rPr lang="ru-RU" dirty="0" smtClean="0">
                <a:solidFill>
                  <a:srgbClr val="FF0000"/>
                </a:solidFill>
              </a:rPr>
              <a:t>Параметр объекта прогнозирования </a:t>
            </a:r>
            <a:r>
              <a:rPr lang="ru-RU" dirty="0" smtClean="0"/>
              <a:t>–– количественная характеристика объекта прогнозирования, которая является постоянной или принимается за постоянную в течение периода основания и периода упреждения прогноза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7) </a:t>
            </a:r>
            <a:r>
              <a:rPr lang="ru-RU" dirty="0" smtClean="0">
                <a:solidFill>
                  <a:srgbClr val="FF0000"/>
                </a:solidFill>
              </a:rPr>
              <a:t>Регулярная составляющая динамического ряда </a:t>
            </a:r>
            <a:r>
              <a:rPr lang="ru-RU" dirty="0" smtClean="0"/>
              <a:t>–– </a:t>
            </a:r>
            <a:r>
              <a:rPr lang="ru-RU" dirty="0" smtClean="0"/>
              <a:t>плавно </a:t>
            </a:r>
            <a:r>
              <a:rPr lang="ru-RU" dirty="0" smtClean="0"/>
              <a:t>изменяющаяся последовательность ретроспективных и перспективных значений переменной, представленной динамическим рядом, отражающая основную тенденцию ее развития.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объекта 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8) Сложность объекта прогнозирования –– характеристика объекта прогнозирования, определяющая разнообразие его элементов, свойств, отношений.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</a:t>
            </a:r>
            <a:r>
              <a:rPr lang="ru-RU" dirty="0" smtClean="0"/>
              <a:t>) Случайная составляющая динамического ряда –– составляющая динамического ряда, отражающая влияние на него случайных воздействий и ошибок измерения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10)Структура объекта прогнозирования –– способ внутренней организации и связей элементов объекта прогнозирования.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15798" y="324062"/>
            <a:ext cx="2863759" cy="1088762"/>
          </a:xfrm>
          <a:prstGeom prst="rect">
            <a:avLst/>
          </a:prstGeom>
        </p:spPr>
      </p:pic>
      <p:pic>
        <p:nvPicPr>
          <p:cNvPr id="6" name="Picture 8" descr="https://upravlenie-gkh.ru/upload/iblock/1aa/%D0%BD%D0%BE1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49" y="2517169"/>
            <a:ext cx="4252867" cy="3533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Исходная информация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 smtClean="0"/>
              <a:t>объекте 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1) фактографической (полученной из источника, содержащего фактические данные, необходимые для решения задачи прогноза, например, данные бухгалтерского отчета и т. п.), включая опережающую информацию (научную и техническую информацию, опережающую реализацию новшеств в общественной практике; сюда относятся – заявки на изобретения и открытия, авторские свидетельства, патенты и т. п.);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) экспертной (содержащей экспертные оценки).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72652" y="154112"/>
            <a:ext cx="2863759" cy="1088762"/>
          </a:xfrm>
          <a:prstGeom prst="rect">
            <a:avLst/>
          </a:prstGeom>
        </p:spPr>
      </p:pic>
      <p:pic>
        <p:nvPicPr>
          <p:cNvPr id="6" name="Picture 2" descr="https://i.pinimg.com/originals/1a/cd/c1/1acdc14308af16a4e835960b0e81a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22" y="2517168"/>
            <a:ext cx="4426527" cy="3575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763" y="436417"/>
            <a:ext cx="9804541" cy="211808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Совокупность данных об объекте прогнозирования,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организованных </a:t>
            </a:r>
            <a:r>
              <a:rPr lang="ru-RU" sz="2200" dirty="0" smtClean="0"/>
              <a:t>в систему в соответствии с целью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 </a:t>
            </a:r>
            <a:r>
              <a:rPr lang="ru-RU" sz="2200" dirty="0" smtClean="0"/>
              <a:t>методами прогнозирования,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образует </a:t>
            </a:r>
            <a:r>
              <a:rPr lang="ru-RU" sz="3600" b="1" i="1" dirty="0" smtClean="0">
                <a:solidFill>
                  <a:srgbClr val="FF0000"/>
                </a:solidFill>
              </a:rPr>
              <a:t>информационный массив прогнозирования</a:t>
            </a:r>
            <a:r>
              <a:rPr lang="ru-RU" sz="2200" dirty="0" smtClean="0">
                <a:solidFill>
                  <a:srgbClr val="FF0000"/>
                </a:solidFill>
              </a:rPr>
              <a:t>,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качество </a:t>
            </a:r>
            <a:r>
              <a:rPr lang="ru-RU" sz="2200" dirty="0" smtClean="0"/>
              <a:t>которого может быть охарактеризовано посредством двух показателей: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полноты исходной информации (степени обеспеченности задач прогноза достоверной исходной информацией),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) информативности переменной объекта прогнозирования (количества информации об объекте прогнозирования, содержащейся в значениях переменной с точки зрения задачи прогноза; под количеством информации понимается мера уменьшения неопределенности ситуации, вследствие того, что становится известным исход другой ситуации).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 мере удаления в прошлое моментов измерения значений переменных объекта прогнозирования происходит уменьшение информативности ретроспективных значений, т. е. имеет место закономерность дисконтирования информации об объекте прогнозирования.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67169" y="169949"/>
            <a:ext cx="2863759" cy="1088762"/>
          </a:xfrm>
          <a:prstGeom prst="rect">
            <a:avLst/>
          </a:prstGeom>
        </p:spPr>
      </p:pic>
      <p:pic>
        <p:nvPicPr>
          <p:cNvPr id="6" name="Picture 4" descr="https://static.tildacdn.com/tild6436-6366-4839-b233-306131373130/Shiny_Happy_Stats_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61" y="3632001"/>
            <a:ext cx="4921232" cy="305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748146"/>
            <a:ext cx="4592282" cy="59715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Осуществляет анализ объекта </a:t>
            </a:r>
            <a:r>
              <a:rPr lang="ru-RU" dirty="0" smtClean="0"/>
              <a:t>прогнозирования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800" b="1" i="1" dirty="0" smtClean="0"/>
              <a:t>субъект анализа </a:t>
            </a:r>
            <a:r>
              <a:rPr lang="ru-RU" dirty="0" smtClean="0"/>
              <a:t>–– организация, исследовательская группа, специалист. Анализу, в соответствии с заданием на прогноз, подлежат: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) структура объекта прогнозирования (состав и взаимосвязи элементов объекта прогнозирования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2</a:t>
            </a:r>
            <a:r>
              <a:rPr lang="ru-RU" dirty="0" smtClean="0"/>
              <a:t>) динамика объекта прогнозирования (выявление и оценка характеристик его развития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smtClean="0"/>
              <a:t>3) адекватность прогнозной модели (степень соответствия прогнозной модели объекту прогнозирования по достоверности и </a:t>
            </a:r>
            <a:r>
              <a:rPr lang="ru-RU" dirty="0" smtClean="0"/>
              <a:t>точности).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Анализ </a:t>
            </a:r>
            <a:r>
              <a:rPr lang="ru-RU" dirty="0" smtClean="0"/>
              <a:t>объекта прогнозирования, осуществляемый в процессе разработки задания на прогноз, –– это </a:t>
            </a:r>
            <a:r>
              <a:rPr lang="ru-RU" dirty="0" err="1" smtClean="0"/>
              <a:t>предпрогнозный</a:t>
            </a:r>
            <a:r>
              <a:rPr lang="ru-RU" dirty="0" smtClean="0"/>
              <a:t> анализ, а анализ по истечении периода упреждения, в процессе которого производится сопоставление прогнозных значений объекта прогнозирования с его фактическим состоянием, –– это </a:t>
            </a:r>
            <a:r>
              <a:rPr lang="ru-RU" dirty="0" err="1" smtClean="0"/>
              <a:t>постпрогнозый</a:t>
            </a:r>
            <a:r>
              <a:rPr lang="ru-RU" dirty="0" smtClean="0"/>
              <a:t> анализ.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2" descr="https://i.pinimg.com/originals/1a/cd/c1/1acdc14308af16a4e835960b0e81a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44" y="5081154"/>
            <a:ext cx="4426527" cy="2202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анализа </a:t>
            </a:r>
            <a:br>
              <a:rPr lang="ru-RU" dirty="0" smtClean="0"/>
            </a:br>
            <a:r>
              <a:rPr lang="ru-RU" dirty="0" smtClean="0"/>
              <a:t>объекта </a:t>
            </a:r>
            <a:r>
              <a:rPr lang="ru-RU" dirty="0" smtClean="0"/>
              <a:t>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1) специфичности (учете в процессе анализа специфики объекта прогнозирования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smtClean="0"/>
              <a:t>2) оптимизации (рационального использования размерностей, шкал измерения характеристик объекта прогнозирования, в соответствии с заданием на прогноз),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) непрерывности анализа (проведения аналитических исследований на всех этапах разработки прогноза).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26184" y="136674"/>
            <a:ext cx="2863759" cy="1088762"/>
          </a:xfrm>
          <a:prstGeom prst="rect">
            <a:avLst/>
          </a:prstGeom>
        </p:spPr>
      </p:pic>
      <p:pic>
        <p:nvPicPr>
          <p:cNvPr id="6" name="Picture 2" descr="https://1ra.com.ua/photos/1/Monitoring-Media-1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12426" y="2694427"/>
            <a:ext cx="4474445" cy="3633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3439" y="624401"/>
            <a:ext cx="4592282" cy="461980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Большое значение при разработке прогнозов в области </a:t>
            </a:r>
            <a:r>
              <a:rPr lang="ru-RU" dirty="0" smtClean="0"/>
              <a:t>социальных </a:t>
            </a:r>
            <a:r>
              <a:rPr lang="ru-RU" dirty="0" smtClean="0"/>
              <a:t>явлений и процессов имеет теория их развития, которая охватывает характеристику сущности основных причинно-следственных связей и закономерностей и экономических, социальных и политических последствий развития объекта прогноза.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Правильность исходных теоретических предпосылок, методологической основы прогноза решающим образом влияет на его результаты и возможность их практического использования. Теория развития, определяет содержание системы доказательств и концепций развития, закладываемых в прогноз, а, следовательно, в значительной мере влияет на выбор применяемых для прогнозирования методов.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Рисунок 5" descr="Question mark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" y="4582231"/>
            <a:ext cx="4767942" cy="26938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Методы социального прогнозирования: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  совокупность </a:t>
            </a:r>
            <a:r>
              <a:rPr lang="ru-RU" dirty="0" smtClean="0"/>
              <a:t>приемов мышления, позволяющих на основе анализа ретроспективных внешних и внутренних связей, присущих объекту, а также их измерений в рамках рассматриваемого явления или процесса вынести суждения определенной достоверности относительно его будущего развития.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 позволяют </a:t>
            </a:r>
            <a:r>
              <a:rPr lang="ru-RU" dirty="0" smtClean="0"/>
              <a:t>найти меру влияния отдельных закономерностей и причин развития, представить объект прогноза как динамическую систему измеренных с определенной степенью достоверности взаимодействий реальных явлений, факторов, сил общественной деятельности и тем самым дать возможность воспроизвести с определенной степенью вероятности поведение этой системы в будущем.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2" descr="https://media.istockphoto.com/photos/social-networking-service-concept-global-communication-network-picture-id864483320?k=6&amp;m=864483320&amp;s=612x612&amp;w=0&amp;h=rBK_GvvPpu2WTrqnhR-svoHf9eefAW7kBnqbaEg84OY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4" y="5661061"/>
            <a:ext cx="4859677" cy="1705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269489"/>
            <a:ext cx="9804541" cy="85272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Статистические методы прогнозирования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955964"/>
            <a:ext cx="4592282" cy="576374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Процесс прогнозирования, опирающийся на статистические методы, распадается на два этапа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Первый</a:t>
            </a:r>
            <a:r>
              <a:rPr lang="ru-RU" b="1" i="1" dirty="0" smtClean="0"/>
              <a:t>, индуктивный</a:t>
            </a:r>
            <a:r>
              <a:rPr lang="ru-RU" dirty="0" smtClean="0"/>
              <a:t>, заключается в обобщении данных, наблюдаемых за более или менее продолжительный период времени, и в представлении соответствующих статистических закономерностей в виде модели.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Статистическую </a:t>
            </a:r>
            <a:r>
              <a:rPr lang="ru-RU" dirty="0" smtClean="0"/>
              <a:t>модель получают или в виде аналитически выраженной тенденции развития, или же в виде уравнения зависимости от одного или нескольких факторов-аргументов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smtClean="0"/>
              <a:t>изучении сложных комплексов экономических показателей – прибегают к разработке так называемых взаимозависимых систем уравнений, состоящих в основном из уравнений, характеризующих статистические зависимости.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Процесс </a:t>
            </a:r>
            <a:r>
              <a:rPr lang="ru-RU" dirty="0" smtClean="0"/>
              <a:t>построения и применения статистической модели для </a:t>
            </a:r>
            <a:r>
              <a:rPr lang="ru-RU" dirty="0" err="1" smtClean="0"/>
              <a:t>прогнозированияобязательно</a:t>
            </a:r>
            <a:r>
              <a:rPr lang="ru-RU" dirty="0" smtClean="0"/>
              <a:t> </a:t>
            </a:r>
            <a:r>
              <a:rPr lang="ru-RU" dirty="0" smtClean="0"/>
              <a:t>включает выбор формы уравнения, описывающего динамику или взаимосвязь явлений, и оценивание его параметров с помощью того или иного метода.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1278082"/>
            <a:ext cx="4592282" cy="6281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Второй </a:t>
            </a:r>
            <a:r>
              <a:rPr lang="ru-RU" dirty="0" smtClean="0"/>
              <a:t>этап, </a:t>
            </a:r>
            <a:r>
              <a:rPr lang="ru-RU" b="1" i="1" dirty="0" smtClean="0"/>
              <a:t>собственно прогноз</a:t>
            </a:r>
            <a:r>
              <a:rPr lang="ru-RU" dirty="0" smtClean="0"/>
              <a:t>, является дедуктивным. На этом этапе на основе найденных статистических закономерностей определяют ожидаемое значение прогнозируемого признака. </a:t>
            </a:r>
          </a:p>
          <a:p>
            <a:pPr>
              <a:buNone/>
            </a:pPr>
            <a:r>
              <a:rPr lang="ru-RU" dirty="0" smtClean="0"/>
              <a:t>Полученные </a:t>
            </a:r>
            <a:r>
              <a:rPr lang="ru-RU" dirty="0" smtClean="0"/>
              <a:t>результаты не могут рассматриваться как нечто окончательное. При их оценке и использовании должны приниматься во внимание факторы, условия или ограничения, которые не были учтены при разработке статистической модели, должна осуществляться корректировка обнаруженных статистических характеристик в соответствии с ожидаемым изменением обстоятельств их формирования.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Известная </a:t>
            </a:r>
            <a:r>
              <a:rPr lang="ru-RU" dirty="0" smtClean="0"/>
              <a:t>условность в получаемых выводах связана с тем, что целый ряд статистических методов базируется на довольно жестких требованиях к качеству обрабатываемых данных (например, к их однородности) и строгих гипотезах о характере поведения анализируемых величин (их распределениях).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Современные возможности компьютерных технологий позволяют охватить огромный объем информации, выполнить сложные и трудоемкие расчеты и тем самым повысить реалистичность описания исследуемых социальных процессов и явлений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98920" y="0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План лекции: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75353" y="2325937"/>
            <a:ext cx="9524144" cy="4978989"/>
          </a:xfrm>
        </p:spPr>
        <p:txBody>
          <a:bodyPr>
            <a:normAutofit/>
          </a:bodyPr>
          <a:lstStyle/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Понятие «прогнозирование»</a:t>
            </a:r>
            <a:endParaRPr lang="ru-RU" sz="3200" dirty="0" smtClean="0"/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Основные этапы прогнозирования и типы прогнозов</a:t>
            </a:r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Объект и субъект прогнозирования</a:t>
            </a:r>
            <a:endParaRPr lang="ru-RU" sz="3200" dirty="0" smtClean="0"/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Методы социального прогнозирования</a:t>
            </a:r>
            <a:endParaRPr lang="ru-RU" sz="3200" dirty="0" smtClean="0"/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3200" dirty="0" smtClean="0"/>
              <a:t>Требования к результатам </a:t>
            </a:r>
            <a:r>
              <a:rPr lang="ru-RU" sz="3200" dirty="0" smtClean="0"/>
              <a:t>прогнозирования </a:t>
            </a:r>
            <a:r>
              <a:rPr lang="ru-RU" sz="3200" dirty="0" smtClean="0"/>
              <a:t>для использования </a:t>
            </a:r>
            <a:r>
              <a:rPr lang="ru-RU" sz="3200" dirty="0" smtClean="0"/>
              <a:t>в </a:t>
            </a:r>
            <a:r>
              <a:rPr lang="ru-RU" sz="3200" dirty="0" smtClean="0"/>
              <a:t>практической </a:t>
            </a:r>
            <a:r>
              <a:rPr lang="ru-RU" sz="3200" dirty="0" smtClean="0"/>
              <a:t>работе</a:t>
            </a:r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ru-RU" dirty="0" smtClean="0"/>
          </a:p>
          <a:p>
            <a:pPr marL="671962" indent="-671962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ru-RU" dirty="0"/>
          </a:p>
        </p:txBody>
      </p:sp>
      <p:pic>
        <p:nvPicPr>
          <p:cNvPr id="8196" name="Picture 4" descr="L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3865" y="286987"/>
            <a:ext cx="2159407" cy="16624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9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Требования </a:t>
            </a:r>
            <a:r>
              <a:rPr lang="ru-RU" sz="3200" dirty="0" smtClean="0"/>
              <a:t>к </a:t>
            </a:r>
            <a:r>
              <a:rPr lang="ru-RU" sz="3200" dirty="0" smtClean="0"/>
              <a:t>результатам </a:t>
            </a:r>
            <a:br>
              <a:rPr lang="ru-RU" sz="3200" dirty="0" smtClean="0"/>
            </a:br>
            <a:r>
              <a:rPr lang="ru-RU" sz="3200" dirty="0" smtClean="0"/>
              <a:t>прогнозирования для использования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/>
              <a:t>практической </a:t>
            </a:r>
            <a:r>
              <a:rPr lang="ru-RU" sz="3200" dirty="0" smtClean="0"/>
              <a:t>работе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обеспечить </a:t>
            </a:r>
            <a:r>
              <a:rPr lang="ru-RU" dirty="0" smtClean="0"/>
              <a:t>согласованность результатов различных прогнозируемых проблем с реальными возможностями;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определить </a:t>
            </a:r>
            <a:r>
              <a:rPr lang="ru-RU" dirty="0" smtClean="0"/>
              <a:t>главные направления деятельности отрасли, региона, организации в зависимости от вида прогнозирования (долгосрочного, краткосрочного и т.д.);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3. выбрать стратегию действия, анализ и сопоставление результатов других прогнозов по различным направлениям социально-экономической деятельности и возможности согласования этих результатов с целью нахождения оптимального подхода;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учесть реальность экономических возможностей и на этой основе найти варианты использования результатов прогнозирования.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2" descr="https://i.pinimg.com/originals/1a/cd/c1/1acdc14308af16a4e835960b0e81a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2" y="5161593"/>
            <a:ext cx="4426527" cy="2202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Требования к результатам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прогнозирования </a:t>
            </a:r>
            <a:r>
              <a:rPr lang="ru-RU" sz="3600" dirty="0" smtClean="0"/>
              <a:t>для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использования </a:t>
            </a:r>
            <a:r>
              <a:rPr lang="ru-RU" sz="3600" dirty="0" smtClean="0"/>
              <a:t>в практической работе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5. определение </a:t>
            </a:r>
            <a:r>
              <a:rPr lang="ru-RU" dirty="0" smtClean="0"/>
              <a:t>сферы использования прогнозируемого события или комплекса событий (создание, например, учебных заведений нового типа, ориентированных на инновационное образование), количественных и качественных внешних связей прогнозируемого события с другими процессами и системами их взаимовлияния и взаимодействия;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6. выявление </a:t>
            </a:r>
            <a:r>
              <a:rPr lang="ru-RU" dirty="0" smtClean="0"/>
              <a:t>вероятности наступления самых ранних и самых поздних сроков прогнозируемых событий, а также тех факторов и мер, которые могут ускорить или затормозить эти сроки;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7.определение </a:t>
            </a:r>
            <a:r>
              <a:rPr lang="ru-RU" dirty="0" smtClean="0"/>
              <a:t>основных тенденций развития данной сферы и возможных событий, способных повлиять на решение прогнозируемой проблемы, изменить заданный интервал времени.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157455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</a:t>
            </a:r>
            <a:r>
              <a:rPr lang="ru-RU" dirty="0" smtClean="0"/>
              <a:t>«эффективность прогнозирования»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-</a:t>
            </a:r>
            <a:r>
              <a:rPr lang="ru-RU" dirty="0" smtClean="0"/>
              <a:t> </a:t>
            </a:r>
            <a:r>
              <a:rPr lang="ru-RU" dirty="0" smtClean="0"/>
              <a:t>комплексный </a:t>
            </a:r>
            <a:r>
              <a:rPr lang="ru-RU" dirty="0" smtClean="0"/>
              <a:t>критерий качества прогнозирования, подразумевающий достоверность, точность прогноза на этапе его построения.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 вводится </a:t>
            </a:r>
            <a:r>
              <a:rPr lang="ru-RU" dirty="0" smtClean="0"/>
              <a:t>для того, чтобы учитывать с его помощью качественную, творческую составляющую прогнозирования в схеме реального контура с обратной связью.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основные условия </a:t>
            </a:r>
            <a:r>
              <a:rPr lang="ru-RU" dirty="0" smtClean="0"/>
              <a:t>надежности прогнозов 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– глубина </a:t>
            </a:r>
            <a:r>
              <a:rPr lang="ru-RU" dirty="0" smtClean="0"/>
              <a:t>и объективность анализа;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smtClean="0"/>
              <a:t>знание конкретных условий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smtClean="0"/>
              <a:t>оперативность и быстроту в проведении и обработке материалов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70323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 smtClean="0"/>
              <a:t>недостатки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прогнозирования </a:t>
            </a:r>
            <a:br>
              <a:rPr lang="ru-RU" dirty="0" smtClean="0"/>
            </a:br>
            <a:r>
              <a:rPr lang="ru-RU" dirty="0" smtClean="0"/>
              <a:t>социальных </a:t>
            </a:r>
            <a:r>
              <a:rPr lang="ru-RU" dirty="0" smtClean="0"/>
              <a:t>процессов: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соотношение </a:t>
            </a:r>
            <a:r>
              <a:rPr lang="ru-RU" dirty="0" smtClean="0"/>
              <a:t>между прогнозами и ретроспективной направленностью не в пользу прогноза; </a:t>
            </a:r>
            <a:endParaRPr lang="ru-RU" dirty="0" smtClean="0"/>
          </a:p>
          <a:p>
            <a:r>
              <a:rPr lang="ru-RU" dirty="0" smtClean="0"/>
              <a:t>недостаточное </a:t>
            </a:r>
            <a:r>
              <a:rPr lang="ru-RU" dirty="0" smtClean="0"/>
              <a:t>освещение прогнозного фона внешнего окружения, тех факторов и процессов, которые оказывают влияние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неразработанность</a:t>
            </a:r>
            <a:r>
              <a:rPr lang="ru-RU" dirty="0" smtClean="0"/>
              <a:t> </a:t>
            </a:r>
            <a:r>
              <a:rPr lang="ru-RU" dirty="0" smtClean="0"/>
              <a:t>методических и процедурных аспектов;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недостаточность </a:t>
            </a:r>
            <a:r>
              <a:rPr lang="ru-RU" dirty="0" smtClean="0"/>
              <a:t>объемов информации; </a:t>
            </a:r>
            <a:endParaRPr lang="ru-RU" dirty="0" smtClean="0"/>
          </a:p>
          <a:p>
            <a:r>
              <a:rPr lang="ru-RU" dirty="0" smtClean="0"/>
              <a:t>недостаточность </a:t>
            </a:r>
            <a:r>
              <a:rPr lang="ru-RU" dirty="0" smtClean="0"/>
              <a:t>организационно-правовой основы процессов прогнозирования; </a:t>
            </a:r>
            <a:endParaRPr lang="ru-RU" dirty="0" smtClean="0"/>
          </a:p>
          <a:p>
            <a:r>
              <a:rPr lang="ru-RU" dirty="0" smtClean="0"/>
              <a:t>недостаточность </a:t>
            </a:r>
            <a:r>
              <a:rPr lang="ru-RU" dirty="0" smtClean="0"/>
              <a:t>развития теории, методологии прогнозирования.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8" descr="https://upravlenie-gkh.ru/upload/iblock/1aa/%D0%BD%D0%BE1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34" y="5505366"/>
            <a:ext cx="4252867" cy="1788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</a:t>
            </a:r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1</a:t>
            </a:r>
            <a:r>
              <a:rPr lang="ru-RU" dirty="0" smtClean="0"/>
              <a:t>. Какие требования предъявляются к результатам прогноза?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2</a:t>
            </a:r>
            <a:r>
              <a:rPr lang="ru-RU" dirty="0" smtClean="0"/>
              <a:t>. Что такое надежность прогноза?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3</a:t>
            </a:r>
            <a:r>
              <a:rPr lang="ru-RU" dirty="0" smtClean="0"/>
              <a:t>. Что такое эффективность прогноза?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4</a:t>
            </a:r>
            <a:r>
              <a:rPr lang="ru-RU" dirty="0" smtClean="0"/>
              <a:t>. Перечислите объективные и субъективные факторы повышения надежности прогноза.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5</a:t>
            </a:r>
            <a:r>
              <a:rPr lang="ru-RU" dirty="0" smtClean="0"/>
              <a:t>. Назовите основные этапы прогнозирования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6. Дайте характеристику объекту прогнозирования.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7</a:t>
            </a:r>
            <a:r>
              <a:rPr lang="ru-RU" dirty="0" smtClean="0"/>
              <a:t>. Перечислите статистические методы прогнозирования.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7" name="Рисунок 6" descr="Question mark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39" y="6236414"/>
            <a:ext cx="6379699" cy="11609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269489"/>
            <a:ext cx="9804541" cy="91507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Литература: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3" y="2099910"/>
            <a:ext cx="8704243" cy="4619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</a:t>
            </a:r>
            <a:r>
              <a:rPr lang="ru-RU" sz="1600" dirty="0" smtClean="0"/>
              <a:t>1. Андреева Г.М. Социальная психология. - М.: Аспект Пресс, </a:t>
            </a:r>
            <a:r>
              <a:rPr lang="ru-RU" sz="1600" dirty="0" smtClean="0"/>
              <a:t>2017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dirty="0" smtClean="0"/>
              <a:t>2. Антипина Г.С. Теоретико-методологические проблемы исследования малых групп. - Л.:ЛГУ</a:t>
            </a:r>
            <a:r>
              <a:rPr lang="ru-RU" sz="1600" dirty="0" smtClean="0"/>
              <a:t>, 2020</a:t>
            </a:r>
          </a:p>
          <a:p>
            <a:pPr>
              <a:buNone/>
            </a:pPr>
            <a:r>
              <a:rPr lang="ru-RU" sz="1600" dirty="0" smtClean="0"/>
              <a:t>        3. </a:t>
            </a:r>
            <a:r>
              <a:rPr lang="ru-RU" sz="1600" dirty="0" err="1" smtClean="0"/>
              <a:t>Багриновский</a:t>
            </a:r>
            <a:r>
              <a:rPr lang="ru-RU" sz="1600" dirty="0" smtClean="0"/>
              <a:t> К.А., Рубцов В.А. Модели и методы прогнозирования и долгосрочного планирования: Учеб. пособие. М, </a:t>
            </a:r>
            <a:r>
              <a:rPr lang="ru-RU" sz="1600" dirty="0" smtClean="0"/>
              <a:t>2012. </a:t>
            </a:r>
          </a:p>
          <a:p>
            <a:pPr>
              <a:buNone/>
            </a:pPr>
            <a:r>
              <a:rPr lang="ru-RU" sz="1600" dirty="0" smtClean="0"/>
              <a:t>        4. </a:t>
            </a:r>
            <a:r>
              <a:rPr lang="ru-RU" sz="1600" dirty="0" smtClean="0"/>
              <a:t>Бестужев - Лада И.В. Основные этапы разработки прогнозов. // Социологические исследования. </a:t>
            </a:r>
            <a:r>
              <a:rPr lang="ru-RU" sz="1600" dirty="0" smtClean="0"/>
              <a:t>2020. </a:t>
            </a:r>
            <a:r>
              <a:rPr lang="ru-RU" sz="1600" dirty="0" smtClean="0"/>
              <a:t>- №1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    5. </a:t>
            </a:r>
            <a:r>
              <a:rPr lang="ru-RU" sz="1600" dirty="0" smtClean="0"/>
              <a:t>Методология оптимального планирования. М, </a:t>
            </a:r>
            <a:r>
              <a:rPr lang="ru-RU" sz="1600" dirty="0" smtClean="0"/>
              <a:t>2009</a:t>
            </a:r>
          </a:p>
          <a:p>
            <a:pPr>
              <a:buNone/>
            </a:pPr>
            <a:r>
              <a:rPr lang="ru-RU" sz="1600" dirty="0" smtClean="0"/>
              <a:t>        6. </a:t>
            </a:r>
            <a:r>
              <a:rPr lang="ru-RU" sz="1600" dirty="0" err="1" smtClean="0"/>
              <a:t>Гаврилец</a:t>
            </a:r>
            <a:r>
              <a:rPr lang="ru-RU" sz="1600" dirty="0" smtClean="0"/>
              <a:t> </a:t>
            </a:r>
            <a:r>
              <a:rPr lang="ru-RU" sz="1600" dirty="0" smtClean="0"/>
              <a:t>Ю. И. Социально-экономическое планирование. М, </a:t>
            </a:r>
            <a:r>
              <a:rPr lang="ru-RU" sz="1600" dirty="0" smtClean="0"/>
              <a:t>2018</a:t>
            </a:r>
          </a:p>
          <a:p>
            <a:pPr>
              <a:buNone/>
            </a:pPr>
            <a:r>
              <a:rPr lang="ru-RU" sz="1600" dirty="0" smtClean="0"/>
              <a:t>        7. Глущенко </a:t>
            </a:r>
            <a:r>
              <a:rPr lang="ru-RU" sz="1600" dirty="0" smtClean="0"/>
              <a:t>В. В., Глущенко И. И. Управленческое решение, прогнозирование и планирование. – М., </a:t>
            </a:r>
            <a:r>
              <a:rPr lang="ru-RU" sz="1600" dirty="0" smtClean="0"/>
              <a:t>2021</a:t>
            </a:r>
          </a:p>
          <a:p>
            <a:pPr>
              <a:buNone/>
            </a:pPr>
            <a:r>
              <a:rPr lang="ru-RU" sz="1600" dirty="0" smtClean="0"/>
              <a:t>        8.Исследование </a:t>
            </a:r>
            <a:r>
              <a:rPr lang="ru-RU" sz="1600" dirty="0" smtClean="0"/>
              <a:t>построения показателей социального развития и планирования/ Отв. ред. Г. В. Осипов, В. Г. </a:t>
            </a:r>
            <a:r>
              <a:rPr lang="ru-RU" sz="1600" dirty="0" err="1" smtClean="0"/>
              <a:t>Андреенков</a:t>
            </a:r>
            <a:r>
              <a:rPr lang="ru-RU" sz="1600" dirty="0" smtClean="0"/>
              <a:t>. – М., </a:t>
            </a:r>
            <a:r>
              <a:rPr lang="ru-RU" sz="1600" dirty="0" smtClean="0"/>
              <a:t>2020</a:t>
            </a:r>
          </a:p>
          <a:p>
            <a:pPr>
              <a:buNone/>
            </a:pPr>
            <a:r>
              <a:rPr lang="ru-RU" sz="1600" dirty="0" smtClean="0"/>
              <a:t>        9.Кнорринг </a:t>
            </a:r>
            <a:r>
              <a:rPr lang="ru-RU" sz="1600" dirty="0" smtClean="0"/>
              <a:t>В. И. Искусство управления. – М., </a:t>
            </a:r>
            <a:r>
              <a:rPr lang="ru-RU" sz="1600" dirty="0" smtClean="0"/>
              <a:t>2017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9" y="2148"/>
            <a:ext cx="10691513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583" y="3107155"/>
            <a:ext cx="5921527" cy="165881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5400" dirty="0" smtClean="0">
                <a:solidFill>
                  <a:schemeClr val="bg1"/>
                </a:solidFill>
                <a:latin typeface="Austin Cyr Bold" panose="02020803070702030403" pitchFamily="18" charset="-52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 </a:t>
            </a:r>
            <a:endParaRPr lang="ru-RU" sz="18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05649" y="315596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636998"/>
            <a:ext cx="4592282" cy="608271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Прогнозирование</a:t>
            </a:r>
            <a:r>
              <a:rPr lang="ru-RU" dirty="0" smtClean="0"/>
              <a:t> – это научная деятельность, направленная на выявление и изучение возможных альтернатив будущего развития и структуры его вероятных </a:t>
            </a:r>
            <a:r>
              <a:rPr lang="ru-RU" dirty="0" smtClean="0"/>
              <a:t>траекторий *</a:t>
            </a:r>
            <a:r>
              <a:rPr lang="ru-RU" sz="1600" dirty="0" smtClean="0"/>
              <a:t>Новейший </a:t>
            </a:r>
            <a:r>
              <a:rPr lang="ru-RU" sz="1600" dirty="0" smtClean="0"/>
              <a:t>философский словарь. Минск 1999, С. </a:t>
            </a:r>
            <a:r>
              <a:rPr lang="ru-RU" sz="1600" dirty="0" smtClean="0"/>
              <a:t>341</a:t>
            </a:r>
            <a:endParaRPr lang="ru-RU" dirty="0" smtClean="0"/>
          </a:p>
          <a:p>
            <a:r>
              <a:rPr lang="ru-RU" dirty="0" smtClean="0"/>
              <a:t>Каждая </a:t>
            </a:r>
            <a:r>
              <a:rPr lang="ru-RU" dirty="0" smtClean="0"/>
              <a:t>альтернативная траектория развития связывается с наличием </a:t>
            </a:r>
            <a:r>
              <a:rPr lang="ru-RU" dirty="0" smtClean="0">
                <a:solidFill>
                  <a:srgbClr val="FF0000"/>
                </a:solidFill>
              </a:rPr>
              <a:t>комплекса внешних </a:t>
            </a:r>
            <a:r>
              <a:rPr lang="ru-RU" dirty="0" smtClean="0"/>
              <a:t>относительно исследуемой системы (явлений) </a:t>
            </a:r>
            <a:r>
              <a:rPr lang="ru-RU" dirty="0" smtClean="0">
                <a:solidFill>
                  <a:srgbClr val="FF0000"/>
                </a:solidFill>
              </a:rPr>
              <a:t>условий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Объектами </a:t>
            </a:r>
            <a:r>
              <a:rPr lang="ru-RU" dirty="0" smtClean="0"/>
              <a:t>прогнозирования </a:t>
            </a:r>
            <a:r>
              <a:rPr lang="ru-RU" dirty="0" smtClean="0"/>
              <a:t>не могут являться любые явления или </a:t>
            </a:r>
            <a:r>
              <a:rPr lang="ru-RU" dirty="0" smtClean="0"/>
              <a:t>процессы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 smtClean="0"/>
              <a:t>сли </a:t>
            </a:r>
            <a:r>
              <a:rPr lang="ru-RU" dirty="0" smtClean="0"/>
              <a:t>результат процесса </a:t>
            </a:r>
            <a:r>
              <a:rPr lang="ru-RU" dirty="0" smtClean="0">
                <a:solidFill>
                  <a:srgbClr val="FF0000"/>
                </a:solidFill>
              </a:rPr>
              <a:t>однозначен</a:t>
            </a:r>
            <a:r>
              <a:rPr lang="ru-RU" dirty="0" smtClean="0"/>
              <a:t>, то его прогнозирование не имеет </a:t>
            </a:r>
            <a:r>
              <a:rPr lang="ru-RU" dirty="0" smtClean="0"/>
              <a:t>смысла; </a:t>
            </a:r>
          </a:p>
          <a:p>
            <a:r>
              <a:rPr lang="ru-RU" dirty="0" smtClean="0"/>
              <a:t>если </a:t>
            </a:r>
            <a:r>
              <a:rPr lang="ru-RU" dirty="0" smtClean="0"/>
              <a:t>имеется </a:t>
            </a:r>
            <a:r>
              <a:rPr lang="ru-RU" dirty="0" smtClean="0">
                <a:solidFill>
                  <a:srgbClr val="FF0000"/>
                </a:solidFill>
              </a:rPr>
              <a:t>множество возможных альтернатив </a:t>
            </a:r>
            <a:r>
              <a:rPr lang="ru-RU" dirty="0" smtClean="0"/>
              <a:t>для реализации процесса, то прогноз дает новую информацию.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0084" y="457200"/>
            <a:ext cx="4592282" cy="22243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Прогнозирование </a:t>
            </a:r>
            <a:r>
              <a:rPr lang="ru-RU" dirty="0" smtClean="0"/>
              <a:t>распространяется на такие процессы, управление которыми и тем более планирование их развития </a:t>
            </a:r>
            <a:r>
              <a:rPr lang="ru-RU" dirty="0" smtClean="0"/>
              <a:t>(в </a:t>
            </a:r>
            <a:r>
              <a:rPr lang="ru-RU" dirty="0" smtClean="0"/>
              <a:t>момент выработки прогноза)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 smtClean="0"/>
              <a:t>возможно в весьма малом диапазоне,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 smtClean="0"/>
              <a:t>совсем невозможно, исходя из современного уровня знаний или наличия инструментов управления.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2015836"/>
            <a:ext cx="4592282" cy="535131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формулировке ООН предлагается термин </a:t>
            </a:r>
            <a:r>
              <a:rPr lang="ru-RU" dirty="0" smtClean="0">
                <a:solidFill>
                  <a:srgbClr val="FF0000"/>
                </a:solidFill>
              </a:rPr>
              <a:t>«проектировка» </a:t>
            </a:r>
            <a:r>
              <a:rPr lang="ru-RU" dirty="0" smtClean="0"/>
              <a:t>для обозначения гипотетической оценки значения некоторого показателя, которое может реализоваться в будущем, если наступят некоторые оговоренные </a:t>
            </a:r>
            <a:r>
              <a:rPr lang="ru-RU" dirty="0" smtClean="0"/>
              <a:t>условия.</a:t>
            </a:r>
          </a:p>
          <a:p>
            <a:r>
              <a:rPr lang="ru-RU" dirty="0" smtClean="0"/>
              <a:t>Проектировка </a:t>
            </a:r>
            <a:r>
              <a:rPr lang="ru-RU" dirty="0" smtClean="0"/>
              <a:t>– ожидаемый результат реализации какого-либо условного утверждения, которое в явном виде с помощью формальной математической модели или качественных неформальных обоснований связывается с этими условиями. </a:t>
            </a:r>
            <a:endParaRPr lang="ru-RU" dirty="0" smtClean="0"/>
          </a:p>
          <a:p>
            <a:r>
              <a:rPr lang="ru-RU" dirty="0" smtClean="0"/>
              <a:t>Термином </a:t>
            </a:r>
            <a:r>
              <a:rPr lang="ru-RU" dirty="0" smtClean="0">
                <a:solidFill>
                  <a:srgbClr val="FF0000"/>
                </a:solidFill>
              </a:rPr>
              <a:t>«прогноз» </a:t>
            </a:r>
            <a:r>
              <a:rPr lang="ru-RU" dirty="0" smtClean="0"/>
              <a:t>обозначается возможное будущее значение некоторого показателя (условное утверждение), однако в отличие от проектировки он связывается не с любыми условиями, а лишь с теми, которые будут превалировать в будущем, т.е. с </a:t>
            </a:r>
            <a:r>
              <a:rPr lang="ru-RU" b="1" dirty="0" smtClean="0"/>
              <a:t>условиями, имеющими наибольшую вероятность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s://media.istockphoto.com/photos/social-networking-service-concept-global-communication-network-picture-id864483320?k=6&amp;m=864483320&amp;s=612x612&amp;w=0&amp;h=rBK_GvvPpu2WTrqnhR-svoHf9eefAW7kBnqbaEg84OY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9" y="2811325"/>
            <a:ext cx="3649059" cy="2693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Question mark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21" y="4447149"/>
            <a:ext cx="4767942" cy="2693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прогнозирования </a:t>
            </a:r>
            <a:r>
              <a:rPr lang="ru-RU" dirty="0" smtClean="0"/>
              <a:t>и типы прогнозов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Построение </a:t>
            </a:r>
            <a:r>
              <a:rPr lang="ru-RU" dirty="0" smtClean="0"/>
              <a:t>прогноза и связанные с ним построение и экспериментальная проверка (верификация) вероятностно-статистической модели обычно основаны на одновременном использовании информации двух типов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априорной информации </a:t>
            </a:r>
            <a:r>
              <a:rPr lang="ru-RU" dirty="0" smtClean="0"/>
              <a:t>(о природе и содержательной сущности анализируемого явления, представленной, как правило, в виде тех или иных теоретических закономерностей, ограничений, гипотез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исходных статистических данных </a:t>
            </a:r>
            <a:r>
              <a:rPr lang="ru-RU" dirty="0" smtClean="0"/>
              <a:t>(характеризующих процесс и результаты функционирования анализируемого явления или системы)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252111" y="0"/>
            <a:ext cx="2863759" cy="1088762"/>
          </a:xfrm>
          <a:prstGeom prst="rect">
            <a:avLst/>
          </a:prstGeom>
        </p:spPr>
      </p:pic>
      <p:pic>
        <p:nvPicPr>
          <p:cNvPr id="5" name="Picture 8" descr="https://upravlenie-gkh.ru/upload/iblock/1aa/%D0%BD%D0%BE1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1" y="2803146"/>
            <a:ext cx="4252867" cy="2891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этапы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434" y="2099910"/>
            <a:ext cx="5068932" cy="503035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1-й этап (постановочный) </a:t>
            </a:r>
            <a:r>
              <a:rPr lang="ru-RU" dirty="0" smtClean="0"/>
              <a:t>включает в </a:t>
            </a:r>
            <a:r>
              <a:rPr lang="ru-RU" dirty="0" smtClean="0"/>
              <a:t>себя:</a:t>
            </a:r>
          </a:p>
          <a:p>
            <a:pPr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dirty="0" smtClean="0"/>
              <a:t>конечных прикладных целей прогнозирования;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набора </a:t>
            </a:r>
            <a:r>
              <a:rPr lang="ru-RU" dirty="0" smtClean="0"/>
              <a:t>факторов и показателей (переменных), описание взаимосвязей между которыми нас интересует;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роли </a:t>
            </a:r>
            <a:r>
              <a:rPr lang="ru-RU" dirty="0" smtClean="0"/>
              <a:t>этих факторов и показателей – какие из них, в рамках поставленной конкретной задачи, можно считать входными (т.е. полностью или частично регулируемыми или хотя бы легко поддающимися регистрации и прогнозу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подобные </a:t>
            </a:r>
            <a:r>
              <a:rPr lang="ru-RU" dirty="0" smtClean="0"/>
              <a:t>факторы несут смысловую нагрузку объясняющих в модели), а какие – выходными (эти факторы обычно трудно поддаются непосредственному прогнозу;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их </a:t>
            </a:r>
            <a:r>
              <a:rPr lang="ru-RU" dirty="0" smtClean="0"/>
              <a:t>значения формируются </a:t>
            </a:r>
            <a:r>
              <a:rPr lang="ru-RU" dirty="0" smtClean="0"/>
              <a:t>в </a:t>
            </a:r>
            <a:r>
              <a:rPr lang="ru-RU" dirty="0" smtClean="0"/>
              <a:t>процессе функционирования моделируемой системы, а сами факторы несут смысловую нагрузку объясняемых).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1715784"/>
            <a:ext cx="4592282" cy="50039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2-й этап (априорный, </a:t>
            </a:r>
            <a:r>
              <a:rPr lang="ru-RU" dirty="0" err="1" smtClean="0">
                <a:solidFill>
                  <a:srgbClr val="FF0000"/>
                </a:solidFill>
              </a:rPr>
              <a:t>предмодельный</a:t>
            </a:r>
            <a:r>
              <a:rPr lang="ru-RU" dirty="0" smtClean="0"/>
              <a:t>) состоит в предшествующем построению модели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анализе </a:t>
            </a:r>
            <a:r>
              <a:rPr lang="ru-RU" dirty="0" smtClean="0"/>
              <a:t>содержательной сущности изучаемого процесса или явления,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формировании </a:t>
            </a:r>
            <a:r>
              <a:rPr lang="ru-RU" dirty="0" smtClean="0"/>
              <a:t>и формализации имеющейся априорной информации об этом явлении в виде ряда гипотез и исходных допущений </a:t>
            </a:r>
            <a:r>
              <a:rPr lang="ru-RU" dirty="0" smtClean="0"/>
              <a:t>(должны </a:t>
            </a:r>
            <a:r>
              <a:rPr lang="ru-RU" dirty="0" smtClean="0"/>
              <a:t>быть подкреплены теоретическими рассуждениями о механизме изучаемого явления или, если возможно, экспериментальной проверкой).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2" descr="https://new.ibs-vrn.ru/images/monitoring-software_jw9re33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5" y="4873336"/>
            <a:ext cx="4696690" cy="2551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3-й этап (информационно-статистический) </a:t>
            </a:r>
            <a:r>
              <a:rPr lang="ru-RU" dirty="0" smtClean="0"/>
              <a:t>заключается в сборе необходимой статистической информации, т.е. регистрации значений участвующих в анализе факторов и показателей на различных временных и (или) пространственных тактах функционирования моделируемой системы.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4-й этап (спецификация модели) </a:t>
            </a:r>
            <a:r>
              <a:rPr lang="ru-RU" dirty="0" smtClean="0"/>
              <a:t>включает в себя непосредственный вывод (опирающийся на принятые на 2-м этапе гипотезы и исходные допущения) общего вида модельных соотношений, связывающих между собой интересующие нас входные и выходные переменные.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773" y="1736334"/>
            <a:ext cx="5243593" cy="55684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5-й этап (исследование </a:t>
            </a:r>
            <a:r>
              <a:rPr lang="ru-RU" dirty="0" err="1" smtClean="0">
                <a:solidFill>
                  <a:srgbClr val="FF0000"/>
                </a:solidFill>
              </a:rPr>
              <a:t>идентифицируемости</a:t>
            </a:r>
            <a:r>
              <a:rPr lang="ru-RU" dirty="0" smtClean="0">
                <a:solidFill>
                  <a:srgbClr val="FF0000"/>
                </a:solidFill>
              </a:rPr>
              <a:t> и идентификация модели) </a:t>
            </a:r>
            <a:r>
              <a:rPr lang="ru-RU" dirty="0" smtClean="0"/>
              <a:t>состоит в проведении статистического анализа модели с целью «настройки» значений ее неизвестных параметров на те исходные </a:t>
            </a:r>
            <a:r>
              <a:rPr lang="ru-RU" dirty="0" smtClean="0"/>
              <a:t>статистические </a:t>
            </a:r>
            <a:r>
              <a:rPr lang="ru-RU" dirty="0" smtClean="0"/>
              <a:t>данные, которыми мы располагаем.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реализации этого этапа «прогнозист» должен сначала ответить на вопрос, возможно ли в принципе однозначно восстановить значения неизвестных параметров модели по имеющимся исходным статистическим данным при принятой на 4-м этапе структуре (способе спецификации) модели.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составляет так называемую </a:t>
            </a:r>
            <a:r>
              <a:rPr lang="ru-RU" b="1" dirty="0" smtClean="0"/>
              <a:t>проблему </a:t>
            </a:r>
            <a:r>
              <a:rPr lang="ru-RU" b="1" dirty="0" err="1" smtClean="0"/>
              <a:t>идентифицируемости</a:t>
            </a:r>
            <a:r>
              <a:rPr lang="ru-RU" b="1" dirty="0" smtClean="0"/>
              <a:t> модели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после </a:t>
            </a:r>
            <a:r>
              <a:rPr lang="ru-RU" dirty="0" smtClean="0"/>
              <a:t>положительного ответа на этот вопрос, необходимо решить уже проблему идентификации модели, т.е. предложить и реализовать математически корректную процедуру оценивания неизвестных значений параметров модели по имеющимся исходным статистическим данным.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если </a:t>
            </a:r>
            <a:r>
              <a:rPr lang="ru-RU" dirty="0" smtClean="0"/>
              <a:t>проблема </a:t>
            </a:r>
            <a:r>
              <a:rPr lang="ru-RU" dirty="0" err="1" smtClean="0"/>
              <a:t>идентифицируемости</a:t>
            </a:r>
            <a:r>
              <a:rPr lang="ru-RU" dirty="0" smtClean="0"/>
              <a:t> решается отрицательно, то возвращаются к 4-у этапу и вносят необходимые коррективы в решение задачи спецификации модели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0563" y="1695236"/>
            <a:ext cx="4592282" cy="545370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6-й этап (верификация модели) </a:t>
            </a:r>
            <a:r>
              <a:rPr lang="ru-RU" dirty="0" smtClean="0"/>
              <a:t>заключается в использовании различных процедур сопоставления модельных заключений, оценок, следствий и выводов с действительностью.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 smtClean="0"/>
              <a:t>этап называют также этапом статистического анализа точности и адекватности модели. При пессимистическом характере результатов этого этапа необходимо возвратиться к этапу 4, а иногда и к этапу 1. Если же этап верификации модели дает положительные результаты, то модель может быть непосредственно использована для построения прогноза.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189766" y="354884"/>
            <a:ext cx="2863759" cy="1088762"/>
          </a:xfrm>
          <a:prstGeom prst="rect">
            <a:avLst/>
          </a:prstGeom>
        </p:spPr>
      </p:pic>
      <p:pic>
        <p:nvPicPr>
          <p:cNvPr id="6" name="Picture 16" descr="https://img3.akspic.ru/attachments/crops/0/3/3/0/30330/30330-elektronnaya_tehnika-tovarooborot-kommunikaciya-multimedijnye_sredstva-mir-2560x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9" y="4818579"/>
            <a:ext cx="4176713" cy="2036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прогноза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определяется </a:t>
            </a:r>
            <a:r>
              <a:rPr lang="ru-RU" dirty="0" smtClean="0"/>
              <a:t>двумя факторами: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 </a:t>
            </a:r>
            <a:r>
              <a:rPr lang="ru-RU" dirty="0" smtClean="0">
                <a:solidFill>
                  <a:srgbClr val="FF0000"/>
                </a:solidFill>
              </a:rPr>
              <a:t>горизонту прогнозирования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краткосрочные</a:t>
            </a:r>
            <a:r>
              <a:rPr lang="ru-RU" dirty="0" smtClean="0"/>
              <a:t> </a:t>
            </a:r>
            <a:r>
              <a:rPr lang="ru-RU" dirty="0" smtClean="0"/>
              <a:t>от нескольких дней до года, полутора лет; </a:t>
            </a:r>
            <a:endParaRPr lang="ru-RU" dirty="0" smtClean="0"/>
          </a:p>
          <a:p>
            <a:r>
              <a:rPr lang="ru-RU" b="1" i="1" dirty="0" smtClean="0"/>
              <a:t>среднесрочные</a:t>
            </a:r>
            <a:r>
              <a:rPr lang="ru-RU" dirty="0" smtClean="0"/>
              <a:t> </a:t>
            </a:r>
            <a:r>
              <a:rPr lang="ru-RU" dirty="0" smtClean="0"/>
              <a:t>– свыше года до 3-5 лет; </a:t>
            </a:r>
            <a:endParaRPr lang="ru-RU" dirty="0" smtClean="0"/>
          </a:p>
          <a:p>
            <a:r>
              <a:rPr lang="ru-RU" b="1" i="1" dirty="0" smtClean="0"/>
              <a:t>долгосрочные </a:t>
            </a:r>
            <a:r>
              <a:rPr lang="ru-RU" dirty="0" smtClean="0"/>
              <a:t>– от 6 лет и выше.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иерархическому уровню прогнозируемого показателя </a:t>
            </a:r>
            <a:endParaRPr lang="ru-RU" dirty="0" smtClean="0"/>
          </a:p>
          <a:p>
            <a:r>
              <a:rPr lang="ru-RU" dirty="0" err="1" smtClean="0"/>
              <a:t>м</a:t>
            </a:r>
            <a:r>
              <a:rPr lang="ru-RU" dirty="0" err="1" smtClean="0"/>
              <a:t>акропрогнозы</a:t>
            </a:r>
            <a:r>
              <a:rPr lang="ru-RU" dirty="0" smtClean="0"/>
              <a:t> -</a:t>
            </a:r>
            <a:r>
              <a:rPr lang="ru-RU" dirty="0" smtClean="0"/>
              <a:t> используются при описании внешней </a:t>
            </a:r>
            <a:r>
              <a:rPr lang="ru-RU" dirty="0" smtClean="0"/>
              <a:t>среды </a:t>
            </a:r>
          </a:p>
          <a:p>
            <a:r>
              <a:rPr lang="ru-RU" dirty="0" err="1" smtClean="0"/>
              <a:t>м</a:t>
            </a:r>
            <a:r>
              <a:rPr lang="ru-RU" dirty="0" err="1" smtClean="0"/>
              <a:t>езопрогнозы</a:t>
            </a:r>
            <a:r>
              <a:rPr lang="ru-RU" dirty="0" smtClean="0"/>
              <a:t> - </a:t>
            </a:r>
            <a:r>
              <a:rPr lang="ru-RU" dirty="0" smtClean="0"/>
              <a:t>региональный и отраслевой уровни</a:t>
            </a:r>
            <a:endParaRPr lang="ru-RU" dirty="0" smtClean="0"/>
          </a:p>
          <a:p>
            <a:r>
              <a:rPr lang="ru-RU" dirty="0" err="1" smtClean="0"/>
              <a:t>м</a:t>
            </a:r>
            <a:r>
              <a:rPr lang="ru-RU" dirty="0" err="1" smtClean="0"/>
              <a:t>икропрогнозы</a:t>
            </a:r>
            <a:r>
              <a:rPr lang="ru-RU" dirty="0" smtClean="0"/>
              <a:t> - </a:t>
            </a:r>
            <a:r>
              <a:rPr lang="ru-RU" dirty="0" smtClean="0"/>
              <a:t>прогнозированием показателей, характеризующих деятельность фирм, компаний и </a:t>
            </a:r>
            <a:r>
              <a:rPr lang="ru-RU" dirty="0" smtClean="0"/>
              <a:t>предприятий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7B2305-E772-4399-8A78-F4F4DE6C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755317" y="31173"/>
            <a:ext cx="2863759" cy="1088762"/>
          </a:xfrm>
          <a:prstGeom prst="rect">
            <a:avLst/>
          </a:prstGeom>
        </p:spPr>
      </p:pic>
      <p:pic>
        <p:nvPicPr>
          <p:cNvPr id="6" name="Picture 4" descr="https://static.tildacdn.com/tild6436-6366-4839-b233-306131373130/Shiny_Happy_Stats_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33" y="5183398"/>
            <a:ext cx="3489083" cy="1984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2415</Words>
  <Application>Microsoft Office PowerPoint</Application>
  <PresentationFormat>Произвольный</PresentationFormat>
  <Paragraphs>149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Прогнозирование, проектирование и моделирование в социальной работе Тема 1. Социальное прогнозирование  </vt:lpstr>
      <vt:lpstr>План лекции:</vt:lpstr>
      <vt:lpstr>Слайд 3</vt:lpstr>
      <vt:lpstr>Слайд 4</vt:lpstr>
      <vt:lpstr>Основные этапы  прогнозирования и типы прогнозов</vt:lpstr>
      <vt:lpstr>Основные этапы  прогнозирования</vt:lpstr>
      <vt:lpstr>Основные этапы  прогнозирования</vt:lpstr>
      <vt:lpstr>Основные этапы  прогнозирования</vt:lpstr>
      <vt:lpstr>Тип прогноза  определяется двумя факторами:</vt:lpstr>
      <vt:lpstr>Характеристики объекта прогнозирования</vt:lpstr>
      <vt:lpstr>Характеристики объекта прогнозирования</vt:lpstr>
      <vt:lpstr>Характеристики объекта прогнозирования</vt:lpstr>
      <vt:lpstr>Исходная информация  об объекте прогнозирования</vt:lpstr>
      <vt:lpstr>Совокупность данных об объекте прогнозирования,  организованных в систему в соответствии с целью  и методами прогнозирования,  образует информационный массив прогнозирования,  качество которого может быть охарактеризовано посредством двух показателей:  </vt:lpstr>
      <vt:lpstr>Слайд 15</vt:lpstr>
      <vt:lpstr>Принципы анализа  объекта прогнозирования</vt:lpstr>
      <vt:lpstr>Слайд 17</vt:lpstr>
      <vt:lpstr>Методы социального прогнозирования:</vt:lpstr>
      <vt:lpstr>Статистические методы прогнозирования</vt:lpstr>
      <vt:lpstr>Требования к результатам  прогнозирования для использования  в практической работе</vt:lpstr>
      <vt:lpstr>Требования к результатам  прогнозирования для  использования в практической работе</vt:lpstr>
      <vt:lpstr>Понятие «эффективность прогнозирования»</vt:lpstr>
      <vt:lpstr>Основные недостатки  прогнозирования  социальных процессов:</vt:lpstr>
      <vt:lpstr>Вопросы и задания:</vt:lpstr>
      <vt:lpstr>Литература: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user</cp:lastModifiedBy>
  <cp:revision>266</cp:revision>
  <dcterms:created xsi:type="dcterms:W3CDTF">2020-07-13T07:57:52Z</dcterms:created>
  <dcterms:modified xsi:type="dcterms:W3CDTF">2023-09-12T08:10:59Z</dcterms:modified>
</cp:coreProperties>
</file>