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73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84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05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2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95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35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871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0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3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43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35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6DAFE-B0C2-40C6-9F98-9EE10BB25627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36966-B8E3-471D-9E4D-EF23F07B71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6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Социально-демографические и психологические предикторы успешности профессионалов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01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Понятия «успех» и «успешность»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«Успех — достижение целей, имеющих значение для общества и группы» (Корж, 2008, с. 32). </a:t>
            </a:r>
            <a:endParaRPr lang="ru-RU" dirty="0" smtClean="0"/>
          </a:p>
          <a:p>
            <a:r>
              <a:rPr lang="ru-RU" dirty="0" smtClean="0"/>
              <a:t>Данное </a:t>
            </a:r>
            <a:r>
              <a:rPr lang="ru-RU" dirty="0"/>
              <a:t>определение подчеркивает ориентацию изучаемого феномена на внешний мир, значимость внешних критериев эффективности деятельности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Успешность - </a:t>
            </a:r>
            <a:r>
              <a:rPr lang="ru-RU" dirty="0"/>
              <a:t>«</a:t>
            </a:r>
            <a:r>
              <a:rPr lang="ru-RU" dirty="0" smtClean="0"/>
              <a:t>динамическая характеристика </a:t>
            </a:r>
            <a:r>
              <a:rPr lang="ru-RU" dirty="0"/>
              <a:t>переживания и оценивания индивидом результата собственных действий» (</a:t>
            </a:r>
            <a:r>
              <a:rPr lang="ru-RU" dirty="0" err="1"/>
              <a:t>Артамошина</a:t>
            </a:r>
            <a:r>
              <a:rPr lang="ru-RU" dirty="0"/>
              <a:t>, 2008, с. 295). </a:t>
            </a:r>
            <a:endParaRPr lang="ru-RU" dirty="0" smtClean="0"/>
          </a:p>
          <a:p>
            <a:r>
              <a:rPr lang="ru-RU" dirty="0" smtClean="0"/>
              <a:t>Такая </a:t>
            </a:r>
            <a:r>
              <a:rPr lang="ru-RU" dirty="0"/>
              <a:t>трактовка феномена успешности даёт основание рассматривать его как внутренний критерий эффективности деятельности, акцентируя внимание на значимости </a:t>
            </a:r>
            <a:r>
              <a:rPr lang="ru-RU" dirty="0" err="1"/>
              <a:t>самооценивания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45145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Наиболее успешными себя считают представители МВД и врачи. Самые низкие </a:t>
            </a:r>
            <a:r>
              <a:rPr lang="ru-RU" dirty="0" err="1"/>
              <a:t>среднегрупповые</a:t>
            </a:r>
            <a:r>
              <a:rPr lang="ru-RU" dirty="0"/>
              <a:t> показатели успешности — у сотрудников промышленных предприятий: инженерно-технических работников и рабочих.</a:t>
            </a:r>
          </a:p>
        </p:txBody>
      </p:sp>
    </p:spTree>
    <p:extLst>
      <p:ext uri="{BB962C8B-B14F-4D97-AF65-F5344CB8AC3E}">
        <p14:creationId xmlns:p14="http://schemas.microsoft.com/office/powerpoint/2010/main" val="197764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Социально-демографические факторы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Женщины </a:t>
            </a:r>
            <a:r>
              <a:rPr lang="ru-RU" dirty="0"/>
              <a:t>значимо чаще, чем мужчины, оценивают себя как неуспешных. </a:t>
            </a:r>
            <a:endParaRPr lang="ru-RU" dirty="0" smtClean="0"/>
          </a:p>
          <a:p>
            <a:r>
              <a:rPr lang="ru-RU" dirty="0"/>
              <a:t>Полученные данные демонстрируют, что наиболее успешными считают себя трудящиеся молодого возраста </a:t>
            </a:r>
            <a:endParaRPr lang="ru-RU" dirty="0" smtClean="0"/>
          </a:p>
          <a:p>
            <a:r>
              <a:rPr lang="ru-RU" dirty="0"/>
              <a:t>Наиболее низкие средние оценки собственной успешности выставили лица со средним профессиональным образованием </a:t>
            </a:r>
            <a:endParaRPr lang="ru-RU" dirty="0" smtClean="0"/>
          </a:p>
          <a:p>
            <a:r>
              <a:rPr lang="ru-RU" dirty="0"/>
              <a:t>С группой с общим средним </a:t>
            </a:r>
            <a:r>
              <a:rPr lang="ru-RU" dirty="0" smtClean="0"/>
              <a:t>образованием </a:t>
            </a:r>
            <a:r>
              <a:rPr lang="ru-RU" dirty="0"/>
              <a:t>различия в оценке успешности не достигли критического уровня значимости. </a:t>
            </a:r>
          </a:p>
        </p:txBody>
      </p:sp>
    </p:spTree>
    <p:extLst>
      <p:ext uri="{BB962C8B-B14F-4D97-AF65-F5344CB8AC3E}">
        <p14:creationId xmlns:p14="http://schemas.microsoft.com/office/powerpoint/2010/main" val="408291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Психологические факторы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Человек, </a:t>
            </a:r>
            <a:r>
              <a:rPr lang="ru-RU" dirty="0"/>
              <a:t>которому свойственна </a:t>
            </a:r>
            <a:r>
              <a:rPr lang="ru-RU" dirty="0" err="1"/>
              <a:t>вовлечённость</a:t>
            </a:r>
            <a:r>
              <a:rPr lang="ru-RU" dirty="0"/>
              <a:t> в окружающий мир, позитивное отношение к нему, способность выбирать свой жизненный путь и принимать решения, готовность оценивать позитивный и негативный опыт как источник новых знаний и личностного развития, считает себя успешным </a:t>
            </a:r>
          </a:p>
        </p:txBody>
      </p:sp>
    </p:spTree>
    <p:extLst>
      <p:ext uri="{BB962C8B-B14F-4D97-AF65-F5344CB8AC3E}">
        <p14:creationId xmlns:p14="http://schemas.microsoft.com/office/powerpoint/2010/main" val="410576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Психологические факторы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Получены достоверные корреляционные связи между показателями психологического </a:t>
            </a:r>
            <a:r>
              <a:rPr lang="ru-RU" dirty="0" smtClean="0"/>
              <a:t>благополучия </a:t>
            </a:r>
            <a:r>
              <a:rPr lang="ru-RU" dirty="0"/>
              <a:t>и самооценкой успешности, которые демонстрируют, что респонденты, отмечающие у себя признаки психологического благополучия, а именно: готовность к выстраиванию эффективной коммуникации, способность отстаивать собственные убеждения и следовать им, выполняя требования повседневной жизни, позитивное отношение к себе, чувство непрекращающегося развития и самореализации, наличие целей и задач, придающих жизни смысл, оценивают себя как успешных. </a:t>
            </a:r>
          </a:p>
        </p:txBody>
      </p:sp>
    </p:spTree>
    <p:extLst>
      <p:ext uri="{BB962C8B-B14F-4D97-AF65-F5344CB8AC3E}">
        <p14:creationId xmlns:p14="http://schemas.microsoft.com/office/powerpoint/2010/main" val="274049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Адаптивные </a:t>
            </a:r>
            <a:r>
              <a:rPr lang="ru-RU" dirty="0"/>
              <a:t>респонденты, хорошо осведомлённые о своих достоинствах и недостатках, но в целом удовлетворённые своими личностными особенностями, испытывающие потребность в совместной деятельности, занимающие при этом доминирующую позицию, берущие на себя ответственность за происходящее с ними, находящиеся в состоянии эмоционального комфорта, высоко оценивают свою успешность</a:t>
            </a:r>
            <a:r>
              <a:rPr lang="ru-RU" dirty="0" smtClean="0"/>
              <a:t>.</a:t>
            </a:r>
          </a:p>
          <a:p>
            <a:r>
              <a:rPr lang="ru-RU" dirty="0"/>
              <a:t>эмоциональное истощение, деперсонализация и редукция профессиональных достижений могут привести к снижению оценки себя как успешного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650699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респонденты, считающие, что благоприятные события происходят с ними чаще, чем неблагоприятные, то есть обнаруживающие склонность к оптимистическому стилю атрибуции, выше оценивают свою </a:t>
            </a:r>
            <a:r>
              <a:rPr lang="ru-RU" dirty="0" smtClean="0"/>
              <a:t>успешность</a:t>
            </a:r>
          </a:p>
          <a:p>
            <a:r>
              <a:rPr lang="ru-RU" dirty="0"/>
              <a:t>по показателю «успешность» более высокие баллы ставят себе респонденты-экстраверты</a:t>
            </a:r>
            <a:r>
              <a:rPr lang="ru-RU" dirty="0" smtClean="0"/>
              <a:t>.</a:t>
            </a:r>
          </a:p>
          <a:p>
            <a:r>
              <a:rPr lang="ru-RU" dirty="0"/>
              <a:t>респонденты, характеризующиеся </a:t>
            </a:r>
            <a:r>
              <a:rPr lang="ru-RU" dirty="0" err="1"/>
              <a:t>доминантностью</a:t>
            </a:r>
            <a:r>
              <a:rPr lang="ru-RU" dirty="0"/>
              <a:t>, высокой личностной самооценкой, способные самостоятельно справляться с возникающими трудностями, не боящиеся одиночества и не нуждающиеся в поддержке со стороны для хорошего функционирования, считают себя успешными.</a:t>
            </a:r>
          </a:p>
        </p:txBody>
      </p:sp>
    </p:spTree>
    <p:extLst>
      <p:ext uri="{BB962C8B-B14F-4D97-AF65-F5344CB8AC3E}">
        <p14:creationId xmlns:p14="http://schemas.microsoft.com/office/powerpoint/2010/main" val="35956312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433</Words>
  <Application>Microsoft Office PowerPoint</Application>
  <PresentationFormat>Широкоэкранный</PresentationFormat>
  <Paragraphs>22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Социально-демографические и психологические предикторы успешности профессионалов</vt:lpstr>
      <vt:lpstr>Понятия «успех» и «успешность»</vt:lpstr>
      <vt:lpstr> </vt:lpstr>
      <vt:lpstr>Социально-демографические факторы</vt:lpstr>
      <vt:lpstr>Психологические факторы</vt:lpstr>
      <vt:lpstr>Психологические факторы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4</cp:revision>
  <dcterms:created xsi:type="dcterms:W3CDTF">2020-11-16T19:02:01Z</dcterms:created>
  <dcterms:modified xsi:type="dcterms:W3CDTF">2020-11-16T19:44:07Z</dcterms:modified>
</cp:coreProperties>
</file>