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587-C690-4173-B948-1B66F5D75A2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16C0-1EA9-4278-88DB-9A4E03C23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1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587-C690-4173-B948-1B66F5D75A2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16C0-1EA9-4278-88DB-9A4E03C23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587-C690-4173-B948-1B66F5D75A2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16C0-1EA9-4278-88DB-9A4E03C23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7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587-C690-4173-B948-1B66F5D75A2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16C0-1EA9-4278-88DB-9A4E03C23F3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3279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587-C690-4173-B948-1B66F5D75A2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16C0-1EA9-4278-88DB-9A4E03C23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37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587-C690-4173-B948-1B66F5D75A2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16C0-1EA9-4278-88DB-9A4E03C23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00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587-C690-4173-B948-1B66F5D75A2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16C0-1EA9-4278-88DB-9A4E03C23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67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587-C690-4173-B948-1B66F5D75A2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16C0-1EA9-4278-88DB-9A4E03C23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402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587-C690-4173-B948-1B66F5D75A2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16C0-1EA9-4278-88DB-9A4E03C23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587-C690-4173-B948-1B66F5D75A2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16C0-1EA9-4278-88DB-9A4E03C23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2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587-C690-4173-B948-1B66F5D75A2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16C0-1EA9-4278-88DB-9A4E03C23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3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587-C690-4173-B948-1B66F5D75A2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16C0-1EA9-4278-88DB-9A4E03C23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4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587-C690-4173-B948-1B66F5D75A2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16C0-1EA9-4278-88DB-9A4E03C23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4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587-C690-4173-B948-1B66F5D75A2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16C0-1EA9-4278-88DB-9A4E03C23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3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587-C690-4173-B948-1B66F5D75A2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16C0-1EA9-4278-88DB-9A4E03C23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7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587-C690-4173-B948-1B66F5D75A2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16C0-1EA9-4278-88DB-9A4E03C23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2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5587-C690-4173-B948-1B66F5D75A2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16C0-1EA9-4278-88DB-9A4E03C23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2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625587-C690-4173-B948-1B66F5D75A2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16C0-1EA9-4278-88DB-9A4E03C23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23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xnet.rrc.mb.ca/davidb/j0216057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agetaway.com/uploads/2012/07/06/lechenie-osteoporoza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Биохимические  маркеры</a:t>
            </a:r>
            <a:r>
              <a:rPr lang="en-US" sz="5400" dirty="0" smtClean="0"/>
              <a:t> </a:t>
            </a:r>
            <a:r>
              <a:rPr lang="ru-RU" sz="5400" dirty="0" smtClean="0"/>
              <a:t>развития и метаболизма костной ткани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1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2626" y="142875"/>
            <a:ext cx="7858125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Arial" charset="0"/>
              </a:rPr>
              <a:t>Маркеры резорбции кости</a:t>
            </a:r>
          </a:p>
          <a:p>
            <a:pPr>
              <a:defRPr/>
            </a:pPr>
            <a:endParaRPr lang="ru-RU" b="1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ru-RU" b="1" dirty="0">
                <a:solidFill>
                  <a:schemeClr val="tx2"/>
                </a:solidFill>
                <a:latin typeface="Arial" charset="0"/>
              </a:rPr>
              <a:t>Продукты деградации коллагена I типа</a:t>
            </a:r>
          </a:p>
          <a:p>
            <a:pPr>
              <a:defRPr/>
            </a:pPr>
            <a:r>
              <a:rPr lang="ru-RU" b="1" dirty="0">
                <a:solidFill>
                  <a:schemeClr val="tx2"/>
                </a:solidFill>
                <a:latin typeface="Arial" charset="0"/>
              </a:rPr>
              <a:t>–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С-телопептиды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(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S-CTX, </a:t>
            </a:r>
            <a:r>
              <a:rPr lang="en-US" b="1" dirty="0" err="1">
                <a:solidFill>
                  <a:srgbClr val="FFFF00"/>
                </a:solidFill>
                <a:latin typeface="Arial" charset="0"/>
              </a:rPr>
              <a:t>CrossLapsTM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)</a:t>
            </a:r>
          </a:p>
          <a:p>
            <a:pPr>
              <a:defRPr/>
            </a:pPr>
            <a:r>
              <a:rPr lang="el-GR" b="1" dirty="0">
                <a:solidFill>
                  <a:srgbClr val="FFFF00"/>
                </a:solidFill>
                <a:latin typeface="Arial" charset="0"/>
              </a:rPr>
              <a:t>– β </a:t>
            </a:r>
            <a:r>
              <a:rPr lang="en-US" b="1" dirty="0" err="1">
                <a:solidFill>
                  <a:srgbClr val="FFFF00"/>
                </a:solidFill>
                <a:latin typeface="Arial" charset="0"/>
              </a:rPr>
              <a:t>CrossLapsTM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и </a:t>
            </a:r>
            <a:r>
              <a:rPr lang="el-GR" b="1" dirty="0">
                <a:solidFill>
                  <a:srgbClr val="FFFF00"/>
                </a:solidFill>
                <a:latin typeface="Arial" charset="0"/>
              </a:rPr>
              <a:t>α </a:t>
            </a:r>
            <a:r>
              <a:rPr lang="en-US" b="1" dirty="0" err="1">
                <a:solidFill>
                  <a:srgbClr val="FFFF00"/>
                </a:solidFill>
                <a:latin typeface="Arial" charset="0"/>
              </a:rPr>
              <a:t>CrossLapsTM</a:t>
            </a:r>
            <a:endParaRPr lang="ru-RU" b="1" dirty="0">
              <a:solidFill>
                <a:srgbClr val="FFFF00"/>
              </a:solidFill>
              <a:latin typeface="Arial" charset="0"/>
            </a:endParaRPr>
          </a:p>
          <a:p>
            <a:pPr>
              <a:defRPr/>
            </a:pPr>
            <a:endParaRPr lang="ru-RU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9" y="2500314"/>
            <a:ext cx="517683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Прямоугольник 3"/>
          <p:cNvSpPr>
            <a:spLocks noChangeArrowheads="1"/>
          </p:cNvSpPr>
          <p:nvPr/>
        </p:nvSpPr>
        <p:spPr bwMode="auto">
          <a:xfrm>
            <a:off x="3309938" y="2571751"/>
            <a:ext cx="507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400"/>
              <a:t>N-</a:t>
            </a:r>
            <a:r>
              <a:rPr lang="ru-RU" altLang="ru-RU" sz="1400"/>
              <a:t>телопептид                                                     С-телопептид</a:t>
            </a:r>
          </a:p>
          <a:p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66938" y="4143376"/>
            <a:ext cx="707231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Структура коллагена I типа и </a:t>
            </a:r>
          </a:p>
          <a:p>
            <a:pPr>
              <a:defRPr/>
            </a:pPr>
            <a:r>
              <a:rPr lang="ru-RU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локализация </a:t>
            </a:r>
            <a:r>
              <a:rPr lang="ru-RU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CrossLaps</a:t>
            </a:r>
            <a:r>
              <a:rPr lang="ru-RU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эпитопа</a:t>
            </a:r>
            <a:endParaRPr lang="ru-RU" b="1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5926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314" y="714375"/>
            <a:ext cx="8429625" cy="4355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indent="457200">
              <a:spcBef>
                <a:spcPts val="600"/>
              </a:spcBef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Отщепление </a:t>
            </a:r>
            <a:r>
              <a:rPr lang="ru-RU" dirty="0" err="1">
                <a:solidFill>
                  <a:schemeClr val="tx2"/>
                </a:solidFill>
                <a:latin typeface="Arial" charset="0"/>
              </a:rPr>
              <a:t>С-телопептидов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 происходит на самом начальном этапе деградации коллагена, поэтому метаболиты коллагена не влияют на </a:t>
            </a:r>
            <a:r>
              <a:rPr lang="ru-RU" dirty="0" err="1">
                <a:solidFill>
                  <a:schemeClr val="tx2"/>
                </a:solidFill>
                <a:latin typeface="Arial" charset="0"/>
              </a:rPr>
              <a:t>коцентрацию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Arial" charset="0"/>
              </a:rPr>
              <a:t>С-телопептидов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 indent="457200">
              <a:spcBef>
                <a:spcPts val="600"/>
              </a:spcBef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Продукты деградации коллагена можно определять как в моче, так и в сыворотке с использованием ИФА тест-систем </a:t>
            </a:r>
            <a:r>
              <a:rPr lang="en-US" dirty="0" err="1">
                <a:solidFill>
                  <a:schemeClr val="tx2"/>
                </a:solidFill>
                <a:latin typeface="Arial" charset="0"/>
              </a:rPr>
              <a:t>CrossLapsTM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.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indent="457200">
              <a:spcBef>
                <a:spcPts val="600"/>
              </a:spcBef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Измерение </a:t>
            </a:r>
            <a:r>
              <a:rPr lang="ru-RU" dirty="0" err="1">
                <a:solidFill>
                  <a:schemeClr val="tx2"/>
                </a:solidFill>
                <a:latin typeface="Arial" charset="0"/>
              </a:rPr>
              <a:t>β CrossLaps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 в сыворотке крови или моче позволяет оценить темпы деградации относительно старой кости, а </a:t>
            </a:r>
            <a:r>
              <a:rPr lang="ru-RU" dirty="0" err="1">
                <a:solidFill>
                  <a:schemeClr val="tx2"/>
                </a:solidFill>
                <a:latin typeface="Arial" charset="0"/>
              </a:rPr>
              <a:t>α CrossLaps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 – темпы деградации недавно сформированной кости.</a:t>
            </a:r>
          </a:p>
          <a:p>
            <a:pPr indent="457200">
              <a:spcBef>
                <a:spcPts val="600"/>
              </a:spcBef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Данный маркер костной резорбции позволяет быстро оценить эффективность всех видов терапии ОП уже через 3 месяца после начала лечения. </a:t>
            </a:r>
          </a:p>
          <a:p>
            <a:pPr indent="457200">
              <a:spcBef>
                <a:spcPts val="600"/>
              </a:spcBef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Увеличение концентрации </a:t>
            </a:r>
            <a:r>
              <a:rPr lang="ru-RU" dirty="0" err="1">
                <a:solidFill>
                  <a:schemeClr val="tx2"/>
                </a:solidFill>
                <a:latin typeface="Arial" charset="0"/>
              </a:rPr>
              <a:t>CrossLaps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 на 2 SD от нормы ассоциируется с 2-кратным увеличением риска переломов шейки бедра.</a:t>
            </a:r>
          </a:p>
        </p:txBody>
      </p:sp>
    </p:spTree>
    <p:extLst>
      <p:ext uri="{BB962C8B-B14F-4D97-AF65-F5344CB8AC3E}">
        <p14:creationId xmlns:p14="http://schemas.microsoft.com/office/powerpoint/2010/main" val="1781528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1952626" y="642939"/>
            <a:ext cx="81438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FFFF00"/>
                </a:solidFill>
              </a:rPr>
              <a:t>Пи</a:t>
            </a:r>
            <a:r>
              <a:rPr lang="en-US" altLang="ru-RU" b="1">
                <a:solidFill>
                  <a:srgbClr val="FFFF00"/>
                </a:solidFill>
              </a:rPr>
              <a:t>p</a:t>
            </a:r>
            <a:r>
              <a:rPr lang="ru-RU" altLang="ru-RU" b="1">
                <a:solidFill>
                  <a:srgbClr val="FFFF00"/>
                </a:solidFill>
              </a:rPr>
              <a:t>идинолин (ПИД) и дезоксипи</a:t>
            </a:r>
            <a:r>
              <a:rPr lang="en-US" altLang="ru-RU" b="1">
                <a:solidFill>
                  <a:srgbClr val="FFFF00"/>
                </a:solidFill>
              </a:rPr>
              <a:t>p</a:t>
            </a:r>
            <a:r>
              <a:rPr lang="ru-RU" altLang="ru-RU" b="1">
                <a:solidFill>
                  <a:srgbClr val="FFFF00"/>
                </a:solidFill>
              </a:rPr>
              <a:t>идинолин (ДПИД)</a:t>
            </a:r>
          </a:p>
          <a:p>
            <a:endParaRPr lang="ru-RU" altLang="ru-RU">
              <a:solidFill>
                <a:schemeClr val="tx2"/>
              </a:solidFill>
            </a:endParaRPr>
          </a:p>
          <a:p>
            <a:r>
              <a:rPr lang="ru-RU" altLang="ru-RU">
                <a:solidFill>
                  <a:schemeClr val="tx2"/>
                </a:solidFill>
              </a:rPr>
              <a:t>Как у женщин, так и у мужчин экскреция ПИД и ДПИД увеличивается при первичном гиперпаратиреозе (примерно в 3 раза), гипертиреозе (примерно в 5 раз), болезни Педжета (в 12 раз). </a:t>
            </a:r>
          </a:p>
          <a:p>
            <a:r>
              <a:rPr lang="ru-RU" altLang="ru-RU">
                <a:solidFill>
                  <a:schemeClr val="tx2"/>
                </a:solidFill>
              </a:rPr>
              <a:t>Менее значимо, но тем не менее достоверно, экскреция</a:t>
            </a:r>
          </a:p>
          <a:p>
            <a:r>
              <a:rPr lang="ru-RU" altLang="ru-RU">
                <a:solidFill>
                  <a:schemeClr val="tx2"/>
                </a:solidFill>
              </a:rPr>
              <a:t>ДПИД увеличивается при ОП, остеоартритах и рев-</a:t>
            </a:r>
          </a:p>
          <a:p>
            <a:r>
              <a:rPr lang="ru-RU" altLang="ru-RU">
                <a:solidFill>
                  <a:schemeClr val="tx2"/>
                </a:solidFill>
              </a:rPr>
              <a:t>матоидном артрите. </a:t>
            </a:r>
          </a:p>
          <a:p>
            <a:r>
              <a:rPr lang="ru-RU" altLang="ru-RU">
                <a:solidFill>
                  <a:schemeClr val="tx2"/>
                </a:solidFill>
              </a:rPr>
              <a:t>Экскреция во всех случаях снижается при успешном лечении.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6" y="3857625"/>
            <a:ext cx="5857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8403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1189" y="357188"/>
            <a:ext cx="7786687" cy="5694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 err="1">
                <a:solidFill>
                  <a:srgbClr val="FF0000"/>
                </a:solidFill>
                <a:latin typeface="Arial" charset="0"/>
              </a:rPr>
              <a:t>Тартрат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–резистентная кислая фосфатаза  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(TRACP)</a:t>
            </a:r>
          </a:p>
          <a:p>
            <a:pPr algn="just">
              <a:defRPr/>
            </a:pPr>
            <a:endParaRPr lang="ru-RU" sz="1600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Исследование этого маркера особенно полезно при мониторинге лечения препаратами, подавляющими резорбцию костной ткани (</a:t>
            </a:r>
            <a:r>
              <a:rPr lang="ru-RU" sz="16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бисфосфонатами</a:t>
            </a:r>
            <a:r>
              <a:rPr lang="ru-RU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, эстрогенами и другими), ОП, болезни Педжета и онкологических заболеваний с метастазами в кость.</a:t>
            </a:r>
          </a:p>
          <a:p>
            <a:pPr algn="just">
              <a:defRPr/>
            </a:pPr>
            <a:endParaRPr lang="ru-RU" sz="1600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algn="just">
              <a:defRPr/>
            </a:pPr>
            <a:r>
              <a:rPr lang="ru-RU" sz="1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Клинические состояния, связанные с изменением в сыворотке активности </a:t>
            </a:r>
            <a:r>
              <a:rPr lang="ru-RU" sz="14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тартратрезистентной</a:t>
            </a:r>
            <a:r>
              <a:rPr lang="ru-RU" sz="1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кислой Фосфатазы</a:t>
            </a:r>
            <a:endParaRPr lang="ru-RU" sz="1400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algn="just">
              <a:defRPr/>
            </a:pPr>
            <a:endParaRPr lang="ru-RU" sz="1600" b="1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</a:p>
          <a:p>
            <a:pPr algn="just">
              <a:defRPr/>
            </a:pPr>
            <a:endParaRPr lang="ru-RU" sz="1600" b="1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1400" b="1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1400" b="1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1400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1400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1400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1400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1400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1400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1400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1400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24125" y="3214688"/>
          <a:ext cx="600075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37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Состояния </a:t>
                      </a:r>
                    </a:p>
                    <a:p>
                      <a:endParaRPr lang="ru-RU" sz="1400" b="1" dirty="0" smtClean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Метастазы опухоли в кость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Остеомаляция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Болезнь Педжета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Первичный гиперпаратиреоз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Гипертиреоз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Множественная миелома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Болезнь </a:t>
                      </a:r>
                      <a:r>
                        <a:rPr lang="ru-RU" sz="1400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Кушинга</a:t>
                      </a:r>
                      <a:endParaRPr lang="ru-RU" sz="1400" dirty="0" smtClean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r>
                        <a:rPr lang="ru-RU" sz="1400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Волосатоклеточный</a:t>
                      </a:r>
                      <a:endParaRPr lang="ru-RU" sz="1400" dirty="0" smtClean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Лейкоз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ОП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Гипотиреоз</a:t>
                      </a:r>
                    </a:p>
                    <a:p>
                      <a:endParaRPr lang="ru-RU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Степень изменения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Увеличение: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+++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+++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++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++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++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++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Снижение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–</a:t>
                      </a:r>
                      <a:endParaRPr lang="ru-RU" sz="1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05063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51" y="1357314"/>
            <a:ext cx="5643563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1600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</a:rPr>
              <a:t>Маркеры формирования кости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Биохимические маркеры формирования кости являются продуктами остеобластов. Они измеряются в сыворотке крови.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981200" y="1571626"/>
            <a:ext cx="6472238" cy="4786313"/>
          </a:xfrm>
        </p:spPr>
        <p:txBody>
          <a:bodyPr>
            <a:normAutofit fontScale="92500" lnSpcReduction="10000"/>
          </a:bodyPr>
          <a:lstStyle/>
          <a:p>
            <a:pPr marL="420624" indent="-384048">
              <a:buNone/>
              <a:defRPr/>
            </a:pPr>
            <a:r>
              <a:rPr lang="ru-RU" sz="2000" dirty="0">
                <a:solidFill>
                  <a:srgbClr val="FFFF00"/>
                </a:solidFill>
              </a:rPr>
              <a:t>Остеокальцин</a:t>
            </a:r>
          </a:p>
          <a:p>
            <a:pPr marL="420624" indent="-384048">
              <a:buNone/>
              <a:defRPr/>
            </a:pPr>
            <a:r>
              <a:rPr lang="ru-RU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Измерение сывороточного остеокальцина</a:t>
            </a:r>
            <a:r>
              <a:rPr lang="ru-RU" sz="20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позволяет: </a:t>
            </a:r>
          </a:p>
          <a:p>
            <a:pPr marL="420624" indent="-384048">
              <a:buClr>
                <a:srgbClr val="FFFFFF"/>
              </a:buClr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определить риск развития ОП у женщин;</a:t>
            </a:r>
          </a:p>
          <a:p>
            <a:pPr marL="0" indent="0">
              <a:buClr>
                <a:srgbClr val="FFFFFF"/>
              </a:buClr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  проводить мониторинг костного метаболизма во время менопаузы и после нее, </a:t>
            </a:r>
          </a:p>
          <a:p>
            <a:pPr marL="0" indent="0">
              <a:buClr>
                <a:srgbClr val="FFFFFF"/>
              </a:buClr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  во время гормональной заместительной терапии и терапии антагонистами гонадотропин рилизинг гормона (ГРГ); </a:t>
            </a:r>
          </a:p>
          <a:p>
            <a:pPr marL="0" indent="0">
              <a:buClr>
                <a:srgbClr val="FFFFFF"/>
              </a:buClr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  помогает в диагностике пациентов с дефицитом гормона роста, гипо- и  гипертироидизмом, хроническими заболеваниями почек. </a:t>
            </a:r>
          </a:p>
          <a:p>
            <a:pPr marL="0" indent="0">
              <a:buClr>
                <a:srgbClr val="FFFFFF"/>
              </a:buClr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  помогает в диагностике рахита у детей раннего возраста. </a:t>
            </a:r>
          </a:p>
          <a:p>
            <a:pPr marL="420624" indent="-384048"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39941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6413" y="2155826"/>
            <a:ext cx="2667000" cy="2665413"/>
          </a:xfrm>
        </p:spPr>
      </p:pic>
    </p:spTree>
    <p:extLst>
      <p:ext uri="{BB962C8B-B14F-4D97-AF65-F5344CB8AC3E}">
        <p14:creationId xmlns:p14="http://schemas.microsoft.com/office/powerpoint/2010/main" val="308124235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50" y="304800"/>
            <a:ext cx="8001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defRPr/>
            </a:pPr>
            <a:r>
              <a:rPr lang="ru-RU" sz="2800" dirty="0">
                <a:solidFill>
                  <a:srgbClr val="FF0000"/>
                </a:solidFill>
                <a:latin typeface="Arial" charset="0"/>
              </a:rPr>
              <a:t>Рахит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сопровождается снижением в крови содержания </a:t>
            </a:r>
            <a:r>
              <a:rPr lang="ru-RU" dirty="0">
                <a:solidFill>
                  <a:srgbClr val="FFFF00"/>
                </a:solidFill>
                <a:latin typeface="Arial" charset="0"/>
              </a:rPr>
              <a:t>остеокальцина,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степень снижения его концентрации зависит от выраженности рахитического процесса и наиболее выражена при рахите II степени. </a:t>
            </a:r>
          </a:p>
          <a:p>
            <a:pPr indent="457200"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Содержание остеокальцина в крови детей, больных рахитом, находится в обратной зависимости от концентрации ПТГ и в прямой – с уровнем общего и ионизированного кальция и КТ. </a:t>
            </a:r>
          </a:p>
          <a:p>
            <a:pPr indent="457200">
              <a:defRPr/>
            </a:pPr>
            <a:r>
              <a:rPr lang="ru-RU" dirty="0">
                <a:solidFill>
                  <a:srgbClr val="FFFF00"/>
                </a:solidFill>
                <a:latin typeface="Arial" charset="0"/>
              </a:rPr>
              <a:t>Остеокальцин 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является диагностическим критерием гиперкортицизма (</a:t>
            </a:r>
            <a:r>
              <a:rPr lang="ru-RU" dirty="0">
                <a:solidFill>
                  <a:srgbClr val="FF0000"/>
                </a:solidFill>
                <a:latin typeface="Arial" charset="0"/>
              </a:rPr>
              <a:t>болезнь и синдром Иценко-Кушинга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) и позволяет мониторировать пациентов, получающих преднизолон. </a:t>
            </a:r>
          </a:p>
          <a:p>
            <a:pPr indent="457200"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При этих состояниях содержание остеокальцина в крови значительно снижено.</a:t>
            </a:r>
          </a:p>
        </p:txBody>
      </p:sp>
    </p:spTree>
    <p:extLst>
      <p:ext uri="{BB962C8B-B14F-4D97-AF65-F5344CB8AC3E}">
        <p14:creationId xmlns:p14="http://schemas.microsoft.com/office/powerpoint/2010/main" val="23765348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Прямоугольник 1"/>
          <p:cNvSpPr>
            <a:spLocks noChangeArrowheads="1"/>
          </p:cNvSpPr>
          <p:nvPr/>
        </p:nvSpPr>
        <p:spPr bwMode="auto">
          <a:xfrm>
            <a:off x="2024064" y="428626"/>
            <a:ext cx="81438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Arial" charset="0"/>
              </a:rPr>
              <a:t>Костный изофермент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Arial" charset="0"/>
              </a:rPr>
              <a:t>щелочной фосфатазы (ВАР)</a:t>
            </a:r>
          </a:p>
          <a:p>
            <a:pPr>
              <a:defRPr/>
            </a:pP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indent="457200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Значительное увеличение активности BAP в сыворотке крови наблюдается при повышенной деятельности остеобластов:</a:t>
            </a:r>
          </a:p>
          <a:p>
            <a:pPr indent="457200"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 рост костей (у детей активность выше, чем у взрослых), </a:t>
            </a:r>
          </a:p>
          <a:p>
            <a:pPr indent="457200"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последний триместр беременности, </a:t>
            </a:r>
          </a:p>
          <a:p>
            <a:pPr indent="457200"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возобновление движений после длительного постельного режима, </a:t>
            </a:r>
          </a:p>
          <a:p>
            <a:pPr indent="457200"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переломы, </a:t>
            </a:r>
          </a:p>
          <a:p>
            <a:pPr indent="457200"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деформирующий остит, </a:t>
            </a:r>
          </a:p>
          <a:p>
            <a:pPr indent="457200"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болезнь Педжета, </a:t>
            </a:r>
          </a:p>
          <a:p>
            <a:pPr indent="457200"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рахит, </a:t>
            </a:r>
          </a:p>
          <a:p>
            <a:pPr indent="457200"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гиперпаратиреоз.</a:t>
            </a:r>
          </a:p>
        </p:txBody>
      </p:sp>
    </p:spTree>
    <p:extLst>
      <p:ext uri="{BB962C8B-B14F-4D97-AF65-F5344CB8AC3E}">
        <p14:creationId xmlns:p14="http://schemas.microsoft.com/office/powerpoint/2010/main" val="18415893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2309814" y="500064"/>
            <a:ext cx="750093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FF0000"/>
                </a:solidFill>
              </a:rPr>
              <a:t>Ка</a:t>
            </a:r>
            <a:r>
              <a:rPr lang="en-US" altLang="ru-RU" b="1">
                <a:solidFill>
                  <a:srgbClr val="FF0000"/>
                </a:solidFill>
              </a:rPr>
              <a:t>p</a:t>
            </a:r>
            <a:r>
              <a:rPr lang="ru-RU" altLang="ru-RU" b="1">
                <a:solidFill>
                  <a:srgbClr val="FF0000"/>
                </a:solidFill>
              </a:rPr>
              <a:t>боксите</a:t>
            </a:r>
            <a:r>
              <a:rPr lang="en-US" altLang="ru-RU" b="1">
                <a:solidFill>
                  <a:srgbClr val="FF0000"/>
                </a:solidFill>
              </a:rPr>
              <a:t>p</a:t>
            </a:r>
            <a:r>
              <a:rPr lang="ru-RU" altLang="ru-RU" b="1">
                <a:solidFill>
                  <a:srgbClr val="FF0000"/>
                </a:solidFill>
              </a:rPr>
              <a:t>минальные п</a:t>
            </a:r>
            <a:r>
              <a:rPr lang="en-US" altLang="ru-RU" b="1">
                <a:solidFill>
                  <a:srgbClr val="FF0000"/>
                </a:solidFill>
              </a:rPr>
              <a:t>p</a:t>
            </a:r>
            <a:r>
              <a:rPr lang="ru-RU" altLang="ru-RU" b="1">
                <a:solidFill>
                  <a:srgbClr val="FF0000"/>
                </a:solidFill>
              </a:rPr>
              <a:t>опептиды</a:t>
            </a:r>
          </a:p>
          <a:p>
            <a:r>
              <a:rPr lang="ru-RU" altLang="ru-RU" b="1">
                <a:solidFill>
                  <a:srgbClr val="FF0000"/>
                </a:solidFill>
              </a:rPr>
              <a:t>п</a:t>
            </a:r>
            <a:r>
              <a:rPr lang="en-US" altLang="ru-RU" b="1">
                <a:solidFill>
                  <a:srgbClr val="FF0000"/>
                </a:solidFill>
              </a:rPr>
              <a:t>p</a:t>
            </a:r>
            <a:r>
              <a:rPr lang="ru-RU" altLang="ru-RU" b="1">
                <a:solidFill>
                  <a:srgbClr val="FF0000"/>
                </a:solidFill>
              </a:rPr>
              <a:t>околлагена </a:t>
            </a:r>
            <a:r>
              <a:rPr lang="en-US" altLang="ru-RU" b="1">
                <a:solidFill>
                  <a:srgbClr val="FF0000"/>
                </a:solidFill>
              </a:rPr>
              <a:t>I </a:t>
            </a:r>
            <a:r>
              <a:rPr lang="ru-RU" altLang="ru-RU" b="1">
                <a:solidFill>
                  <a:srgbClr val="FF0000"/>
                </a:solidFill>
              </a:rPr>
              <a:t>типа (</a:t>
            </a:r>
            <a:r>
              <a:rPr lang="en-US" altLang="ru-RU" b="1">
                <a:solidFill>
                  <a:srgbClr val="FF0000"/>
                </a:solidFill>
              </a:rPr>
              <a:t>CICP)</a:t>
            </a:r>
            <a:endParaRPr lang="ru-RU" altLang="ru-RU" b="1">
              <a:solidFill>
                <a:srgbClr val="FF0000"/>
              </a:solidFill>
            </a:endParaRPr>
          </a:p>
          <a:p>
            <a:endParaRPr lang="ru-RU" altLang="ru-RU">
              <a:solidFill>
                <a:schemeClr val="tx2"/>
              </a:solidFill>
            </a:endParaRPr>
          </a:p>
          <a:p>
            <a:r>
              <a:rPr lang="ru-RU" altLang="ru-RU">
                <a:solidFill>
                  <a:schemeClr val="tx2"/>
                </a:solidFill>
              </a:rPr>
              <a:t>по уровню пропептидов можно судить о способности остеобластов синтезировать коллаген I типа.</a:t>
            </a:r>
          </a:p>
          <a:p>
            <a:endParaRPr lang="ru-RU" altLang="ru-RU">
              <a:solidFill>
                <a:schemeClr val="tx2"/>
              </a:solidFill>
            </a:endParaRPr>
          </a:p>
          <a:p>
            <a:pPr algn="just"/>
            <a:r>
              <a:rPr lang="ru-RU" altLang="ru-RU">
                <a:solidFill>
                  <a:schemeClr val="tx2"/>
                </a:solidFill>
              </a:rPr>
              <a:t>Повышенные концентрации CICP выявлены при заболеваниях, связанных с высоким уровнем ремоделирования кости, включая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chemeClr val="tx2"/>
                </a:solidFill>
              </a:rPr>
              <a:t>болезнь Педжета,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chemeClr val="tx2"/>
                </a:solidFill>
              </a:rPr>
              <a:t>гипертиреоз,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chemeClr val="tx2"/>
                </a:solidFill>
              </a:rPr>
              <a:t>первичный гиперпаратиреоз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chemeClr val="tx2"/>
                </a:solidFill>
              </a:rPr>
              <a:t>Нефрогенную остеодистрофию. </a:t>
            </a:r>
          </a:p>
          <a:p>
            <a:endParaRPr lang="ru-RU" altLang="ru-RU">
              <a:solidFill>
                <a:schemeClr val="tx2"/>
              </a:solidFill>
            </a:endParaRPr>
          </a:p>
          <a:p>
            <a:r>
              <a:rPr lang="ru-RU" altLang="ru-RU">
                <a:solidFill>
                  <a:schemeClr val="tx2"/>
                </a:solidFill>
              </a:rPr>
              <a:t>     В некоторых случаях повышенные уровни CICP также выявляются при ранней менопаузе. Низкая концентрация CICP обнаружена у детей с дефицитом гормона роста.</a:t>
            </a:r>
          </a:p>
        </p:txBody>
      </p:sp>
    </p:spTree>
    <p:extLst>
      <p:ext uri="{BB962C8B-B14F-4D97-AF65-F5344CB8AC3E}">
        <p14:creationId xmlns:p14="http://schemas.microsoft.com/office/powerpoint/2010/main" val="425175413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1"/>
          <p:cNvSpPr>
            <a:spLocks noChangeArrowheads="1"/>
          </p:cNvSpPr>
          <p:nvPr/>
        </p:nvSpPr>
        <p:spPr bwMode="auto">
          <a:xfrm>
            <a:off x="2024063" y="458789"/>
            <a:ext cx="792956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solidFill>
                  <a:schemeClr val="tx2"/>
                </a:solidFill>
              </a:rPr>
              <a:t>Таким образом, по соотношению уровней марке-</a:t>
            </a:r>
          </a:p>
          <a:p>
            <a:r>
              <a:rPr lang="ru-RU" altLang="ru-RU" sz="2400">
                <a:solidFill>
                  <a:schemeClr val="tx2"/>
                </a:solidFill>
              </a:rPr>
              <a:t>ров резорбции и синтеза представляется возможным</a:t>
            </a:r>
          </a:p>
          <a:p>
            <a:r>
              <a:rPr lang="ru-RU" altLang="ru-RU" sz="2400">
                <a:solidFill>
                  <a:schemeClr val="tx2"/>
                </a:solidFill>
              </a:rPr>
              <a:t>судить о скорости костных потерь, предсказывать</a:t>
            </a:r>
          </a:p>
          <a:p>
            <a:r>
              <a:rPr lang="ru-RU" altLang="ru-RU" sz="2400">
                <a:solidFill>
                  <a:schemeClr val="tx2"/>
                </a:solidFill>
              </a:rPr>
              <a:t>риск перелома кости, а также выбирать наиболее</a:t>
            </a:r>
          </a:p>
          <a:p>
            <a:r>
              <a:rPr lang="ru-RU" altLang="ru-RU" sz="2400">
                <a:solidFill>
                  <a:schemeClr val="tx2"/>
                </a:solidFill>
              </a:rPr>
              <a:t>адекватную терапию: при высокой скорости костного</a:t>
            </a:r>
          </a:p>
          <a:p>
            <a:r>
              <a:rPr lang="ru-RU" altLang="ru-RU" sz="2400">
                <a:solidFill>
                  <a:schemeClr val="tx2"/>
                </a:solidFill>
              </a:rPr>
              <a:t>оборота предпочтительны препараты, подавляющие</a:t>
            </a:r>
          </a:p>
          <a:p>
            <a:r>
              <a:rPr lang="ru-RU" altLang="ru-RU" sz="2400">
                <a:solidFill>
                  <a:schemeClr val="tx2"/>
                </a:solidFill>
              </a:rPr>
              <a:t>резорбцию, а при низкой – препараты, стимулирую-</a:t>
            </a:r>
          </a:p>
          <a:p>
            <a:r>
              <a:rPr lang="ru-RU" altLang="ru-RU" sz="2400">
                <a:solidFill>
                  <a:schemeClr val="tx2"/>
                </a:solidFill>
              </a:rPr>
              <a:t>щие формирование кости. По изменениям маркеров</a:t>
            </a:r>
          </a:p>
          <a:p>
            <a:r>
              <a:rPr lang="ru-RU" altLang="ru-RU" sz="2400">
                <a:solidFill>
                  <a:schemeClr val="tx2"/>
                </a:solidFill>
              </a:rPr>
              <a:t>костной ткани в сыворотке и моче удается оценить</a:t>
            </a:r>
          </a:p>
          <a:p>
            <a:r>
              <a:rPr lang="ru-RU" altLang="ru-RU" sz="2400">
                <a:solidFill>
                  <a:schemeClr val="tx2"/>
                </a:solidFill>
              </a:rPr>
              <a:t>эффективность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349913932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2024064" y="785814"/>
            <a:ext cx="8143875" cy="53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600" b="1">
                <a:solidFill>
                  <a:srgbClr val="FF0000"/>
                </a:solidFill>
              </a:rPr>
              <a:t>Регуляция остеокластогенеза</a:t>
            </a:r>
          </a:p>
          <a:p>
            <a:r>
              <a:rPr lang="en-US" altLang="ru-RU" sz="2800" b="1">
                <a:solidFill>
                  <a:srgbClr val="FFFF00"/>
                </a:solidFill>
              </a:rPr>
              <a:t>sRANKL </a:t>
            </a:r>
            <a:r>
              <a:rPr lang="ru-RU" altLang="ru-RU" sz="2800" b="1">
                <a:solidFill>
                  <a:srgbClr val="FFFF00"/>
                </a:solidFill>
              </a:rPr>
              <a:t>и остеопротегерин (</a:t>
            </a:r>
            <a:r>
              <a:rPr lang="en-US" altLang="ru-RU" sz="2800" b="1">
                <a:solidFill>
                  <a:srgbClr val="FFFF00"/>
                </a:solidFill>
              </a:rPr>
              <a:t>OPG)</a:t>
            </a:r>
          </a:p>
          <a:p>
            <a:endParaRPr lang="ru-RU" altLang="ru-RU">
              <a:solidFill>
                <a:schemeClr val="tx2"/>
              </a:solidFill>
            </a:endParaRPr>
          </a:p>
          <a:p>
            <a:r>
              <a:rPr lang="ru-RU" altLang="ru-RU">
                <a:solidFill>
                  <a:schemeClr val="tx2"/>
                </a:solidFill>
              </a:rPr>
              <a:t>sRANKL и OPG играют ключевую роль в молекулярной регуляции остеокластогенеза.</a:t>
            </a:r>
          </a:p>
          <a:p>
            <a:pPr>
              <a:spcBef>
                <a:spcPts val="600"/>
              </a:spcBef>
            </a:pPr>
            <a:r>
              <a:rPr lang="ru-RU" altLang="ru-RU">
                <a:solidFill>
                  <a:srgbClr val="FFFF00"/>
                </a:solidFill>
              </a:rPr>
              <a:t>    RANKL </a:t>
            </a:r>
            <a:r>
              <a:rPr lang="ru-RU" altLang="ru-RU">
                <a:solidFill>
                  <a:schemeClr val="tx2"/>
                </a:solidFill>
              </a:rPr>
              <a:t>продуцируется остеобластами и активированными Т-лимфоцитами.</a:t>
            </a:r>
            <a:r>
              <a:rPr lang="en-US" altLang="ru-RU">
                <a:solidFill>
                  <a:schemeClr val="tx2"/>
                </a:solidFill>
              </a:rPr>
              <a:t> RANKL</a:t>
            </a:r>
            <a:r>
              <a:rPr lang="ru-RU" altLang="ru-RU">
                <a:solidFill>
                  <a:schemeClr val="tx2"/>
                </a:solidFill>
              </a:rPr>
              <a:t> является основным стимулирующим фактором в образовании зрелых остеокластов. Поэтому увеличе-</a:t>
            </a:r>
          </a:p>
          <a:p>
            <a:pPr>
              <a:spcBef>
                <a:spcPts val="600"/>
              </a:spcBef>
            </a:pPr>
            <a:r>
              <a:rPr lang="ru-RU" altLang="ru-RU">
                <a:solidFill>
                  <a:schemeClr val="tx2"/>
                </a:solidFill>
              </a:rPr>
              <a:t>ние его экспрессии приводит к резорбции костной ткани и, следовательно, к потере костной массы.</a:t>
            </a:r>
          </a:p>
          <a:p>
            <a:pPr>
              <a:spcBef>
                <a:spcPts val="600"/>
              </a:spcBef>
            </a:pPr>
            <a:r>
              <a:rPr lang="ru-RU" altLang="ru-RU">
                <a:solidFill>
                  <a:srgbClr val="FFFF00"/>
                </a:solidFill>
              </a:rPr>
              <a:t>   </a:t>
            </a:r>
            <a:r>
              <a:rPr lang="en-US" altLang="ru-RU">
                <a:solidFill>
                  <a:srgbClr val="FFFF00"/>
                </a:solidFill>
              </a:rPr>
              <a:t>OPG</a:t>
            </a:r>
            <a:r>
              <a:rPr lang="en-US" altLang="ru-RU">
                <a:solidFill>
                  <a:schemeClr val="tx2"/>
                </a:solidFill>
              </a:rPr>
              <a:t> </a:t>
            </a:r>
            <a:r>
              <a:rPr lang="ru-RU" altLang="ru-RU">
                <a:solidFill>
                  <a:schemeClr val="tx2"/>
                </a:solidFill>
              </a:rPr>
              <a:t>ингибирует связывание RANK и RANK-лиганда, тем самым</a:t>
            </a:r>
          </a:p>
          <a:p>
            <a:pPr>
              <a:spcBef>
                <a:spcPts val="600"/>
              </a:spcBef>
            </a:pPr>
            <a:r>
              <a:rPr lang="ru-RU" altLang="ru-RU">
                <a:solidFill>
                  <a:schemeClr val="tx2"/>
                </a:solidFill>
              </a:rPr>
              <a:t>угнетая мобилизацию, пролиферацию и активацию остеокластов.</a:t>
            </a:r>
          </a:p>
          <a:p>
            <a:pPr>
              <a:spcBef>
                <a:spcPts val="600"/>
              </a:spcBef>
            </a:pPr>
            <a:r>
              <a:rPr lang="ru-RU" altLang="ru-RU">
                <a:solidFill>
                  <a:schemeClr val="tx2"/>
                </a:solidFill>
              </a:rPr>
              <a:t>    Дисбаланс системы RANKL/RANK/OPG приводит к серьезным нарушениям ремоделирования кости, которое лежит в основе разрушения кости при постменопаузальном ОП, болезни Педжета, костных потерях при метастазах рака и ревматоидном артрите.</a:t>
            </a:r>
          </a:p>
        </p:txBody>
      </p:sp>
    </p:spTree>
    <p:extLst>
      <p:ext uri="{BB962C8B-B14F-4D97-AF65-F5344CB8AC3E}">
        <p14:creationId xmlns:p14="http://schemas.microsoft.com/office/powerpoint/2010/main" val="424173088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       </a:t>
            </a:r>
            <a:r>
              <a:rPr lang="ru-RU" dirty="0" smtClean="0"/>
              <a:t>Диагностика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ru-RU" dirty="0" smtClean="0"/>
              <a:t>остеопороза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1189" y="2357439"/>
            <a:ext cx="8358187" cy="3095625"/>
          </a:xfrm>
        </p:spPr>
        <p:txBody>
          <a:bodyPr>
            <a:normAutofit fontScale="85000" lnSpcReduction="10000"/>
          </a:bodyPr>
          <a:lstStyle/>
          <a:p>
            <a:pPr marL="420624" indent="-384048">
              <a:buNone/>
              <a:defRPr/>
            </a:pP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Около 75 миллионов человек в мире страдают остеопорозом. Это заболевание характеризуется общей прогрессирующей потерей костной массы и нарушением микроархитектоники, следствием чего является хрупкость костей, ведущая к увеличению частоты переломов.</a:t>
            </a:r>
            <a:r>
              <a:rPr lang="ru-RU" sz="2400" i="1" dirty="0"/>
              <a:t> </a:t>
            </a:r>
          </a:p>
          <a:p>
            <a:pPr marL="420624" indent="-384048">
              <a:buNone/>
              <a:defRPr/>
            </a:pP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Предполагают, что ежегодное число переломов шейки бедра в мире возрастет с 1,7 млн. в 1990 г. до 6,3 млн. к 2050 году. </a:t>
            </a:r>
          </a:p>
          <a:p>
            <a:pPr marL="420624" indent="-384048">
              <a:buNone/>
              <a:defRPr/>
            </a:pP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У женщин риск переломов от остеопороза в течение жизни составляет 40-50%, у мужчин – 13-22%.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"/>
            <a:ext cx="3714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00080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0"/>
            <a:ext cx="757237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2970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2238376" y="428626"/>
            <a:ext cx="7358063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altLang="ru-RU" sz="2800" b="1">
                <a:solidFill>
                  <a:schemeClr val="tx2"/>
                </a:solidFill>
              </a:rPr>
              <a:t>Возможные показания к исследованию </a:t>
            </a:r>
            <a:r>
              <a:rPr lang="en-US" altLang="ru-RU" sz="2800" b="1">
                <a:solidFill>
                  <a:srgbClr val="FFFF00"/>
                </a:solidFill>
              </a:rPr>
              <a:t>sRANKL </a:t>
            </a:r>
            <a:r>
              <a:rPr lang="ru-RU" altLang="ru-RU" sz="2800" b="1">
                <a:solidFill>
                  <a:srgbClr val="FFFF00"/>
                </a:solidFill>
              </a:rPr>
              <a:t>и  </a:t>
            </a:r>
            <a:r>
              <a:rPr lang="en-US" altLang="ru-RU" sz="2800" b="1">
                <a:solidFill>
                  <a:srgbClr val="FFFF00"/>
                </a:solidFill>
              </a:rPr>
              <a:t>OPG</a:t>
            </a:r>
            <a:r>
              <a:rPr lang="ru-RU" altLang="ru-RU" sz="2800" b="1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800">
                <a:solidFill>
                  <a:schemeClr val="tx2"/>
                </a:solidFill>
              </a:rPr>
              <a:t>Постменопаузальный и сенильный ОП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800">
                <a:solidFill>
                  <a:schemeClr val="tx2"/>
                </a:solidFill>
              </a:rPr>
              <a:t>Глюкокортикоид-индуцированный ОП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800">
                <a:solidFill>
                  <a:schemeClr val="tx2"/>
                </a:solidFill>
              </a:rPr>
              <a:t>Заболевания с локальным ростом резорбтивной активности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800">
                <a:solidFill>
                  <a:schemeClr val="tx2"/>
                </a:solidFill>
              </a:rPr>
              <a:t>Мониторинг терапии остеопротегерином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800">
                <a:solidFill>
                  <a:schemeClr val="tx2"/>
                </a:solidFill>
              </a:rPr>
              <a:t>Артриты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800">
                <a:solidFill>
                  <a:schemeClr val="tx2"/>
                </a:solidFill>
              </a:rPr>
              <a:t>Онкозаболевания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151149531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1881188" y="857251"/>
            <a:ext cx="850106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800" b="1">
                <a:solidFill>
                  <a:srgbClr val="FFFF00"/>
                </a:solidFill>
              </a:rPr>
              <a:t>Dickkopf-1(Dkk-1)</a:t>
            </a:r>
            <a:endParaRPr lang="ru-RU" altLang="ru-RU" sz="2800" b="1">
              <a:solidFill>
                <a:srgbClr val="FFFF00"/>
              </a:solidFill>
            </a:endParaRPr>
          </a:p>
          <a:p>
            <a:r>
              <a:rPr lang="en-US" altLang="ru-RU" sz="2400">
                <a:solidFill>
                  <a:schemeClr val="tx2"/>
                </a:solidFill>
              </a:rPr>
              <a:t>Dkk-1 </a:t>
            </a:r>
            <a:r>
              <a:rPr lang="ru-RU" altLang="ru-RU" sz="2400">
                <a:solidFill>
                  <a:schemeClr val="tx2"/>
                </a:solidFill>
              </a:rPr>
              <a:t>участвует в регуляции костного метаболизма, т.к. останавливает дифференцировку и пролиферацию остеобластов. </a:t>
            </a:r>
          </a:p>
          <a:p>
            <a:r>
              <a:rPr lang="ru-RU" altLang="ru-RU" sz="2400">
                <a:solidFill>
                  <a:schemeClr val="tx2"/>
                </a:solidFill>
              </a:rPr>
              <a:t>Экспрессия </a:t>
            </a:r>
            <a:r>
              <a:rPr lang="en-US" altLang="ru-RU" sz="2400">
                <a:solidFill>
                  <a:schemeClr val="tx2"/>
                </a:solidFill>
              </a:rPr>
              <a:t>Dkk-1 </a:t>
            </a:r>
            <a:r>
              <a:rPr lang="ru-RU" altLang="ru-RU" sz="2400">
                <a:solidFill>
                  <a:schemeClr val="tx2"/>
                </a:solidFill>
              </a:rPr>
              <a:t>повышает миграционную активность клеток, в связи с этим он может играть важную роль в прогрессии опухоли.</a:t>
            </a:r>
          </a:p>
          <a:p>
            <a:endParaRPr lang="ru-RU" altLang="ru-RU" sz="2400" b="1">
              <a:solidFill>
                <a:schemeClr val="tx2"/>
              </a:solidFill>
            </a:endParaRPr>
          </a:p>
          <a:p>
            <a:r>
              <a:rPr lang="ru-RU" altLang="ru-RU" sz="2400" b="1">
                <a:solidFill>
                  <a:schemeClr val="tx2"/>
                </a:solidFill>
              </a:rPr>
              <a:t>Возможные области применения: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chemeClr val="tx2"/>
                </a:solidFill>
              </a:rPr>
              <a:t>остеоартриты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chemeClr val="tx2"/>
                </a:solidFill>
              </a:rPr>
              <a:t>ОП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chemeClr val="tx2"/>
                </a:solidFill>
              </a:rPr>
              <a:t>рак желудка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chemeClr val="tx2"/>
                </a:solidFill>
              </a:rPr>
              <a:t>множественная миелома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chemeClr val="tx2"/>
                </a:solidFill>
              </a:rPr>
              <a:t>метастазы в кость</a:t>
            </a:r>
          </a:p>
        </p:txBody>
      </p:sp>
    </p:spTree>
    <p:extLst>
      <p:ext uri="{BB962C8B-B14F-4D97-AF65-F5344CB8AC3E}">
        <p14:creationId xmlns:p14="http://schemas.microsoft.com/office/powerpoint/2010/main" val="63549173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933450"/>
            <a:ext cx="79629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81454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1"/>
          <p:cNvSpPr>
            <a:spLocks noChangeArrowheads="1"/>
          </p:cNvSpPr>
          <p:nvPr/>
        </p:nvSpPr>
        <p:spPr bwMode="auto">
          <a:xfrm>
            <a:off x="1738313" y="571501"/>
            <a:ext cx="85725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>
                <a:solidFill>
                  <a:srgbClr val="FFFF00"/>
                </a:solidFill>
              </a:rPr>
              <a:t>Гомоцистеин</a:t>
            </a:r>
          </a:p>
          <a:p>
            <a:endParaRPr lang="ru-RU" altLang="ru-RU" sz="3200" b="1">
              <a:solidFill>
                <a:srgbClr val="FFFF00"/>
              </a:solidFill>
            </a:endParaRPr>
          </a:p>
          <a:p>
            <a:r>
              <a:rPr lang="ru-RU" altLang="ru-RU" sz="2400">
                <a:solidFill>
                  <a:schemeClr val="tx2"/>
                </a:solidFill>
              </a:rPr>
              <a:t>    Установлена связь риска развития сенильного ОП с повышенным уровнем ГЦ.</a:t>
            </a:r>
          </a:p>
          <a:p>
            <a:r>
              <a:rPr lang="ru-RU" altLang="ru-RU" sz="2400">
                <a:solidFill>
                  <a:schemeClr val="tx2"/>
                </a:solidFill>
              </a:rPr>
              <a:t>    Сообщалось о повышении риска переломов в 2-4 раза у лиц с высоким ГЦ по сравнению с лицами с низким ГЦ.</a:t>
            </a:r>
          </a:p>
          <a:p>
            <a:r>
              <a:rPr lang="ru-RU" altLang="ru-RU" sz="2400">
                <a:solidFill>
                  <a:schemeClr val="tx2"/>
                </a:solidFill>
              </a:rPr>
              <a:t>Этот риск не зависел от минеральной плотности кости</a:t>
            </a:r>
          </a:p>
          <a:p>
            <a:r>
              <a:rPr lang="ru-RU" altLang="ru-RU" sz="2400">
                <a:solidFill>
                  <a:schemeClr val="tx2"/>
                </a:solidFill>
              </a:rPr>
              <a:t>и от других факторов риска.</a:t>
            </a:r>
          </a:p>
          <a:p>
            <a:r>
              <a:rPr lang="ru-RU" altLang="ru-RU" sz="2400">
                <a:solidFill>
                  <a:schemeClr val="tx2"/>
                </a:solidFill>
              </a:rPr>
              <a:t>    У детей с гомоцистинурией, при которой высокий уровень ГЦ обусловлен генетическими нарушениями, известны не только тяжелый атеросклероз и сердечно-сосудистые заболевания, но и рано развивающийся генерализованный ОП.</a:t>
            </a:r>
          </a:p>
        </p:txBody>
      </p:sp>
    </p:spTree>
    <p:extLst>
      <p:ext uri="{BB962C8B-B14F-4D97-AF65-F5344CB8AC3E}">
        <p14:creationId xmlns:p14="http://schemas.microsoft.com/office/powerpoint/2010/main" val="133111371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1"/>
          <p:cNvSpPr>
            <a:spLocks noChangeArrowheads="1"/>
          </p:cNvSpPr>
          <p:nvPr/>
        </p:nvSpPr>
        <p:spPr bwMode="auto">
          <a:xfrm>
            <a:off x="2309814" y="428625"/>
            <a:ext cx="785812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>
                <a:solidFill>
                  <a:srgbClr val="FF0000"/>
                </a:solidFill>
              </a:rPr>
              <a:t>Злокачественные заболевания костной ткани</a:t>
            </a:r>
          </a:p>
          <a:p>
            <a:endParaRPr lang="ru-RU" altLang="ru-RU">
              <a:solidFill>
                <a:schemeClr val="tx2"/>
              </a:solidFill>
            </a:endParaRPr>
          </a:p>
          <a:p>
            <a:r>
              <a:rPr lang="ru-RU" altLang="ru-RU" sz="2400">
                <a:solidFill>
                  <a:schemeClr val="tx2"/>
                </a:solidFill>
              </a:rPr>
              <a:t>  При обширном поражении костей опухолью, чаще всего при метастазах РМЖ, миеломной болезни</a:t>
            </a:r>
          </a:p>
          <a:p>
            <a:r>
              <a:rPr lang="ru-RU" altLang="ru-RU" sz="2400">
                <a:solidFill>
                  <a:schemeClr val="tx2"/>
                </a:solidFill>
              </a:rPr>
              <a:t>и лимфоме, возникает остеолитическая </a:t>
            </a:r>
            <a:r>
              <a:rPr lang="ru-RU" altLang="ru-RU" sz="2400">
                <a:solidFill>
                  <a:srgbClr val="FFFF00"/>
                </a:solidFill>
              </a:rPr>
              <a:t>гиперкальциемия,</a:t>
            </a:r>
            <a:r>
              <a:rPr lang="ru-RU" altLang="ru-RU" sz="2400">
                <a:solidFill>
                  <a:schemeClr val="tx2"/>
                </a:solidFill>
              </a:rPr>
              <a:t> при которой продукты жизнедеятельности опухолевых клеток, например цитокины, стимулируют локальную резорбцию кости остеокластами.</a:t>
            </a:r>
          </a:p>
          <a:p>
            <a:r>
              <a:rPr lang="ru-RU" altLang="ru-RU" sz="2400">
                <a:solidFill>
                  <a:schemeClr val="tx2"/>
                </a:solidFill>
              </a:rPr>
              <a:t>При метастазах злокачественных опухолей в кости определяются следующие маркеры: </a:t>
            </a:r>
            <a:r>
              <a:rPr lang="ru-RU" altLang="ru-RU" sz="2400">
                <a:solidFill>
                  <a:srgbClr val="FFFF00"/>
                </a:solidFill>
              </a:rPr>
              <a:t>BAP, TRACP,</a:t>
            </a:r>
          </a:p>
          <a:p>
            <a:r>
              <a:rPr lang="ru-RU" altLang="ru-RU" sz="2400">
                <a:solidFill>
                  <a:srgbClr val="FFFF00"/>
                </a:solidFill>
              </a:rPr>
              <a:t>Dkk</a:t>
            </a:r>
            <a:r>
              <a:rPr lang="ru-RU" altLang="ru-RU" sz="2400">
                <a:solidFill>
                  <a:schemeClr val="tx2"/>
                </a:solidFill>
              </a:rPr>
              <a:t>. Наблюдается повышение BAP </a:t>
            </a:r>
          </a:p>
          <a:p>
            <a:r>
              <a:rPr lang="ru-RU" altLang="ru-RU" sz="2400">
                <a:solidFill>
                  <a:schemeClr val="tx2"/>
                </a:solidFill>
              </a:rPr>
              <a:t>и снижение </a:t>
            </a:r>
            <a:r>
              <a:rPr lang="ru-RU" altLang="ru-RU" sz="2400">
                <a:solidFill>
                  <a:srgbClr val="FFFF00"/>
                </a:solidFill>
              </a:rPr>
              <a:t>остеокальцина</a:t>
            </a:r>
            <a:r>
              <a:rPr lang="ru-RU" altLang="ru-RU" sz="240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072063"/>
            <a:ext cx="28829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57535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3"/>
          <p:cNvSpPr>
            <a:spLocks noChangeArrowheads="1"/>
          </p:cNvSpPr>
          <p:nvPr/>
        </p:nvSpPr>
        <p:spPr bwMode="auto">
          <a:xfrm>
            <a:off x="1952625" y="642939"/>
            <a:ext cx="82867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chemeClr val="tx2"/>
                </a:solidFill>
              </a:rPr>
              <a:t>Биохимические маркеры остеоартрита</a:t>
            </a:r>
          </a:p>
          <a:p>
            <a:r>
              <a:rPr lang="ru-RU" altLang="ru-RU">
                <a:solidFill>
                  <a:schemeClr val="tx2"/>
                </a:solidFill>
              </a:rPr>
              <a:t>Остеоартрит (OA) – системное заболевание сус-</a:t>
            </a:r>
          </a:p>
          <a:p>
            <a:r>
              <a:rPr lang="ru-RU" altLang="ru-RU">
                <a:solidFill>
                  <a:schemeClr val="tx2"/>
                </a:solidFill>
              </a:rPr>
              <a:t>тавов и околосуставных тканей. В основе заболе-</a:t>
            </a:r>
          </a:p>
          <a:p>
            <a:r>
              <a:rPr lang="ru-RU" altLang="ru-RU">
                <a:solidFill>
                  <a:schemeClr val="tx2"/>
                </a:solidFill>
              </a:rPr>
              <a:t>вания лежит изменение и разрушение суставного</a:t>
            </a:r>
          </a:p>
          <a:p>
            <a:r>
              <a:rPr lang="ru-RU" altLang="ru-RU">
                <a:solidFill>
                  <a:schemeClr val="tx2"/>
                </a:solidFill>
              </a:rPr>
              <a:t>хряща с последующим разрастанием подлежащей</a:t>
            </a:r>
          </a:p>
          <a:p>
            <a:r>
              <a:rPr lang="ru-RU" altLang="ru-RU">
                <a:solidFill>
                  <a:schemeClr val="tx2"/>
                </a:solidFill>
              </a:rPr>
              <a:t>костной ткани.</a:t>
            </a:r>
          </a:p>
          <a:p>
            <a:r>
              <a:rPr lang="en-US" altLang="ru-RU">
                <a:solidFill>
                  <a:schemeClr val="tx2"/>
                </a:solidFill>
              </a:rPr>
              <a:t>CTX-II</a:t>
            </a:r>
            <a:r>
              <a:rPr lang="ru-RU" altLang="ru-RU">
                <a:solidFill>
                  <a:schemeClr val="tx2"/>
                </a:solidFill>
              </a:rPr>
              <a:t> являются продуктами деградации коллагена II типа</a:t>
            </a:r>
            <a:r>
              <a:rPr lang="en-US" altLang="ru-RU">
                <a:solidFill>
                  <a:schemeClr val="tx2"/>
                </a:solidFill>
              </a:rPr>
              <a:t> </a:t>
            </a:r>
            <a:r>
              <a:rPr lang="ru-RU" altLang="ru-RU">
                <a:solidFill>
                  <a:schemeClr val="tx2"/>
                </a:solidFill>
              </a:rPr>
              <a:t>Определение позволяет: прогнозировать</a:t>
            </a:r>
          </a:p>
          <a:p>
            <a:r>
              <a:rPr lang="ru-RU" altLang="ru-RU">
                <a:solidFill>
                  <a:schemeClr val="tx2"/>
                </a:solidFill>
              </a:rPr>
              <a:t>развитие заболевания, оценить степень повреждения суставного хряща, проводить мониторинг лечения.</a:t>
            </a:r>
          </a:p>
          <a:p>
            <a:r>
              <a:rPr lang="en-US" altLang="ru-RU">
                <a:solidFill>
                  <a:schemeClr val="tx2"/>
                </a:solidFill>
              </a:rPr>
              <a:t>COMP – </a:t>
            </a:r>
            <a:r>
              <a:rPr lang="ru-RU" altLang="ru-RU">
                <a:solidFill>
                  <a:schemeClr val="tx2"/>
                </a:solidFill>
              </a:rPr>
              <a:t>это кальций-связывающий протеин. COMP связывает коллагены I, II и IX. Кроме того, COMP может выполнять функции хранения и доставки гидрофобных молекул клеточной сигнализации. COMP  - маркер воспалительных заболеваний</a:t>
            </a:r>
          </a:p>
          <a:p>
            <a:r>
              <a:rPr lang="ru-RU" altLang="ru-RU">
                <a:solidFill>
                  <a:schemeClr val="tx2"/>
                </a:solidFill>
              </a:rPr>
              <a:t>суставов, таких как остео- и ревматоидный артриты.</a:t>
            </a:r>
          </a:p>
        </p:txBody>
      </p:sp>
    </p:spTree>
    <p:extLst>
      <p:ext uri="{BB962C8B-B14F-4D97-AF65-F5344CB8AC3E}">
        <p14:creationId xmlns:p14="http://schemas.microsoft.com/office/powerpoint/2010/main" val="162445621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1"/>
          <p:cNvSpPr>
            <a:spLocks noChangeArrowheads="1"/>
          </p:cNvSpPr>
          <p:nvPr/>
        </p:nvSpPr>
        <p:spPr bwMode="auto">
          <a:xfrm>
            <a:off x="1952626" y="642938"/>
            <a:ext cx="78581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FFFF00"/>
                </a:solidFill>
              </a:rPr>
              <a:t>Хрящевой гликопротеин-39 (</a:t>
            </a:r>
            <a:r>
              <a:rPr lang="en-US" altLang="ru-RU" b="1">
                <a:solidFill>
                  <a:srgbClr val="FFFF00"/>
                </a:solidFill>
              </a:rPr>
              <a:t>YKL-40</a:t>
            </a:r>
            <a:r>
              <a:rPr lang="en-US" altLang="ru-RU" b="1">
                <a:solidFill>
                  <a:schemeClr val="tx2"/>
                </a:solidFill>
              </a:rPr>
              <a:t>)</a:t>
            </a:r>
            <a:r>
              <a:rPr lang="ru-RU" altLang="ru-RU">
                <a:solidFill>
                  <a:schemeClr val="tx2"/>
                </a:solidFill>
              </a:rPr>
              <a:t>  - </a:t>
            </a:r>
          </a:p>
          <a:p>
            <a:r>
              <a:rPr lang="ru-RU" altLang="ru-RU">
                <a:solidFill>
                  <a:schemeClr val="tx2"/>
                </a:solidFill>
              </a:rPr>
              <a:t>гликопротеин с молекулярной массой 40 кДа. Он продуцируется хондроцитами . Маркер активности деструкции сустава при ревматоидном артрите и остеоартрите, фиброзе печени при алкогольном циррозе и в прогнозе выживаемости при мониторинге рецидивирующего РМЖ или колоректального рака.</a:t>
            </a:r>
          </a:p>
          <a:p>
            <a:endParaRPr lang="ru-RU" altLang="ru-RU">
              <a:solidFill>
                <a:schemeClr val="tx2"/>
              </a:solidFill>
            </a:endParaRPr>
          </a:p>
          <a:p>
            <a:r>
              <a:rPr lang="ru-RU" altLang="ru-RU" b="1">
                <a:solidFill>
                  <a:srgbClr val="FFFF00"/>
                </a:solidFill>
              </a:rPr>
              <a:t>Аггрекан</a:t>
            </a:r>
          </a:p>
          <a:p>
            <a:r>
              <a:rPr lang="ru-RU" altLang="ru-RU">
                <a:solidFill>
                  <a:schemeClr val="tx2"/>
                </a:solidFill>
              </a:rPr>
              <a:t> протеогликан хрящевого матрикса. Структура этой молекулы идеально противодействует нагрузке на сустав. </a:t>
            </a:r>
          </a:p>
          <a:p>
            <a:r>
              <a:rPr lang="ru-RU" altLang="ru-RU">
                <a:solidFill>
                  <a:schemeClr val="tx2"/>
                </a:solidFill>
              </a:rPr>
              <a:t>По уровню аггрекана возможно судить об эффектах цитокинов, факторов роста, хондропротективных веществ на гомеостаз хряща.</a:t>
            </a:r>
          </a:p>
        </p:txBody>
      </p:sp>
    </p:spTree>
    <p:extLst>
      <p:ext uri="{BB962C8B-B14F-4D97-AF65-F5344CB8AC3E}">
        <p14:creationId xmlns:p14="http://schemas.microsoft.com/office/powerpoint/2010/main" val="87264553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1"/>
          <p:cNvSpPr>
            <a:spLocks noChangeArrowheads="1"/>
          </p:cNvSpPr>
          <p:nvPr/>
        </p:nvSpPr>
        <p:spPr bwMode="auto">
          <a:xfrm>
            <a:off x="2095500" y="150814"/>
            <a:ext cx="8001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>
                <a:solidFill>
                  <a:srgbClr val="FFFF00"/>
                </a:solidFill>
              </a:rPr>
              <a:t>Катепсин К</a:t>
            </a:r>
            <a:r>
              <a:rPr lang="ru-RU" altLang="ru-RU" sz="3200">
                <a:solidFill>
                  <a:schemeClr val="tx2"/>
                </a:solidFill>
              </a:rPr>
              <a:t> </a:t>
            </a:r>
          </a:p>
          <a:p>
            <a:r>
              <a:rPr lang="ru-RU" altLang="ru-RU">
                <a:solidFill>
                  <a:schemeClr val="tx2"/>
                </a:solidFill>
              </a:rPr>
              <a:t>– </a:t>
            </a:r>
            <a:r>
              <a:rPr lang="ru-RU" altLang="ru-RU" sz="2400">
                <a:solidFill>
                  <a:schemeClr val="tx2"/>
                </a:solidFill>
              </a:rPr>
              <a:t>основной протеолитический фермент остеокластов.</a:t>
            </a:r>
          </a:p>
          <a:p>
            <a:r>
              <a:rPr lang="ru-RU" altLang="ru-RU">
                <a:solidFill>
                  <a:schemeClr val="tx2"/>
                </a:solidFill>
              </a:rPr>
              <a:t>Катепсин </a:t>
            </a:r>
            <a:r>
              <a:rPr lang="en-US" altLang="ru-RU">
                <a:solidFill>
                  <a:schemeClr val="tx2"/>
                </a:solidFill>
              </a:rPr>
              <a:t>K </a:t>
            </a:r>
            <a:r>
              <a:rPr lang="ru-RU" altLang="ru-RU">
                <a:solidFill>
                  <a:schemeClr val="tx2"/>
                </a:solidFill>
              </a:rPr>
              <a:t>человека имеет высокую степень гомологии с белком у других видов (мышь – 86%, крыса – 88%, свинья – 97%, кро-</a:t>
            </a:r>
          </a:p>
          <a:p>
            <a:r>
              <a:rPr lang="ru-RU" altLang="ru-RU">
                <a:solidFill>
                  <a:schemeClr val="tx2"/>
                </a:solidFill>
              </a:rPr>
              <a:t>лик – 96%), что дает возможность изучать следующие</a:t>
            </a:r>
          </a:p>
          <a:p>
            <a:r>
              <a:rPr lang="ru-RU" altLang="ru-RU">
                <a:solidFill>
                  <a:schemeClr val="tx2"/>
                </a:solidFill>
              </a:rPr>
              <a:t>болезни и на животных моделях: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chemeClr val="tx2"/>
                </a:solidFill>
              </a:rPr>
              <a:t>Первичный и вторичный (тиреотоксикоз, первичный гиперпаратиреоидизм, множественная миелома, РМЖ, рак простаты) ОП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chemeClr val="tx2"/>
                </a:solidFill>
              </a:rPr>
              <a:t>Воспалительные заболевания с вовлечением многих участков скелета (полиартрит, ревматоидный артрит, болезнь Педжета)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chemeClr val="tx2"/>
                </a:solidFill>
              </a:rPr>
              <a:t>Контроль антирезорбтивной терапии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chemeClr val="tx2"/>
                </a:solidFill>
              </a:rPr>
              <a:t>Исследование костного метаболизма</a:t>
            </a:r>
          </a:p>
        </p:txBody>
      </p:sp>
    </p:spTree>
    <p:extLst>
      <p:ext uri="{BB962C8B-B14F-4D97-AF65-F5344CB8AC3E}">
        <p14:creationId xmlns:p14="http://schemas.microsoft.com/office/powerpoint/2010/main" val="169354955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2095501" y="928689"/>
            <a:ext cx="80740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>
                <a:solidFill>
                  <a:srgbClr val="FFFF00"/>
                </a:solidFill>
              </a:rPr>
              <a:t>Гиалуроновая кислота (НА)</a:t>
            </a:r>
          </a:p>
          <a:p>
            <a:r>
              <a:rPr lang="ru-RU" altLang="ru-RU" sz="2400">
                <a:solidFill>
                  <a:schemeClr val="tx2"/>
                </a:solidFill>
              </a:rPr>
              <a:t>Через лимфатическую систему НА</a:t>
            </a:r>
          </a:p>
          <a:p>
            <a:r>
              <a:rPr lang="ru-RU" altLang="ru-RU" sz="2400">
                <a:solidFill>
                  <a:schemeClr val="tx2"/>
                </a:solidFill>
              </a:rPr>
              <a:t>синовиальной жидкости может переходить в плазму.</a:t>
            </a:r>
          </a:p>
          <a:p>
            <a:r>
              <a:rPr lang="ru-RU" altLang="ru-RU" sz="2400">
                <a:solidFill>
                  <a:schemeClr val="tx2"/>
                </a:solidFill>
              </a:rPr>
              <a:t>Определение гиалуроновой кислоты помогает оценить</a:t>
            </a:r>
          </a:p>
          <a:p>
            <a:r>
              <a:rPr lang="ru-RU" altLang="ru-RU" sz="2400">
                <a:solidFill>
                  <a:schemeClr val="tx2"/>
                </a:solidFill>
              </a:rPr>
              <a:t>степень повреждения хряща.</a:t>
            </a:r>
          </a:p>
        </p:txBody>
      </p:sp>
    </p:spTree>
    <p:extLst>
      <p:ext uri="{BB962C8B-B14F-4D97-AF65-F5344CB8AC3E}">
        <p14:creationId xmlns:p14="http://schemas.microsoft.com/office/powerpoint/2010/main" val="30482638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6876" y="0"/>
            <a:ext cx="9001125" cy="6802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Первый этап диагностики ОП – это выявление факторов риска на основе анализа данных пациента.</a:t>
            </a:r>
          </a:p>
          <a:p>
            <a:pPr>
              <a:defRPr/>
            </a:pPr>
            <a:r>
              <a:rPr lang="ru-RU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Arial" charset="0"/>
              </a:rPr>
              <a:t>Факторы риска </a:t>
            </a:r>
            <a:r>
              <a:rPr lang="ru-RU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(у лиц, которые должны быть об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следованы):</a:t>
            </a:r>
          </a:p>
          <a:p>
            <a:pPr>
              <a:buSzPct val="20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 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Дефицит эстрогенов:</a:t>
            </a:r>
          </a:p>
          <a:p>
            <a:pPr marL="540000"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- ранняя менопауза (менее 45 лет)</a:t>
            </a:r>
          </a:p>
          <a:p>
            <a:pPr marL="540000"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- аменорея более 1 года</a:t>
            </a:r>
          </a:p>
          <a:p>
            <a:pPr marL="540000"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- первичный или вторичный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гипогонадизм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у обоих полов, в том числе у всех женщин 65 лет и старше,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постменопаузальных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женщин до 65 лет при наличии дополнительного фактора риска</a:t>
            </a:r>
          </a:p>
          <a:p>
            <a:pPr>
              <a:spcBef>
                <a:spcPts val="600"/>
              </a:spcBef>
              <a:buSzPct val="200000"/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 Прием кортикостероидов в течение 3 мес. и более</a:t>
            </a:r>
          </a:p>
          <a:p>
            <a:pPr>
              <a:spcBef>
                <a:spcPts val="600"/>
              </a:spcBef>
              <a:buSzPct val="200000"/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 Материнский семейный анамнез перелома бедра</a:t>
            </a:r>
          </a:p>
          <a:p>
            <a:pPr>
              <a:spcBef>
                <a:spcPts val="600"/>
              </a:spcBef>
              <a:buSzPct val="200000"/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 Низкий индекс массы тела (&lt;19 кг/м2)</a:t>
            </a:r>
          </a:p>
          <a:p>
            <a:pPr>
              <a:spcBef>
                <a:spcPts val="600"/>
              </a:spcBef>
              <a:buSzPct val="200000"/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 Хронические заболевания:  нервная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анорексия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, синдром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мальабсорбции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, печени, воспалительные кишечника, первичный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гиперпаратиреоидизм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, период после трансплантации, почечная недостаточность, гипертиреоз, длительная иммобилизация, синдром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Кушинга</a:t>
            </a:r>
            <a:endParaRPr lang="ru-RU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spcBef>
                <a:spcPts val="600"/>
              </a:spcBef>
              <a:buSzPct val="200000"/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 Предшествующие переломы, особенно бедра, позвоночника и запястья</a:t>
            </a:r>
          </a:p>
          <a:p>
            <a:pPr>
              <a:spcBef>
                <a:spcPts val="600"/>
              </a:spcBef>
              <a:buSzPct val="200000"/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 Потеря веса, грудной кифоз</a:t>
            </a:r>
          </a:p>
          <a:p>
            <a:pPr>
              <a:defRPr/>
            </a:pPr>
            <a:endParaRPr lang="ru-RU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1489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9813" y="571500"/>
            <a:ext cx="8001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defRPr/>
            </a:pPr>
            <a:r>
              <a:rPr lang="ru-RU" sz="2400" dirty="0">
                <a:solidFill>
                  <a:srgbClr val="FF0000"/>
                </a:solidFill>
                <a:latin typeface="Arial" charset="0"/>
              </a:rPr>
              <a:t>Определение минеральной плотности кости (BMD)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является общепринятым стандартом для диагностирования ОП. </a:t>
            </a:r>
          </a:p>
          <a:p>
            <a:pPr indent="457200"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BMD ниже, чем 2,5 стандартных отклонения от среднего значения для женщин, указывает на ОП.</a:t>
            </a:r>
          </a:p>
          <a:p>
            <a:pPr indent="457200">
              <a:defRPr/>
            </a:pPr>
            <a:endParaRPr lang="ru-RU" b="1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indent="457200">
              <a:defRPr/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Рентгенологические методы – </a:t>
            </a:r>
          </a:p>
          <a:p>
            <a:pPr indent="457200"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можно обнаружить наличие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остеопении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только при потере более 30% костной массы</a:t>
            </a:r>
          </a:p>
          <a:p>
            <a:pPr indent="457200">
              <a:defRPr/>
            </a:pPr>
            <a:r>
              <a:rPr lang="ru-RU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</a:p>
          <a:p>
            <a:pPr indent="457200">
              <a:defRPr/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Денситометрия –</a:t>
            </a:r>
            <a:r>
              <a:rPr lang="ru-RU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</a:p>
          <a:p>
            <a:pPr indent="457200"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количественное определение показателей костной плотности в граммах на 1 см</a:t>
            </a:r>
            <a:r>
              <a:rPr lang="ru-RU" baseline="30000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2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площади </a:t>
            </a:r>
          </a:p>
          <a:p>
            <a:pPr indent="457200"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но она не подходит для немедленной оценки адекватности лечения, т.к. улавливает изменения в плотности костной ткани только через год и более.</a:t>
            </a:r>
          </a:p>
          <a:p>
            <a:pPr indent="457200">
              <a:defRPr/>
            </a:pPr>
            <a:endParaRPr lang="ru-RU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pic>
        <p:nvPicPr>
          <p:cNvPr id="30723" name="Picture 2" descr="http://www.fo-ra.ru/item_images/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000626"/>
            <a:ext cx="2590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0728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314" y="428625"/>
            <a:ext cx="8747125" cy="53553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Костная </a:t>
            </a:r>
            <a:r>
              <a:rPr lang="ru-RU" b="1" dirty="0" err="1">
                <a:solidFill>
                  <a:srgbClr val="FFFF00"/>
                </a:solidFill>
                <a:latin typeface="Arial" charset="0"/>
              </a:rPr>
              <a:t>ультрасонометрия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(КУС) </a:t>
            </a:r>
          </a:p>
          <a:p>
            <a:pPr>
              <a:defRPr/>
            </a:pPr>
            <a:r>
              <a:rPr lang="ru-RU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– определяет скорость прохождения звука через кость и едини-</a:t>
            </a:r>
          </a:p>
          <a:p>
            <a:pPr>
              <a:defRPr/>
            </a:pPr>
            <a:r>
              <a:rPr lang="ru-RU" dirty="0" err="1">
                <a:solidFill>
                  <a:schemeClr val="tx2"/>
                </a:solidFill>
                <a:latin typeface="Arial" charset="0"/>
              </a:rPr>
              <a:t>цу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 механической реакции кости. Это </a:t>
            </a:r>
            <a:r>
              <a:rPr lang="ru-RU" dirty="0" err="1">
                <a:solidFill>
                  <a:schemeClr val="tx2"/>
                </a:solidFill>
                <a:latin typeface="Arial" charset="0"/>
              </a:rPr>
              <a:t>скрининговые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 исследования</a:t>
            </a:r>
          </a:p>
          <a:p>
            <a:pPr>
              <a:defRPr/>
            </a:pP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Рутинные клинические лабораторные показатели </a:t>
            </a:r>
          </a:p>
          <a:p>
            <a:pPr>
              <a:defRPr/>
            </a:pPr>
            <a:r>
              <a:rPr lang="ru-RU" b="1" dirty="0">
                <a:solidFill>
                  <a:schemeClr val="tx2"/>
                </a:solidFill>
                <a:latin typeface="Arial" charset="0"/>
              </a:rPr>
              <a:t>- чаще всего остаются в норме при всех формах ОП.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Наибольшее значение в дифференциальной диагностике имеет 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оценка паратиреоидного гормона (ПТГ), половых </a:t>
            </a:r>
            <a:r>
              <a:rPr lang="ru-RU" dirty="0" err="1">
                <a:solidFill>
                  <a:schemeClr val="tx2"/>
                </a:solidFill>
                <a:latin typeface="Arial" charset="0"/>
              </a:rPr>
              <a:t>стероидных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 и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гонадотропных гормонов, витамина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D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>
              <a:defRPr/>
            </a:pP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Т.о. динамическое определение 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биохимических маркеров костного </a:t>
            </a:r>
          </a:p>
          <a:p>
            <a:pPr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обмена уже через 3-6 мес. После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начала лечения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антирезорбти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-</a:t>
            </a:r>
          </a:p>
          <a:p>
            <a:pPr>
              <a:defRPr/>
            </a:pP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вными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препаратами может иметь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очень большое значение для 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оценки эффективности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проводимой терапии.</a:t>
            </a:r>
          </a:p>
          <a:p>
            <a:pPr>
              <a:defRPr/>
            </a:pP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1747" name="Picture 2" descr="http://xnet.rrc.mb.ca/davidb/j021605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9" y="3790951"/>
            <a:ext cx="442912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11838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4063" y="571501"/>
            <a:ext cx="7929562" cy="44319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Arial" charset="0"/>
              </a:rPr>
              <a:t>Биохимические маркеры метаболизма костной ткани</a:t>
            </a:r>
          </a:p>
          <a:p>
            <a:pPr>
              <a:defRPr/>
            </a:pPr>
            <a:endParaRPr lang="ru-RU" b="1" dirty="0">
              <a:solidFill>
                <a:schemeClr val="tx2"/>
              </a:solidFill>
              <a:latin typeface="Arial" charset="0"/>
            </a:endParaRPr>
          </a:p>
          <a:p>
            <a:pPr indent="457200">
              <a:spcBef>
                <a:spcPts val="1200"/>
              </a:spcBef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Масса кости зависит от баланса между резорбцией и образованием кости в данный период времени в зависимости от количества активированных участков </a:t>
            </a:r>
            <a:r>
              <a:rPr lang="ru-RU" dirty="0" err="1">
                <a:solidFill>
                  <a:schemeClr val="tx2"/>
                </a:solidFill>
                <a:latin typeface="Arial" charset="0"/>
              </a:rPr>
              <a:t>ремоделирования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. </a:t>
            </a:r>
          </a:p>
          <a:p>
            <a:pPr indent="457200">
              <a:spcBef>
                <a:spcPts val="1200"/>
              </a:spcBef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В норме количество новообразованной костной ткани эквивалентно количеству разрушенной.</a:t>
            </a:r>
          </a:p>
          <a:p>
            <a:pPr indent="457200">
              <a:spcBef>
                <a:spcPts val="1200"/>
              </a:spcBef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По оценкам, </a:t>
            </a:r>
            <a:r>
              <a:rPr lang="ru-RU" dirty="0" err="1">
                <a:solidFill>
                  <a:schemeClr val="tx2"/>
                </a:solidFill>
                <a:latin typeface="Arial" charset="0"/>
              </a:rPr>
              <a:t>ремоделированию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 подвергается от 2 до 10% костной массы в год. </a:t>
            </a:r>
          </a:p>
          <a:p>
            <a:pPr indent="457200">
              <a:defRPr/>
            </a:pPr>
            <a:endParaRPr lang="en-US" dirty="0">
              <a:solidFill>
                <a:schemeClr val="tx2"/>
              </a:solidFill>
              <a:latin typeface="Arial" charset="0"/>
            </a:endParaRPr>
          </a:p>
          <a:p>
            <a:pPr indent="457200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При ускорении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Arial" charset="0"/>
              </a:rPr>
              <a:t>ремоделирования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 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  <a:p>
            <a:pPr indent="457200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характерно, что степень усиления 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  <a:p>
            <a:pPr indent="457200">
              <a:defRPr/>
            </a:pPr>
            <a:r>
              <a:rPr lang="ru-RU" dirty="0">
                <a:solidFill>
                  <a:srgbClr val="FFC000"/>
                </a:solidFill>
                <a:latin typeface="Arial" charset="0"/>
              </a:rPr>
              <a:t>формирования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 всегда </a:t>
            </a:r>
            <a:r>
              <a:rPr lang="ru-RU" dirty="0">
                <a:solidFill>
                  <a:srgbClr val="FFC000"/>
                </a:solidFill>
                <a:latin typeface="Arial" charset="0"/>
              </a:rPr>
              <a:t>меньше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, 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  <a:p>
            <a:pPr indent="457200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чем степень усиления </a:t>
            </a:r>
            <a:r>
              <a:rPr lang="ru-RU" dirty="0">
                <a:solidFill>
                  <a:srgbClr val="FFC000"/>
                </a:solidFill>
                <a:latin typeface="Arial" charset="0"/>
              </a:rPr>
              <a:t>резорбции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  <p:pic>
        <p:nvPicPr>
          <p:cNvPr id="32771" name="Picture 2" descr="http://www.goagetaway.com/uploads/2012/07/06/lechenie-osteoporoz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6" y="4286250"/>
            <a:ext cx="38068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8638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2625" y="714375"/>
            <a:ext cx="8072438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Определение биохимических маркеров метаболизма костной ткани позволяет: </a:t>
            </a:r>
          </a:p>
          <a:p>
            <a:pPr>
              <a:defRPr/>
            </a:pPr>
            <a:endParaRPr lang="ru-RU" b="1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оценить состояние кости, </a:t>
            </a:r>
          </a:p>
          <a:p>
            <a:pPr>
              <a:buFont typeface="Wingdings" pitchFamily="2" charset="2"/>
              <a:buChar char="Ø"/>
              <a:defRPr/>
            </a:pPr>
            <a:endParaRPr lang="ru-RU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установить скорость обменных процессов в костной ткани и темпы спонтанной потери костной массы, </a:t>
            </a:r>
          </a:p>
          <a:p>
            <a:pPr>
              <a:buFont typeface="Wingdings" pitchFamily="2" charset="2"/>
              <a:buChar char="Ø"/>
              <a:defRPr/>
            </a:pPr>
            <a:endParaRPr lang="ru-RU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проводить мониторинг лечения ОП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антирезорбционными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препаратами, </a:t>
            </a:r>
          </a:p>
          <a:p>
            <a:pPr>
              <a:buFont typeface="Wingdings" pitchFamily="2" charset="2"/>
              <a:buChar char="Ø"/>
              <a:defRPr/>
            </a:pPr>
            <a:endParaRPr lang="ru-RU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прогнозировать риск переломов при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постменопаузальном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ОП.</a:t>
            </a:r>
          </a:p>
          <a:p>
            <a:pPr>
              <a:defRPr/>
            </a:pPr>
            <a:endParaRPr lang="ru-RU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1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" y="144174"/>
            <a:ext cx="9193877" cy="656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2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314" y="571500"/>
            <a:ext cx="8358187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  <a:latin typeface="Arial" charset="0"/>
              </a:rPr>
              <a:t>биохимические маркеры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Arial" charset="0"/>
              </a:rPr>
              <a:t>Образование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Сыворотка:</a:t>
            </a:r>
          </a:p>
          <a:p>
            <a:pPr>
              <a:defRPr/>
            </a:pP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остеокальцин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, </a:t>
            </a:r>
          </a:p>
          <a:p>
            <a:pPr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общая и специфическая костная щелочная фосфатаза, </a:t>
            </a:r>
          </a:p>
          <a:p>
            <a:pPr>
              <a:defRPr/>
            </a:pP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ка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p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бокси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- и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аминоте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p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минальные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п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p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опептиды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п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p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околлагена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I 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типа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Arial" charset="0"/>
              </a:rPr>
              <a:t>Резорбция</a:t>
            </a:r>
            <a:r>
              <a:rPr lang="ru-RU" b="1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Плазма:</a:t>
            </a:r>
          </a:p>
          <a:p>
            <a:pPr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устойчивая к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тартрату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кислая фосфатаза, </a:t>
            </a:r>
          </a:p>
          <a:p>
            <a:pPr>
              <a:defRPr/>
            </a:pP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пиридинолин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и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дезоксипиридинолин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, </a:t>
            </a:r>
          </a:p>
          <a:p>
            <a:pPr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продукты деградации коллагена I типа 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– N- 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и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С-телопептиды</a:t>
            </a:r>
            <a:endParaRPr lang="ru-RU" dirty="0">
              <a:solidFill>
                <a:schemeClr val="bg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latin typeface="Arial" charset="0"/>
              </a:rPr>
              <a:t>Моча:</a:t>
            </a:r>
            <a:r>
              <a:rPr lang="ru-RU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пиридинолин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и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дезоксипиридинолин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, </a:t>
            </a:r>
          </a:p>
          <a:p>
            <a:pPr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продукты деградации коллагена I типа – N- и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С-телопептиды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, </a:t>
            </a:r>
          </a:p>
          <a:p>
            <a:pPr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кальций и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гидроксипролин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натощак, </a:t>
            </a:r>
          </a:p>
          <a:p>
            <a:pPr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гликозиды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гидроксилизина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; </a:t>
            </a:r>
          </a:p>
          <a:p>
            <a:pPr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спиралевидные участки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α-цепи 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коллагена I типа</a:t>
            </a:r>
          </a:p>
        </p:txBody>
      </p:sp>
    </p:spTree>
    <p:extLst>
      <p:ext uri="{BB962C8B-B14F-4D97-AF65-F5344CB8AC3E}">
        <p14:creationId xmlns:p14="http://schemas.microsoft.com/office/powerpoint/2010/main" val="2483989760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164</TotalTime>
  <Words>1895</Words>
  <Application>Microsoft Office PowerPoint</Application>
  <PresentationFormat>Широкоэкранный</PresentationFormat>
  <Paragraphs>265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Century Gothic</vt:lpstr>
      <vt:lpstr>Wingdings</vt:lpstr>
      <vt:lpstr>Wingdings 2</vt:lpstr>
      <vt:lpstr>Wingdings 3</vt:lpstr>
      <vt:lpstr>Ион</vt:lpstr>
      <vt:lpstr>Биохимические  маркеры развития и метаболизма костной ткани</vt:lpstr>
      <vt:lpstr>       Диагностика         остеопороза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Маркеры формирования кости Биохимические маркеры формирования кости являются продуктами остеобластов. Они измеряются в сыворотке крови.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Биохимические маркеры метаболизма костной ткани</dc:title>
  <dc:creator>4группа</dc:creator>
  <cp:lastModifiedBy>4группа</cp:lastModifiedBy>
  <cp:revision>4</cp:revision>
  <dcterms:created xsi:type="dcterms:W3CDTF">2025-04-17T10:02:22Z</dcterms:created>
  <dcterms:modified xsi:type="dcterms:W3CDTF">2025-04-17T12:50:46Z</dcterms:modified>
</cp:coreProperties>
</file>