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77" r:id="rId8"/>
    <p:sldId id="257" r:id="rId9"/>
    <p:sldId id="283" r:id="rId10"/>
    <p:sldId id="258" r:id="rId11"/>
    <p:sldId id="291" r:id="rId12"/>
    <p:sldId id="259" r:id="rId13"/>
    <p:sldId id="284" r:id="rId14"/>
    <p:sldId id="260" r:id="rId15"/>
    <p:sldId id="261" r:id="rId16"/>
    <p:sldId id="264" r:id="rId17"/>
    <p:sldId id="269" r:id="rId18"/>
    <p:sldId id="265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7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1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1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62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79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91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26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97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25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74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5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B662-8447-45E1-A282-C0E7C84CC10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CA46-30EB-4548-95FD-3A93439D9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22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СОЦИАЛЬНОЙ РАБОТЫ В МАЛОЙ СОЦИАЛЬНОЙ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5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221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96" y="0"/>
            <a:ext cx="11316085" cy="68580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употребляется в двух значениях. Первое значение, традиционное, связывают с практической деятельностью социального работника, призванного, уменьшая страдания клиента, улучшать степень индивидуального и социального функционирования через управляемое взаимодействие группы. Второе значение используется в подходах к классификации социальной групповой работы, оно определяет вид социальной групповой работы, основанной на групповой динамике и терапевтическом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на клиента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28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6260"/>
            <a:ext cx="10515600" cy="58207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употребляется применительно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группами, требующей определенные профессиональные знания и квалификацию, где социальная групповая работа понимается как особая форма индивидуальной работы. В этом контексте для социальной работы данного уровня характерно: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проблемно ориентированные подходы, где специфика проблем клиентов вызывает к жизни определенные техники групповой работы;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ориентация групповой работы на работу со случаем через установление субъект - субъектных отношений с группой, где социальному работнику определена роль посредника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ориентация на техники и методы групповой работы, принятые в смежных дисциплинарных областях, ориентированных на работу с патологиями;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-присвоение и переосмысление в теоретических и практических подходах понятийного аппарата, методов и принципов из практики работы психотерапевтов и практических психологов;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индивидуальных подходов,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принципов и ценностей в работе с различными случаями.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224" y="137826"/>
            <a:ext cx="11176219" cy="268850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групповая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метод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интерперсональной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развития в профессиональной социальной работе в малых группах, где используется групповой контекст для достижения индивидуальных и групповых целей. Социальная групповая работа, как и социальная работа со случаем включает различные подходы поведенческого обмена, индивидуального развития,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интерперсональных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умений, групповых ориентированных проблем, социальных акций. На практике социальная групповая работа представлена достаточно широко от группового консультирования до терапевтических подходов.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21" y="3074715"/>
            <a:ext cx="4798476" cy="32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11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Для групповой социальной работы характерно: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- </a:t>
            </a:r>
            <a:r>
              <a:rPr lang="ru-RU" dirty="0"/>
              <a:t>проблемно-ориентированные подходы, где специфика проблем клиентов вызывает к жизни определенные техники групповой работы;</a:t>
            </a:r>
          </a:p>
          <a:p>
            <a:pPr algn="just"/>
            <a:r>
              <a:rPr lang="ru-RU" dirty="0"/>
              <a:t>- ориентация групповой работы на работу со случаем через установление субъект-субъектных отношений с группой, где социальному работнику определена роль посредника и </a:t>
            </a:r>
            <a:r>
              <a:rPr lang="ru-RU" dirty="0" err="1"/>
              <a:t>фасилитатора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- ориентация на техники и методы групповой работы, принятые в смежных дисциплинарных областях, ориентированных на работу с патологиями;</a:t>
            </a:r>
          </a:p>
          <a:p>
            <a:pPr algn="just"/>
            <a:r>
              <a:rPr lang="ru-RU" dirty="0"/>
              <a:t>- присвоение и переосмысление в теоретических и практических подходах понятийного аппарата, методов и принципов из практики работы психотерапевтов и практических психологов;</a:t>
            </a:r>
          </a:p>
          <a:p>
            <a:pPr algn="just"/>
            <a:r>
              <a:rPr lang="ru-RU" dirty="0"/>
              <a:t>- создание индивидуальных подходов, </a:t>
            </a:r>
            <a:r>
              <a:rPr lang="ru-RU" dirty="0" err="1"/>
              <a:t>деятельностных</a:t>
            </a:r>
            <a:r>
              <a:rPr lang="ru-RU" dirty="0"/>
              <a:t> принципов и ценностей в работе с различными случаями.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880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625" y="1981200"/>
            <a:ext cx="8596668" cy="1320800"/>
          </a:xfrm>
        </p:spPr>
        <p:txBody>
          <a:bodyPr>
            <a:noAutofit/>
          </a:bodyPr>
          <a:lstStyle/>
          <a:p>
            <a:r>
              <a:rPr lang="ru-RU" sz="6000" b="1" dirty="0"/>
              <a:t>Цели и методы социальной работы с группой</a:t>
            </a:r>
            <a:br>
              <a:rPr lang="ru-RU" sz="6000" b="1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84371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16" y="0"/>
            <a:ext cx="10920900" cy="5783283"/>
          </a:xfrm>
        </p:spPr>
        <p:txBody>
          <a:bodyPr>
            <a:normAutofit/>
          </a:bodyPr>
          <a:lstStyle/>
          <a:p>
            <a:r>
              <a:rPr lang="ru-RU" dirty="0"/>
              <a:t>Цель метода групповой работы - оказание помощи клиенту через передачу группового опыта для развития его физических и духовных сил, формирования социального поведения. Реализация этой цели может быть достигнута за счет либо организации групповой деятельности и социальной активности членов группы в достижении общезначимых целей, либо расширения сферы индивидуального опыта и самосознания в интенсивном общении, либо включения группы в продуктивную творческую деятельность.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подходу Г. Конопки, социальная групповая работа является практическим методом социальной работы, который помогает личностям расширять их социальное функционирование и через целенаправленный опыт группы, более эффективно справляться с их индивидуальными, групповыми или проблемами в </a:t>
            </a:r>
            <a:r>
              <a:rPr lang="ru-RU" dirty="0" smtClean="0"/>
              <a:t>микросоциуме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4952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3" y="0"/>
            <a:ext cx="11231637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работы с группой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делается на проблемы, связанные с социальным функционированием. Термин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употребляется применительно к деятельности с группами. Для социальной работы данного уровня характерно: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проблемно-ориентированные подходы, где специфика проблем клиентов определяет технику групповой работы;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ориентация групповой работы на работу со случаем через установление субъект-субъектных отношений с группой, где социальный работник выполняет роль посредника;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ориентация на методы групповой работы, применяемые в смежных областях, ориентированных на работу с патологиями;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переосмысление понятийного аппарата методов из практики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психотерапевтов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психологов;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индивидуальные подходы в работе с различными случаями.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Социальная групповая работа включает различные подходы поведенческого обмена, индивидуального развития. Социальная групповая работа включает различные виды деятельности: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развитие группы и отдельного его представителя;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развитие взаимной помощи и поддержки среди членов группы;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использование группового процесса для жизнедеятельности группы;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развитие автономности в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29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843" y="1842654"/>
            <a:ext cx="8596668" cy="3560618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социальной групповой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843" y="0"/>
            <a:ext cx="10722978" cy="54725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В социальной групповой работе используют развивающие, реабилитационные подходы, социальные </a:t>
            </a:r>
            <a:r>
              <a:rPr lang="ru-RU" dirty="0" smtClean="0">
                <a:cs typeface="Times New Roman" panose="02020603050405020304" pitchFamily="18" charset="0"/>
              </a:rPr>
              <a:t>тренинги.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Систематизация </a:t>
            </a:r>
            <a:r>
              <a:rPr lang="ru-RU" dirty="0">
                <a:cs typeface="Times New Roman" panose="02020603050405020304" pitchFamily="18" charset="0"/>
              </a:rPr>
              <a:t>групповой работы реальных направлений представлена следующей классификацией</a:t>
            </a:r>
            <a:r>
              <a:rPr lang="ru-RU" dirty="0" smtClean="0">
                <a:cs typeface="Times New Roman" panose="02020603050405020304" pitchFamily="18" charset="0"/>
              </a:rPr>
              <a:t>:</a:t>
            </a:r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1</a:t>
            </a:r>
            <a:r>
              <a:rPr lang="ru-RU" dirty="0">
                <a:cs typeface="Times New Roman" panose="02020603050405020304" pitchFamily="18" charset="0"/>
              </a:rPr>
              <a:t>. Группа досуга.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2. Образовательные группы: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cs typeface="Times New Roman" panose="02020603050405020304" pitchFamily="18" charset="0"/>
              </a:rPr>
              <a:t>   </a:t>
            </a:r>
            <a:r>
              <a:rPr lang="ru-RU" dirty="0">
                <a:cs typeface="Times New Roman" panose="02020603050405020304" pitchFamily="18" charset="0"/>
              </a:rPr>
              <a:t>· группы семейного образования;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       · группы профессиональной ориентации;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       · группа свободного выбора.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3. Социальные группы, нацеленные: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       · на сохранение адаптивных моделей;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        · на изменение адаптивных моделей.</a:t>
            </a:r>
          </a:p>
          <a:p>
            <a:pPr marL="0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  </a:t>
            </a:r>
            <a:r>
              <a:rPr lang="ru-RU" dirty="0">
                <a:cs typeface="Times New Roman" panose="02020603050405020304" pitchFamily="18" charset="0"/>
              </a:rPr>
              <a:t>4. Терапевтические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006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837" y="2161310"/>
            <a:ext cx="8899929" cy="53624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Многие исследователи к основным целям социальной групповой работы относят:</a:t>
            </a:r>
          </a:p>
          <a:p>
            <a:pPr marL="0" indent="0">
              <a:buNone/>
            </a:pPr>
            <a:r>
              <a:rPr lang="ru-RU" dirty="0"/>
              <a:t>· посреднический обмен между клиентами;</a:t>
            </a:r>
          </a:p>
          <a:p>
            <a:pPr marL="0" indent="0">
              <a:buNone/>
            </a:pPr>
            <a:r>
              <a:rPr lang="ru-RU" dirty="0"/>
              <a:t>· общение;</a:t>
            </a:r>
          </a:p>
          <a:p>
            <a:pPr marL="0" indent="0">
              <a:buNone/>
            </a:pPr>
            <a:r>
              <a:rPr lang="ru-RU" dirty="0"/>
              <a:t>· </a:t>
            </a:r>
            <a:r>
              <a:rPr lang="ru-RU" dirty="0" err="1"/>
              <a:t>самосоознание</a:t>
            </a:r>
            <a:r>
              <a:rPr lang="ru-RU" dirty="0"/>
              <a:t> существующих проблем;</a:t>
            </a:r>
          </a:p>
          <a:p>
            <a:pPr marL="0" indent="0">
              <a:buNone/>
            </a:pPr>
            <a:r>
              <a:rPr lang="ru-RU" dirty="0"/>
              <a:t>· реалистичное оценивание своих проблем;</a:t>
            </a:r>
          </a:p>
          <a:p>
            <a:pPr marL="0" indent="0">
              <a:buNone/>
            </a:pPr>
            <a:r>
              <a:rPr lang="ru-RU" dirty="0"/>
              <a:t>· принятие социальных норм и ценностей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284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группа 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это совокупность индивидов, взаимодействующих определенным образом на основе разделяемых ожиданий каждого члена группы по отношению к другим. </a:t>
            </a:r>
          </a:p>
          <a:p>
            <a:pPr marL="0" indent="0">
              <a:buNone/>
            </a:pPr>
            <a:r>
              <a:rPr lang="ru-RU" dirty="0" smtClean="0"/>
              <a:t>Есть два существенных условия, необходимых для того, чтобы совокупность считалась группой: </a:t>
            </a:r>
          </a:p>
          <a:p>
            <a:r>
              <a:rPr lang="ru-RU" dirty="0" smtClean="0"/>
              <a:t>1) наличие взаимодействий между членами, </a:t>
            </a:r>
          </a:p>
          <a:p>
            <a:r>
              <a:rPr lang="ru-RU" dirty="0" smtClean="0"/>
              <a:t>2) появление разделяемых ожиданий каждого члена группы относительно других ее членов.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Не являются социальной группой пассажиры самолета и люди, стоящие в очереди в магазине.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73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879" y="2036618"/>
            <a:ext cx="8596668" cy="13208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развития групповой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81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53" y="137826"/>
            <a:ext cx="8596668" cy="55979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По предложению Г. </a:t>
            </a:r>
            <a:r>
              <a:rPr lang="ru-RU" sz="2800" dirty="0" smtClean="0">
                <a:cs typeface="Times New Roman" panose="02020603050405020304" pitchFamily="18" charset="0"/>
              </a:rPr>
              <a:t>Конопки</a:t>
            </a:r>
            <a:r>
              <a:rPr lang="ru-RU" sz="2800" dirty="0">
                <a:cs typeface="Times New Roman" panose="02020603050405020304" pitchFamily="18" charset="0"/>
              </a:rPr>
              <a:t>, процесс помощи в групповой интервенции осуществляется через следующие фазы: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1-й этап - профессиональное взаимодействие между профессиональным социальным работником и членами группы;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2-й этап - осуществление взаимодействия между всеми членами группы;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3-й этап - установление вербальной коммуникации между членами группы;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4-й этап - установление невербальной коммуникации между членами группы;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5-й этап - создание членами группы необходимой терапевтической среды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92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623" y="0"/>
            <a:ext cx="11656677" cy="6687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Основные стадии группового развития современные исследователи (Майер, </a:t>
            </a:r>
            <a:r>
              <a:rPr lang="ru-RU" dirty="0" err="1">
                <a:cs typeface="Times New Roman" panose="02020603050405020304" pitchFamily="18" charset="0"/>
              </a:rPr>
              <a:t>Трекер</a:t>
            </a:r>
            <a:r>
              <a:rPr lang="ru-RU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Сарри</a:t>
            </a:r>
            <a:r>
              <a:rPr lang="ru-RU" dirty="0">
                <a:cs typeface="Times New Roman" panose="02020603050405020304" pitchFamily="18" charset="0"/>
              </a:rPr>
              <a:t> и </a:t>
            </a:r>
            <a:r>
              <a:rPr lang="ru-RU" dirty="0" err="1">
                <a:cs typeface="Times New Roman" panose="02020603050405020304" pitchFamily="18" charset="0"/>
              </a:rPr>
              <a:t>Галински</a:t>
            </a:r>
            <a:r>
              <a:rPr lang="ru-RU" dirty="0">
                <a:cs typeface="Times New Roman" panose="02020603050405020304" pitchFamily="18" charset="0"/>
              </a:rPr>
              <a:t>) представляют следующей схемой:</a:t>
            </a:r>
          </a:p>
          <a:p>
            <a:r>
              <a:rPr lang="ru-RU" dirty="0">
                <a:cs typeface="Times New Roman" panose="02020603050405020304" pitchFamily="18" charset="0"/>
              </a:rPr>
              <a:t>1. Стадия ориентации - каждый клиент осознает себя в качестве члена группы: происходит выбор ролей, ориентации в складывающейся ситуации, формируется «</a:t>
            </a:r>
            <a:r>
              <a:rPr lang="ru-RU" dirty="0" err="1">
                <a:cs typeface="Times New Roman" panose="02020603050405020304" pitchFamily="18" charset="0"/>
              </a:rPr>
              <a:t>псевдосплоченность</a:t>
            </a:r>
            <a:r>
              <a:rPr lang="ru-RU" dirty="0">
                <a:cs typeface="Times New Roman" panose="02020603050405020304" pitchFamily="18" charset="0"/>
              </a:rPr>
              <a:t>».</a:t>
            </a:r>
          </a:p>
          <a:p>
            <a:r>
              <a:rPr lang="ru-RU" dirty="0">
                <a:cs typeface="Times New Roman" panose="02020603050405020304" pitchFamily="18" charset="0"/>
              </a:rPr>
              <a:t>2. Стадия власти - оформляются роли в группе: идет борьба за лидерство, может возникать агрессия в отношении отдельных членов группы; оформляются нормы и ценности при непосредственном участии группы.</a:t>
            </a:r>
          </a:p>
          <a:p>
            <a:r>
              <a:rPr lang="ru-RU" dirty="0">
                <a:cs typeface="Times New Roman" panose="02020603050405020304" pitchFamily="18" charset="0"/>
              </a:rPr>
              <a:t>3. Стадия переговоров - оформляется групповая позитивная сплоченность, вырабатываются цели и задачи группы.</a:t>
            </a:r>
          </a:p>
          <a:p>
            <a:r>
              <a:rPr lang="ru-RU" dirty="0">
                <a:cs typeface="Times New Roman" panose="02020603050405020304" pitchFamily="18" charset="0"/>
              </a:rPr>
              <a:t>4. Функциональная стадия - группа активно работает, для неё характерны - искренность и спонтанность.</a:t>
            </a:r>
          </a:p>
          <a:p>
            <a:r>
              <a:rPr lang="ru-RU" dirty="0">
                <a:cs typeface="Times New Roman" panose="02020603050405020304" pitchFamily="18" charset="0"/>
              </a:rPr>
              <a:t>5. Стадия распада группы - члены группы приходят к осмыслению и решению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73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207" y="1704110"/>
            <a:ext cx="9422630" cy="4322618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социальной групповой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254557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850582" cy="6858000"/>
          </a:xfrm>
        </p:spPr>
        <p:txBody>
          <a:bodyPr>
            <a:no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1. </a:t>
            </a:r>
            <a:r>
              <a:rPr lang="ru-RU" sz="20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cs typeface="Times New Roman" panose="02020603050405020304" pitchFamily="18" charset="0"/>
              </a:rPr>
              <a:t>Группы восстановления </a:t>
            </a:r>
            <a:r>
              <a:rPr lang="ru-RU" sz="2000" dirty="0">
                <a:cs typeface="Times New Roman" panose="02020603050405020304" pitchFamily="18" charset="0"/>
              </a:rPr>
              <a:t>- организуются в микросоциуме (</a:t>
            </a:r>
            <a:r>
              <a:rPr lang="ru-RU" sz="2000" dirty="0" err="1">
                <a:cs typeface="Times New Roman" panose="02020603050405020304" pitchFamily="18" charset="0"/>
              </a:rPr>
              <a:t>коммъюните</a:t>
            </a:r>
            <a:r>
              <a:rPr lang="ru-RU" sz="2000" dirty="0">
                <a:cs typeface="Times New Roman" panose="02020603050405020304" pitchFamily="18" charset="0"/>
              </a:rPr>
              <a:t>) в местах проживания клиентов. </a:t>
            </a:r>
            <a:r>
              <a:rPr lang="ru-RU" sz="2000" dirty="0" err="1">
                <a:cs typeface="Times New Roman" panose="02020603050405020304" pitchFamily="18" charset="0"/>
              </a:rPr>
              <a:t>Коммъюните</a:t>
            </a:r>
            <a:r>
              <a:rPr lang="ru-RU" sz="2000" dirty="0">
                <a:cs typeface="Times New Roman" panose="02020603050405020304" pitchFamily="18" charset="0"/>
              </a:rPr>
              <a:t> - индивиды, объединенные общими ценностями, интересами, имеющие общие взгляды и проживающие в одинаковых социальных и экономических условиях на одной территории. Основная цель - совместное рациональное проведение свободного времени. Основная цель - приобщение членов группы к участию в различных играх, совместном обсуждении информации по вопросам политики, экономики, культуры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dirty="0">
                <a:cs typeface="Times New Roman" panose="02020603050405020304" pitchFamily="18" charset="0"/>
              </a:rPr>
              <a:t>2.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cs typeface="Times New Roman" panose="02020603050405020304" pitchFamily="18" charset="0"/>
              </a:rPr>
              <a:t>Пути восстановления умений </a:t>
            </a:r>
            <a:r>
              <a:rPr lang="ru-RU" sz="2000" dirty="0">
                <a:cs typeface="Times New Roman" panose="02020603050405020304" pitchFamily="18" charset="0"/>
              </a:rPr>
              <a:t>- помочь клиенту восстановить утраченные умения или приобрести новые. Это занятие спортом или различными видами прикладного искусства (гончарное дело, керамика и т.д</a:t>
            </a:r>
            <a:r>
              <a:rPr lang="ru-RU" sz="2000" dirty="0" smtClean="0">
                <a:cs typeface="Times New Roman" panose="02020603050405020304" pitchFamily="18" charset="0"/>
              </a:rPr>
              <a:t>.).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3. </a:t>
            </a:r>
            <a:r>
              <a:rPr lang="ru-RU" sz="20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cs typeface="Times New Roman" panose="02020603050405020304" pitchFamily="18" charset="0"/>
              </a:rPr>
              <a:t>Образовательные группы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- работа строится на основе социальных запросов клиентов к какой-то проблеме. Такими запросами могут быть: правильная организация семейного бюджета, воспитание детей, вопросы внутренней и внешней политики и т.д</a:t>
            </a:r>
            <a:r>
              <a:rPr lang="ru-RU" sz="20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4.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cs typeface="Times New Roman" panose="02020603050405020304" pitchFamily="18" charset="0"/>
              </a:rPr>
              <a:t>Посредничество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- процесс помощи включает: настрой, приготовление социального работника к встрече с клиентом в группе. Социальный работник выступает в роли посредника и вдохновителя, помогает клиенту добиться желаемого.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363914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9171709" cy="454429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5. </a:t>
            </a:r>
            <a:r>
              <a:rPr lang="ru-RU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Группы </a:t>
            </a:r>
            <a:r>
              <a:rPr lang="ru-RU" b="1" u="sng" dirty="0" smtClean="0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самопомощи </a:t>
            </a:r>
            <a:r>
              <a:rPr lang="ru-RU" dirty="0" smtClean="0"/>
              <a:t>- взаимная поддержка членов группы.</a:t>
            </a:r>
          </a:p>
          <a:p>
            <a:pPr marL="0" indent="0">
              <a:buNone/>
            </a:pPr>
            <a:r>
              <a:rPr lang="ru-RU" dirty="0"/>
              <a:t>Идеология групп самопомощи формируется на следующих основаниях:</a:t>
            </a:r>
          </a:p>
          <a:p>
            <a:pPr marL="0" indent="0">
              <a:buNone/>
            </a:pPr>
            <a:r>
              <a:rPr lang="ru-RU" dirty="0"/>
              <a:t>а) люди с общей проблемой лучше могут понять и помочь друг другу;</a:t>
            </a:r>
          </a:p>
          <a:p>
            <a:pPr marL="0" indent="0">
              <a:buNone/>
            </a:pPr>
            <a:r>
              <a:rPr lang="ru-RU" dirty="0"/>
              <a:t>б) группа - это эффективная среда, где оказывается помощь в самостоятельном решении проблем, вследствие чего происходит формирование чувства собственного достоинства;</a:t>
            </a:r>
          </a:p>
          <a:p>
            <a:pPr marL="0" indent="0">
              <a:buNone/>
            </a:pPr>
            <a:r>
              <a:rPr lang="ru-RU" dirty="0"/>
              <a:t>в) совместное решение проблем дает ощущение уверенности в своих силах;</a:t>
            </a:r>
          </a:p>
          <a:p>
            <a:pPr marL="0" indent="0">
              <a:buNone/>
            </a:pPr>
            <a:r>
              <a:rPr lang="ru-RU" dirty="0"/>
              <a:t>г) члены группы в процессе проигрывания вырабатывают необходимые роли;</a:t>
            </a:r>
          </a:p>
          <a:p>
            <a:pPr marL="0" indent="0">
              <a:buNone/>
            </a:pPr>
            <a:r>
              <a:rPr lang="ru-RU" dirty="0"/>
              <a:t>д) эмпатическое общение в группе способствует самопомощи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3777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0432473" cy="612370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Стратегии группы самопомощи:</a:t>
            </a:r>
          </a:p>
          <a:p>
            <a:pPr marL="0" indent="0">
              <a:buNone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а) обеспечение принятия групповой принадлежности;</a:t>
            </a:r>
          </a:p>
          <a:p>
            <a:pPr marL="0" indent="0">
              <a:buNone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б) обеспечение адекватного понимания всеми проблемы;</a:t>
            </a:r>
          </a:p>
          <a:p>
            <a:pPr marL="0" indent="0">
              <a:buNone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в) возможность для всех обсуждать проблемы, разделять чувства, решать поставленные задачи;</a:t>
            </a:r>
          </a:p>
          <a:p>
            <a:pPr marL="0" indent="0">
              <a:buNone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г) возможность брать ответственность в группе;</a:t>
            </a:r>
          </a:p>
          <a:p>
            <a:pPr marL="0" indent="0">
              <a:buNone/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д) расширять группы самопомощи на ближайшее окружение.</a:t>
            </a:r>
          </a:p>
          <a:p>
            <a:pPr marL="0" indent="0">
              <a:buNone/>
            </a:pPr>
            <a:endParaRPr lang="ru-RU" sz="24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качестве примеров можно привести группы анонимных алкоголиков (клиенты, страдающие алкогольной зависимостью), анонимных депрессантов (индивиды, страдающие депрессиями), анонимные семьи (родители, имеющие детей инвалидов).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88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596668" cy="3880773"/>
          </a:xfrm>
        </p:spPr>
        <p:txBody>
          <a:bodyPr/>
          <a:lstStyle/>
          <a:p>
            <a:r>
              <a:rPr lang="ru-RU" sz="2000" dirty="0">
                <a:cs typeface="Times New Roman" panose="02020603050405020304" pitchFamily="18" charset="0"/>
              </a:rPr>
              <a:t>6. </a:t>
            </a:r>
            <a:r>
              <a:rPr lang="ru-RU" sz="2000" b="1" u="sng" dirty="0">
                <a:uFill>
                  <a:solidFill>
                    <a:schemeClr val="accent4">
                      <a:lumMod val="75000"/>
                    </a:schemeClr>
                  </a:solidFill>
                </a:uFill>
                <a:cs typeface="Times New Roman" panose="02020603050405020304" pitchFamily="18" charset="0"/>
              </a:rPr>
              <a:t>Терапевтические группы </a:t>
            </a:r>
            <a:r>
              <a:rPr lang="ru-RU" sz="2000" dirty="0">
                <a:cs typeface="Times New Roman" panose="02020603050405020304" pitchFamily="18" charset="0"/>
              </a:rPr>
              <a:t>- развивать понимание индивидом окружающей среды.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Групповая терапия преследует следующие цели: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а) помогает развивать навыки межличностного общения;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б) помогает корректировать хронические болезни со здоровьем;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в) способствует самопознанию личности.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Руководитель (терапевт) фиксирует взаимодействие в группе, разъясняет модели помощи.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326" y="3366655"/>
            <a:ext cx="6715991" cy="30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708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861" y="193964"/>
            <a:ext cx="8596668" cy="6151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Работа психотерапевтов и социальных работников имеет общие черты:</a:t>
            </a:r>
          </a:p>
          <a:p>
            <a:r>
              <a:rPr lang="ru-RU" sz="2000" dirty="0"/>
              <a:t>1. Направление помощи - для психотерапевтической работы это лечебное средство, для социальной работы - это терапия в группе, терапия группы, терапия посредством группы или сочетание этих подходов.</a:t>
            </a:r>
          </a:p>
          <a:p>
            <a:r>
              <a:rPr lang="ru-RU" sz="2000" dirty="0"/>
              <a:t>2. Цель - для психотерапевтической работы преодоление фиксации на болезненном состоянии. В социальной работе - снятие барьеров социальной изоляции.</a:t>
            </a:r>
          </a:p>
          <a:p>
            <a:r>
              <a:rPr lang="ru-RU" sz="2000" dirty="0"/>
              <a:t>3. Роли в процессе групповой работы - центральной фигурой является терапевт, выступает в роли родителей.</a:t>
            </a:r>
          </a:p>
          <a:p>
            <a:r>
              <a:rPr lang="ru-RU" sz="2000" dirty="0"/>
              <a:t>4. Направление деятельности - конечная цель групповой деятельности - обучающая деятельность по приобретению социально необходимых навыков и умений.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667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7286" t="15993" r="20985"/>
          <a:stretch/>
        </p:blipFill>
        <p:spPr>
          <a:xfrm>
            <a:off x="757381" y="365125"/>
            <a:ext cx="9744364" cy="619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2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0243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8E5F42-C5DB-493E-89E1-26FF31E6B0A3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611814" y="0"/>
            <a:ext cx="552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1. Социальные группы: понятие и основные виды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041526" y="692151"/>
            <a:ext cx="81756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ru-RU" altLang="ru-RU" sz="2300"/>
          </a:p>
          <a:p>
            <a:pPr eaLnBrk="1" hangingPunct="1">
              <a:spcBef>
                <a:spcPct val="20000"/>
              </a:spcBef>
            </a:pPr>
            <a:r>
              <a:rPr lang="ru-RU" altLang="ru-RU" sz="2300" b="1"/>
              <a:t>Признаки социальной группы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непрерывная динамизация групповых процессов в латентной или явной форме;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наличие набора социальных норм, институированных ценностей;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 наличие ролевой структуры с достаточно выраженными функциональными нагрузками;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 межличностная коммуникация;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 членство;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 взаимозависимость;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 цель существования и мотивация; </a:t>
            </a:r>
          </a:p>
          <a:p>
            <a:pPr algn="just"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300"/>
              <a:t> взаимовлияние.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41821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688" t="13657" r="20747" b="4621"/>
          <a:stretch/>
        </p:blipFill>
        <p:spPr>
          <a:xfrm>
            <a:off x="554182" y="434109"/>
            <a:ext cx="10799618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3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807" t="10686" r="20986" b="7592"/>
          <a:stretch/>
        </p:blipFill>
        <p:spPr>
          <a:xfrm>
            <a:off x="683491" y="365125"/>
            <a:ext cx="10778836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245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7404" t="17903" r="19433"/>
          <a:stretch/>
        </p:blipFill>
        <p:spPr>
          <a:xfrm>
            <a:off x="674256" y="365124"/>
            <a:ext cx="1089890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37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7643" t="11536" r="20986" b="5893"/>
          <a:stretch/>
        </p:blipFill>
        <p:spPr>
          <a:xfrm>
            <a:off x="838200" y="365125"/>
            <a:ext cx="10633364" cy="6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966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927" t="10899" r="20866" b="7591"/>
          <a:stretch/>
        </p:blipFill>
        <p:spPr>
          <a:xfrm>
            <a:off x="674255" y="365125"/>
            <a:ext cx="10575635" cy="60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1"/>
          <p:cNvSpPr>
            <a:spLocks noGrp="1"/>
          </p:cNvSpPr>
          <p:nvPr>
            <p:ph type="dt" sz="quarter" idx="10"/>
          </p:nvPr>
        </p:nvSpPr>
        <p:spPr>
          <a:xfrm>
            <a:off x="1841500" y="6021389"/>
            <a:ext cx="2400300" cy="549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1267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C52403-86A9-45B1-8A68-9F8A51122869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106614" y="836613"/>
            <a:ext cx="79787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/>
              <a:t>Характеристики социальной группы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800"/>
              <a:t> 1) число входящих в нее индивидов (большие, средние, малые);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800"/>
              <a:t>2) индивидуальные признаки входящих в нее индивидов;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800"/>
              <a:t>3) характер внутренней структуры;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800"/>
              <a:t>4) статус в обществе;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800"/>
              <a:t>5) уровень сплоченности;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800"/>
              <a:t>6) степень взаимодействия членов;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800"/>
              <a:t>7) культурологические признаки и т.д.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5611814" y="0"/>
            <a:ext cx="552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1. Социальные группы: понятие и основные виды</a:t>
            </a:r>
          </a:p>
        </p:txBody>
      </p:sp>
    </p:spTree>
    <p:extLst>
      <p:ext uri="{BB962C8B-B14F-4D97-AF65-F5344CB8AC3E}">
        <p14:creationId xmlns:p14="http://schemas.microsoft.com/office/powerpoint/2010/main" xmlns="" val="146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3315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Тема 5. Социальные группы и общности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CA39CB-9FAB-4591-9EEF-CA93D51116C7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841501" y="549276"/>
            <a:ext cx="83089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500"/>
              <a:t>Виды групп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500" b="1"/>
              <a:t>Первичная группа </a:t>
            </a:r>
            <a:r>
              <a:rPr lang="ru-RU" altLang="ru-RU" sz="2500"/>
              <a:t>– малая социальная группа, члены которой связаны личными и длительными отношениями.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500" b="1"/>
              <a:t>Вторичная группа </a:t>
            </a:r>
            <a:r>
              <a:rPr lang="ru-RU" altLang="ru-RU" sz="2500"/>
              <a:t>– крупная и обезличенная социальная группа, члены которой преследуют определенную цель или занимаются определенной деятельностью.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500" b="1"/>
              <a:t>Референтная группа </a:t>
            </a:r>
            <a:r>
              <a:rPr lang="ru-RU" altLang="ru-RU" sz="2500"/>
              <a:t>– социальная группа, которая служит эталоном при оценках и решениях.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500" b="1"/>
              <a:t>Группы членства </a:t>
            </a:r>
            <a:r>
              <a:rPr lang="ru-RU" altLang="ru-RU" sz="2500"/>
              <a:t>– социальная группа, членство в которой осознается индивидом и признается остальными членами группы.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5611814" y="0"/>
            <a:ext cx="552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1. Социальные группы: понятие и основные виды</a:t>
            </a:r>
          </a:p>
        </p:txBody>
      </p:sp>
    </p:spTree>
    <p:extLst>
      <p:ext uri="{BB962C8B-B14F-4D97-AF65-F5344CB8AC3E}">
        <p14:creationId xmlns:p14="http://schemas.microsoft.com/office/powerpoint/2010/main" xmlns="" val="24734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/>
          </a:p>
        </p:txBody>
      </p:sp>
      <p:sp>
        <p:nvSpPr>
          <p:cNvPr id="14339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Тема 5. Социальные группы и общности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B76ECD-0F96-4CCC-97F2-A709B04457B2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974850" y="765175"/>
            <a:ext cx="82423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 b="1"/>
              <a:t>Формальная группа </a:t>
            </a:r>
            <a:r>
              <a:rPr lang="ru-RU" altLang="ru-RU" sz="2600"/>
              <a:t>(официальная, целевая) – 	социальная группа, которая обладает 	юридическим статусом, является частью 	социального института, организации, имеет 	целью достижение какого-то результата на 	основе разделения труда и специализации 	функций, делегирования власти, установления 	постоянных линий коммуникаций, системы 	координации действий в рамках того или иного 	социального института, организации. </a:t>
            </a:r>
          </a:p>
          <a:p>
            <a:pPr algn="just" eaLnBrk="1" hangingPunct="1"/>
            <a:endParaRPr lang="ru-RU" altLang="ru-RU" sz="2600"/>
          </a:p>
          <a:p>
            <a:pPr algn="just" eaLnBrk="1" hangingPunct="1"/>
            <a:r>
              <a:rPr lang="ru-RU" altLang="ru-RU" sz="2600" b="1"/>
              <a:t>Неформальная группа </a:t>
            </a:r>
            <a:r>
              <a:rPr lang="ru-RU" altLang="ru-RU" sz="2600"/>
              <a:t>– социальная группа не 	обладающая юридическим статусом.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5611814" y="0"/>
            <a:ext cx="552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1. Социальные группы: понятие и основные виды</a:t>
            </a:r>
          </a:p>
        </p:txBody>
      </p:sp>
    </p:spTree>
    <p:extLst>
      <p:ext uri="{BB962C8B-B14F-4D97-AF65-F5344CB8AC3E}">
        <p14:creationId xmlns:p14="http://schemas.microsoft.com/office/powerpoint/2010/main" xmlns="" val="27777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390" t="27667" r="47612" b="34337"/>
          <a:stretch/>
        </p:blipFill>
        <p:spPr>
          <a:xfrm>
            <a:off x="544945" y="365125"/>
            <a:ext cx="10808855" cy="61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74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8476" y="500896"/>
            <a:ext cx="8547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групповая работа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предложен Г. Конопки и другими исследователями, чтобы показать специфику и отличие ее от групповой психотерапевтической работы.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социальной групповой работе акцент делается на проблемы связанные с социальным функционированием, то в групповой психотерапии на эмоциональных и психологических процессах у больных людей.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наблюдается тенденция, когда методы групповой психотерапии применяются в практике социальной групповой работы, что расширяет ее познавательные границы, и в этой связи употребляются два понятия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терапия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06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Согласно подходу Г. Конопки, </a:t>
            </a:r>
            <a:r>
              <a:rPr lang="ru-RU" dirty="0">
                <a:solidFill>
                  <a:srgbClr val="FF0000"/>
                </a:solidFill>
              </a:rPr>
              <a:t>социальная групповая работа </a:t>
            </a:r>
            <a:r>
              <a:rPr lang="ru-RU" dirty="0"/>
              <a:t>— это практический метод социальной работы, который помогает личностям расширять свое социальное функционирование и, используя целенаправленный опыт группы, более эффективно справляться с индивидуальными, групповыми ситуациями или проблемами в микросоциуме. </a:t>
            </a:r>
          </a:p>
        </p:txBody>
      </p:sp>
    </p:spTree>
    <p:extLst>
      <p:ext uri="{BB962C8B-B14F-4D97-AF65-F5344CB8AC3E}">
        <p14:creationId xmlns:p14="http://schemas.microsoft.com/office/powerpoint/2010/main" xmlns="" val="1750768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1933</Words>
  <Application>Microsoft Office PowerPoint</Application>
  <PresentationFormat>Произвольный</PresentationFormat>
  <Paragraphs>137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МЕТОДЫ СОЦИАЛЬНОЙ РАБОТЫ В МАЛОЙ СОЦИАЛЬНОЙ ГРУППЕ</vt:lpstr>
      <vt:lpstr>Социальная группа –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Для групповой социальной работы характерно: </vt:lpstr>
      <vt:lpstr>Цели и методы социальной работы с группой </vt:lpstr>
      <vt:lpstr>Слайд 15</vt:lpstr>
      <vt:lpstr>Слайд 16</vt:lpstr>
      <vt:lpstr>Типология социальной групповой работы</vt:lpstr>
      <vt:lpstr>Слайд 18</vt:lpstr>
      <vt:lpstr>Слайд 19</vt:lpstr>
      <vt:lpstr>Стадии развития групповой работы</vt:lpstr>
      <vt:lpstr>Слайд 21</vt:lpstr>
      <vt:lpstr>Слайд 22</vt:lpstr>
      <vt:lpstr>Основные виды социальной групповой работы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16</cp:revision>
  <dcterms:created xsi:type="dcterms:W3CDTF">2019-04-03T13:28:50Z</dcterms:created>
  <dcterms:modified xsi:type="dcterms:W3CDTF">2022-10-21T07:38:03Z</dcterms:modified>
</cp:coreProperties>
</file>