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4" r:id="rId1"/>
  </p:sldMasterIdLst>
  <p:sldIdLst>
    <p:sldId id="322" r:id="rId2"/>
    <p:sldId id="323" r:id="rId3"/>
    <p:sldId id="324" r:id="rId4"/>
    <p:sldId id="293" r:id="rId5"/>
    <p:sldId id="321" r:id="rId6"/>
    <p:sldId id="292" r:id="rId7"/>
    <p:sldId id="320" r:id="rId8"/>
    <p:sldId id="319" r:id="rId9"/>
    <p:sldId id="291" r:id="rId10"/>
    <p:sldId id="268" r:id="rId11"/>
    <p:sldId id="294" r:id="rId12"/>
    <p:sldId id="295" r:id="rId13"/>
    <p:sldId id="258" r:id="rId14"/>
    <p:sldId id="296" r:id="rId15"/>
    <p:sldId id="297" r:id="rId16"/>
    <p:sldId id="303" r:id="rId17"/>
    <p:sldId id="314" r:id="rId18"/>
    <p:sldId id="298" r:id="rId19"/>
    <p:sldId id="299" r:id="rId20"/>
    <p:sldId id="300" r:id="rId21"/>
    <p:sldId id="301" r:id="rId22"/>
    <p:sldId id="302" r:id="rId23"/>
    <p:sldId id="269" r:id="rId24"/>
    <p:sldId id="270" r:id="rId25"/>
    <p:sldId id="271" r:id="rId26"/>
    <p:sldId id="272" r:id="rId27"/>
    <p:sldId id="273" r:id="rId28"/>
    <p:sldId id="315" r:id="rId29"/>
    <p:sldId id="304" r:id="rId30"/>
    <p:sldId id="305" r:id="rId31"/>
    <p:sldId id="306" r:id="rId32"/>
    <p:sldId id="274" r:id="rId33"/>
    <p:sldId id="307" r:id="rId34"/>
    <p:sldId id="308" r:id="rId35"/>
    <p:sldId id="309" r:id="rId36"/>
    <p:sldId id="275" r:id="rId37"/>
    <p:sldId id="310" r:id="rId38"/>
    <p:sldId id="311" r:id="rId39"/>
    <p:sldId id="312" r:id="rId40"/>
    <p:sldId id="313" r:id="rId41"/>
    <p:sldId id="276" r:id="rId42"/>
    <p:sldId id="277" r:id="rId43"/>
    <p:sldId id="316" r:id="rId44"/>
    <p:sldId id="317" r:id="rId45"/>
    <p:sldId id="267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07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1906" y="-1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E016143-E03C-4CFD-AFDC-14E5BDEA754C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58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0403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59FD0C-5451-4CA0-86AF-E70AE3279989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1538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59FD0C-5451-4CA0-86AF-E70AE3279989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672564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59FD0C-5451-4CA0-86AF-E70AE3279989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0925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96531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48963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639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F6C806-BBF7-471C-9527-881CE2266695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99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82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8A7C6C-0F39-4D70-8E8D-FE5B9C95FA73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9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43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058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32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13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213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69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182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263" y="1765738"/>
            <a:ext cx="11209282" cy="477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Многие </a:t>
            </a:r>
            <a:r>
              <a:rPr lang="ru-RU" sz="2400" dirty="0"/>
              <a:t>считают, что экран кинотеатра или плазменной панели – единственное место для </a:t>
            </a:r>
            <a:r>
              <a:rPr lang="ru-RU" sz="2400" dirty="0" smtClean="0"/>
              <a:t>3D-технологий </a:t>
            </a:r>
            <a:r>
              <a:rPr lang="ru-RU" sz="2400" dirty="0"/>
              <a:t>в нашей жизни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	Различные компании в </a:t>
            </a:r>
            <a:r>
              <a:rPr lang="ru-RU" sz="2400" dirty="0"/>
              <a:t>мире используют технологии объемного компьютерного моделирования для проектирования, дизайна и производства объектов любого уровня </a:t>
            </a:r>
            <a:r>
              <a:rPr lang="ru-RU" sz="2400" dirty="0" smtClean="0"/>
              <a:t>сложности. Причем </a:t>
            </a:r>
            <a:r>
              <a:rPr lang="ru-RU" sz="2400" dirty="0"/>
              <a:t>для их создания используется одно и то же ПО, позволяющее создавать трехмерные цифровые макеты будущих предметов и процессов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b="1" dirty="0"/>
              <a:t>3D моделирование </a:t>
            </a:r>
            <a:r>
              <a:rPr lang="ru-RU" sz="2400" dirty="0"/>
              <a:t>— это проектирование трехмерной модели по заранее разработанному чертежу или же эскизу. </a:t>
            </a:r>
            <a:r>
              <a:rPr lang="ru-RU" sz="2400" dirty="0" smtClean="0"/>
              <a:t>При </a:t>
            </a:r>
            <a:r>
              <a:rPr lang="ru-RU" sz="2400" dirty="0"/>
              <a:t>моделировании важным этапом является рендеринг – преобразование черновой вариации модели в приятный для глаз формат.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78021"/>
            <a:ext cx="12192000" cy="7512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b="1" dirty="0" smtClean="0"/>
              <a:t>ВВЕДЕНИЕ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2998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58"/>
          <a:stretch/>
        </p:blipFill>
        <p:spPr bwMode="auto">
          <a:xfrm>
            <a:off x="595524" y="508379"/>
            <a:ext cx="11000952" cy="58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9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770" b="87685"/>
          <a:stretch/>
        </p:blipFill>
        <p:spPr bwMode="auto">
          <a:xfrm>
            <a:off x="344586" y="2760259"/>
            <a:ext cx="11502828" cy="203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51128" y="3775311"/>
            <a:ext cx="736979" cy="7182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600502"/>
            <a:ext cx="12192000" cy="9416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b="1" dirty="0" smtClean="0"/>
              <a:t>Импорт данных пациента</a:t>
            </a:r>
            <a:endParaRPr lang="ru-RU" sz="6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719616" y="4493525"/>
            <a:ext cx="1" cy="11907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84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600502"/>
            <a:ext cx="12192000" cy="9689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b="1" dirty="0" smtClean="0"/>
              <a:t>Импорт данных пациента</a:t>
            </a:r>
            <a:endParaRPr lang="ru-RU" sz="6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16" r="61714" b="53125"/>
          <a:stretch/>
        </p:blipFill>
        <p:spPr bwMode="auto">
          <a:xfrm>
            <a:off x="1351128" y="3124482"/>
            <a:ext cx="9821080" cy="21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19367" y="3371422"/>
            <a:ext cx="4842301" cy="4908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840515" y="2292824"/>
            <a:ext cx="0" cy="10785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0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600502"/>
            <a:ext cx="12192000" cy="9689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b="1" dirty="0" smtClean="0"/>
              <a:t>Импорт данных пациента</a:t>
            </a:r>
            <a:endParaRPr lang="ru-RU" sz="6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26" t="16791" r="28253" b="25933"/>
          <a:stretch/>
        </p:blipFill>
        <p:spPr bwMode="auto">
          <a:xfrm>
            <a:off x="2374709" y="1840926"/>
            <a:ext cx="6605517" cy="49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52633" y="2252624"/>
            <a:ext cx="3944204" cy="2454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11237" y="5828019"/>
            <a:ext cx="859808" cy="3544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871046" y="6005227"/>
            <a:ext cx="15149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92322" y="2375347"/>
            <a:ext cx="146031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3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600502"/>
            <a:ext cx="12192000" cy="9689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b="1" dirty="0" smtClean="0"/>
              <a:t>Импорт данных пациента</a:t>
            </a:r>
            <a:endParaRPr lang="ru-RU" sz="6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 t="2154" r="12394" b="25863"/>
          <a:stretch/>
        </p:blipFill>
        <p:spPr bwMode="auto">
          <a:xfrm>
            <a:off x="1829742" y="1831134"/>
            <a:ext cx="8965638" cy="48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51630" y="6410461"/>
            <a:ext cx="724273" cy="2583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91319" y="6539636"/>
            <a:ext cx="146031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84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1"/>
          <a:stretch/>
        </p:blipFill>
        <p:spPr bwMode="auto">
          <a:xfrm>
            <a:off x="372391" y="415078"/>
            <a:ext cx="11447215" cy="60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70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944504"/>
            <a:ext cx="12192000" cy="9689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VOLUME RENDERING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23022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06517" y="1355834"/>
            <a:ext cx="10820400" cy="49819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Визуализация рентгенологических данных, полученных при проведении конусно-лучевой компьютерной томографии в 3</a:t>
            </a:r>
            <a:r>
              <a:rPr lang="en-US" sz="4000" dirty="0" smtClean="0"/>
              <a:t>D </a:t>
            </a:r>
            <a:r>
              <a:rPr lang="ru-RU" sz="4000" dirty="0" smtClean="0"/>
              <a:t>формате</a:t>
            </a:r>
            <a:br>
              <a:rPr lang="ru-RU" sz="4000" dirty="0" smtClean="0"/>
            </a:br>
            <a:endParaRPr lang="ru-RU" sz="4000" dirty="0" smtClean="0"/>
          </a:p>
          <a:p>
            <a:r>
              <a:rPr lang="ru-RU" sz="4000" dirty="0" smtClean="0"/>
              <a:t>Выбор участка, который станет в последующем 3</a:t>
            </a:r>
            <a:r>
              <a:rPr lang="en-US" sz="4000" dirty="0" smtClean="0"/>
              <a:t>D</a:t>
            </a:r>
            <a:r>
              <a:rPr lang="ru-RU" sz="4000" dirty="0" smtClean="0"/>
              <a:t> моделью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757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761" b="45088"/>
          <a:stretch/>
        </p:blipFill>
        <p:spPr bwMode="auto">
          <a:xfrm>
            <a:off x="133738" y="685283"/>
            <a:ext cx="5812136" cy="59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644" b="44499"/>
          <a:stretch/>
        </p:blipFill>
        <p:spPr bwMode="auto">
          <a:xfrm>
            <a:off x="6218830" y="685283"/>
            <a:ext cx="5772519" cy="59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39806" y="1378117"/>
            <a:ext cx="2392003" cy="3551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08512" y="275850"/>
            <a:ext cx="0" cy="11121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626811" y="5880378"/>
            <a:ext cx="141299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83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88" r="70001" b="44403"/>
          <a:stretch/>
        </p:blipFill>
        <p:spPr bwMode="auto">
          <a:xfrm>
            <a:off x="1517802" y="917656"/>
            <a:ext cx="9156394" cy="557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418160" y="5049670"/>
            <a:ext cx="2019870" cy="71095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47872" y="1910377"/>
            <a:ext cx="1504759" cy="4506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16819" y="2135719"/>
            <a:ext cx="143105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28095" y="3527026"/>
            <a:ext cx="0" cy="152264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97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263" y="1765738"/>
            <a:ext cx="11209282" cy="4776951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Создание </a:t>
            </a:r>
            <a:r>
              <a:rPr lang="ru-RU" sz="3200" dirty="0"/>
              <a:t>различных моделей </a:t>
            </a:r>
            <a:r>
              <a:rPr lang="ru-RU" sz="3200" dirty="0" smtClean="0"/>
              <a:t>персонажей (мультфильмы/ видеоигры)</a:t>
            </a:r>
          </a:p>
          <a:p>
            <a:r>
              <a:rPr lang="ru-RU" sz="3200" dirty="0" smtClean="0"/>
              <a:t>3Д </a:t>
            </a:r>
            <a:r>
              <a:rPr lang="ru-RU" sz="3200" dirty="0"/>
              <a:t>визуализация зданий. </a:t>
            </a:r>
            <a:endParaRPr lang="ru-RU" sz="3200" dirty="0" smtClean="0"/>
          </a:p>
          <a:p>
            <a:r>
              <a:rPr lang="ru-RU" sz="3200" dirty="0" smtClean="0"/>
              <a:t>Создание </a:t>
            </a:r>
            <a:r>
              <a:rPr lang="ru-RU" sz="3200" dirty="0"/>
              <a:t>3Д моделей предметов интерьера. </a:t>
            </a:r>
            <a:endParaRPr lang="ru-RU" sz="3200" dirty="0" smtClean="0"/>
          </a:p>
          <a:p>
            <a:r>
              <a:rPr lang="ru-RU" sz="3200" dirty="0" smtClean="0"/>
              <a:t>Реклама </a:t>
            </a:r>
            <a:r>
              <a:rPr lang="ru-RU" sz="3200" dirty="0"/>
              <a:t>и маркетинг. </a:t>
            </a:r>
            <a:endParaRPr lang="ru-RU" sz="3200" dirty="0" smtClean="0"/>
          </a:p>
          <a:p>
            <a:r>
              <a:rPr lang="ru-RU" sz="3200" dirty="0" smtClean="0"/>
              <a:t>Изготовление </a:t>
            </a:r>
            <a:r>
              <a:rPr lang="ru-RU" sz="3200" dirty="0"/>
              <a:t>эксклюзивных украшений. </a:t>
            </a:r>
            <a:endParaRPr lang="ru-RU" sz="3200" dirty="0" smtClean="0"/>
          </a:p>
          <a:p>
            <a:r>
              <a:rPr lang="ru-RU" sz="3200" dirty="0" smtClean="0"/>
              <a:t>Производство </a:t>
            </a:r>
            <a:r>
              <a:rPr lang="ru-RU" sz="3200" dirty="0"/>
              <a:t>мебели и комплектующих. </a:t>
            </a:r>
            <a:endParaRPr lang="ru-RU" sz="3200" dirty="0" smtClean="0"/>
          </a:p>
          <a:p>
            <a:r>
              <a:rPr lang="ru-RU" sz="3200" dirty="0" smtClean="0"/>
              <a:t>Промышленная </a:t>
            </a:r>
            <a:r>
              <a:rPr lang="ru-RU" sz="3200" dirty="0"/>
              <a:t>сфера. </a:t>
            </a:r>
            <a:endParaRPr lang="ru-RU" sz="3200" dirty="0" smtClean="0"/>
          </a:p>
          <a:p>
            <a:r>
              <a:rPr lang="ru-RU" sz="3200" b="1" dirty="0" smtClean="0"/>
              <a:t>МЕДИЦИНСКАЯ СФЕРА.</a:t>
            </a:r>
            <a:endParaRPr lang="ru-RU" sz="3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2607"/>
            <a:ext cx="12192000" cy="12297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/>
              <a:t>ГДЕ </a:t>
            </a:r>
            <a:r>
              <a:rPr lang="ru-RU" sz="4400" b="1" dirty="0" smtClean="0"/>
              <a:t>ИСПОЛЬЗУЕТСЯ </a:t>
            </a:r>
            <a:r>
              <a:rPr lang="ru-RU" sz="4400" b="1" dirty="0"/>
              <a:t>3D </a:t>
            </a:r>
            <a:r>
              <a:rPr lang="ru-RU" sz="4400" b="1" dirty="0" smtClean="0"/>
              <a:t>МОДЕЛИРОВАНИЕ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340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4" t="5598" b="6250"/>
          <a:stretch/>
        </p:blipFill>
        <p:spPr bwMode="auto">
          <a:xfrm>
            <a:off x="1678673" y="204716"/>
            <a:ext cx="9066947" cy="644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09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 bwMode="auto"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9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13" b="5459"/>
          <a:stretch/>
        </p:blipFill>
        <p:spPr bwMode="auto">
          <a:xfrm>
            <a:off x="1799895" y="0"/>
            <a:ext cx="8875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9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75" t="35076" r="22735" b="18750"/>
          <a:stretch/>
        </p:blipFill>
        <p:spPr bwMode="auto">
          <a:xfrm>
            <a:off x="299546" y="1150883"/>
            <a:ext cx="5677572" cy="457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0733" r="16030" b="10561"/>
          <a:stretch/>
        </p:blipFill>
        <p:spPr bwMode="auto">
          <a:xfrm>
            <a:off x="6219995" y="1150883"/>
            <a:ext cx="5679975" cy="457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74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944504"/>
            <a:ext cx="12192000" cy="9689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Crop volume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30819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06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45" r="69950" b="25431"/>
          <a:stretch/>
        </p:blipFill>
        <p:spPr bwMode="auto">
          <a:xfrm>
            <a:off x="2774731" y="409902"/>
            <a:ext cx="6239468" cy="603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4731" y="6073282"/>
            <a:ext cx="5975131" cy="2583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314420" y="6202457"/>
            <a:ext cx="146031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04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13" t="5604" b="6250"/>
          <a:stretch/>
        </p:blipFill>
        <p:spPr bwMode="auto">
          <a:xfrm>
            <a:off x="1710887" y="204951"/>
            <a:ext cx="9054005" cy="64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76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944504"/>
            <a:ext cx="12192000" cy="9689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VOLUME RENDERING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32435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949" b="45259"/>
          <a:stretch/>
        </p:blipFill>
        <p:spPr bwMode="auto">
          <a:xfrm>
            <a:off x="283780" y="638460"/>
            <a:ext cx="5449244" cy="55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710" b="44396"/>
          <a:stretch/>
        </p:blipFill>
        <p:spPr bwMode="auto">
          <a:xfrm>
            <a:off x="6416565" y="638460"/>
            <a:ext cx="5407573" cy="55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56355" y="3423866"/>
            <a:ext cx="984969" cy="4506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84699" y="5347260"/>
            <a:ext cx="1504759" cy="45068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0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786" y="1891864"/>
            <a:ext cx="10820400" cy="4342588"/>
          </a:xfrm>
        </p:spPr>
        <p:txBody>
          <a:bodyPr>
            <a:normAutofit/>
          </a:bodyPr>
          <a:lstStyle/>
          <a:p>
            <a:r>
              <a:rPr lang="ru-RU" sz="3600" dirty="0"/>
              <a:t>Ортопедические решения</a:t>
            </a:r>
          </a:p>
          <a:p>
            <a:r>
              <a:rPr lang="ru-RU" sz="3600" dirty="0"/>
              <a:t>Макетирование органов и костей</a:t>
            </a:r>
          </a:p>
          <a:p>
            <a:r>
              <a:rPr lang="ru-RU" sz="3600" dirty="0"/>
              <a:t>3D-моделирование частей тела</a:t>
            </a:r>
          </a:p>
          <a:p>
            <a:r>
              <a:rPr lang="ru-RU" sz="3600" dirty="0"/>
              <a:t>3D-сканирование в медицине</a:t>
            </a:r>
          </a:p>
          <a:p>
            <a:r>
              <a:rPr lang="ru-RU" sz="3600" dirty="0" smtClean="0"/>
              <a:t>Печать </a:t>
            </a:r>
            <a:r>
              <a:rPr lang="ru-RU" sz="3600" dirty="0"/>
              <a:t>протезов на 3D-принтере</a:t>
            </a:r>
          </a:p>
          <a:p>
            <a:r>
              <a:rPr lang="ru-RU" sz="3600" dirty="0"/>
              <a:t>3D-моделирование зубов</a:t>
            </a:r>
          </a:p>
          <a:p>
            <a:r>
              <a:rPr lang="ru-RU" sz="3600" dirty="0"/>
              <a:t>Высокоточная 3D-печать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62607"/>
            <a:ext cx="12192000" cy="12297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/>
              <a:t>МЕДИЦИНСКАЯ СФЕРА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18662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71" t="5604" b="6250"/>
          <a:stretch/>
        </p:blipFill>
        <p:spPr bwMode="auto">
          <a:xfrm>
            <a:off x="1553232" y="204951"/>
            <a:ext cx="9085536" cy="64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11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944504"/>
            <a:ext cx="12192000" cy="9689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editor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13773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101" b="84167"/>
          <a:stretch/>
        </p:blipFill>
        <p:spPr bwMode="auto">
          <a:xfrm>
            <a:off x="618677" y="2717150"/>
            <a:ext cx="10954645" cy="174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84069" y="3405352"/>
            <a:ext cx="457199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712668" y="1781503"/>
            <a:ext cx="0" cy="164749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18677" y="1072055"/>
            <a:ext cx="10820400" cy="1363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Построение будущей 3</a:t>
            </a:r>
            <a:r>
              <a:rPr lang="en-US" sz="4000" b="1" dirty="0" smtClean="0"/>
              <a:t>D</a:t>
            </a:r>
            <a:r>
              <a:rPr lang="ru-RU" sz="4000" b="1" dirty="0" smtClean="0"/>
              <a:t> модели с помощью редактора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8535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34" t="22128" r="26957" b="28773"/>
          <a:stretch/>
        </p:blipFill>
        <p:spPr bwMode="auto">
          <a:xfrm>
            <a:off x="1907626" y="788274"/>
            <a:ext cx="8639505" cy="561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45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362" r="65951" b="26940"/>
          <a:stretch/>
        </p:blipFill>
        <p:spPr bwMode="auto">
          <a:xfrm>
            <a:off x="1055950" y="260130"/>
            <a:ext cx="10593752" cy="606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31672" y="2888894"/>
            <a:ext cx="4703196" cy="68987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                         </a:t>
            </a:r>
            <a:r>
              <a:rPr lang="en-US" sz="4000" b="1" dirty="0" err="1" smtClean="0">
                <a:solidFill>
                  <a:schemeClr val="bg1"/>
                </a:solidFill>
              </a:rPr>
              <a:t>Thershold</a:t>
            </a:r>
            <a:r>
              <a:rPr lang="en-US" sz="4000" b="1" dirty="0" smtClean="0">
                <a:solidFill>
                  <a:schemeClr val="bg1"/>
                </a:solidFill>
              </a:rPr>
              <a:t> Effect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61181" y="1631458"/>
            <a:ext cx="740982" cy="7567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131672" y="2388203"/>
            <a:ext cx="0" cy="1190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87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362" r="65951" b="26940"/>
          <a:stretch/>
        </p:blipFill>
        <p:spPr bwMode="auto">
          <a:xfrm>
            <a:off x="1055950" y="260130"/>
            <a:ext cx="10593752" cy="606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79628" y="5234152"/>
            <a:ext cx="4855779" cy="5436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922944" y="3429000"/>
            <a:ext cx="0" cy="180515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57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76" t="1724" r="43171" b="41164"/>
          <a:stretch/>
        </p:blipFill>
        <p:spPr bwMode="auto">
          <a:xfrm>
            <a:off x="662151" y="157873"/>
            <a:ext cx="4493173" cy="654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1616" r="43538" b="75754"/>
          <a:stretch/>
        </p:blipFill>
        <p:spPr bwMode="auto">
          <a:xfrm>
            <a:off x="5383924" y="1489839"/>
            <a:ext cx="6537734" cy="387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46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66" t="6034" b="9914"/>
          <a:stretch/>
        </p:blipFill>
        <p:spPr bwMode="auto">
          <a:xfrm>
            <a:off x="1923721" y="354724"/>
            <a:ext cx="8344557" cy="61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96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5723046" y="1954858"/>
            <a:ext cx="0" cy="180515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504" r="65591" b="26401"/>
          <a:stretch/>
        </p:blipFill>
        <p:spPr bwMode="auto">
          <a:xfrm>
            <a:off x="1151210" y="993292"/>
            <a:ext cx="10247259" cy="48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60786" y="4477474"/>
            <a:ext cx="9427779" cy="52026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60785" y="3428999"/>
            <a:ext cx="9427779" cy="5202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274839" y="1623848"/>
            <a:ext cx="0" cy="180515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096000" y="4997736"/>
            <a:ext cx="0" cy="144780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45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45" t="10991" r="1368" b="10776"/>
          <a:stretch/>
        </p:blipFill>
        <p:spPr bwMode="auto">
          <a:xfrm>
            <a:off x="1199493" y="8551"/>
            <a:ext cx="9793013" cy="68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70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8021"/>
            <a:ext cx="12192000" cy="12930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/>
              <a:t>ЦЕЛИ РАБОТЫ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885" y="2825087"/>
            <a:ext cx="11324230" cy="321617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Изучить </a:t>
            </a:r>
            <a:r>
              <a:rPr lang="ru-RU" sz="4000" dirty="0"/>
              <a:t>основы работы с </a:t>
            </a:r>
            <a:r>
              <a:rPr lang="ru-RU" sz="4000" dirty="0" smtClean="0"/>
              <a:t>программой 3D </a:t>
            </a:r>
            <a:r>
              <a:rPr lang="ru-RU" sz="4000" dirty="0" err="1"/>
              <a:t>Slicer</a:t>
            </a:r>
            <a:r>
              <a:rPr lang="ru-RU" sz="4000" dirty="0"/>
              <a:t> </a:t>
            </a:r>
            <a:r>
              <a:rPr lang="ru-RU" sz="4000" dirty="0" smtClean="0"/>
              <a:t>4.8.0, её </a:t>
            </a:r>
            <a:r>
              <a:rPr lang="ru-RU" sz="4000" dirty="0"/>
              <a:t>инструменты, </a:t>
            </a:r>
            <a:r>
              <a:rPr lang="ru-RU" sz="4000" dirty="0" smtClean="0"/>
              <a:t>методы</a:t>
            </a:r>
            <a:br>
              <a:rPr lang="ru-RU" sz="4000" dirty="0" smtClean="0"/>
            </a:br>
            <a:endParaRPr lang="ru-RU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000" dirty="0"/>
              <a:t>Н</a:t>
            </a:r>
            <a:r>
              <a:rPr lang="ru-RU" sz="4000" dirty="0" smtClean="0"/>
              <a:t>аучиться </a:t>
            </a:r>
            <a:r>
              <a:rPr lang="ru-RU" sz="4000" dirty="0"/>
              <a:t>строить </a:t>
            </a:r>
            <a:r>
              <a:rPr lang="ru-RU" sz="4000" dirty="0" smtClean="0"/>
              <a:t>3D-модели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4952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84" r="65951" b="45911"/>
          <a:stretch/>
        </p:blipFill>
        <p:spPr bwMode="auto">
          <a:xfrm>
            <a:off x="1055950" y="2270234"/>
            <a:ext cx="10593752" cy="30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75186" y="2932385"/>
            <a:ext cx="1481960" cy="6779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5950" y="1580355"/>
            <a:ext cx="10593752" cy="989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EraseLabel</a:t>
            </a:r>
            <a:r>
              <a:rPr lang="en-US" sz="4000" b="1" dirty="0" smtClean="0">
                <a:solidFill>
                  <a:schemeClr val="bg1"/>
                </a:solidFill>
              </a:rPr>
              <a:t> and </a:t>
            </a:r>
            <a:r>
              <a:rPr lang="en-US" sz="4000" b="1" dirty="0" err="1" smtClean="0">
                <a:solidFill>
                  <a:schemeClr val="bg1"/>
                </a:solidFill>
              </a:rPr>
              <a:t>PaintEffect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806425" y="1127234"/>
            <a:ext cx="0" cy="180515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14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66" t="6251" b="10129"/>
          <a:stretch/>
        </p:blipFill>
        <p:spPr bwMode="auto">
          <a:xfrm>
            <a:off x="1466191" y="0"/>
            <a:ext cx="93553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2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84" r="65951" b="45911"/>
          <a:stretch/>
        </p:blipFill>
        <p:spPr bwMode="auto">
          <a:xfrm>
            <a:off x="1055950" y="2270234"/>
            <a:ext cx="10593752" cy="30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352826" y="3972909"/>
            <a:ext cx="740980" cy="6779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093807" y="4311868"/>
            <a:ext cx="214478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55950" y="4802503"/>
            <a:ext cx="10593752" cy="989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</a:t>
            </a:r>
            <a:r>
              <a:rPr lang="en-US" sz="4000" b="1" dirty="0" smtClean="0">
                <a:solidFill>
                  <a:schemeClr val="bg1"/>
                </a:solidFill>
              </a:rPr>
              <a:t>Make Model Effect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25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09" t="10991" b="9914"/>
          <a:stretch/>
        </p:blipFill>
        <p:spPr bwMode="auto">
          <a:xfrm>
            <a:off x="1554415" y="268013"/>
            <a:ext cx="9083169" cy="632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9653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58" t="36092" r="13103" b="10575"/>
          <a:stretch/>
        </p:blipFill>
        <p:spPr bwMode="auto">
          <a:xfrm>
            <a:off x="599088" y="1261241"/>
            <a:ext cx="4951463" cy="43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96" t="44827" r="18407" b="14973"/>
          <a:stretch/>
        </p:blipFill>
        <p:spPr bwMode="auto">
          <a:xfrm>
            <a:off x="6668813" y="1261240"/>
            <a:ext cx="5079458" cy="43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60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27161" y="1709588"/>
            <a:ext cx="9737677" cy="213743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05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8021"/>
            <a:ext cx="12192000" cy="12930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/>
              <a:t>МАТЕРИАЛЫ И МЕТОДЫ ИССЛЕДОВАНИЯ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885" y="2380593"/>
            <a:ext cx="11324230" cy="413056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Снимки, полученные в результате проведения КЛКТ.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Ez3D Plus </a:t>
            </a:r>
            <a:r>
              <a:rPr lang="en-US" sz="4000" dirty="0" smtClean="0"/>
              <a:t>– </a:t>
            </a:r>
            <a:r>
              <a:rPr lang="ru-RU" sz="4000" dirty="0" smtClean="0"/>
              <a:t>программа для просмотра снимков КЛКТ.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3</a:t>
            </a:r>
            <a:r>
              <a:rPr lang="en-US" sz="4000" b="1" dirty="0" smtClean="0"/>
              <a:t>D Slicer v. 4.8.0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0526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0" t="6125" r="12137" b="7702"/>
          <a:stretch/>
        </p:blipFill>
        <p:spPr bwMode="auto">
          <a:xfrm>
            <a:off x="590155" y="871044"/>
            <a:ext cx="11011689" cy="51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00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364828"/>
            <a:ext cx="10820400" cy="3909848"/>
          </a:xfrm>
        </p:spPr>
        <p:txBody>
          <a:bodyPr>
            <a:noAutofit/>
          </a:bodyPr>
          <a:lstStyle/>
          <a:p>
            <a:r>
              <a:rPr lang="ru-RU" sz="2800" dirty="0"/>
              <a:t>Программа Ez3D </a:t>
            </a:r>
            <a:r>
              <a:rPr lang="ru-RU" sz="2800" dirty="0" err="1"/>
              <a:t>Plus</a:t>
            </a:r>
            <a:r>
              <a:rPr lang="ru-RU" sz="2800" dirty="0"/>
              <a:t> предлагает точную диагностику и быстрый анализ состояния зубной системы пациента с помощью 2D/3D реконструкций и набора инструментов для работы с изображениями в DICOM формате. </a:t>
            </a:r>
            <a:br>
              <a:rPr lang="ru-RU" sz="2800" dirty="0"/>
            </a:br>
            <a:endParaRPr lang="en-US" sz="2800" dirty="0" smtClean="0"/>
          </a:p>
          <a:p>
            <a:r>
              <a:rPr lang="en-US" sz="2800" dirty="0"/>
              <a:t>C</a:t>
            </a:r>
            <a:r>
              <a:rPr lang="ru-RU" sz="2800" dirty="0" smtClean="0"/>
              <a:t>одержит разнообразны</a:t>
            </a:r>
            <a:r>
              <a:rPr lang="ru-RU" sz="2800" dirty="0"/>
              <a:t>е</a:t>
            </a:r>
            <a:r>
              <a:rPr lang="ru-RU" sz="2800" dirty="0" smtClean="0"/>
              <a:t> функции, </a:t>
            </a:r>
            <a:r>
              <a:rPr lang="ru-RU" sz="2800" dirty="0"/>
              <a:t>включая трассирование канала, имитацию имплантации и оценку плотности кости </a:t>
            </a:r>
            <a:r>
              <a:rPr lang="ru-RU" sz="2800" dirty="0" smtClean="0"/>
              <a:t>вокруг имплантата.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00502"/>
            <a:ext cx="12192000" cy="1293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/>
              <a:t>Ez3D </a:t>
            </a:r>
            <a:r>
              <a:rPr lang="ru-RU" sz="8000" b="1" dirty="0" err="1"/>
              <a:t>Plus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13967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60" t="25747" r="29196" b="25746"/>
          <a:stretch/>
        </p:blipFill>
        <p:spPr bwMode="auto">
          <a:xfrm>
            <a:off x="2115261" y="880462"/>
            <a:ext cx="8161503" cy="534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20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675"/>
            <a:ext cx="12192000" cy="12930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/>
              <a:t>3D Slicer 4.8.0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150" y="2333296"/>
            <a:ext cx="10610193" cy="37194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Программа </a:t>
            </a:r>
            <a:r>
              <a:rPr lang="ru-RU" sz="3600" dirty="0"/>
              <a:t>для обработки </a:t>
            </a:r>
            <a:r>
              <a:rPr lang="ru-RU" sz="3600" dirty="0" smtClean="0"/>
              <a:t>снимков, полученных по результатам КЛКТ/ КТ </a:t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3600" dirty="0" smtClean="0"/>
              <a:t>И позволяет подготовить к </a:t>
            </a:r>
            <a:r>
              <a:rPr lang="ru-RU" sz="3600" dirty="0"/>
              <a:t>печати на 3</a:t>
            </a:r>
            <a:r>
              <a:rPr lang="en-US" sz="3600" dirty="0"/>
              <a:t>D </a:t>
            </a:r>
            <a:r>
              <a:rPr lang="ru-RU" sz="3600" dirty="0" smtClean="0"/>
              <a:t>принтерах модели костей, различных органов и их отдельных фрагментов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629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Другая 9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F19B7"/>
      </a:accent1>
      <a:accent2>
        <a:srgbClr val="BB81DB"/>
      </a:accent2>
      <a:accent3>
        <a:srgbClr val="7030A0"/>
      </a:accent3>
      <a:accent4>
        <a:srgbClr val="D0EEF0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1769</TotalTime>
  <Words>206</Words>
  <Application>Microsoft Office PowerPoint</Application>
  <PresentationFormat>Произвольный</PresentationFormat>
  <Paragraphs>49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След самолета</vt:lpstr>
      <vt:lpstr>ВВЕДЕНИЕ</vt:lpstr>
      <vt:lpstr>ГДЕ ИСПОЛЬЗУЕТСЯ 3D МОДЕЛИРОВАНИЕ</vt:lpstr>
      <vt:lpstr>Слайд 3</vt:lpstr>
      <vt:lpstr>ЦЕЛИ РАБОТЫ</vt:lpstr>
      <vt:lpstr>МАТЕРИАЛЫ И МЕТОДЫ ИССЛЕДОВАНИЯ</vt:lpstr>
      <vt:lpstr>Слайд 6</vt:lpstr>
      <vt:lpstr>Слайд 7</vt:lpstr>
      <vt:lpstr>Слайд 8</vt:lpstr>
      <vt:lpstr>3D Slicer 4.8.0</vt:lpstr>
      <vt:lpstr>Слайд 10</vt:lpstr>
      <vt:lpstr>Импорт данных пациента</vt:lpstr>
      <vt:lpstr>Импорт данных пациента</vt:lpstr>
      <vt:lpstr>Импорт данных пациента</vt:lpstr>
      <vt:lpstr>Импорт данных пациента</vt:lpstr>
      <vt:lpstr>Слайд 15</vt:lpstr>
      <vt:lpstr>VOLUME RENDERING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Crop volume</vt:lpstr>
      <vt:lpstr>Слайд 25</vt:lpstr>
      <vt:lpstr>Слайд 26</vt:lpstr>
      <vt:lpstr>Слайд 27</vt:lpstr>
      <vt:lpstr>VOLUME RENDERING</vt:lpstr>
      <vt:lpstr>Слайд 29</vt:lpstr>
      <vt:lpstr>Слайд 30</vt:lpstr>
      <vt:lpstr>editor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реабилитации</dc:title>
  <dc:creator>Sidorenko Alexander</dc:creator>
  <cp:lastModifiedBy>Евгений Тихонов</cp:lastModifiedBy>
  <cp:revision>114</cp:revision>
  <dcterms:created xsi:type="dcterms:W3CDTF">2016-10-12T13:18:53Z</dcterms:created>
  <dcterms:modified xsi:type="dcterms:W3CDTF">2020-03-21T16:47:32Z</dcterms:modified>
</cp:coreProperties>
</file>