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6" r:id="rId10"/>
    <p:sldId id="268" r:id="rId11"/>
    <p:sldId id="269" r:id="rId12"/>
    <p:sldId id="270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1" r:id="rId22"/>
    <p:sldId id="280" r:id="rId23"/>
    <p:sldId id="282" r:id="rId24"/>
    <p:sldId id="283" r:id="rId25"/>
    <p:sldId id="284" r:id="rId26"/>
    <p:sldId id="286" r:id="rId27"/>
    <p:sldId id="287" r:id="rId28"/>
    <p:sldId id="289" r:id="rId29"/>
    <p:sldId id="290" r:id="rId30"/>
    <p:sldId id="292" r:id="rId31"/>
    <p:sldId id="293" r:id="rId32"/>
    <p:sldId id="295" r:id="rId33"/>
    <p:sldId id="297" r:id="rId34"/>
    <p:sldId id="300" r:id="rId35"/>
    <p:sldId id="298" r:id="rId36"/>
    <p:sldId id="301" r:id="rId37"/>
    <p:sldId id="302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1988840"/>
            <a:ext cx="6400800" cy="1752600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ru-RU" sz="12300" b="1" dirty="0" smtClean="0">
                <a:solidFill>
                  <a:schemeClr val="tx1"/>
                </a:solidFill>
              </a:rPr>
              <a:t>НАЦИОНАЛЬНЫЙ </a:t>
            </a:r>
          </a:p>
          <a:p>
            <a:pPr algn="ctr"/>
            <a:r>
              <a:rPr lang="ru-RU" sz="12300" b="1" dirty="0" smtClean="0">
                <a:solidFill>
                  <a:schemeClr val="tx1"/>
                </a:solidFill>
              </a:rPr>
              <a:t>РУССКИЙ </a:t>
            </a:r>
            <a:r>
              <a:rPr lang="ru-RU" sz="12300" b="1" dirty="0" smtClean="0">
                <a:solidFill>
                  <a:schemeClr val="tx1"/>
                </a:solidFill>
              </a:rPr>
              <a:t>ЯЗЫК </a:t>
            </a:r>
            <a:endParaRPr lang="ru-RU" sz="12300" b="1" dirty="0" smtClean="0">
              <a:solidFill>
                <a:schemeClr val="tx1"/>
              </a:solidFill>
            </a:endParaRPr>
          </a:p>
          <a:p>
            <a:r>
              <a:rPr lang="ru-RU" sz="9800" dirty="0" smtClean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В</a:t>
            </a:r>
            <a:r>
              <a:rPr lang="x-none" smtClean="0"/>
              <a:t>.</a:t>
            </a:r>
            <a:r>
              <a:rPr lang="ru-RU" dirty="0" smtClean="0"/>
              <a:t>Г</a:t>
            </a:r>
            <a:r>
              <a:rPr lang="x-none" smtClean="0"/>
              <a:t>. </a:t>
            </a:r>
            <a:r>
              <a:rPr lang="ru-RU" dirty="0" smtClean="0"/>
              <a:t>Б</a:t>
            </a:r>
            <a:r>
              <a:rPr lang="x-none" smtClean="0"/>
              <a:t>елинский</a:t>
            </a:r>
            <a:r>
              <a:rPr lang="x-none" smtClean="0"/>
              <a:t>, известный критик, говорил, что «из русского языка А.С. Пушкин сделал чудо».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    Русский язык – государственный язык Российской Федерации. Статус русского языка как государственного языка был закреплен Конституцией Российской Федерации в 1993-м году (Глава 3, ст. 68, часть 1).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dirty="0" smtClean="0"/>
              <a:t>    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Сфера </a:t>
            </a:r>
            <a:r>
              <a:rPr lang="ru-RU" dirty="0" smtClean="0"/>
              <a:t>распространения государственного языка велика: в образовании, науке, культуре, средствах массовой информации, органах управления, суде. </a:t>
            </a:r>
          </a:p>
          <a:p>
            <a:pPr algn="ctr">
              <a:buNone/>
            </a:pPr>
            <a:r>
              <a:rPr lang="ru-RU" dirty="0" smtClean="0"/>
              <a:t>     Русский язык является </a:t>
            </a:r>
            <a:r>
              <a:rPr lang="ru-RU" dirty="0" smtClean="0">
                <a:solidFill>
                  <a:srgbClr val="FF0000"/>
                </a:solidFill>
              </a:rPr>
              <a:t>средством межнационального общения </a:t>
            </a:r>
            <a:r>
              <a:rPr lang="ru-RU" dirty="0" smtClean="0"/>
              <a:t>в самой России и странах ближнего зарубежья. После революции 1917-го года многочисленные народы Советского Союза нуждались в языке-посреднике с целью обмена информацией в различных областях техники, промышленности, культуры и образования. </a:t>
            </a:r>
          </a:p>
          <a:p>
            <a:pPr algn="ctr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Наряду </a:t>
            </a:r>
            <a:r>
              <a:rPr lang="ru-RU" dirty="0" smtClean="0"/>
              <a:t>с английским, французским, испанским, китайским языками русский язык входит в число языков, являющихся рабочими и официальными в Организации Объединенных Наций; на нем написаны важнейшие международные договоры и соглашения.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dirty="0" smtClean="0"/>
              <a:t>Происхождение  русского языка и основные этапы его развития</a:t>
            </a:r>
            <a:br>
              <a:rPr lang="ru-RU" dirty="0" smtClean="0"/>
            </a:br>
            <a:r>
              <a:rPr lang="ru-RU" i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/>
              <a:t>     По происхождению  русский язык связан с </a:t>
            </a:r>
            <a:r>
              <a:rPr lang="ru-RU" dirty="0" smtClean="0">
                <a:solidFill>
                  <a:srgbClr val="FF0000"/>
                </a:solidFill>
              </a:rPr>
              <a:t>общеславянским, </a:t>
            </a:r>
            <a:r>
              <a:rPr lang="ru-RU" dirty="0" smtClean="0"/>
              <a:t>который выделился несколько тысячелетий назад из индоевропейского языка-основы и служил средством общения славянских племен до </a:t>
            </a:r>
            <a:r>
              <a:rPr lang="en-US" dirty="0" smtClean="0"/>
              <a:t>V</a:t>
            </a:r>
            <a:r>
              <a:rPr lang="ru-RU" dirty="0" smtClean="0"/>
              <a:t>–</a:t>
            </a:r>
            <a:r>
              <a:rPr lang="en-US" dirty="0" smtClean="0"/>
              <a:t>VI</a:t>
            </a:r>
            <a:r>
              <a:rPr lang="ru-RU" dirty="0" smtClean="0"/>
              <a:t> </a:t>
            </a:r>
            <a:r>
              <a:rPr lang="ru-RU" dirty="0" smtClean="0"/>
              <a:t>вв. </a:t>
            </a:r>
            <a:r>
              <a:rPr lang="ru-RU" dirty="0" smtClean="0"/>
              <a:t>н.э</a:t>
            </a:r>
            <a:r>
              <a:rPr lang="ru-RU" dirty="0" smtClean="0"/>
              <a:t>.</a:t>
            </a:r>
          </a:p>
          <a:p>
            <a:pPr algn="ctr">
              <a:buNone/>
            </a:pPr>
            <a:r>
              <a:rPr lang="ru-RU" dirty="0" smtClean="0"/>
              <a:t>     Как известно, на основе общеславянского языка образовались </a:t>
            </a:r>
            <a:r>
              <a:rPr lang="ru-RU" dirty="0" smtClean="0">
                <a:solidFill>
                  <a:srgbClr val="FF0000"/>
                </a:solidFill>
              </a:rPr>
              <a:t>восточнославянский </a:t>
            </a:r>
            <a:r>
              <a:rPr lang="ru-RU" dirty="0" smtClean="0"/>
              <a:t>(древнерусский) язык, затем языки </a:t>
            </a:r>
            <a:r>
              <a:rPr lang="ru-RU" dirty="0" smtClean="0">
                <a:solidFill>
                  <a:srgbClr val="FF0000"/>
                </a:solidFill>
              </a:rPr>
              <a:t>южнославянской группы </a:t>
            </a:r>
            <a:r>
              <a:rPr lang="ru-RU" dirty="0" smtClean="0"/>
              <a:t>(болгарский, сербский и др.) и </a:t>
            </a:r>
            <a:r>
              <a:rPr lang="ru-RU" dirty="0" smtClean="0">
                <a:solidFill>
                  <a:srgbClr val="FF0000"/>
                </a:solidFill>
              </a:rPr>
              <a:t>западнославянской группы </a:t>
            </a:r>
            <a:r>
              <a:rPr lang="ru-RU" dirty="0" smtClean="0"/>
              <a:t>(польский, словацкий, чешский и др.).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На древнерусском языке говорили восточнославянские племена, образовавшие в </a:t>
            </a:r>
            <a:r>
              <a:rPr lang="en-US" dirty="0" smtClean="0"/>
              <a:t>IX</a:t>
            </a:r>
            <a:r>
              <a:rPr lang="ru-RU" dirty="0" smtClean="0"/>
              <a:t> в.  древнерусскую народность в пределах Киевского государства. В результате его распада на основе единого языка древнерусской народности возникло 3 самостоятельных языка: </a:t>
            </a:r>
            <a:r>
              <a:rPr lang="ru-RU" dirty="0" smtClean="0">
                <a:solidFill>
                  <a:srgbClr val="FF0000"/>
                </a:solidFill>
              </a:rPr>
              <a:t>русский, украинский, белорусский, </a:t>
            </a:r>
            <a:r>
              <a:rPr lang="ru-RU" dirty="0" smtClean="0"/>
              <a:t>которые впоследствии оформились в национальные языки.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 smtClean="0"/>
              <a:t>Благодаря болгарским братьям </a:t>
            </a:r>
            <a:r>
              <a:rPr lang="ru-RU" dirty="0" smtClean="0">
                <a:solidFill>
                  <a:srgbClr val="FF0000"/>
                </a:solidFill>
              </a:rPr>
              <a:t>Кириллу и </a:t>
            </a:r>
            <a:r>
              <a:rPr lang="ru-RU" dirty="0" err="1" smtClean="0">
                <a:solidFill>
                  <a:srgbClr val="FF0000"/>
                </a:solidFill>
              </a:rPr>
              <a:t>Мефодию</a:t>
            </a:r>
            <a:r>
              <a:rPr lang="ru-RU" dirty="0" smtClean="0"/>
              <a:t> в </a:t>
            </a:r>
            <a:r>
              <a:rPr lang="en-US" dirty="0" smtClean="0"/>
              <a:t>X</a:t>
            </a:r>
            <a:r>
              <a:rPr lang="ru-RU" dirty="0" smtClean="0"/>
              <a:t>-м веке складывается </a:t>
            </a:r>
            <a:r>
              <a:rPr lang="ru-RU" dirty="0" smtClean="0">
                <a:solidFill>
                  <a:srgbClr val="FF0000"/>
                </a:solidFill>
              </a:rPr>
              <a:t>русское письмо</a:t>
            </a:r>
            <a:r>
              <a:rPr lang="ru-RU" dirty="0" smtClean="0"/>
              <a:t> на основе старой письменности – кириллицы, в алфавите которой было 43 буквы, в данное время - </a:t>
            </a:r>
            <a:r>
              <a:rPr lang="ru-RU" dirty="0" smtClean="0">
                <a:solidFill>
                  <a:srgbClr val="FF0000"/>
                </a:solidFill>
              </a:rPr>
              <a:t>33</a:t>
            </a:r>
            <a:r>
              <a:rPr lang="ru-RU" dirty="0" smtClean="0"/>
              <a:t>. </a:t>
            </a:r>
          </a:p>
          <a:p>
            <a:pPr algn="ctr">
              <a:buNone/>
            </a:pPr>
            <a:r>
              <a:rPr lang="ru-RU" dirty="0" smtClean="0"/>
              <a:t>    Первые памятники письменности, появившиеся на Руси, были созданы в Болгарии на старославянском языке.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Русский национальный язык </a:t>
            </a:r>
            <a:r>
              <a:rPr lang="ru-RU" dirty="0" smtClean="0"/>
              <a:t>сложился в </a:t>
            </a:r>
            <a:r>
              <a:rPr lang="en-US" dirty="0" smtClean="0">
                <a:solidFill>
                  <a:srgbClr val="FF0000"/>
                </a:solidFill>
              </a:rPr>
              <a:t>XVI</a:t>
            </a:r>
            <a:r>
              <a:rPr lang="ru-RU" dirty="0" smtClean="0">
                <a:solidFill>
                  <a:srgbClr val="FF0000"/>
                </a:solidFill>
              </a:rPr>
              <a:t>–</a:t>
            </a:r>
            <a:r>
              <a:rPr lang="en-US" dirty="0" smtClean="0">
                <a:solidFill>
                  <a:srgbClr val="FF0000"/>
                </a:solidFill>
              </a:rPr>
              <a:t>XVII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вв</a:t>
            </a:r>
            <a:r>
              <a:rPr lang="ru-RU" dirty="0" smtClean="0"/>
              <a:t>. в связи с образованием Московского государства. Основу его составили московский и прилегающие к нему местные говоры, которые совмещали в себе черты как южных, так и северных диалектов. </a:t>
            </a:r>
          </a:p>
          <a:p>
            <a:pPr algn="ctr">
              <a:buNone/>
            </a:pPr>
            <a:r>
              <a:rPr lang="ru-RU" dirty="0" smtClean="0"/>
              <a:t>    Дальнейшее развитие русского национального языка было связано с формированием </a:t>
            </a:r>
            <a:r>
              <a:rPr lang="ru-RU" dirty="0" smtClean="0">
                <a:solidFill>
                  <a:srgbClr val="FF0000"/>
                </a:solidFill>
              </a:rPr>
              <a:t>в </a:t>
            </a:r>
            <a:r>
              <a:rPr lang="en-US" dirty="0" smtClean="0">
                <a:solidFill>
                  <a:srgbClr val="FF0000"/>
                </a:solidFill>
              </a:rPr>
              <a:t>XVIII</a:t>
            </a:r>
            <a:r>
              <a:rPr lang="ru-RU" dirty="0" smtClean="0">
                <a:solidFill>
                  <a:srgbClr val="FF0000"/>
                </a:solidFill>
              </a:rPr>
              <a:t>–</a:t>
            </a:r>
            <a:r>
              <a:rPr lang="en-US" dirty="0" smtClean="0">
                <a:solidFill>
                  <a:srgbClr val="FF0000"/>
                </a:solidFill>
              </a:rPr>
              <a:t>XIX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вв. литературного языка,</a:t>
            </a:r>
            <a:r>
              <a:rPr lang="ru-RU" dirty="0" smtClean="0"/>
              <a:t> который объединил в себе черты северных и южных русских говоров.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 smtClean="0"/>
              <a:t>В качестве оснований для периодизации русского литературного языка исследователями были взяты </a:t>
            </a:r>
            <a:r>
              <a:rPr lang="ru-RU" dirty="0" smtClean="0">
                <a:solidFill>
                  <a:srgbClr val="FF0000"/>
                </a:solidFill>
              </a:rPr>
              <a:t>два  признака: </a:t>
            </a:r>
          </a:p>
          <a:p>
            <a:pPr algn="ctr">
              <a:buNone/>
            </a:pPr>
            <a:r>
              <a:rPr lang="ru-RU" dirty="0" smtClean="0"/>
              <a:t>   а) связь истории русского литературного языка с историей народа и государства;</a:t>
            </a:r>
          </a:p>
          <a:p>
            <a:pPr algn="ctr">
              <a:buNone/>
            </a:pPr>
            <a:r>
              <a:rPr lang="ru-RU" dirty="0" smtClean="0"/>
              <a:t>   б) выделение периодов на основании языковых признаков.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 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Выделяют </a:t>
            </a:r>
            <a:r>
              <a:rPr lang="ru-RU" dirty="0" smtClean="0">
                <a:solidFill>
                  <a:srgbClr val="FF0000"/>
                </a:solidFill>
              </a:rPr>
              <a:t>3 периода </a:t>
            </a:r>
            <a:r>
              <a:rPr lang="ru-RU" dirty="0" smtClean="0"/>
              <a:t>в истории русского литературного языка:</a:t>
            </a:r>
          </a:p>
          <a:p>
            <a:pPr algn="ctr">
              <a:buNone/>
            </a:pPr>
            <a:r>
              <a:rPr lang="ru-RU" dirty="0" smtClean="0"/>
              <a:t>    </a:t>
            </a:r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ru-RU" dirty="0" smtClean="0">
                <a:solidFill>
                  <a:srgbClr val="FF0000"/>
                </a:solidFill>
              </a:rPr>
              <a:t> период </a:t>
            </a:r>
            <a:r>
              <a:rPr lang="ru-RU" dirty="0" smtClean="0"/>
              <a:t>– </a:t>
            </a:r>
            <a:r>
              <a:rPr lang="en-US" dirty="0" smtClean="0"/>
              <a:t>XI</a:t>
            </a:r>
            <a:r>
              <a:rPr lang="ru-RU" dirty="0" smtClean="0"/>
              <a:t>-</a:t>
            </a:r>
            <a:r>
              <a:rPr lang="en-US" dirty="0" smtClean="0"/>
              <a:t>XIV</a:t>
            </a:r>
            <a:r>
              <a:rPr lang="ru-RU" dirty="0" smtClean="0"/>
              <a:t> вв., Киевский период; </a:t>
            </a:r>
          </a:p>
          <a:p>
            <a:pPr algn="ctr">
              <a:buNone/>
            </a:pPr>
            <a:r>
              <a:rPr lang="ru-RU" dirty="0" smtClean="0"/>
              <a:t>    </a:t>
            </a:r>
            <a:r>
              <a:rPr lang="en-US" dirty="0" smtClean="0">
                <a:solidFill>
                  <a:srgbClr val="FF0000"/>
                </a:solidFill>
              </a:rPr>
              <a:t>II</a:t>
            </a:r>
            <a:r>
              <a:rPr lang="ru-RU" dirty="0" smtClean="0">
                <a:solidFill>
                  <a:srgbClr val="FF0000"/>
                </a:solidFill>
              </a:rPr>
              <a:t> период </a:t>
            </a:r>
            <a:r>
              <a:rPr lang="ru-RU" dirty="0" smtClean="0"/>
              <a:t>– </a:t>
            </a:r>
            <a:r>
              <a:rPr lang="en-US" dirty="0" smtClean="0"/>
              <a:t>XV</a:t>
            </a:r>
            <a:r>
              <a:rPr lang="ru-RU" dirty="0" smtClean="0"/>
              <a:t>-1-я половина </a:t>
            </a:r>
            <a:r>
              <a:rPr lang="en-US" dirty="0" smtClean="0"/>
              <a:t>XVII</a:t>
            </a:r>
            <a:r>
              <a:rPr lang="ru-RU" dirty="0" smtClean="0"/>
              <a:t> в., Московский период;</a:t>
            </a:r>
          </a:p>
          <a:p>
            <a:pPr algn="ctr">
              <a:buNone/>
            </a:pPr>
            <a:r>
              <a:rPr lang="ru-RU" dirty="0" smtClean="0"/>
              <a:t>    </a:t>
            </a:r>
            <a:r>
              <a:rPr lang="en-US" dirty="0" smtClean="0">
                <a:solidFill>
                  <a:srgbClr val="FF0000"/>
                </a:solidFill>
              </a:rPr>
              <a:t>III</a:t>
            </a:r>
            <a:r>
              <a:rPr lang="ru-RU" dirty="0" smtClean="0">
                <a:solidFill>
                  <a:srgbClr val="FF0000"/>
                </a:solidFill>
              </a:rPr>
              <a:t> период </a:t>
            </a:r>
            <a:r>
              <a:rPr lang="ru-RU" dirty="0" smtClean="0"/>
              <a:t>– 2-я половина  </a:t>
            </a:r>
            <a:r>
              <a:rPr lang="en-US" dirty="0" smtClean="0"/>
              <a:t>XVII</a:t>
            </a:r>
            <a:r>
              <a:rPr lang="ru-RU" dirty="0" smtClean="0"/>
              <a:t>-до настоящего времени.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dirty="0" smtClean="0"/>
              <a:t>Русский язык в современном мире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В </a:t>
            </a:r>
            <a:r>
              <a:rPr lang="ru-RU" dirty="0" smtClean="0"/>
              <a:t>современных условиях русский язык приобретает большое признание в мире. Этому способствуют достижения в различных областях науки. Например, знакомясь с русской литературой по тем или иным отраслям знания, иностранные специалисты нередко изучают язык оригинала, на котором эта литература написана.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Русский язык среди языков мира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 </a:t>
            </a:r>
            <a:endParaRPr lang="ru-RU" dirty="0" smtClean="0"/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 Язык – важнейшее средство человеческого общения.   </a:t>
            </a:r>
            <a:r>
              <a:rPr lang="ru-RU" dirty="0" smtClean="0"/>
              <a:t>Язык </a:t>
            </a:r>
            <a:r>
              <a:rPr lang="ru-RU" dirty="0" smtClean="0"/>
              <a:t>также </a:t>
            </a:r>
            <a:r>
              <a:rPr lang="ru-RU" dirty="0" smtClean="0"/>
              <a:t>отражает </a:t>
            </a:r>
            <a:r>
              <a:rPr lang="ru-RU" dirty="0" smtClean="0"/>
              <a:t>реальную действительность, историю, культуру и </a:t>
            </a:r>
            <a:r>
              <a:rPr lang="ru-RU" dirty="0" smtClean="0"/>
              <a:t>традиции </a:t>
            </a:r>
            <a:r>
              <a:rPr lang="ru-RU" dirty="0" smtClean="0"/>
              <a:t>народа. </a:t>
            </a:r>
          </a:p>
          <a:p>
            <a:pPr algn="ctr">
              <a:buNone/>
            </a:pPr>
            <a:r>
              <a:rPr lang="ru-RU" dirty="0" smtClean="0"/>
              <a:t>     На земном шаре насчитывается около </a:t>
            </a:r>
            <a:r>
              <a:rPr lang="ru-RU" dirty="0" smtClean="0">
                <a:solidFill>
                  <a:srgbClr val="FF0000"/>
                </a:solidFill>
              </a:rPr>
              <a:t>3 тысяч </a:t>
            </a:r>
            <a:r>
              <a:rPr lang="ru-RU" dirty="0" smtClean="0"/>
              <a:t>различных языков. Точное количество языков установить трудно, так как до сих пор существуют такие районы, которые плохо изучены в лингвистическом отношении (некоторые районы Австралии, Океании).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Особую </a:t>
            </a:r>
            <a:r>
              <a:rPr lang="ru-RU" dirty="0" smtClean="0"/>
              <a:t>роль в укреплении и распространении русского языка сыграл </a:t>
            </a:r>
            <a:r>
              <a:rPr lang="ru-RU" dirty="0" smtClean="0">
                <a:solidFill>
                  <a:srgbClr val="FF0000"/>
                </a:solidFill>
              </a:rPr>
              <a:t>М.В. Ломоносов. </a:t>
            </a: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/>
              <a:t>В </a:t>
            </a:r>
            <a:r>
              <a:rPr lang="ru-RU" dirty="0" smtClean="0"/>
              <a:t>1755-ом году издается его </a:t>
            </a:r>
            <a:r>
              <a:rPr lang="ru-RU" dirty="0" smtClean="0">
                <a:solidFill>
                  <a:srgbClr val="FF0000"/>
                </a:solidFill>
              </a:rPr>
              <a:t>«Российская грамматика» </a:t>
            </a:r>
            <a:r>
              <a:rPr lang="ru-RU" dirty="0" smtClean="0"/>
              <a:t>– </a:t>
            </a:r>
            <a:r>
              <a:rPr lang="ru-RU" dirty="0" smtClean="0"/>
              <a:t>первая грамматика русского языка, написанная на русском языке.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rusyaz3417\Desktop\iCATQ3BAC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844824"/>
            <a:ext cx="6000791" cy="44887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Создателем </a:t>
            </a:r>
            <a:r>
              <a:rPr lang="ru-RU" dirty="0" smtClean="0"/>
              <a:t>современного русского языка по праву считают </a:t>
            </a:r>
            <a:r>
              <a:rPr lang="ru-RU" dirty="0" smtClean="0">
                <a:solidFill>
                  <a:srgbClr val="FF0000"/>
                </a:solidFill>
              </a:rPr>
              <a:t>А.С. Пушкина. </a:t>
            </a:r>
            <a:r>
              <a:rPr lang="ru-RU" dirty="0" smtClean="0"/>
              <a:t>О реформаторском характере творчества А.С. Пушкина писал </a:t>
            </a:r>
            <a:r>
              <a:rPr lang="ru-RU" dirty="0" smtClean="0"/>
              <a:t>       И.С</a:t>
            </a:r>
            <a:r>
              <a:rPr lang="ru-RU" dirty="0" smtClean="0"/>
              <a:t>. Тургенев:  «Он дал окончательную обработку нашему языку, который теперь по своему богатству, силе, логике и красоте формы признается даже иностранными филологами едва ли не первым после древнегреческого».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А.С</a:t>
            </a:r>
            <a:r>
              <a:rPr lang="ru-RU" dirty="0" smtClean="0"/>
              <a:t>. Пушкин призывал писателей изучать устное народное творчество, чтобы увидеть, почувствовать национальные особенности языка, познать его свойства. 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Внесли свой вклад в обогащение русского литературного языка  писатели </a:t>
            </a:r>
            <a:r>
              <a:rPr lang="ru-RU" dirty="0" smtClean="0">
                <a:solidFill>
                  <a:srgbClr val="FF0000"/>
                </a:solidFill>
              </a:rPr>
              <a:t>И.С. Крылов, </a:t>
            </a:r>
            <a:r>
              <a:rPr lang="ru-RU" dirty="0" smtClean="0">
                <a:solidFill>
                  <a:srgbClr val="FF0000"/>
                </a:solidFill>
              </a:rPr>
              <a:t>    А.С. </a:t>
            </a:r>
            <a:r>
              <a:rPr lang="ru-RU" dirty="0" smtClean="0">
                <a:solidFill>
                  <a:srgbClr val="FF0000"/>
                </a:solidFill>
              </a:rPr>
              <a:t>Грибоедов, И.С. Тургенев, М.Е. Салтыков-Щедрин, Л.Н. Толстой, А.П. Чехов </a:t>
            </a:r>
            <a:r>
              <a:rPr lang="ru-RU" dirty="0" smtClean="0"/>
              <a:t>и др.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/>
              <a:t>  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За </a:t>
            </a:r>
            <a:r>
              <a:rPr lang="ru-RU" dirty="0" smtClean="0"/>
              <a:t>свою многовековую историю русский язык никогда не испытывал таких значительных преобразований, как в </a:t>
            </a:r>
            <a:r>
              <a:rPr lang="en-US" dirty="0" smtClean="0"/>
              <a:t>XX</a:t>
            </a:r>
            <a:r>
              <a:rPr lang="ru-RU" dirty="0" smtClean="0"/>
              <a:t>-</a:t>
            </a:r>
            <a:r>
              <a:rPr lang="ru-RU" dirty="0" err="1" smtClean="0"/>
              <a:t>ом</a:t>
            </a:r>
            <a:r>
              <a:rPr lang="ru-RU" dirty="0" smtClean="0"/>
              <a:t> столетии. Это было связано с политическими, культурными изменениями, которые происходили в государстве. 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Жители страны пережили крупные потрясения: революционный переворот в 1917году, Великую Отечественную войну и перестройку в 90-гг ХХ века.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37112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/>
              <a:t>    После победы над фашистской Германией (1941 – 1945 гг.) язык народа русского народа стали воспринимать как язык великой державы, как один из самых информативных языков (60 – 70% мировой информации публикуется на английском и русском языках</a:t>
            </a:r>
            <a:r>
              <a:rPr lang="ru-RU" dirty="0" smtClean="0"/>
              <a:t>).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В постперестроечный период, после распада СССР, становится очевидным, что русский язык необходим народам России как язык-посредник.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В </a:t>
            </a:r>
            <a:r>
              <a:rPr lang="ru-RU" dirty="0" smtClean="0"/>
              <a:t>настоящее время яркой чертой современного языкового развития считается </a:t>
            </a:r>
            <a:r>
              <a:rPr lang="ru-RU" dirty="0" smtClean="0">
                <a:solidFill>
                  <a:srgbClr val="FF0000"/>
                </a:solidFill>
              </a:rPr>
              <a:t>засорение речи заимствованиями</a:t>
            </a:r>
            <a:r>
              <a:rPr lang="ru-RU" dirty="0" smtClean="0"/>
              <a:t>. Многие английские слова заимствуются даже тогда, когда в родном языке есть достойный синоним. Например, англ.  </a:t>
            </a:r>
            <a:r>
              <a:rPr lang="ru-RU" i="1" dirty="0" smtClean="0"/>
              <a:t>конверсия (</a:t>
            </a:r>
            <a:r>
              <a:rPr lang="ru-RU" i="1" dirty="0" smtClean="0">
                <a:solidFill>
                  <a:srgbClr val="FF0000"/>
                </a:solidFill>
              </a:rPr>
              <a:t>преобразование</a:t>
            </a:r>
            <a:r>
              <a:rPr lang="ru-RU" i="1" dirty="0" smtClean="0"/>
              <a:t>); консенсус (</a:t>
            </a:r>
            <a:r>
              <a:rPr lang="ru-RU" i="1" dirty="0" smtClean="0">
                <a:solidFill>
                  <a:srgbClr val="FF0000"/>
                </a:solidFill>
              </a:rPr>
              <a:t>соглашение</a:t>
            </a:r>
            <a:r>
              <a:rPr lang="ru-RU" i="1" dirty="0" smtClean="0"/>
              <a:t>); имидж (</a:t>
            </a:r>
            <a:r>
              <a:rPr lang="ru-RU" i="1" dirty="0" smtClean="0">
                <a:solidFill>
                  <a:srgbClr val="FF0000"/>
                </a:solidFill>
              </a:rPr>
              <a:t>образ</a:t>
            </a:r>
            <a:r>
              <a:rPr lang="ru-RU" i="1" dirty="0" smtClean="0"/>
              <a:t>); плюрализм (</a:t>
            </a:r>
            <a:r>
              <a:rPr lang="ru-RU" i="1" dirty="0" smtClean="0">
                <a:solidFill>
                  <a:srgbClr val="FF0000"/>
                </a:solidFill>
              </a:rPr>
              <a:t>многообразие</a:t>
            </a:r>
            <a:r>
              <a:rPr lang="ru-RU" i="1" dirty="0" smtClean="0"/>
              <a:t>); </a:t>
            </a:r>
            <a:r>
              <a:rPr lang="ru-RU" i="1" dirty="0" err="1" smtClean="0"/>
              <a:t>котоновый</a:t>
            </a:r>
            <a:r>
              <a:rPr lang="ru-RU" i="1" dirty="0" smtClean="0"/>
              <a:t> (</a:t>
            </a:r>
            <a:r>
              <a:rPr lang="ru-RU" i="1" dirty="0" err="1" smtClean="0">
                <a:solidFill>
                  <a:srgbClr val="FF0000"/>
                </a:solidFill>
              </a:rPr>
              <a:t>х</a:t>
            </a:r>
            <a:r>
              <a:rPr lang="ru-RU" i="1" dirty="0" smtClean="0">
                <a:solidFill>
                  <a:srgbClr val="FF0000"/>
                </a:solidFill>
              </a:rPr>
              <a:t>/бумажный</a:t>
            </a:r>
            <a:r>
              <a:rPr lang="ru-RU" i="1" dirty="0" smtClean="0"/>
              <a:t>);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/>
              <a:t>   </a:t>
            </a:r>
            <a:r>
              <a:rPr lang="ru-RU" dirty="0" smtClean="0"/>
              <a:t>По мнению ученых, порог допустимости иностранных слов явно завышен. Жизненно оправданными являются обозначения новых явлений рыночной экономики, новой техники и технологии (</a:t>
            </a:r>
            <a:r>
              <a:rPr lang="ru-RU" i="1" dirty="0" smtClean="0">
                <a:solidFill>
                  <a:srgbClr val="FF0000"/>
                </a:solidFill>
              </a:rPr>
              <a:t>факс, акция, биржа, брокер и др</a:t>
            </a:r>
            <a:r>
              <a:rPr lang="ru-RU" i="1" dirty="0" smtClean="0">
                <a:solidFill>
                  <a:srgbClr val="FF0000"/>
                </a:solidFill>
              </a:rPr>
              <a:t>.</a:t>
            </a:r>
            <a:r>
              <a:rPr lang="ru-RU" dirty="0" smtClean="0"/>
              <a:t>).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Сохранение языка, забота о его дальнейшем развитии и обогащении –  гарантия сохранения и развития русской культуры. Каждый из нас, кем бы мы ни  работали, несет ответственность за состояние языка своей страны.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dirty="0" smtClean="0"/>
              <a:t>Культура речи как научная и учебная дисциплина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endParaRPr lang="en-US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Культура </a:t>
            </a:r>
            <a:r>
              <a:rPr lang="ru-RU" dirty="0" smtClean="0">
                <a:solidFill>
                  <a:srgbClr val="FF0000"/>
                </a:solidFill>
              </a:rPr>
              <a:t>речи </a:t>
            </a:r>
            <a:r>
              <a:rPr lang="ru-RU" dirty="0" smtClean="0"/>
              <a:t>– это владение нормами устного и письменного литературного языка, а также умение использовать выразительные средства языка в различных условиях общения в соответствии с целями и содержанием речи</a:t>
            </a:r>
            <a:r>
              <a:rPr lang="ru-RU" dirty="0" smtClean="0"/>
              <a:t>.</a:t>
            </a:r>
            <a:endParaRPr lang="en-US" dirty="0" smtClean="0"/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 smtClean="0">
                <a:solidFill>
                  <a:srgbClr val="FF0000"/>
                </a:solidFill>
              </a:rPr>
              <a:t>Культура речи </a:t>
            </a:r>
            <a:r>
              <a:rPr lang="ru-RU" dirty="0" smtClean="0"/>
              <a:t>является теоретической и практической дисциплиной.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298504" cy="4853136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dirty="0" smtClean="0"/>
              <a:t>В </a:t>
            </a:r>
            <a:r>
              <a:rPr lang="ru-RU" dirty="0" smtClean="0"/>
              <a:t>качестве теоретической дисциплины предмет «Культура речи» связан с нормами русского литературного языка, поэтому основная задача предмета заключается в кодификации языка, в официальном признании и описании нормы в словарях, справочной литературе.  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В </a:t>
            </a:r>
            <a:r>
              <a:rPr lang="ru-RU" dirty="0" smtClean="0"/>
              <a:t>качестве практической дисциплины предмет «Культура речи» предполагает выработку у говорящего навыков использования языковых средств с учетом ситуации речи, умения избегать двузначности, тавтологии, тяжеловесных синтаксических конструкций (нанизывание падежей).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2514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В </a:t>
            </a:r>
            <a:r>
              <a:rPr lang="ru-RU" dirty="0" smtClean="0"/>
              <a:t>ходе исторического развития число языков меняется. Некоторые языки умирают, когда распадаются социальные общности, которые пользовались этими языками. Например, древнегреческий и латинский. </a:t>
            </a:r>
          </a:p>
          <a:p>
            <a:pPr algn="ctr">
              <a:buNone/>
            </a:pPr>
            <a:r>
              <a:rPr lang="ru-RU" dirty="0" smtClean="0"/>
              <a:t>    Есть такие языки, которые называют мертвыми. Это  языки богослужения и науки.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Русский язык относится к </a:t>
            </a:r>
            <a:r>
              <a:rPr lang="ru-RU" dirty="0" smtClean="0">
                <a:solidFill>
                  <a:srgbClr val="FF0000"/>
                </a:solidFill>
              </a:rPr>
              <a:t>индоевропейской семье</a:t>
            </a:r>
            <a:r>
              <a:rPr lang="ru-RU" dirty="0" smtClean="0"/>
              <a:t>, самой многочисленной по объединяемым в ней языкам (около 100).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    Культура речи связана с </a:t>
            </a:r>
            <a:r>
              <a:rPr lang="ru-RU" dirty="0" smtClean="0">
                <a:solidFill>
                  <a:srgbClr val="FF0000"/>
                </a:solidFill>
              </a:rPr>
              <a:t>риторикой</a:t>
            </a:r>
            <a:r>
              <a:rPr lang="ru-RU" dirty="0" smtClean="0"/>
              <a:t>, наукой о красноречии.</a:t>
            </a:r>
          </a:p>
          <a:p>
            <a:pPr algn="ctr">
              <a:buNone/>
            </a:pPr>
            <a:r>
              <a:rPr lang="ru-RU" dirty="0" smtClean="0"/>
              <a:t>    Дисциплина «Культура речи» предполагает владение нормами речевого этикета в различных ситуациях: знакомство, поздравление, выражение соболезнования </a:t>
            </a:r>
            <a:r>
              <a:rPr lang="en-US" dirty="0" smtClean="0"/>
              <a:t>     </a:t>
            </a:r>
            <a:r>
              <a:rPr lang="ru-RU" dirty="0" smtClean="0"/>
              <a:t>(</a:t>
            </a:r>
            <a:r>
              <a:rPr lang="ru-RU" dirty="0" smtClean="0"/>
              <a:t>в устной и письменной формах).</a:t>
            </a:r>
          </a:p>
          <a:p>
            <a:pPr algn="ctr">
              <a:buNone/>
            </a:pPr>
            <a:r>
              <a:rPr lang="ru-RU" dirty="0" smtClean="0"/>
              <a:t>    Таким образом, культура речи – содержит в себе три составляющих компонента: нормативный, коммуникативный и этический.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42520" cy="4853136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>    Под культурой речи понимается совокупность таких </a:t>
            </a:r>
            <a:r>
              <a:rPr lang="ru-RU" dirty="0" smtClean="0">
                <a:solidFill>
                  <a:srgbClr val="FF0000"/>
                </a:solidFill>
              </a:rPr>
              <a:t>качеств</a:t>
            </a:r>
            <a:r>
              <a:rPr lang="ru-RU" dirty="0" smtClean="0"/>
              <a:t>, которые оказывают наилучшее воздействие на адресата с учетом конкретной обстановки и в соответствии с поставленной задачей, к ним относятся</a:t>
            </a:r>
            <a:r>
              <a:rPr lang="ru-RU" dirty="0" smtClean="0"/>
              <a:t>: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- богатство лексического запаса человека </a:t>
            </a:r>
            <a:r>
              <a:rPr lang="ru-RU" sz="2600" dirty="0" smtClean="0"/>
              <a:t>(например, героиня И.Ильфа и Е.Петрова, Эллочка, знала всего 30 слов);</a:t>
            </a:r>
            <a:endParaRPr lang="en-US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- </a:t>
            </a:r>
            <a:r>
              <a:rPr lang="ru-RU" dirty="0" smtClean="0">
                <a:solidFill>
                  <a:srgbClr val="FF0000"/>
                </a:solidFill>
              </a:rPr>
              <a:t>чистота речи </a:t>
            </a:r>
            <a:r>
              <a:rPr lang="ru-RU" dirty="0" smtClean="0"/>
              <a:t>(без жаргонизмов, диалектизмов, просторечий);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-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выразительность;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- </a:t>
            </a:r>
            <a:r>
              <a:rPr lang="ru-RU" dirty="0" smtClean="0">
                <a:solidFill>
                  <a:srgbClr val="FF0000"/>
                </a:solidFill>
              </a:rPr>
              <a:t>ясность и понятность;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- </a:t>
            </a:r>
            <a:r>
              <a:rPr lang="ru-RU" dirty="0" smtClean="0">
                <a:solidFill>
                  <a:srgbClr val="FF0000"/>
                </a:solidFill>
              </a:rPr>
              <a:t>точность и правильность.</a:t>
            </a:r>
          </a:p>
          <a:p>
            <a:pPr algn="ctr"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Культура речи – неотъемлемая </a:t>
            </a:r>
            <a:r>
              <a:rPr lang="ru-RU" dirty="0" smtClean="0">
                <a:solidFill>
                  <a:srgbClr val="FF0000"/>
                </a:solidFill>
              </a:rPr>
              <a:t>часть личностной характеристики человека</a:t>
            </a:r>
            <a:r>
              <a:rPr lang="ru-RU" dirty="0" smtClean="0"/>
              <a:t>. Деятельность большинства людей связана с речевым общением и является немаловажным условием профессионального успеха и пригодности людей самых различных специальностей: дипломатов, юристов, политиков,  преподавателей, журналистов, менеджеров.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9" name="Picture 3" descr="C:\Users\rusyaz3417\Desktop\Foto-CHehova-10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51520" y="1700808"/>
            <a:ext cx="3778183" cy="494786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211960" y="1844824"/>
            <a:ext cx="4572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А.П. Чехов в заметке о красноречии как способе воздействия на слушателей (риторики) писал: «В сущности, ведь для интеллигентного человека дурно говорить должно быть считать таким же неприличным, как не уметь читать и писать</a:t>
            </a:r>
            <a:r>
              <a:rPr lang="ru-RU" sz="2800" dirty="0" smtClean="0"/>
              <a:t>…»</a:t>
            </a:r>
            <a:endParaRPr lang="ru-RU" sz="2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 algn="ctr">
              <a:buNone/>
            </a:pPr>
            <a:r>
              <a:rPr lang="ru-RU" dirty="0" smtClean="0"/>
              <a:t>    Каждый культурный человек должен усвоить и развивать навыки отбора и употребления языковых средств в процессе общения, чтобы овладеть нормами литературного языка.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Образованный человек</a:t>
            </a:r>
            <a:r>
              <a:rPr lang="ru-RU" sz="3600" dirty="0" smtClean="0"/>
              <a:t>, то есть культурный человек, </a:t>
            </a:r>
            <a:r>
              <a:rPr lang="ru-RU" sz="3600" dirty="0" smtClean="0">
                <a:solidFill>
                  <a:srgbClr val="FF0000"/>
                </a:solidFill>
              </a:rPr>
              <a:t>должен знать: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</a:p>
          <a:p>
            <a:pPr algn="ctr">
              <a:buNone/>
            </a:pPr>
            <a:r>
              <a:rPr lang="ru-RU" dirty="0" smtClean="0"/>
              <a:t>    - что такое национальный русский язык; в каких формах он существует;</a:t>
            </a:r>
          </a:p>
          <a:p>
            <a:pPr algn="ctr">
              <a:buNone/>
            </a:pPr>
            <a:r>
              <a:rPr lang="ru-RU" dirty="0" smtClean="0"/>
              <a:t>    - чем письменная речь отличается от устной;</a:t>
            </a:r>
          </a:p>
          <a:p>
            <a:pPr algn="ctr">
              <a:buNone/>
            </a:pPr>
            <a:r>
              <a:rPr lang="ru-RU" dirty="0" smtClean="0"/>
              <a:t>    - какие разновидности характерны для устной речи;</a:t>
            </a:r>
          </a:p>
          <a:p>
            <a:pPr algn="ctr">
              <a:buNone/>
            </a:pPr>
            <a:r>
              <a:rPr lang="ru-RU" dirty="0" smtClean="0"/>
              <a:t>    - что представляют собой функциональные стили;</a:t>
            </a:r>
          </a:p>
          <a:p>
            <a:pPr algn="ctr">
              <a:buNone/>
            </a:pPr>
            <a:r>
              <a:rPr lang="ru-RU" dirty="0" smtClean="0"/>
              <a:t>    - почему в языке существуют фонетические, лексические,  грамматические варианты и в чем заключается их различие.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rusyaz3417\Desktop\Viktor_Vinogradov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916832"/>
            <a:ext cx="3214200" cy="437306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67544" y="1700808"/>
            <a:ext cx="48245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400" dirty="0" smtClean="0"/>
              <a:t>Как указывал академик </a:t>
            </a:r>
            <a:r>
              <a:rPr lang="ru-RU" sz="2400" dirty="0" smtClean="0"/>
              <a:t>                 </a:t>
            </a:r>
            <a:r>
              <a:rPr lang="ru-RU" sz="2400" dirty="0" smtClean="0">
                <a:solidFill>
                  <a:srgbClr val="FF0000"/>
                </a:solidFill>
              </a:rPr>
              <a:t>В.В</a:t>
            </a:r>
            <a:r>
              <a:rPr lang="ru-RU" sz="2400" dirty="0" smtClean="0">
                <a:solidFill>
                  <a:srgbClr val="FF0000"/>
                </a:solidFill>
              </a:rPr>
              <a:t>. Виноградов, </a:t>
            </a:r>
            <a:r>
              <a:rPr lang="ru-RU" sz="2400" dirty="0" smtClean="0"/>
              <a:t>«высокая культура разговорной и письменной речи, хорошее знание и чутье родного языка, умение пользоваться выразительными средствами, его стилистическим многообразием – самая лучшая опора, самое верное подспорье и самая надежная рекомендация для каждого человека в его общественной жизни и творческой деятельности</a:t>
            </a:r>
            <a:r>
              <a:rPr lang="ru-RU" sz="2400" dirty="0" smtClean="0"/>
              <a:t>»</a:t>
            </a:r>
            <a:endParaRPr lang="ru-RU" sz="2400" dirty="0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Вопросы к лекции: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Расскажите происхождении русского языка.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Расскажите о признании русского языка в мире?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Понятие «культура речи».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Что должен знать культурный человек?</a:t>
            </a:r>
          </a:p>
          <a:p>
            <a:pPr marL="514350" indent="-514350"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Русский язык </a:t>
            </a:r>
            <a:r>
              <a:rPr lang="ru-RU" dirty="0" smtClean="0"/>
              <a:t>– это национальный язык русского народа, исторически сложившейся общности людей, объединенных территорией, экономикой, политикой, культурным наследием.</a:t>
            </a:r>
          </a:p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Русский язык </a:t>
            </a:r>
            <a:r>
              <a:rPr lang="ru-RU" dirty="0" smtClean="0"/>
              <a:t>является хранителем неповторимой русской культуры, которая наследуется новыми поколениями людей данного общества.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 smtClean="0"/>
              <a:t>Например, </a:t>
            </a:r>
            <a:r>
              <a:rPr lang="ru-RU" dirty="0" smtClean="0">
                <a:solidFill>
                  <a:srgbClr val="FF0000"/>
                </a:solidFill>
              </a:rPr>
              <a:t>М.В. Ломоносов </a:t>
            </a:r>
            <a:r>
              <a:rPr lang="ru-RU" dirty="0" smtClean="0"/>
              <a:t>находил в нем «</a:t>
            </a:r>
            <a:r>
              <a:rPr lang="ru-RU" dirty="0" smtClean="0">
                <a:solidFill>
                  <a:srgbClr val="FF0000"/>
                </a:solidFill>
              </a:rPr>
              <a:t>великолепие </a:t>
            </a:r>
            <a:r>
              <a:rPr lang="ru-RU" dirty="0" err="1" smtClean="0">
                <a:solidFill>
                  <a:srgbClr val="FF0000"/>
                </a:solidFill>
              </a:rPr>
              <a:t>ишпанского</a:t>
            </a:r>
            <a:r>
              <a:rPr lang="ru-RU" dirty="0" smtClean="0">
                <a:solidFill>
                  <a:srgbClr val="FF0000"/>
                </a:solidFill>
              </a:rPr>
              <a:t>, живость французского, крепость немецкого, нежность </a:t>
            </a:r>
            <a:r>
              <a:rPr lang="ru-RU" dirty="0" err="1" smtClean="0">
                <a:solidFill>
                  <a:srgbClr val="FF0000"/>
                </a:solidFill>
              </a:rPr>
              <a:t>италиянского</a:t>
            </a:r>
            <a:r>
              <a:rPr lang="ru-RU" dirty="0" smtClean="0"/>
              <a:t>». Язык представляет собой неотъемлемый компонент национальной культуры. В нем находит отражение национальный характер.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Русский язык </a:t>
            </a:r>
            <a:r>
              <a:rPr lang="ru-RU" dirty="0" smtClean="0"/>
              <a:t>– это язык художественной литературы, мировое значение которой общепризнано. Это и язык советской, а потом и российской науки, достижения которой в различных областях способствовали развитию мировой науки и техники.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В </a:t>
            </a:r>
            <a:r>
              <a:rPr lang="ru-RU" dirty="0" smtClean="0"/>
              <a:t>настоящее время среди слов латинского происхождения в русском языке выделяются научные термины:  </a:t>
            </a:r>
            <a:r>
              <a:rPr lang="ru-RU" i="1" dirty="0" smtClean="0">
                <a:solidFill>
                  <a:srgbClr val="FF0000"/>
                </a:solidFill>
              </a:rPr>
              <a:t>формула, инерция, эволюция, радиус, конус, вакуум, пропорция</a:t>
            </a:r>
            <a:r>
              <a:rPr lang="ru-RU" i="1" dirty="0" smtClean="0"/>
              <a:t>, </a:t>
            </a:r>
            <a:r>
              <a:rPr lang="ru-RU" dirty="0" smtClean="0"/>
              <a:t>медицинская терминология: лексика, связанная с образованием и просвещением: </a:t>
            </a:r>
            <a:r>
              <a:rPr lang="ru-RU" i="1" dirty="0" smtClean="0">
                <a:solidFill>
                  <a:srgbClr val="FF0000"/>
                </a:solidFill>
              </a:rPr>
              <a:t>студент, профессор, декан, аудитория, ректор, лаборатория и  </a:t>
            </a:r>
            <a:r>
              <a:rPr lang="ru-RU" i="1" dirty="0" smtClean="0">
                <a:solidFill>
                  <a:srgbClr val="FF0000"/>
                </a:solidFill>
              </a:rPr>
              <a:t>т.д</a:t>
            </a:r>
            <a:r>
              <a:rPr lang="ru-RU" i="1" dirty="0" smtClean="0">
                <a:solidFill>
                  <a:srgbClr val="FF0000"/>
                </a:solidFill>
              </a:rPr>
              <a:t>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rusyaz3417\Desktop\___20140420_1488641608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23528" y="1844824"/>
            <a:ext cx="3528392" cy="4632547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707904" y="1700808"/>
            <a:ext cx="543609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Русский язык всегда был предметом гордости выдающихся русских писателей: </a:t>
            </a:r>
            <a:r>
              <a:rPr lang="ru-RU" sz="2000" dirty="0" smtClean="0"/>
              <a:t>                          М.В</a:t>
            </a:r>
            <a:r>
              <a:rPr lang="ru-RU" sz="2000" dirty="0" smtClean="0"/>
              <a:t>. Ломоносова, А.С. </a:t>
            </a:r>
            <a:r>
              <a:rPr lang="ru-RU" sz="2000" dirty="0" smtClean="0"/>
              <a:t>Пушкина, М.Ю</a:t>
            </a:r>
            <a:r>
              <a:rPr lang="ru-RU" sz="2000" dirty="0" smtClean="0"/>
              <a:t>. Лермонтова, И.С. Крылова, </a:t>
            </a:r>
            <a:r>
              <a:rPr lang="ru-RU" sz="2000" dirty="0" smtClean="0"/>
              <a:t>В.Г</a:t>
            </a:r>
            <a:r>
              <a:rPr lang="ru-RU" sz="2000" dirty="0" smtClean="0"/>
              <a:t>. Белинского и т.д.</a:t>
            </a:r>
            <a:endParaRPr lang="ru-RU" sz="2000" dirty="0"/>
          </a:p>
        </p:txBody>
      </p:sp>
      <p:pic>
        <p:nvPicPr>
          <p:cNvPr id="6" name="Picture 2" descr="C:\Users\rusyaz3417\Desktop\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3429000"/>
            <a:ext cx="4608512" cy="3060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rusyaz3417\Desktop\920834_600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339752" y="1844824"/>
            <a:ext cx="5076056" cy="46445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183</TotalTime>
  <Words>1744</Words>
  <Application>Microsoft Office PowerPoint</Application>
  <PresentationFormat>Экран (4:3)</PresentationFormat>
  <Paragraphs>106</Paragraphs>
  <Slides>37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Обычная</vt:lpstr>
      <vt:lpstr>Слайд 1</vt:lpstr>
      <vt:lpstr>Русский язык среди языков мира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  Происхождение  русского языка и основные этапы его развития   </vt:lpstr>
      <vt:lpstr>Слайд 14</vt:lpstr>
      <vt:lpstr>Слайд 15</vt:lpstr>
      <vt:lpstr>Слайд 16</vt:lpstr>
      <vt:lpstr>Слайд 17</vt:lpstr>
      <vt:lpstr>Слайд 18</vt:lpstr>
      <vt:lpstr> Русский язык в современном мире 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 Культура речи как научная и учебная дисциплина </vt:lpstr>
      <vt:lpstr>Слайд 29</vt:lpstr>
      <vt:lpstr>Слайд 30</vt:lpstr>
      <vt:lpstr>Слайд 31</vt:lpstr>
      <vt:lpstr>Слайд 32</vt:lpstr>
      <vt:lpstr>Слайд 33</vt:lpstr>
      <vt:lpstr>Слайд 34</vt:lpstr>
      <vt:lpstr>Образованный человек, то есть культурный человек, должен знать:</vt:lpstr>
      <vt:lpstr>Слайд 36</vt:lpstr>
      <vt:lpstr>Вопросы к лекции: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rusyaz3417</dc:creator>
  <cp:lastModifiedBy>Пользователь Windows</cp:lastModifiedBy>
  <cp:revision>36</cp:revision>
  <dcterms:created xsi:type="dcterms:W3CDTF">2019-01-15T05:56:56Z</dcterms:created>
  <dcterms:modified xsi:type="dcterms:W3CDTF">2019-05-13T06:02:50Z</dcterms:modified>
</cp:coreProperties>
</file>