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442" r:id="rId3"/>
    <p:sldId id="382" r:id="rId4"/>
    <p:sldId id="436" r:id="rId5"/>
    <p:sldId id="380" r:id="rId6"/>
    <p:sldId id="435" r:id="rId7"/>
    <p:sldId id="381" r:id="rId8"/>
    <p:sldId id="383" r:id="rId9"/>
    <p:sldId id="426" r:id="rId10"/>
    <p:sldId id="408" r:id="rId11"/>
    <p:sldId id="388" r:id="rId12"/>
    <p:sldId id="387" r:id="rId13"/>
    <p:sldId id="389" r:id="rId14"/>
    <p:sldId id="422" r:id="rId15"/>
    <p:sldId id="391" r:id="rId16"/>
    <p:sldId id="424" r:id="rId17"/>
    <p:sldId id="425" r:id="rId18"/>
    <p:sldId id="394" r:id="rId19"/>
    <p:sldId id="418" r:id="rId20"/>
    <p:sldId id="397" r:id="rId21"/>
    <p:sldId id="409" r:id="rId22"/>
    <p:sldId id="398" r:id="rId23"/>
    <p:sldId id="410" r:id="rId24"/>
    <p:sldId id="399" r:id="rId25"/>
    <p:sldId id="412" r:id="rId26"/>
    <p:sldId id="400" r:id="rId27"/>
    <p:sldId id="413" r:id="rId28"/>
    <p:sldId id="401" r:id="rId29"/>
    <p:sldId id="404" r:id="rId30"/>
    <p:sldId id="437" r:id="rId31"/>
    <p:sldId id="402" r:id="rId32"/>
    <p:sldId id="405" r:id="rId33"/>
    <p:sldId id="406" r:id="rId34"/>
    <p:sldId id="438" r:id="rId35"/>
    <p:sldId id="403" r:id="rId36"/>
    <p:sldId id="427" r:id="rId37"/>
    <p:sldId id="428" r:id="rId38"/>
    <p:sldId id="433" r:id="rId39"/>
    <p:sldId id="429" r:id="rId40"/>
    <p:sldId id="430" r:id="rId41"/>
    <p:sldId id="432" r:id="rId42"/>
    <p:sldId id="431" r:id="rId43"/>
    <p:sldId id="439" r:id="rId44"/>
    <p:sldId id="393" r:id="rId45"/>
    <p:sldId id="420" r:id="rId46"/>
    <p:sldId id="440" r:id="rId47"/>
    <p:sldId id="441" r:id="rId48"/>
  </p:sldIdLst>
  <p:sldSz cx="9144000" cy="6858000" type="screen4x3"/>
  <p:notesSz cx="6797675" cy="9926638"/>
  <p:defaultTextStyle>
    <a:defPPr>
      <a:defRPr lang="en"/>
    </a:defPPr>
    <a:lvl1pPr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anose="020B0604030504040204" pitchFamily="34" charset="0"/>
        <a:ea typeface="+mn-ea"/>
        <a:cs typeface="+mn-cs"/>
      </a:defRPr>
    </a:lvl5pPr>
    <a:lvl6pPr marL="2286000" algn="l" defTabSz="914400" rtl="0" eaLnBrk="1" latinLnBrk="0" hangingPunct="1">
      <a:defRPr b="1" kern="1200">
        <a:solidFill>
          <a:schemeClr val="tx1"/>
        </a:solidFill>
        <a:latin typeface="Tahoma" panose="020B0604030504040204" pitchFamily="34" charset="0"/>
        <a:ea typeface="+mn-ea"/>
        <a:cs typeface="+mn-cs"/>
      </a:defRPr>
    </a:lvl6pPr>
    <a:lvl7pPr marL="2743200" algn="l" defTabSz="914400" rtl="0" eaLnBrk="1" latinLnBrk="0" hangingPunct="1">
      <a:defRPr b="1" kern="1200">
        <a:solidFill>
          <a:schemeClr val="tx1"/>
        </a:solidFill>
        <a:latin typeface="Tahoma" panose="020B0604030504040204" pitchFamily="34" charset="0"/>
        <a:ea typeface="+mn-ea"/>
        <a:cs typeface="+mn-cs"/>
      </a:defRPr>
    </a:lvl7pPr>
    <a:lvl8pPr marL="3200400" algn="l" defTabSz="914400" rtl="0" eaLnBrk="1" latinLnBrk="0" hangingPunct="1">
      <a:defRPr b="1" kern="1200">
        <a:solidFill>
          <a:schemeClr val="tx1"/>
        </a:solidFill>
        <a:latin typeface="Tahoma" panose="020B0604030504040204" pitchFamily="34" charset="0"/>
        <a:ea typeface="+mn-ea"/>
        <a:cs typeface="+mn-cs"/>
      </a:defRPr>
    </a:lvl8pPr>
    <a:lvl9pPr marL="3657600" algn="l" defTabSz="914400" rtl="0" eaLnBrk="1" latinLnBrk="0" hangingPunct="1">
      <a:defRPr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38A79"/>
    <a:srgbClr val="00FF00"/>
    <a:srgbClr val="FF0000"/>
    <a:srgbClr val="99FF33"/>
    <a:srgbClr val="FFFF00"/>
    <a:srgbClr val="000000"/>
    <a:srgbClr val="777777"/>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5" autoAdjust="0"/>
    <p:restoredTop sz="94595" autoAdjust="0"/>
  </p:normalViewPr>
  <p:slideViewPr>
    <p:cSldViewPr>
      <p:cViewPr varScale="1">
        <p:scale>
          <a:sx n="83" d="100"/>
          <a:sy n="83" d="100"/>
        </p:scale>
        <p:origin x="-137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728" tIns="46364" rIns="92728" bIns="46364" numCol="1" anchor="t" anchorCtr="0" compatLnSpc="1">
            <a:prstTxWarp prst="textNoShape">
              <a:avLst/>
            </a:prstTxWarp>
          </a:bodyPr>
          <a:lstStyle>
            <a:lvl1pPr eaLnBrk="1" hangingPunct="1">
              <a:defRPr sz="1200" b="0">
                <a:effectLst/>
                <a:latin typeface="Arial" charset="0"/>
              </a:defRPr>
            </a:lvl1pPr>
          </a:lstStyle>
          <a:p>
            <a:pPr>
              <a:defRPr/>
            </a:pPr>
            <a:endParaRPr lang="ru-RU"/>
          </a:p>
        </p:txBody>
      </p:sp>
      <p:sp>
        <p:nvSpPr>
          <p:cNvPr id="63491"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2728" tIns="46364" rIns="92728" bIns="46364" numCol="1" anchor="t" anchorCtr="0" compatLnSpc="1">
            <a:prstTxWarp prst="textNoShape">
              <a:avLst/>
            </a:prstTxWarp>
          </a:bodyPr>
          <a:lstStyle>
            <a:lvl1pPr algn="r" eaLnBrk="1" hangingPunct="1">
              <a:defRPr sz="1200" b="0">
                <a:effectLst/>
                <a:latin typeface="Arial" charset="0"/>
              </a:defRPr>
            </a:lvl1pPr>
          </a:lstStyle>
          <a:p>
            <a:pPr>
              <a:defRPr/>
            </a:pPr>
            <a:endParaRPr lang="ru-RU"/>
          </a:p>
        </p:txBody>
      </p:sp>
      <p:sp>
        <p:nvSpPr>
          <p:cNvPr id="634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728" tIns="46364" rIns="92728" bIns="46364" numCol="1" anchor="b" anchorCtr="0" compatLnSpc="1">
            <a:prstTxWarp prst="textNoShape">
              <a:avLst/>
            </a:prstTxWarp>
          </a:bodyPr>
          <a:lstStyle>
            <a:lvl1pPr eaLnBrk="1" hangingPunct="1">
              <a:defRPr sz="1200" b="0">
                <a:effectLst/>
                <a:latin typeface="Arial" charset="0"/>
              </a:defRPr>
            </a:lvl1pPr>
          </a:lstStyle>
          <a:p>
            <a:pPr>
              <a:defRPr/>
            </a:pPr>
            <a:endParaRPr lang="ru-RU"/>
          </a:p>
        </p:txBody>
      </p:sp>
      <p:sp>
        <p:nvSpPr>
          <p:cNvPr id="6349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2728" tIns="46364" rIns="92728" bIns="46364"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49B54E96-FB00-41D1-8B20-B2888CF3B0A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728" tIns="46364" rIns="92728" bIns="46364" numCol="1" anchor="t" anchorCtr="0" compatLnSpc="1">
            <a:prstTxWarp prst="textNoShape">
              <a:avLst/>
            </a:prstTxWarp>
          </a:bodyPr>
          <a:lstStyle>
            <a:lvl1pPr eaLnBrk="1" hangingPunct="1">
              <a:defRPr sz="1200" b="0">
                <a:effectLst/>
                <a:latin typeface="Arial" charset="0"/>
              </a:defRPr>
            </a:lvl1pPr>
          </a:lstStyle>
          <a:p>
            <a:pPr>
              <a:defRPr/>
            </a:pPr>
            <a:endParaRPr lang="ru-RU"/>
          </a:p>
        </p:txBody>
      </p:sp>
      <p:sp>
        <p:nvSpPr>
          <p:cNvPr id="6041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2728" tIns="46364" rIns="92728" bIns="46364" numCol="1" anchor="t" anchorCtr="0" compatLnSpc="1">
            <a:prstTxWarp prst="textNoShape">
              <a:avLst/>
            </a:prstTxWarp>
          </a:bodyPr>
          <a:lstStyle>
            <a:lvl1pPr algn="r" eaLnBrk="1" hangingPunct="1">
              <a:defRPr sz="1200" b="0">
                <a:effectLst/>
                <a:latin typeface="Arial"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1"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2728" tIns="46364" rIns="92728" bIns="46364"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042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728" tIns="46364" rIns="92728" bIns="46364" numCol="1" anchor="b" anchorCtr="0" compatLnSpc="1">
            <a:prstTxWarp prst="textNoShape">
              <a:avLst/>
            </a:prstTxWarp>
          </a:bodyPr>
          <a:lstStyle>
            <a:lvl1pPr eaLnBrk="1" hangingPunct="1">
              <a:defRPr sz="1200" b="0">
                <a:effectLst/>
                <a:latin typeface="Arial" charset="0"/>
              </a:defRPr>
            </a:lvl1pPr>
          </a:lstStyle>
          <a:p>
            <a:pPr>
              <a:defRPr/>
            </a:pPr>
            <a:endParaRPr lang="ru-RU"/>
          </a:p>
        </p:txBody>
      </p:sp>
      <p:sp>
        <p:nvSpPr>
          <p:cNvPr id="6042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2728" tIns="46364" rIns="92728" bIns="46364"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609E337B-6CBD-43F3-BA16-DF728864F31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0269B8-57E9-40F7-BEB9-4CF9E0FFFD35}" type="slidenum">
              <a:rPr lang="ru-RU" altLang="ru-RU" smtClean="0"/>
              <a:pPr>
                <a:spcBef>
                  <a:spcPct val="0"/>
                </a:spcBef>
              </a:pPr>
              <a:t>1</a:t>
            </a:fld>
            <a:endParaRPr lang="ru-RU" altLang="ru-RU"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79390F-A08E-47A7-937E-0BA009D43D1D}" type="slidenum">
              <a:rPr lang="ru-RU" altLang="ru-RU" smtClean="0"/>
              <a:pPr>
                <a:spcBef>
                  <a:spcPct val="0"/>
                </a:spcBef>
              </a:pPr>
              <a:t>14</a:t>
            </a:fld>
            <a:endParaRPr lang="ru-RU" alt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E6CA42-E7AD-4269-8069-68A986D32FC4}" type="slidenum">
              <a:rPr lang="ru-RU" altLang="ru-RU" smtClean="0"/>
              <a:pPr>
                <a:spcBef>
                  <a:spcPct val="0"/>
                </a:spcBef>
              </a:pPr>
              <a:t>15</a:t>
            </a:fld>
            <a:endParaRPr lang="ru-RU" alt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04700-F3BF-4D6A-86D4-6BF05D79D461}" type="slidenum">
              <a:rPr lang="ru-RU" altLang="ru-RU" smtClean="0"/>
              <a:pPr>
                <a:spcBef>
                  <a:spcPct val="0"/>
                </a:spcBef>
              </a:pPr>
              <a:t>16</a:t>
            </a:fld>
            <a:endParaRPr lang="ru-RU" alt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5E3779-20FF-4247-B90D-834578DE9605}" type="slidenum">
              <a:rPr lang="ru-RU" altLang="ru-RU" smtClean="0"/>
              <a:pPr>
                <a:spcBef>
                  <a:spcPct val="0"/>
                </a:spcBef>
              </a:pPr>
              <a:t>17</a:t>
            </a:fld>
            <a:endParaRPr lang="ru-RU" altLang="ru-R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6F98E2-BBB4-437D-B887-7AEF171CC664}" type="slidenum">
              <a:rPr lang="ru-RU" altLang="ru-RU" smtClean="0"/>
              <a:pPr>
                <a:spcBef>
                  <a:spcPct val="0"/>
                </a:spcBef>
              </a:pPr>
              <a:t>18</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BCE3F4-DB9E-4D1B-BE7E-F70F74E86C50}" type="slidenum">
              <a:rPr lang="ru-RU" altLang="ru-RU" smtClean="0"/>
              <a:pPr>
                <a:spcBef>
                  <a:spcPct val="0"/>
                </a:spcBef>
              </a:pPr>
              <a:t>20</a:t>
            </a:fld>
            <a:endParaRPr lang="ru-RU" altLang="ru-RU"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43E438-3770-4B27-9A5E-D7348077828A}" type="slidenum">
              <a:rPr lang="ru-RU" altLang="ru-RU" smtClean="0"/>
              <a:pPr>
                <a:spcBef>
                  <a:spcPct val="0"/>
                </a:spcBef>
              </a:pPr>
              <a:t>22</a:t>
            </a:fld>
            <a:endParaRPr lang="ru-RU" altLang="ru-RU"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0E47E4-AAAD-47C3-8EE7-83F1DC2362CC}" type="slidenum">
              <a:rPr lang="ru-RU" altLang="ru-RU" smtClean="0"/>
              <a:pPr>
                <a:spcBef>
                  <a:spcPct val="0"/>
                </a:spcBef>
              </a:pPr>
              <a:t>24</a:t>
            </a:fld>
            <a:endParaRPr lang="ru-RU" altLang="ru-RU"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11FFD5-B757-4166-ABE7-96F608C3138C}" type="slidenum">
              <a:rPr lang="ru-RU" altLang="ru-RU" smtClean="0"/>
              <a:pPr>
                <a:spcBef>
                  <a:spcPct val="0"/>
                </a:spcBef>
              </a:pPr>
              <a:t>26</a:t>
            </a:fld>
            <a:endParaRPr lang="ru-RU" altLang="ru-RU"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83D3F6-9EE3-4B96-8178-304BB8888660}" type="slidenum">
              <a:rPr lang="ru-RU" altLang="ru-RU" smtClean="0"/>
              <a:pPr>
                <a:spcBef>
                  <a:spcPct val="0"/>
                </a:spcBef>
              </a:pPr>
              <a:t>28</a:t>
            </a:fld>
            <a:endParaRPr lang="ru-RU" altLang="ru-RU"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B0D380-1F79-4574-9C93-89EF07935076}" type="slidenum">
              <a:rPr lang="ru-RU" altLang="ru-RU" smtClean="0"/>
              <a:pPr>
                <a:spcBef>
                  <a:spcPct val="0"/>
                </a:spcBef>
              </a:pPr>
              <a:t>3</a:t>
            </a:fld>
            <a:endParaRPr lang="ru-RU" altLang="ru-RU"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40CC47-D7A0-41E3-BCCD-F0795BA1E8F8}" type="slidenum">
              <a:rPr lang="ru-RU" altLang="ru-RU" smtClean="0"/>
              <a:pPr>
                <a:spcBef>
                  <a:spcPct val="0"/>
                </a:spcBef>
              </a:pPr>
              <a:t>29</a:t>
            </a:fld>
            <a:endParaRPr lang="ru-RU" altLang="ru-RU"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456D91-7E6B-4C06-997D-A5EA33627BD9}" type="slidenum">
              <a:rPr lang="ru-RU" altLang="ru-RU" smtClean="0"/>
              <a:pPr>
                <a:spcBef>
                  <a:spcPct val="0"/>
                </a:spcBef>
              </a:pPr>
              <a:t>31</a:t>
            </a:fld>
            <a:endParaRPr lang="ru-RU" altLang="ru-RU"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E1C3C8-50A1-4B65-B165-2076CAE4BD6F}" type="slidenum">
              <a:rPr lang="ru-RU" altLang="ru-RU" smtClean="0"/>
              <a:pPr>
                <a:spcBef>
                  <a:spcPct val="0"/>
                </a:spcBef>
              </a:pPr>
              <a:t>32</a:t>
            </a:fld>
            <a:endParaRPr lang="ru-RU" altLang="ru-RU"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E72587-3188-446F-81E7-F4C3FCBF8694}" type="slidenum">
              <a:rPr lang="ru-RU" altLang="ru-RU" smtClean="0"/>
              <a:pPr>
                <a:spcBef>
                  <a:spcPct val="0"/>
                </a:spcBef>
              </a:pPr>
              <a:t>33</a:t>
            </a:fld>
            <a:endParaRPr lang="ru-RU" altLang="ru-RU"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EB4B0-F87B-4772-B025-C13F7B211387}" type="slidenum">
              <a:rPr lang="ru-RU" altLang="ru-RU" smtClean="0"/>
              <a:pPr>
                <a:spcBef>
                  <a:spcPct val="0"/>
                </a:spcBef>
              </a:pPr>
              <a:t>35</a:t>
            </a:fld>
            <a:endParaRPr lang="ru-RU" altLang="ru-RU"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D941C6-161E-48A3-8576-991DB39EC3B0}" type="slidenum">
              <a:rPr lang="ru-RU" altLang="ru-RU" smtClean="0"/>
              <a:pPr>
                <a:spcBef>
                  <a:spcPct val="0"/>
                </a:spcBef>
              </a:pPr>
              <a:t>44</a:t>
            </a:fld>
            <a:endParaRPr lang="ru-RU" altLang="ru-RU"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BA0415-EC05-447F-A89D-44D5A3AF65C7}" type="slidenum">
              <a:rPr lang="ru-RU" altLang="ru-RU" smtClean="0"/>
              <a:pPr>
                <a:spcBef>
                  <a:spcPct val="0"/>
                </a:spcBef>
              </a:pPr>
              <a:t>46</a:t>
            </a:fld>
            <a:endParaRPr lang="ru-RU" altLang="ru-RU"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8C822E-C8B8-4086-B9C2-216FE3017DCC}" type="slidenum">
              <a:rPr lang="ru-RU" altLang="ru-RU" smtClean="0"/>
              <a:pPr>
                <a:spcBef>
                  <a:spcPct val="0"/>
                </a:spcBef>
              </a:pPr>
              <a:t>47</a:t>
            </a:fld>
            <a:endParaRPr lang="ru-RU" altLang="ru-RU"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435F47-5DE6-4924-9543-DBC251D838E3}" type="slidenum">
              <a:rPr lang="ru-RU" altLang="ru-RU" smtClean="0"/>
              <a:pPr>
                <a:spcBef>
                  <a:spcPct val="0"/>
                </a:spcBef>
              </a:pPr>
              <a:t>5</a:t>
            </a:fld>
            <a:endParaRPr lang="ru-RU" altLang="ru-RU"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A25363-2B92-4E55-97FB-1A3B127E431C}" type="slidenum">
              <a:rPr lang="ru-RU" altLang="ru-RU" smtClean="0"/>
              <a:pPr>
                <a:spcBef>
                  <a:spcPct val="0"/>
                </a:spcBef>
              </a:pPr>
              <a:t>7</a:t>
            </a:fld>
            <a:endParaRPr lang="ru-RU" altLang="ru-RU"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95774C-DD8E-4FB0-8502-624005031C24}" type="slidenum">
              <a:rPr lang="ru-RU" altLang="ru-RU" smtClean="0"/>
              <a:pPr>
                <a:spcBef>
                  <a:spcPct val="0"/>
                </a:spcBef>
              </a:pPr>
              <a:t>8</a:t>
            </a:fld>
            <a:endParaRPr lang="ru-RU" altLang="ru-RU"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0D5BFF-2407-40F9-BEFE-4B58ED139060}" type="slidenum">
              <a:rPr lang="ru-RU" altLang="ru-RU" smtClean="0"/>
              <a:pPr>
                <a:spcBef>
                  <a:spcPct val="0"/>
                </a:spcBef>
              </a:pPr>
              <a:t>10</a:t>
            </a:fld>
            <a:endParaRPr lang="ru-RU" altLang="ru-RU"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9CE97-0A22-441B-985E-9683EF1A5F5E}" type="slidenum">
              <a:rPr lang="ru-RU" altLang="ru-RU" smtClean="0"/>
              <a:pPr>
                <a:spcBef>
                  <a:spcPct val="0"/>
                </a:spcBef>
              </a:pPr>
              <a:t>11</a:t>
            </a:fld>
            <a:endParaRPr lang="ru-RU" altLang="ru-RU"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448D6F-1259-4F67-B5C9-628E4CFD9F3F}" type="slidenum">
              <a:rPr lang="ru-RU" altLang="ru-RU" smtClean="0"/>
              <a:pPr>
                <a:spcBef>
                  <a:spcPct val="0"/>
                </a:spcBef>
              </a:pPr>
              <a:t>12</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0888" indent="-287338">
              <a:spcBef>
                <a:spcPct val="30000"/>
              </a:spcBef>
              <a:defRPr sz="1200">
                <a:solidFill>
                  <a:schemeClr val="tx1"/>
                </a:solidFill>
                <a:latin typeface="Arial" panose="020B0604020202020204" pitchFamily="34" charset="0"/>
              </a:defRPr>
            </a:lvl2pPr>
            <a:lvl3pPr marL="1157288" indent="-230188">
              <a:spcBef>
                <a:spcPct val="30000"/>
              </a:spcBef>
              <a:defRPr sz="1200">
                <a:solidFill>
                  <a:schemeClr val="tx1"/>
                </a:solidFill>
                <a:latin typeface="Arial" panose="020B0604020202020204" pitchFamily="34" charset="0"/>
              </a:defRPr>
            </a:lvl3pPr>
            <a:lvl4pPr marL="1620838" indent="-230188">
              <a:spcBef>
                <a:spcPct val="30000"/>
              </a:spcBef>
              <a:defRPr sz="1200">
                <a:solidFill>
                  <a:schemeClr val="tx1"/>
                </a:solidFill>
                <a:latin typeface="Arial" panose="020B0604020202020204" pitchFamily="34" charset="0"/>
              </a:defRPr>
            </a:lvl4pPr>
            <a:lvl5pPr marL="2084388" indent="-230188">
              <a:spcBef>
                <a:spcPct val="30000"/>
              </a:spcBef>
              <a:defRPr sz="1200">
                <a:solidFill>
                  <a:schemeClr val="tx1"/>
                </a:solidFill>
                <a:latin typeface="Arial" panose="020B0604020202020204" pitchFamily="34" charset="0"/>
              </a:defRPr>
            </a:lvl5pPr>
            <a:lvl6pPr marL="2541588" indent="-230188" eaLnBrk="0" fontAlgn="base" hangingPunct="0">
              <a:spcBef>
                <a:spcPct val="30000"/>
              </a:spcBef>
              <a:spcAft>
                <a:spcPct val="0"/>
              </a:spcAft>
              <a:defRPr sz="1200">
                <a:solidFill>
                  <a:schemeClr val="tx1"/>
                </a:solidFill>
                <a:latin typeface="Arial" panose="020B0604020202020204" pitchFamily="34" charset="0"/>
              </a:defRPr>
            </a:lvl6pPr>
            <a:lvl7pPr marL="2998788" indent="-230188" eaLnBrk="0" fontAlgn="base" hangingPunct="0">
              <a:spcBef>
                <a:spcPct val="30000"/>
              </a:spcBef>
              <a:spcAft>
                <a:spcPct val="0"/>
              </a:spcAft>
              <a:defRPr sz="1200">
                <a:solidFill>
                  <a:schemeClr val="tx1"/>
                </a:solidFill>
                <a:latin typeface="Arial" panose="020B0604020202020204" pitchFamily="34" charset="0"/>
              </a:defRPr>
            </a:lvl7pPr>
            <a:lvl8pPr marL="3455988" indent="-230188" eaLnBrk="0" fontAlgn="base" hangingPunct="0">
              <a:spcBef>
                <a:spcPct val="30000"/>
              </a:spcBef>
              <a:spcAft>
                <a:spcPct val="0"/>
              </a:spcAft>
              <a:defRPr sz="1200">
                <a:solidFill>
                  <a:schemeClr val="tx1"/>
                </a:solidFill>
                <a:latin typeface="Arial" panose="020B0604020202020204" pitchFamily="34" charset="0"/>
              </a:defRPr>
            </a:lvl8pPr>
            <a:lvl9pPr marL="3913188" indent="-2301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E2A692-E49D-4DE1-BFBC-AC12EB05516A}" type="slidenum">
              <a:rPr lang="ru-RU" altLang="ru-RU" smtClean="0"/>
              <a:pPr>
                <a:spcBef>
                  <a:spcPct val="0"/>
                </a:spcBef>
              </a:pPr>
              <a:t>13</a:t>
            </a:fld>
            <a:endParaRPr lang="ru-RU" alt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5"/>
          <p:cNvSpPr>
            <a:spLocks noChangeArrowheads="1"/>
          </p:cNvSpPr>
          <p:nvPr/>
        </p:nvSpPr>
        <p:spPr bwMode="auto">
          <a:xfrm>
            <a:off x="395288" y="1412875"/>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5" name="Line 6"/>
          <p:cNvSpPr>
            <a:spLocks noChangeShapeType="1"/>
          </p:cNvSpPr>
          <p:nvPr/>
        </p:nvSpPr>
        <p:spPr bwMode="auto">
          <a:xfrm>
            <a:off x="539750" y="3933825"/>
            <a:ext cx="8229600" cy="0"/>
          </a:xfrm>
          <a:prstGeom prst="line">
            <a:avLst/>
          </a:prstGeom>
          <a:noFill/>
          <a:ln w="19050">
            <a:solidFill>
              <a:schemeClr val="accent1"/>
            </a:solidFill>
            <a:round/>
            <a:headEnd/>
            <a:tailEnd/>
          </a:ln>
          <a:effectLst/>
        </p:spPr>
        <p:txBody>
          <a:bodyPr/>
          <a:lstStyle/>
          <a:p>
            <a:pPr eaLnBrk="1" hangingPunct="1">
              <a:defRPr/>
            </a:pPr>
            <a:endParaRPr lang="ru-RU">
              <a:effectLst>
                <a:outerShdw blurRad="38100" dist="38100" dir="2700000" algn="tl">
                  <a:srgbClr val="000000">
                    <a:alpha val="43137"/>
                  </a:srgbClr>
                </a:outerShdw>
              </a:effectLst>
            </a:endParaRPr>
          </a:p>
        </p:txBody>
      </p:sp>
      <p:pic>
        <p:nvPicPr>
          <p:cNvPr id="6" name="Picture 7" descr="эмблема вуз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9525" y="0"/>
            <a:ext cx="151447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3218" name="Rectangle 2"/>
          <p:cNvSpPr>
            <a:spLocks noGrp="1" noChangeArrowheads="1"/>
          </p:cNvSpPr>
          <p:nvPr>
            <p:ph type="ctrTitle"/>
          </p:nvPr>
        </p:nvSpPr>
        <p:spPr>
          <a:xfrm>
            <a:off x="685800" y="2130425"/>
            <a:ext cx="7772400" cy="1470025"/>
          </a:xfrm>
        </p:spPr>
        <p:txBody>
          <a:bodyPr/>
          <a:lstStyle>
            <a:lvl1pPr>
              <a:defRPr sz="3600"/>
            </a:lvl1pPr>
          </a:lstStyle>
          <a:p>
            <a:r>
              <a:rPr lang="ru-RU"/>
              <a:t>Образец заголовка</a:t>
            </a:r>
          </a:p>
        </p:txBody>
      </p:sp>
      <p:sp>
        <p:nvSpPr>
          <p:cNvPr id="393219" name="Rectangle 3"/>
          <p:cNvSpPr>
            <a:spLocks noGrp="1" noChangeArrowheads="1"/>
          </p:cNvSpPr>
          <p:nvPr>
            <p:ph type="subTitle" idx="1"/>
          </p:nvPr>
        </p:nvSpPr>
        <p:spPr>
          <a:xfrm>
            <a:off x="2051050" y="4076700"/>
            <a:ext cx="6400800" cy="1752600"/>
          </a:xfrm>
        </p:spPr>
        <p:txBody>
          <a:bodyPr/>
          <a:lstStyle>
            <a:lvl1pPr marL="0" indent="0" algn="ctr">
              <a:buFont typeface="Wingdings" pitchFamily="2" charset="2"/>
              <a:buNone/>
              <a:defRPr sz="2400"/>
            </a:lvl1pPr>
          </a:lstStyle>
          <a:p>
            <a:r>
              <a:rPr lang="ru-RU"/>
              <a:t>Образец подзаголовка</a:t>
            </a:r>
          </a:p>
        </p:txBody>
      </p:sp>
      <p:sp>
        <p:nvSpPr>
          <p:cNvPr id="7" name="Rectangle 4"/>
          <p:cNvSpPr>
            <a:spLocks noGrp="1" noChangeArrowheads="1"/>
          </p:cNvSpPr>
          <p:nvPr>
            <p:ph type="sldNum" sz="quarter" idx="10"/>
          </p:nvPr>
        </p:nvSpPr>
        <p:spPr>
          <a:xfrm>
            <a:off x="0" y="6381750"/>
            <a:ext cx="2133600" cy="476250"/>
          </a:xfrm>
        </p:spPr>
        <p:txBody>
          <a:bodyPr/>
          <a:lstStyle>
            <a:lvl1pPr>
              <a:defRPr sz="1400"/>
            </a:lvl1pPr>
          </a:lstStyle>
          <a:p>
            <a:pPr>
              <a:defRPr/>
            </a:pPr>
            <a:fld id="{996D333E-7EF1-49E2-BBEC-26B469FF3ACC}" type="slidenum">
              <a:rPr lang="ru-RU" altLang="en-US"/>
              <a:pPr>
                <a:defRPr/>
              </a:pPr>
              <a:t>‹#›</a:t>
            </a:fld>
            <a:endParaRPr lang="ru-RU" altLang="en-US"/>
          </a:p>
        </p:txBody>
      </p:sp>
    </p:spTree>
    <p:extLst>
      <p:ext uri="{BB962C8B-B14F-4D97-AF65-F5344CB8AC3E}">
        <p14:creationId xmlns:p14="http://schemas.microsoft.com/office/powerpoint/2010/main" xmlns="" val="335295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8757D370-4CB6-481C-A7F6-D73173C928D2}" type="slidenum">
              <a:rPr lang="ru-RU" altLang="en-US"/>
              <a:pPr>
                <a:defRPr/>
              </a:pPr>
              <a:t>‹#›</a:t>
            </a:fld>
            <a:endParaRPr lang="ru-RU" altLang="en-US"/>
          </a:p>
        </p:txBody>
      </p:sp>
    </p:spTree>
    <p:extLst>
      <p:ext uri="{BB962C8B-B14F-4D97-AF65-F5344CB8AC3E}">
        <p14:creationId xmlns:p14="http://schemas.microsoft.com/office/powerpoint/2010/main" xmlns="" val="178605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63198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6319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172CBF49-520A-4194-8DF3-D5AE5C611B3E}" type="slidenum">
              <a:rPr lang="ru-RU" altLang="en-US"/>
              <a:pPr>
                <a:defRPr/>
              </a:pPr>
              <a:t>‹#›</a:t>
            </a:fld>
            <a:endParaRPr lang="ru-RU" altLang="en-US"/>
          </a:p>
        </p:txBody>
      </p:sp>
    </p:spTree>
    <p:extLst>
      <p:ext uri="{BB962C8B-B14F-4D97-AF65-F5344CB8AC3E}">
        <p14:creationId xmlns:p14="http://schemas.microsoft.com/office/powerpoint/2010/main" xmlns="" val="212593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990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341438"/>
            <a:ext cx="40386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341438"/>
            <a:ext cx="4038600" cy="2551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44950"/>
            <a:ext cx="4038600" cy="2552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a:ln/>
        </p:spPr>
        <p:txBody>
          <a:bodyPr/>
          <a:lstStyle>
            <a:lvl1pPr>
              <a:defRPr/>
            </a:lvl1pPr>
          </a:lstStyle>
          <a:p>
            <a:pPr>
              <a:defRPr/>
            </a:pPr>
            <a:fld id="{6CFB78DC-9E1D-4F88-B808-81C2BD9F3DC3}" type="slidenum">
              <a:rPr lang="ru-RU" altLang="en-US"/>
              <a:pPr>
                <a:defRPr/>
              </a:pPr>
              <a:t>‹#›</a:t>
            </a:fld>
            <a:endParaRPr lang="ru-RU" altLang="en-US"/>
          </a:p>
        </p:txBody>
      </p:sp>
    </p:spTree>
    <p:extLst>
      <p:ext uri="{BB962C8B-B14F-4D97-AF65-F5344CB8AC3E}">
        <p14:creationId xmlns:p14="http://schemas.microsoft.com/office/powerpoint/2010/main" xmlns="" val="200447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990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341438"/>
            <a:ext cx="40386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1438"/>
            <a:ext cx="40386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7FA18EBD-6705-4F6E-A178-B992A7F02251}" type="slidenum">
              <a:rPr lang="ru-RU" altLang="en-US"/>
              <a:pPr>
                <a:defRPr/>
              </a:pPr>
              <a:t>‹#›</a:t>
            </a:fld>
            <a:endParaRPr lang="ru-RU" altLang="en-US"/>
          </a:p>
        </p:txBody>
      </p:sp>
    </p:spTree>
    <p:extLst>
      <p:ext uri="{BB962C8B-B14F-4D97-AF65-F5344CB8AC3E}">
        <p14:creationId xmlns:p14="http://schemas.microsoft.com/office/powerpoint/2010/main" xmlns="" val="102098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600D9ED2-30BF-40F7-8A7D-303B73F458B9}" type="slidenum">
              <a:rPr lang="ru-RU" altLang="en-US"/>
              <a:pPr>
                <a:defRPr/>
              </a:pPr>
              <a:t>‹#›</a:t>
            </a:fld>
            <a:endParaRPr lang="ru-RU" altLang="en-US"/>
          </a:p>
        </p:txBody>
      </p:sp>
    </p:spTree>
    <p:extLst>
      <p:ext uri="{BB962C8B-B14F-4D97-AF65-F5344CB8AC3E}">
        <p14:creationId xmlns:p14="http://schemas.microsoft.com/office/powerpoint/2010/main" xmlns="" val="26495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1442A4C9-F978-4692-AD41-6308154561F5}" type="slidenum">
              <a:rPr lang="ru-RU" altLang="en-US"/>
              <a:pPr>
                <a:defRPr/>
              </a:pPr>
              <a:t>‹#›</a:t>
            </a:fld>
            <a:endParaRPr lang="ru-RU" altLang="en-US"/>
          </a:p>
        </p:txBody>
      </p:sp>
    </p:spTree>
    <p:extLst>
      <p:ext uri="{BB962C8B-B14F-4D97-AF65-F5344CB8AC3E}">
        <p14:creationId xmlns:p14="http://schemas.microsoft.com/office/powerpoint/2010/main" xmlns="" val="398578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414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4143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47397CAA-850B-4441-BAB3-5B1334F411DB}" type="slidenum">
              <a:rPr lang="ru-RU" altLang="en-US"/>
              <a:pPr>
                <a:defRPr/>
              </a:pPr>
              <a:t>‹#›</a:t>
            </a:fld>
            <a:endParaRPr lang="ru-RU" altLang="en-US"/>
          </a:p>
        </p:txBody>
      </p:sp>
    </p:spTree>
    <p:extLst>
      <p:ext uri="{BB962C8B-B14F-4D97-AF65-F5344CB8AC3E}">
        <p14:creationId xmlns:p14="http://schemas.microsoft.com/office/powerpoint/2010/main" xmlns="" val="238380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85FB4297-01B7-4DDF-BDB4-87F6BF2594E5}" type="slidenum">
              <a:rPr lang="ru-RU" altLang="en-US"/>
              <a:pPr>
                <a:defRPr/>
              </a:pPr>
              <a:t>‹#›</a:t>
            </a:fld>
            <a:endParaRPr lang="ru-RU" altLang="en-US"/>
          </a:p>
        </p:txBody>
      </p:sp>
    </p:spTree>
    <p:extLst>
      <p:ext uri="{BB962C8B-B14F-4D97-AF65-F5344CB8AC3E}">
        <p14:creationId xmlns:p14="http://schemas.microsoft.com/office/powerpoint/2010/main" xmlns="" val="90270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A086C394-2C5D-43F5-828E-43916F2DF08B}" type="slidenum">
              <a:rPr lang="ru-RU" altLang="en-US"/>
              <a:pPr>
                <a:defRPr/>
              </a:pPr>
              <a:t>‹#›</a:t>
            </a:fld>
            <a:endParaRPr lang="ru-RU" altLang="en-US"/>
          </a:p>
        </p:txBody>
      </p:sp>
    </p:spTree>
    <p:extLst>
      <p:ext uri="{BB962C8B-B14F-4D97-AF65-F5344CB8AC3E}">
        <p14:creationId xmlns:p14="http://schemas.microsoft.com/office/powerpoint/2010/main" xmlns="" val="258981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9F74398-BD09-4147-960E-EA0DC29D82D8}" type="slidenum">
              <a:rPr lang="ru-RU" altLang="en-US"/>
              <a:pPr>
                <a:defRPr/>
              </a:pPr>
              <a:t>‹#›</a:t>
            </a:fld>
            <a:endParaRPr lang="ru-RU" altLang="en-US"/>
          </a:p>
        </p:txBody>
      </p:sp>
    </p:spTree>
    <p:extLst>
      <p:ext uri="{BB962C8B-B14F-4D97-AF65-F5344CB8AC3E}">
        <p14:creationId xmlns:p14="http://schemas.microsoft.com/office/powerpoint/2010/main" xmlns="" val="131232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F8516359-0990-488D-9114-EDF26766652F}" type="slidenum">
              <a:rPr lang="ru-RU" altLang="en-US"/>
              <a:pPr>
                <a:defRPr/>
              </a:pPr>
              <a:t>‹#›</a:t>
            </a:fld>
            <a:endParaRPr lang="ru-RU" altLang="en-US"/>
          </a:p>
        </p:txBody>
      </p:sp>
    </p:spTree>
    <p:extLst>
      <p:ext uri="{BB962C8B-B14F-4D97-AF65-F5344CB8AC3E}">
        <p14:creationId xmlns:p14="http://schemas.microsoft.com/office/powerpoint/2010/main" xmlns="" val="50504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9FE7FD19-15F9-4FC5-98BC-5E5A25CEBFB2}" type="slidenum">
              <a:rPr lang="ru-RU" altLang="en-US"/>
              <a:pPr>
                <a:defRPr/>
              </a:pPr>
              <a:t>‹#›</a:t>
            </a:fld>
            <a:endParaRPr lang="ru-RU" altLang="en-US"/>
          </a:p>
        </p:txBody>
      </p:sp>
    </p:spTree>
    <p:extLst>
      <p:ext uri="{BB962C8B-B14F-4D97-AF65-F5344CB8AC3E}">
        <p14:creationId xmlns:p14="http://schemas.microsoft.com/office/powerpoint/2010/main" xmlns="" val="206419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bwMode="auto">
          <a:xfrm>
            <a:off x="457200" y="277813"/>
            <a:ext cx="82296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392195" name="Rectangle 3"/>
          <p:cNvSpPr>
            <a:spLocks noGrp="1" noChangeArrowheads="1"/>
          </p:cNvSpPr>
          <p:nvPr>
            <p:ph type="body" idx="1"/>
          </p:nvPr>
        </p:nvSpPr>
        <p:spPr bwMode="auto">
          <a:xfrm>
            <a:off x="457200" y="1341438"/>
            <a:ext cx="8229600"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392196" name="Rectangle 4"/>
          <p:cNvSpPr>
            <a:spLocks noGrp="1" noChangeArrowheads="1"/>
          </p:cNvSpPr>
          <p:nvPr>
            <p:ph type="sldNum" sz="quarter" idx="4"/>
          </p:nvPr>
        </p:nvSpPr>
        <p:spPr bwMode="auto">
          <a:xfrm>
            <a:off x="0" y="6538913"/>
            <a:ext cx="2051050" cy="319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7B6B8C02-D61C-451A-80EE-2A8AB17B5B17}" type="slidenum">
              <a:rPr lang="ru-RU" altLang="en-US"/>
              <a:pPr>
                <a:defRPr/>
              </a:pPr>
              <a:t>‹#›</a:t>
            </a:fld>
            <a:endParaRPr lang="ru-RU" altLang="en-US"/>
          </a:p>
        </p:txBody>
      </p:sp>
      <p:sp>
        <p:nvSpPr>
          <p:cNvPr id="392197" name="Freeform 5"/>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92198" name="Line 6"/>
          <p:cNvSpPr>
            <a:spLocks noChangeShapeType="1"/>
          </p:cNvSpPr>
          <p:nvPr/>
        </p:nvSpPr>
        <p:spPr bwMode="auto">
          <a:xfrm>
            <a:off x="468313" y="6669088"/>
            <a:ext cx="8229600" cy="0"/>
          </a:xfrm>
          <a:prstGeom prst="line">
            <a:avLst/>
          </a:prstGeom>
          <a:noFill/>
          <a:ln w="19050">
            <a:solidFill>
              <a:schemeClr val="accent1"/>
            </a:solidFill>
            <a:round/>
            <a:headEnd/>
            <a:tailEnd/>
          </a:ln>
          <a:effectLst/>
        </p:spPr>
        <p:txBody>
          <a:bodyPr/>
          <a:lstStyle/>
          <a:p>
            <a:pPr eaLnBrk="1" hangingPunct="1">
              <a:defRPr/>
            </a:pPr>
            <a:endParaRPr lang="ru-RU">
              <a:effectLst>
                <a:outerShdw blurRad="38100" dist="38100" dir="2700000" algn="tl">
                  <a:srgbClr val="000000">
                    <a:alpha val="43137"/>
                  </a:srgbClr>
                </a:outerShdw>
              </a:effectLst>
            </a:endParaRPr>
          </a:p>
        </p:txBody>
      </p:sp>
    </p:spTree>
  </p:cSld>
  <p:clrMap bg1="lt1" tx1="dk1" bg2="lt2" tx2="dk2" accent1="accent1" accent2="accent2" accent3="accent3" accent4="accent4" accent5="accent5" accent6="accent6" hlink="hlink" folHlink="folHlink"/>
  <p:sldLayoutIdLst>
    <p:sldLayoutId id="2147483897"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200" b="1">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200" b="1">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200" b="1">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200" b="1">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2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600" b="1">
          <a:solidFill>
            <a:schemeClr val="tx1"/>
          </a:solidFill>
          <a:effectLst>
            <a:outerShdw blurRad="38100" dist="38100" dir="2700000" algn="tl">
              <a:srgbClr val="C0C0C0"/>
            </a:outerShdw>
          </a:effectLst>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b="1">
          <a:solidFill>
            <a:schemeClr val="tx1"/>
          </a:solidFill>
          <a:effectLst>
            <a:outerShdw blurRad="38100" dist="38100" dir="2700000" algn="tl">
              <a:srgbClr val="C0C0C0"/>
            </a:outerShdw>
          </a:effectLst>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b="1">
          <a:solidFill>
            <a:schemeClr val="tx1"/>
          </a:solidFill>
          <a:effectLst>
            <a:outerShdw blurRad="38100" dist="38100" dir="2700000" algn="tl">
              <a:srgbClr val="C0C0C0"/>
            </a:outerShdw>
          </a:effectLst>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b="1">
          <a:solidFill>
            <a:schemeClr val="tx1"/>
          </a:solidFill>
          <a:effectLst>
            <a:outerShdw blurRad="38100" dist="38100" dir="2700000" algn="tl">
              <a:srgbClr val="C0C0C0"/>
            </a:outerShdw>
          </a:effectLst>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effectLst>
            <a:outerShdw blurRad="38100" dist="38100" dir="2700000" algn="tl">
              <a:srgbClr val="C0C0C0"/>
            </a:outerShdw>
          </a:effectLst>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b="1">
          <a:solidFill>
            <a:schemeClr val="tx1"/>
          </a:solidFill>
          <a:effectLst>
            <a:outerShdw blurRad="38100" dist="38100" dir="2700000" algn="tl">
              <a:srgbClr val="C0C0C0"/>
            </a:outerShdw>
          </a:effectLst>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b="1">
          <a:solidFill>
            <a:schemeClr val="tx1"/>
          </a:solidFill>
          <a:effectLst>
            <a:outerShdw blurRad="38100" dist="38100" dir="2700000" algn="tl">
              <a:srgbClr val="C0C0C0"/>
            </a:outerShdw>
          </a:effectLst>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b="1">
          <a:solidFill>
            <a:schemeClr val="tx1"/>
          </a:solidFill>
          <a:effectLst>
            <a:outerShdw blurRad="38100" dist="38100" dir="2700000" algn="tl">
              <a:srgbClr val="C0C0C0"/>
            </a:outerShdw>
          </a:effectLst>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b="1">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582890B9-19CD-40A2-9B84-68970BA055D2}" type="slidenum">
              <a:rPr lang="ru-RU" altLang="en-US" sz="1400" smtClean="0"/>
              <a:pPr>
                <a:spcBef>
                  <a:spcPct val="0"/>
                </a:spcBef>
                <a:buClrTx/>
                <a:buSzTx/>
                <a:buFontTx/>
                <a:buNone/>
              </a:pPr>
              <a:t>1</a:t>
            </a:fld>
            <a:endParaRPr lang="ru-RU" altLang="en-US" sz="1400" smtClean="0"/>
          </a:p>
        </p:txBody>
      </p:sp>
      <p:sp>
        <p:nvSpPr>
          <p:cNvPr id="15369" name="Rectangle 9"/>
          <p:cNvSpPr>
            <a:spLocks noGrp="1" noChangeArrowheads="1"/>
          </p:cNvSpPr>
          <p:nvPr>
            <p:ph type="ctrTitle"/>
          </p:nvPr>
        </p:nvSpPr>
        <p:spPr>
          <a:xfrm>
            <a:off x="684213" y="2060575"/>
            <a:ext cx="7772400" cy="1470025"/>
          </a:xfrm>
        </p:spPr>
        <p:txBody>
          <a:bodyPr/>
          <a:lstStyle/>
          <a:p>
            <a:pPr eaLnBrk="1" hangingPunct="1">
              <a:defRPr/>
            </a:pPr>
            <a:r>
              <a:rPr lang="en" dirty="0" smtClean="0">
                <a:solidFill>
                  <a:srgbClr val="038A79"/>
                </a:solidFill>
              </a:rPr>
              <a:t>Introduction to Pharmacology</a:t>
            </a:r>
            <a:r>
              <a:rPr lang="en" dirty="0">
                <a:solidFill>
                  <a:srgbClr val="038A79"/>
                </a:solidFill>
              </a:rPr>
              <a:t> </a:t>
            </a:r>
            <a:r>
              <a:rPr lang="ru-RU" dirty="0">
                <a:solidFill>
                  <a:srgbClr val="038A79"/>
                </a:solidFill>
              </a:rPr>
              <a:t/>
            </a:r>
            <a:br>
              <a:rPr lang="ru-RU" dirty="0">
                <a:solidFill>
                  <a:srgbClr val="038A79"/>
                </a:solidFill>
              </a:rPr>
            </a:br>
            <a:r>
              <a:rPr lang="en" dirty="0">
                <a:solidFill>
                  <a:srgbClr val="038A79"/>
                </a:solidFill>
              </a:rPr>
              <a:t>antitumor drugs</a:t>
            </a:r>
          </a:p>
        </p:txBody>
      </p:sp>
      <p:pic>
        <p:nvPicPr>
          <p:cNvPr id="5124" name="Picture 5" descr="https://downloader.disk.yandex.ru/preview/111895df9dd43608352199d8edc10088893cbecdf2f080dddd203908ea8a251e/63e63606/x_oA0dTMjmH56IX70ASA53q1efq1w1iJuoktPnkufSAOMYalBbANv6OxwMqEvRmErf52fIXfeN9SSEF9kYTzig%3D%3D?uid=0&amp;filename=%D0%92%D0%BE%D0%BB%D0%B3%D0%93%D0%9C%D0%A3_%D0%AD%D0%BC%D0%B1%D0%BB%D0%B5%D0%BC%D0%B0-08.png&amp;disposition=inline&amp;hash=&amp;limit=0&amp;content_type=image%2Fpng&amp;owner_uid=0&amp;tknv=v2&amp;size=1872x96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8963" y="0"/>
            <a:ext cx="2205037"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BF7E03DE-3740-456D-8D7D-EADD9ED5CEC8}" type="slidenum">
              <a:rPr lang="ru-RU" altLang="en-US" sz="1200" smtClean="0"/>
              <a:pPr>
                <a:spcBef>
                  <a:spcPct val="0"/>
                </a:spcBef>
                <a:buClrTx/>
                <a:buSzTx/>
                <a:buFontTx/>
                <a:buNone/>
              </a:pPr>
              <a:t>10</a:t>
            </a:fld>
            <a:endParaRPr lang="ru-RU" altLang="en-US" sz="1200" smtClean="0"/>
          </a:p>
        </p:txBody>
      </p:sp>
      <p:sp>
        <p:nvSpPr>
          <p:cNvPr id="401414" name="Rectangle 6"/>
          <p:cNvSpPr>
            <a:spLocks noGrp="1" noChangeArrowheads="1"/>
          </p:cNvSpPr>
          <p:nvPr>
            <p:ph type="title"/>
          </p:nvPr>
        </p:nvSpPr>
        <p:spPr/>
        <p:txBody>
          <a:bodyPr/>
          <a:lstStyle/>
          <a:p>
            <a:pPr eaLnBrk="1" hangingPunct="1">
              <a:defRPr/>
            </a:pPr>
            <a:r>
              <a:rPr lang="en" sz="2400" dirty="0">
                <a:solidFill>
                  <a:srgbClr val="038A79"/>
                </a:solidFill>
              </a:rPr>
              <a:t>Dependence of the sensitivity of tumor cells to chemotherapy on the cell cycle</a:t>
            </a:r>
          </a:p>
        </p:txBody>
      </p:sp>
      <p:sp>
        <p:nvSpPr>
          <p:cNvPr id="401411" name="Rectangle 3"/>
          <p:cNvSpPr>
            <a:spLocks noGrp="1" noChangeArrowheads="1"/>
          </p:cNvSpPr>
          <p:nvPr>
            <p:ph type="body" idx="4294967295"/>
          </p:nvPr>
        </p:nvSpPr>
        <p:spPr>
          <a:xfrm>
            <a:off x="5786438" y="1341438"/>
            <a:ext cx="3178175" cy="5256212"/>
          </a:xfrm>
        </p:spPr>
        <p:txBody>
          <a:bodyPr/>
          <a:lstStyle/>
          <a:p>
            <a:pPr eaLnBrk="1" hangingPunct="1">
              <a:lnSpc>
                <a:spcPct val="140000"/>
              </a:lnSpc>
              <a:buFont typeface="Wingdings" panose="05000000000000000000" pitchFamily="2" charset="2"/>
              <a:buNone/>
              <a:defRPr/>
            </a:pPr>
            <a:r>
              <a:rPr lang="en" sz="1800" dirty="0"/>
              <a:t>     Most actively proliferating cells are sensitive, and, on the contrary, the lowest sensitivity is in cells that are in a state of rest</a:t>
            </a:r>
          </a:p>
        </p:txBody>
      </p:sp>
      <p:sp>
        <p:nvSpPr>
          <p:cNvPr id="401412" name="Rectangle 4"/>
          <p:cNvSpPr>
            <a:spLocks noChangeArrowheads="1"/>
          </p:cNvSpPr>
          <p:nvPr/>
        </p:nvSpPr>
        <p:spPr bwMode="auto">
          <a:xfrm>
            <a:off x="0" y="1866900"/>
            <a:ext cx="9144000" cy="0"/>
          </a:xfrm>
          <a:prstGeom prst="rect">
            <a:avLst/>
          </a:prstGeom>
          <a:noFill/>
          <a:ln w="9525">
            <a:noFill/>
            <a:miter lim="800000"/>
            <a:headEnd/>
            <a:tailEnd/>
          </a:ln>
          <a:effectLst/>
        </p:spPr>
        <p:txBody>
          <a:bodyPr wrap="none" anchor="ctr">
            <a:spAutoFit/>
          </a:bodyPr>
          <a:lstStyle/>
          <a:p>
            <a:pPr eaLnBrk="1" hangingPunct="1">
              <a:defRPr/>
            </a:pPr>
            <a:endParaRPr lang="ru-RU">
              <a:effectLst>
                <a:outerShdw blurRad="38100" dist="38100" dir="2700000" algn="tl">
                  <a:srgbClr val="000000">
                    <a:alpha val="43137"/>
                  </a:srgbClr>
                </a:outerShdw>
              </a:effectLst>
            </a:endParaRPr>
          </a:p>
        </p:txBody>
      </p:sp>
      <p:graphicFrame>
        <p:nvGraphicFramePr>
          <p:cNvPr id="19462" name="Object 5"/>
          <p:cNvGraphicFramePr>
            <a:graphicFrameLocks noChangeAspect="1"/>
          </p:cNvGraphicFramePr>
          <p:nvPr/>
        </p:nvGraphicFramePr>
        <p:xfrm>
          <a:off x="827088" y="1341438"/>
          <a:ext cx="5400675" cy="4802187"/>
        </p:xfrm>
        <a:graphic>
          <a:graphicData uri="http://schemas.openxmlformats.org/presentationml/2006/ole">
            <p:oleObj spid="_x0000_s19484" name="Рисунок" r:id="rId4" imgW="3141824" imgH="2618440" progId="Word.Picture.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C434FF37-5B54-44AD-8B64-672A59277F9E}" type="slidenum">
              <a:rPr lang="ru-RU" altLang="en-US" sz="1200" smtClean="0"/>
              <a:pPr>
                <a:spcBef>
                  <a:spcPct val="0"/>
                </a:spcBef>
                <a:buClrTx/>
                <a:buSzTx/>
                <a:buFontTx/>
                <a:buNone/>
              </a:pPr>
              <a:t>11</a:t>
            </a:fld>
            <a:endParaRPr lang="ru-RU" altLang="en-US" sz="1200" smtClean="0"/>
          </a:p>
        </p:txBody>
      </p:sp>
      <p:sp>
        <p:nvSpPr>
          <p:cNvPr id="333833" name="Rectangle 9"/>
          <p:cNvSpPr>
            <a:spLocks noGrp="1" noChangeArrowheads="1"/>
          </p:cNvSpPr>
          <p:nvPr>
            <p:ph type="title"/>
          </p:nvPr>
        </p:nvSpPr>
        <p:spPr/>
        <p:txBody>
          <a:bodyPr/>
          <a:lstStyle/>
          <a:p>
            <a:pPr eaLnBrk="1" hangingPunct="1">
              <a:defRPr/>
            </a:pPr>
            <a:r>
              <a:rPr lang="en" sz="2400" dirty="0">
                <a:solidFill>
                  <a:srgbClr val="038A79"/>
                </a:solidFill>
              </a:rPr>
              <a:t>Classification of </a:t>
            </a:r>
            <a:r>
              <a:rPr lang="en" sz="2400" dirty="0" smtClean="0">
                <a:solidFill>
                  <a:srgbClr val="038A79"/>
                </a:solidFill>
              </a:rPr>
              <a:t>antiblastoma </a:t>
            </a:r>
            <a:r>
              <a:rPr lang="en" sz="2400" dirty="0">
                <a:solidFill>
                  <a:srgbClr val="038A79"/>
                </a:solidFill>
              </a:rPr>
              <a:t>drugs according to their effect on the phases of the cell cycle</a:t>
            </a:r>
          </a:p>
        </p:txBody>
      </p:sp>
      <p:sp>
        <p:nvSpPr>
          <p:cNvPr id="333834" name="Rectangle 10"/>
          <p:cNvSpPr>
            <a:spLocks noGrp="1" noChangeArrowheads="1"/>
          </p:cNvSpPr>
          <p:nvPr>
            <p:ph type="body" idx="1"/>
          </p:nvPr>
        </p:nvSpPr>
        <p:spPr/>
        <p:txBody>
          <a:bodyPr/>
          <a:lstStyle/>
          <a:p>
            <a:pPr algn="just" eaLnBrk="1" hangingPunct="1">
              <a:defRPr/>
            </a:pPr>
            <a:r>
              <a:rPr lang="en" sz="2200" dirty="0">
                <a:solidFill>
                  <a:schemeClr val="accent2"/>
                </a:solidFill>
              </a:rPr>
              <a:t>Cycle-specific</a:t>
            </a:r>
            <a:r>
              <a:rPr lang="en" sz="2200" dirty="0"/>
              <a:t> drugs - affect cells in the cell cycle (alkylating agents, peptide antibiotics, platinum drugs)</a:t>
            </a:r>
          </a:p>
          <a:p>
            <a:pPr algn="just" eaLnBrk="1" hangingPunct="1">
              <a:defRPr/>
            </a:pPr>
            <a:endParaRPr lang="ru-RU" sz="1400" dirty="0"/>
          </a:p>
          <a:p>
            <a:pPr algn="just" eaLnBrk="1" hangingPunct="1">
              <a:defRPr/>
            </a:pPr>
            <a:r>
              <a:rPr lang="en" sz="2200" dirty="0">
                <a:solidFill>
                  <a:schemeClr val="accent2"/>
                </a:solidFill>
              </a:rPr>
              <a:t>Phase-specific</a:t>
            </a:r>
            <a:r>
              <a:rPr lang="en" sz="2200" dirty="0"/>
              <a:t> drugs - affect cells that are in a certain phase of the cell cycle (vinca alkaloids, antimetabolites)</a:t>
            </a:r>
          </a:p>
          <a:p>
            <a:pPr algn="just" eaLnBrk="1" hangingPunct="1">
              <a:defRPr/>
            </a:pPr>
            <a:endParaRPr lang="ru-RU" sz="1400" dirty="0"/>
          </a:p>
          <a:p>
            <a:pPr algn="just" eaLnBrk="1" hangingPunct="1">
              <a:defRPr/>
            </a:pPr>
            <a:r>
              <a:rPr lang="en" sz="2200" dirty="0" smtClean="0">
                <a:solidFill>
                  <a:schemeClr val="accent2"/>
                </a:solidFill>
              </a:rPr>
              <a:t>Cyclo</a:t>
            </a:r>
            <a:r>
              <a:rPr lang="ru-RU" sz="2200" dirty="0" smtClean="0">
                <a:solidFill>
                  <a:schemeClr val="accent2"/>
                </a:solidFill>
              </a:rPr>
              <a:t>-</a:t>
            </a:r>
            <a:r>
              <a:rPr lang="en" sz="2200" dirty="0" smtClean="0">
                <a:solidFill>
                  <a:schemeClr val="accent2"/>
                </a:solidFill>
              </a:rPr>
              <a:t>n</a:t>
            </a:r>
            <a:r>
              <a:rPr lang="en-US" sz="2200" dirty="0" smtClean="0">
                <a:solidFill>
                  <a:schemeClr val="accent2"/>
                </a:solidFill>
              </a:rPr>
              <a:t>on</a:t>
            </a:r>
            <a:r>
              <a:rPr lang="en" sz="2200" dirty="0" smtClean="0">
                <a:solidFill>
                  <a:schemeClr val="accent2"/>
                </a:solidFill>
              </a:rPr>
              <a:t>specific </a:t>
            </a:r>
            <a:r>
              <a:rPr lang="en" sz="2200" dirty="0"/>
              <a:t>drugs - disrupt the structure of the cell at any stage, both within the mitotic cycle and in the inactive state (G</a:t>
            </a:r>
            <a:r>
              <a:rPr lang="en" sz="2200" baseline="-25000" dirty="0"/>
              <a:t>0</a:t>
            </a:r>
            <a:r>
              <a:rPr lang="en" sz="2200" dirty="0"/>
              <a:t> phase) (the main number of antitumor antibiotics, nitrosourea derivatives)</a:t>
            </a:r>
          </a:p>
          <a:p>
            <a:pPr algn="just" eaLnBrk="1" hangingPunct="1">
              <a:defRPr/>
            </a:pPr>
            <a:endParaRPr lang="ru-RU"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C41FB9FD-6AF2-415A-B170-0E38408E527B}" type="slidenum">
              <a:rPr lang="ru-RU" altLang="en-US" sz="1200" smtClean="0"/>
              <a:pPr>
                <a:spcBef>
                  <a:spcPct val="0"/>
                </a:spcBef>
                <a:buClrTx/>
                <a:buSzTx/>
                <a:buFontTx/>
                <a:buNone/>
              </a:pPr>
              <a:t>12</a:t>
            </a:fld>
            <a:endParaRPr lang="ru-RU" altLang="en-US" sz="1200" smtClean="0"/>
          </a:p>
        </p:txBody>
      </p:sp>
      <p:sp>
        <p:nvSpPr>
          <p:cNvPr id="332802" name="Rectangle 2"/>
          <p:cNvSpPr>
            <a:spLocks noGrp="1" noChangeArrowheads="1"/>
          </p:cNvSpPr>
          <p:nvPr>
            <p:ph type="title"/>
          </p:nvPr>
        </p:nvSpPr>
        <p:spPr/>
        <p:txBody>
          <a:bodyPr/>
          <a:lstStyle/>
          <a:p>
            <a:pPr eaLnBrk="1" hangingPunct="1">
              <a:defRPr/>
            </a:pPr>
            <a:r>
              <a:rPr lang="en" sz="2800" dirty="0">
                <a:solidFill>
                  <a:srgbClr val="038A79"/>
                </a:solidFill>
              </a:rPr>
              <a:t>Effect of </a:t>
            </a:r>
            <a:r>
              <a:rPr lang="en" sz="2800" dirty="0" smtClean="0">
                <a:solidFill>
                  <a:srgbClr val="038A79"/>
                </a:solidFill>
              </a:rPr>
              <a:t>antiblastoma </a:t>
            </a:r>
            <a:r>
              <a:rPr lang="en" sz="2800" dirty="0">
                <a:solidFill>
                  <a:srgbClr val="038A79"/>
                </a:solidFill>
              </a:rPr>
              <a:t>drugs on cell cycle phases</a:t>
            </a: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xmlns="" val="0"/>
              </a:ext>
            </a:extLst>
          </a:blip>
          <a:srcRect t="5900" r="9094"/>
          <a:stretch/>
        </p:blipFill>
        <p:spPr>
          <a:xfrm>
            <a:off x="1259632" y="1191461"/>
            <a:ext cx="6853834" cy="541950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483E576C-9AF9-4B54-BBCB-51ECB67FEB50}" type="slidenum">
              <a:rPr lang="ru-RU" altLang="en-US" sz="1200" smtClean="0"/>
              <a:pPr>
                <a:spcBef>
                  <a:spcPct val="0"/>
                </a:spcBef>
                <a:buClrTx/>
                <a:buSzTx/>
                <a:buFontTx/>
                <a:buNone/>
              </a:pPr>
              <a:t>13</a:t>
            </a:fld>
            <a:endParaRPr lang="ru-RU" altLang="en-US" sz="1200" smtClean="0"/>
          </a:p>
        </p:txBody>
      </p:sp>
      <p:sp>
        <p:nvSpPr>
          <p:cNvPr id="335876" name="Rectangle 4"/>
          <p:cNvSpPr>
            <a:spLocks noGrp="1" noChangeArrowheads="1"/>
          </p:cNvSpPr>
          <p:nvPr>
            <p:ph type="title"/>
          </p:nvPr>
        </p:nvSpPr>
        <p:spPr/>
        <p:txBody>
          <a:bodyPr/>
          <a:lstStyle/>
          <a:p>
            <a:pPr eaLnBrk="1" hangingPunct="1">
              <a:defRPr/>
            </a:pPr>
            <a:r>
              <a:rPr lang="en" sz="2800" dirty="0">
                <a:solidFill>
                  <a:srgbClr val="038A79"/>
                </a:solidFill>
              </a:rPr>
              <a:t>Classification of </a:t>
            </a:r>
            <a:r>
              <a:rPr lang="en" sz="2800" dirty="0" smtClean="0">
                <a:solidFill>
                  <a:srgbClr val="038A79"/>
                </a:solidFill>
              </a:rPr>
              <a:t>antiblastoma </a:t>
            </a:r>
            <a:r>
              <a:rPr lang="en" sz="2800" dirty="0">
                <a:solidFill>
                  <a:srgbClr val="038A79"/>
                </a:solidFill>
              </a:rPr>
              <a:t>drugs</a:t>
            </a:r>
          </a:p>
        </p:txBody>
      </p:sp>
      <p:sp>
        <p:nvSpPr>
          <p:cNvPr id="335877" name="Rectangle 5"/>
          <p:cNvSpPr>
            <a:spLocks noGrp="1" noChangeArrowheads="1"/>
          </p:cNvSpPr>
          <p:nvPr>
            <p:ph type="body" idx="1"/>
          </p:nvPr>
        </p:nvSpPr>
        <p:spPr>
          <a:xfrm>
            <a:off x="457200" y="1341438"/>
            <a:ext cx="8363272" cy="5256212"/>
          </a:xfrm>
        </p:spPr>
        <p:txBody>
          <a:bodyPr/>
          <a:lstStyle/>
          <a:p>
            <a:pPr marL="495300" indent="-495300" eaLnBrk="1" hangingPunct="1">
              <a:buFont typeface="Wingdings" panose="05000000000000000000" pitchFamily="2" charset="2"/>
              <a:buNone/>
              <a:defRPr/>
            </a:pPr>
            <a:r>
              <a:rPr lang="en" dirty="0"/>
              <a:t>I. </a:t>
            </a:r>
            <a:r>
              <a:rPr lang="en" dirty="0" smtClean="0"/>
              <a:t> Cytostatics</a:t>
            </a:r>
            <a:endParaRPr lang="en" dirty="0"/>
          </a:p>
          <a:p>
            <a:pPr marL="763588" lvl="1" indent="-419100" eaLnBrk="1" hangingPunct="1">
              <a:spcBef>
                <a:spcPts val="0"/>
              </a:spcBef>
              <a:spcAft>
                <a:spcPts val="1200"/>
              </a:spcAft>
              <a:buSzTx/>
              <a:buFont typeface="Wingdings" panose="05000000000000000000" pitchFamily="2" charset="2"/>
              <a:buAutoNum type="arabicPeriod"/>
              <a:defRPr/>
            </a:pPr>
            <a:r>
              <a:rPr lang="en" dirty="0" err="1">
                <a:solidFill>
                  <a:srgbClr val="038A79"/>
                </a:solidFill>
              </a:rPr>
              <a:t>Alkylating </a:t>
            </a:r>
            <a:r>
              <a:rPr lang="en" dirty="0">
                <a:solidFill>
                  <a:srgbClr val="038A79"/>
                </a:solidFill>
              </a:rPr>
              <a:t>agents</a:t>
            </a:r>
          </a:p>
          <a:p>
            <a:pPr>
              <a:spcBef>
                <a:spcPts val="0"/>
              </a:spcBef>
              <a:spcAft>
                <a:spcPts val="1200"/>
              </a:spcAft>
              <a:defRPr/>
            </a:pPr>
            <a:r>
              <a:rPr lang="en" sz="2000" i="1" dirty="0" smtClean="0"/>
              <a:t>Chlorethylamines - </a:t>
            </a:r>
            <a:r>
              <a:rPr lang="en" sz="2000" dirty="0"/>
              <a:t>cyclophosphamide </a:t>
            </a:r>
            <a:r>
              <a:rPr lang="en" sz="2000" dirty="0" smtClean="0"/>
              <a:t>(cyclophosphamide)*, </a:t>
            </a:r>
            <a:r>
              <a:rPr lang="en" sz="2000" dirty="0"/>
              <a:t>ifosfamide </a:t>
            </a:r>
            <a:r>
              <a:rPr lang="en" sz="2000" dirty="0" smtClean="0"/>
              <a:t>* , embiquin , sarcolysin , dopan , chlorbutin , prospidin</a:t>
            </a:r>
            <a:endParaRPr lang="ru-RU" sz="2000" dirty="0" smtClean="0"/>
          </a:p>
          <a:p>
            <a:pPr>
              <a:spcBef>
                <a:spcPts val="0"/>
              </a:spcBef>
              <a:spcAft>
                <a:spcPts val="1200"/>
              </a:spcAft>
              <a:defRPr/>
            </a:pPr>
            <a:r>
              <a:rPr lang="en" sz="2000" i="1" dirty="0" err="1" smtClean="0"/>
              <a:t>Ethylenimines </a:t>
            </a:r>
            <a:r>
              <a:rPr lang="en" sz="2000" i="1" dirty="0" smtClean="0"/>
              <a:t>- </a:t>
            </a:r>
            <a:r>
              <a:rPr lang="en" sz="2000" dirty="0" err="1" smtClean="0"/>
              <a:t>thiophosphamide</a:t>
            </a:r>
            <a:endParaRPr lang="ru-RU" sz="2000" dirty="0" smtClean="0"/>
          </a:p>
          <a:p>
            <a:pPr>
              <a:spcBef>
                <a:spcPts val="0"/>
              </a:spcBef>
              <a:spcAft>
                <a:spcPts val="1200"/>
              </a:spcAft>
              <a:defRPr/>
            </a:pPr>
            <a:r>
              <a:rPr lang="en" sz="2000" i="1" dirty="0" smtClean="0"/>
              <a:t>Derivative of </a:t>
            </a:r>
            <a:r>
              <a:rPr lang="en" sz="2000" i="1" dirty="0" err="1" smtClean="0"/>
              <a:t>methanesulfonic </a:t>
            </a:r>
            <a:r>
              <a:rPr lang="en" sz="2000" i="1" dirty="0" smtClean="0"/>
              <a:t>acid - </a:t>
            </a:r>
            <a:r>
              <a:rPr lang="en" sz="2000" dirty="0" err="1" smtClean="0"/>
              <a:t>myelosan</a:t>
            </a:r>
            <a:endParaRPr lang="ru-RU" sz="2000" dirty="0" smtClean="0"/>
          </a:p>
          <a:p>
            <a:pPr>
              <a:spcBef>
                <a:spcPts val="0"/>
              </a:spcBef>
              <a:spcAft>
                <a:spcPts val="1200"/>
              </a:spcAft>
              <a:defRPr/>
            </a:pPr>
            <a:r>
              <a:rPr lang="en" sz="2000" i="1" dirty="0" err="1" smtClean="0"/>
              <a:t>Nitrosourea </a:t>
            </a:r>
            <a:r>
              <a:rPr lang="en" sz="2000" i="1" dirty="0" smtClean="0"/>
              <a:t>derivatives - </a:t>
            </a:r>
            <a:r>
              <a:rPr lang="en" sz="2000" dirty="0" err="1"/>
              <a:t>lomustine </a:t>
            </a:r>
            <a:r>
              <a:rPr lang="en" sz="2000" dirty="0"/>
              <a:t>* , </a:t>
            </a:r>
            <a:r>
              <a:rPr lang="en" sz="2000" dirty="0" err="1"/>
              <a:t>carmustine </a:t>
            </a:r>
            <a:r>
              <a:rPr lang="en" sz="2000" dirty="0"/>
              <a:t>* , </a:t>
            </a:r>
            <a:r>
              <a:rPr lang="en" sz="2000" dirty="0" err="1" smtClean="0"/>
              <a:t>nimustine </a:t>
            </a:r>
            <a:r>
              <a:rPr lang="en" sz="2000" dirty="0" smtClean="0"/>
              <a:t>, </a:t>
            </a:r>
            <a:r>
              <a:rPr lang="en" sz="2000" dirty="0" err="1" smtClean="0"/>
              <a:t>nitrosomethylurea</a:t>
            </a:r>
            <a:endParaRPr lang="en-US" sz="2000" dirty="0" smtClean="0"/>
          </a:p>
          <a:p>
            <a:pPr>
              <a:spcBef>
                <a:spcPts val="0"/>
              </a:spcBef>
              <a:spcAft>
                <a:spcPts val="1200"/>
              </a:spcAft>
              <a:defRPr/>
            </a:pPr>
            <a:r>
              <a:rPr lang="en" sz="2000" i="1" dirty="0" err="1" smtClean="0"/>
              <a:t>Triazines</a:t>
            </a:r>
            <a:r>
              <a:rPr lang="en" sz="2000" i="1" dirty="0" smtClean="0"/>
              <a:t> </a:t>
            </a:r>
            <a:r>
              <a:rPr lang="en" sz="2000" i="1" dirty="0"/>
              <a:t>and methylhydrazines - </a:t>
            </a:r>
            <a:r>
              <a:rPr lang="en" sz="2000" dirty="0" err="1"/>
              <a:t>dacarbazine </a:t>
            </a:r>
            <a:r>
              <a:rPr lang="en" sz="2000" dirty="0"/>
              <a:t>*, </a:t>
            </a:r>
            <a:r>
              <a:rPr lang="en" sz="2000" dirty="0" err="1"/>
              <a:t>procarbazine </a:t>
            </a:r>
            <a:r>
              <a:rPr lang="en" sz="2000" dirty="0"/>
              <a:t>*, </a:t>
            </a:r>
            <a:r>
              <a:rPr lang="en" sz="2000" dirty="0" err="1" smtClean="0"/>
              <a:t>temozolamide</a:t>
            </a:r>
            <a:endParaRPr lang="ru-RU" sz="2000" dirty="0"/>
          </a:p>
          <a:p>
            <a:pPr>
              <a:spcBef>
                <a:spcPts val="0"/>
              </a:spcBef>
              <a:spcAft>
                <a:spcPts val="1200"/>
              </a:spcAft>
              <a:defRPr/>
            </a:pPr>
            <a:r>
              <a:rPr lang="en" sz="2000" i="1" dirty="0" smtClean="0"/>
              <a:t>Platinum compounds - </a:t>
            </a:r>
            <a:r>
              <a:rPr lang="en" sz="2000" dirty="0" err="1" smtClean="0"/>
              <a:t>cisplatin </a:t>
            </a:r>
            <a:r>
              <a:rPr lang="en" sz="2000" dirty="0" smtClean="0"/>
              <a:t>*, </a:t>
            </a:r>
            <a:r>
              <a:rPr lang="en" sz="2000" dirty="0" err="1" smtClean="0"/>
              <a:t>carboplatin </a:t>
            </a:r>
            <a:r>
              <a:rPr lang="en" sz="2000" dirty="0" smtClean="0"/>
              <a:t>*, </a:t>
            </a:r>
            <a:r>
              <a:rPr lang="en" sz="2000" dirty="0" err="1" smtClean="0"/>
              <a:t>oxaliplatin </a:t>
            </a:r>
            <a:r>
              <a:rPr lang="en" sz="20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9DAAE1A-FD54-4FC5-AD8E-B0F06690C943}" type="slidenum">
              <a:rPr lang="ru-RU" altLang="en-US" sz="1200" smtClean="0"/>
              <a:pPr>
                <a:spcBef>
                  <a:spcPct val="0"/>
                </a:spcBef>
                <a:buClrTx/>
                <a:buSzTx/>
                <a:buFontTx/>
                <a:buNone/>
              </a:pPr>
              <a:t>14</a:t>
            </a:fld>
            <a:endParaRPr lang="ru-RU" altLang="en-US" sz="1200" smtClean="0"/>
          </a:p>
        </p:txBody>
      </p:sp>
      <p:sp>
        <p:nvSpPr>
          <p:cNvPr id="336900" name="Rectangle 4"/>
          <p:cNvSpPr>
            <a:spLocks noGrp="1" noChangeArrowheads="1"/>
          </p:cNvSpPr>
          <p:nvPr>
            <p:ph type="title"/>
          </p:nvPr>
        </p:nvSpPr>
        <p:spPr/>
        <p:txBody>
          <a:bodyPr/>
          <a:lstStyle/>
          <a:p>
            <a:pPr eaLnBrk="1" hangingPunct="1">
              <a:defRPr/>
            </a:pPr>
            <a:r>
              <a:rPr lang="en" sz="2800" dirty="0">
                <a:solidFill>
                  <a:srgbClr val="038A79"/>
                </a:solidFill>
              </a:rPr>
              <a:t>Classification of </a:t>
            </a:r>
            <a:r>
              <a:rPr lang="en" sz="2800" dirty="0" smtClean="0">
                <a:solidFill>
                  <a:srgbClr val="038A79"/>
                </a:solidFill>
              </a:rPr>
              <a:t>antiblastoma </a:t>
            </a:r>
            <a:r>
              <a:rPr lang="en" sz="2800" dirty="0">
                <a:solidFill>
                  <a:srgbClr val="038A79"/>
                </a:solidFill>
              </a:rPr>
              <a:t>drugs</a:t>
            </a:r>
          </a:p>
        </p:txBody>
      </p:sp>
      <p:sp>
        <p:nvSpPr>
          <p:cNvPr id="336901" name="Rectangle 5"/>
          <p:cNvSpPr>
            <a:spLocks noGrp="1" noChangeArrowheads="1"/>
          </p:cNvSpPr>
          <p:nvPr>
            <p:ph type="body" idx="1"/>
          </p:nvPr>
        </p:nvSpPr>
        <p:spPr>
          <a:xfrm>
            <a:off x="457200" y="928688"/>
            <a:ext cx="8229600" cy="5668962"/>
          </a:xfrm>
        </p:spPr>
        <p:txBody>
          <a:bodyPr/>
          <a:lstStyle/>
          <a:p>
            <a:pPr marL="763588" lvl="1" indent="-419100" eaLnBrk="1" hangingPunct="1">
              <a:buSzTx/>
              <a:buFont typeface="Wingdings" panose="05000000000000000000" pitchFamily="2" charset="2"/>
              <a:buAutoNum type="arabicPeriod" startAt="2"/>
              <a:defRPr/>
            </a:pPr>
            <a:r>
              <a:rPr lang="en" dirty="0">
                <a:solidFill>
                  <a:srgbClr val="038A79"/>
                </a:solidFill>
              </a:rPr>
              <a:t>Antimetabolites</a:t>
            </a:r>
          </a:p>
          <a:p>
            <a:pPr>
              <a:spcBef>
                <a:spcPts val="0"/>
              </a:spcBef>
              <a:spcAft>
                <a:spcPts val="1200"/>
              </a:spcAft>
              <a:defRPr/>
            </a:pPr>
            <a:r>
              <a:rPr lang="en" sz="2000" i="1" dirty="0" err="1" smtClean="0"/>
              <a:t>Folic </a:t>
            </a:r>
            <a:r>
              <a:rPr lang="en" sz="2000" i="1" dirty="0" smtClean="0"/>
              <a:t>acid antagonists </a:t>
            </a:r>
            <a:r>
              <a:rPr lang="en" sz="2000" dirty="0" smtClean="0"/>
              <a:t>- </a:t>
            </a:r>
            <a:r>
              <a:rPr lang="en" sz="2000" dirty="0" err="1" smtClean="0"/>
              <a:t>methotrexate </a:t>
            </a:r>
            <a:r>
              <a:rPr lang="en" sz="2000" dirty="0" smtClean="0"/>
              <a:t>*, </a:t>
            </a:r>
            <a:r>
              <a:rPr lang="en" sz="2000" dirty="0" err="1" smtClean="0"/>
              <a:t>pemetrexide </a:t>
            </a:r>
            <a:r>
              <a:rPr lang="en" sz="2000" dirty="0" smtClean="0"/>
              <a:t>*</a:t>
            </a:r>
          </a:p>
          <a:p>
            <a:pPr>
              <a:spcBef>
                <a:spcPts val="0"/>
              </a:spcBef>
              <a:spcAft>
                <a:spcPts val="1200"/>
              </a:spcAft>
              <a:defRPr/>
            </a:pPr>
            <a:r>
              <a:rPr lang="en" sz="2000" i="1" dirty="0" smtClean="0"/>
              <a:t>Purine antagonists </a:t>
            </a:r>
            <a:r>
              <a:rPr lang="en" sz="2000" dirty="0" smtClean="0"/>
              <a:t>- </a:t>
            </a:r>
            <a:r>
              <a:rPr lang="en" sz="2000" dirty="0" err="1" smtClean="0"/>
              <a:t>mercaptopurine </a:t>
            </a:r>
            <a:r>
              <a:rPr lang="en" sz="2000" dirty="0" smtClean="0"/>
              <a:t>*, </a:t>
            </a:r>
            <a:r>
              <a:rPr lang="en" sz="2000" dirty="0" err="1" smtClean="0"/>
              <a:t>cladribine </a:t>
            </a:r>
            <a:r>
              <a:rPr lang="en" sz="2000" dirty="0" smtClean="0"/>
              <a:t>, </a:t>
            </a:r>
            <a:r>
              <a:rPr lang="en" sz="2000" dirty="0" err="1" smtClean="0"/>
              <a:t>fludarabine </a:t>
            </a:r>
            <a:r>
              <a:rPr lang="en" sz="2000" dirty="0" smtClean="0"/>
              <a:t>*</a:t>
            </a:r>
          </a:p>
          <a:p>
            <a:pPr>
              <a:spcBef>
                <a:spcPts val="0"/>
              </a:spcBef>
              <a:spcAft>
                <a:spcPts val="1200"/>
              </a:spcAft>
              <a:defRPr/>
            </a:pPr>
            <a:r>
              <a:rPr lang="en" sz="2000" i="1" dirty="0" smtClean="0"/>
              <a:t>Pyrimidine antagonists - </a:t>
            </a:r>
            <a:r>
              <a:rPr lang="en" sz="2000" dirty="0" smtClean="0"/>
              <a:t>fluorouracil *, ftorafur , cytarabine*, capecitabine *, gemcitabine *</a:t>
            </a:r>
          </a:p>
          <a:p>
            <a:pPr marL="495300" indent="-495300" eaLnBrk="1" hangingPunct="1">
              <a:defRPr/>
            </a:pPr>
            <a:endParaRPr lang="en-US" sz="1200" dirty="0"/>
          </a:p>
          <a:p>
            <a:pPr marL="763588" lvl="1" indent="-419100" eaLnBrk="1" hangingPunct="1">
              <a:buSzTx/>
              <a:buFont typeface="Wingdings" panose="05000000000000000000" pitchFamily="2" charset="2"/>
              <a:buAutoNum type="arabicPeriod" startAt="3"/>
              <a:defRPr/>
            </a:pPr>
            <a:r>
              <a:rPr lang="en" dirty="0">
                <a:solidFill>
                  <a:srgbClr val="038A79"/>
                </a:solidFill>
              </a:rPr>
              <a:t>Cytostatic antibiotics</a:t>
            </a:r>
          </a:p>
          <a:p>
            <a:pPr>
              <a:spcBef>
                <a:spcPts val="0"/>
              </a:spcBef>
              <a:spcAft>
                <a:spcPts val="1200"/>
              </a:spcAft>
              <a:defRPr/>
            </a:pPr>
            <a:r>
              <a:rPr lang="en" sz="2000" i="1" dirty="0" smtClean="0"/>
              <a:t>Actinomycins </a:t>
            </a:r>
            <a:r>
              <a:rPr lang="en" sz="2000" dirty="0" smtClean="0"/>
              <a:t>- </a:t>
            </a:r>
            <a:r>
              <a:rPr lang="en" sz="2000" dirty="0" err="1" smtClean="0"/>
              <a:t>dactinomycin </a:t>
            </a:r>
            <a:r>
              <a:rPr lang="en" sz="2000" dirty="0" smtClean="0"/>
              <a:t>*</a:t>
            </a:r>
          </a:p>
          <a:p>
            <a:pPr>
              <a:spcBef>
                <a:spcPts val="0"/>
              </a:spcBef>
              <a:spcAft>
                <a:spcPts val="1200"/>
              </a:spcAft>
              <a:defRPr/>
            </a:pPr>
            <a:r>
              <a:rPr lang="en" sz="2000" i="1" dirty="0" err="1" smtClean="0"/>
              <a:t>Anthracyclines</a:t>
            </a:r>
            <a:r>
              <a:rPr lang="en" sz="2000" i="1" dirty="0" smtClean="0"/>
              <a:t> </a:t>
            </a:r>
            <a:r>
              <a:rPr lang="en" sz="2000" dirty="0" smtClean="0"/>
              <a:t>— </a:t>
            </a:r>
            <a:r>
              <a:rPr lang="en" sz="2000" dirty="0" err="1" smtClean="0"/>
              <a:t>rubomycin </a:t>
            </a:r>
            <a:r>
              <a:rPr lang="en" sz="2000" dirty="0" smtClean="0"/>
              <a:t>, </a:t>
            </a:r>
            <a:r>
              <a:rPr lang="en" sz="2000" dirty="0" err="1" smtClean="0"/>
              <a:t>doxorubicin </a:t>
            </a:r>
            <a:r>
              <a:rPr lang="en" sz="2000" dirty="0" smtClean="0"/>
              <a:t>*, </a:t>
            </a:r>
            <a:r>
              <a:rPr lang="en" sz="2000" dirty="0" err="1" smtClean="0"/>
              <a:t>epirubicin </a:t>
            </a:r>
            <a:r>
              <a:rPr lang="en" sz="2000" dirty="0" smtClean="0"/>
              <a:t>*</a:t>
            </a:r>
          </a:p>
          <a:p>
            <a:pPr>
              <a:spcBef>
                <a:spcPts val="0"/>
              </a:spcBef>
              <a:spcAft>
                <a:spcPts val="1200"/>
              </a:spcAft>
              <a:defRPr/>
            </a:pPr>
            <a:r>
              <a:rPr lang="en" sz="2000" i="1" dirty="0" err="1" smtClean="0"/>
              <a:t>Phleomycins</a:t>
            </a:r>
            <a:r>
              <a:rPr lang="en" sz="2000" i="1" dirty="0" smtClean="0"/>
              <a:t> </a:t>
            </a:r>
            <a:r>
              <a:rPr lang="en" sz="2000" dirty="0" smtClean="0"/>
              <a:t>— </a:t>
            </a:r>
            <a:r>
              <a:rPr lang="en" sz="2000" dirty="0" err="1" smtClean="0"/>
              <a:t>bleomycin </a:t>
            </a:r>
            <a:r>
              <a:rPr lang="en" sz="2000" dirty="0" smtClean="0"/>
              <a:t>*, </a:t>
            </a:r>
            <a:r>
              <a:rPr lang="en" sz="2000" dirty="0" err="1" smtClean="0"/>
              <a:t>bleomycetin </a:t>
            </a:r>
            <a:r>
              <a:rPr lang="en" sz="2000" dirty="0" smtClean="0"/>
              <a:t>*</a:t>
            </a:r>
          </a:p>
          <a:p>
            <a:pPr>
              <a:spcBef>
                <a:spcPts val="0"/>
              </a:spcBef>
              <a:spcAft>
                <a:spcPts val="1200"/>
              </a:spcAft>
              <a:defRPr/>
            </a:pPr>
            <a:r>
              <a:rPr lang="en" sz="2000" i="1" dirty="0" smtClean="0"/>
              <a:t>Different chemical structures - </a:t>
            </a:r>
            <a:r>
              <a:rPr lang="en" sz="2000" dirty="0" err="1" smtClean="0"/>
              <a:t>bruneomycin </a:t>
            </a:r>
            <a:r>
              <a:rPr lang="en" sz="2000" dirty="0" smtClean="0"/>
              <a:t>, </a:t>
            </a:r>
            <a:r>
              <a:rPr lang="en" sz="2000" dirty="0" err="1" smtClean="0"/>
              <a:t>mitomycin </a:t>
            </a:r>
            <a:r>
              <a:rPr lang="en" sz="2000" dirty="0" smtClean="0"/>
              <a:t>*</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F84C8288-0522-41F2-9574-22D7EBF12CBF}" type="slidenum">
              <a:rPr lang="ru-RU" altLang="en-US" sz="1200" smtClean="0"/>
              <a:pPr>
                <a:spcBef>
                  <a:spcPct val="0"/>
                </a:spcBef>
                <a:buClrTx/>
                <a:buSzTx/>
                <a:buFontTx/>
                <a:buNone/>
              </a:pPr>
              <a:t>15</a:t>
            </a:fld>
            <a:endParaRPr lang="ru-RU" altLang="en-US" sz="1200" smtClean="0"/>
          </a:p>
        </p:txBody>
      </p:sp>
      <p:sp>
        <p:nvSpPr>
          <p:cNvPr id="337924" name="Rectangle 4"/>
          <p:cNvSpPr>
            <a:spLocks noGrp="1" noChangeArrowheads="1"/>
          </p:cNvSpPr>
          <p:nvPr>
            <p:ph type="title"/>
          </p:nvPr>
        </p:nvSpPr>
        <p:spPr/>
        <p:txBody>
          <a:bodyPr/>
          <a:lstStyle/>
          <a:p>
            <a:pPr eaLnBrk="1" hangingPunct="1">
              <a:defRPr/>
            </a:pPr>
            <a:r>
              <a:rPr lang="en" sz="2800" dirty="0">
                <a:solidFill>
                  <a:srgbClr val="038A79"/>
                </a:solidFill>
              </a:rPr>
              <a:t>Classification of </a:t>
            </a:r>
            <a:r>
              <a:rPr lang="en" sz="2800" dirty="0" smtClean="0">
                <a:solidFill>
                  <a:srgbClr val="038A79"/>
                </a:solidFill>
              </a:rPr>
              <a:t>antiblastoma </a:t>
            </a:r>
            <a:r>
              <a:rPr lang="en" sz="2800" dirty="0">
                <a:solidFill>
                  <a:srgbClr val="038A79"/>
                </a:solidFill>
              </a:rPr>
              <a:t>drugs</a:t>
            </a:r>
          </a:p>
        </p:txBody>
      </p:sp>
      <p:sp>
        <p:nvSpPr>
          <p:cNvPr id="337925" name="Rectangle 5"/>
          <p:cNvSpPr>
            <a:spLocks noGrp="1" noChangeArrowheads="1"/>
          </p:cNvSpPr>
          <p:nvPr>
            <p:ph type="body" idx="1"/>
          </p:nvPr>
        </p:nvSpPr>
        <p:spPr/>
        <p:txBody>
          <a:bodyPr/>
          <a:lstStyle/>
          <a:p>
            <a:pPr marL="763588" lvl="1" indent="-419100" eaLnBrk="1" hangingPunct="1">
              <a:lnSpc>
                <a:spcPct val="110000"/>
              </a:lnSpc>
              <a:buSzTx/>
              <a:buFont typeface="Wingdings" panose="05000000000000000000" pitchFamily="2" charset="2"/>
              <a:buAutoNum type="arabicPeriod" startAt="4"/>
              <a:defRPr/>
            </a:pPr>
            <a:r>
              <a:rPr lang="en" dirty="0">
                <a:solidFill>
                  <a:srgbClr val="038A79"/>
                </a:solidFill>
              </a:rPr>
              <a:t>Herbal products:</a:t>
            </a:r>
          </a:p>
          <a:p>
            <a:pPr>
              <a:spcBef>
                <a:spcPts val="0"/>
              </a:spcBef>
              <a:spcAft>
                <a:spcPts val="1200"/>
              </a:spcAft>
              <a:defRPr/>
            </a:pPr>
            <a:r>
              <a:rPr lang="en" sz="2000" i="1" dirty="0" err="1" smtClean="0"/>
              <a:t>rosea </a:t>
            </a:r>
            <a:r>
              <a:rPr lang="en" sz="2000" i="1" dirty="0" smtClean="0"/>
              <a:t>alkaloids - </a:t>
            </a:r>
            <a:r>
              <a:rPr lang="en" sz="2000" dirty="0" err="1" smtClean="0"/>
              <a:t>vinblastine </a:t>
            </a:r>
            <a:r>
              <a:rPr lang="en" sz="2000" dirty="0" smtClean="0"/>
              <a:t>*, </a:t>
            </a:r>
            <a:r>
              <a:rPr lang="en" sz="2000" dirty="0" err="1" smtClean="0"/>
              <a:t>vincristine </a:t>
            </a:r>
            <a:r>
              <a:rPr lang="en" sz="2000" dirty="0" smtClean="0"/>
              <a:t>*, </a:t>
            </a:r>
            <a:r>
              <a:rPr lang="en" sz="2000" dirty="0" err="1" smtClean="0"/>
              <a:t>vinorelbine </a:t>
            </a:r>
            <a:r>
              <a:rPr lang="en" sz="2000" dirty="0" smtClean="0"/>
              <a:t>*</a:t>
            </a:r>
          </a:p>
          <a:p>
            <a:pPr>
              <a:spcBef>
                <a:spcPts val="0"/>
              </a:spcBef>
              <a:spcAft>
                <a:spcPts val="1200"/>
              </a:spcAft>
              <a:defRPr/>
            </a:pPr>
            <a:r>
              <a:rPr lang="en" sz="2000" i="1" dirty="0" smtClean="0"/>
              <a:t>Yew tree alkaloids ( </a:t>
            </a:r>
            <a:r>
              <a:rPr lang="en" sz="2000" i="1" dirty="0" err="1" smtClean="0"/>
              <a:t>taxanes </a:t>
            </a:r>
            <a:r>
              <a:rPr lang="en" sz="2000" i="1" dirty="0" smtClean="0"/>
              <a:t>) - </a:t>
            </a:r>
            <a:r>
              <a:rPr lang="en" sz="2000" dirty="0" err="1" smtClean="0"/>
              <a:t>paclitaxel </a:t>
            </a:r>
            <a:r>
              <a:rPr lang="en" sz="2000" dirty="0" smtClean="0"/>
              <a:t>* ( </a:t>
            </a:r>
            <a:r>
              <a:rPr lang="en" sz="2000" dirty="0" err="1" smtClean="0"/>
              <a:t>taxol </a:t>
            </a:r>
            <a:r>
              <a:rPr lang="en" sz="2000" dirty="0" smtClean="0"/>
              <a:t>), </a:t>
            </a:r>
            <a:r>
              <a:rPr lang="en" sz="2000" dirty="0" err="1" smtClean="0"/>
              <a:t>taxotere </a:t>
            </a:r>
            <a:r>
              <a:rPr lang="en" sz="2000" dirty="0" smtClean="0"/>
              <a:t>*</a:t>
            </a:r>
          </a:p>
          <a:p>
            <a:pPr>
              <a:spcBef>
                <a:spcPts val="0"/>
              </a:spcBef>
              <a:spcAft>
                <a:spcPts val="1200"/>
              </a:spcAft>
              <a:defRPr/>
            </a:pPr>
            <a:r>
              <a:rPr lang="en" sz="2000" i="1" dirty="0" err="1" smtClean="0"/>
              <a:t>Podophyllotoxins </a:t>
            </a:r>
            <a:r>
              <a:rPr lang="en" sz="2000" i="1" dirty="0" smtClean="0"/>
              <a:t>isolated </a:t>
            </a:r>
            <a:r>
              <a:rPr lang="en" sz="2000" dirty="0" smtClean="0"/>
              <a:t>from thyroid </a:t>
            </a:r>
            <a:r>
              <a:rPr lang="en" sz="2000" dirty="0" err="1" smtClean="0"/>
              <a:t>podophyllum are etoposide </a:t>
            </a:r>
            <a:r>
              <a:rPr lang="en" sz="2000" dirty="0" smtClean="0"/>
              <a:t>*, </a:t>
            </a:r>
            <a:r>
              <a:rPr lang="en" sz="2000" dirty="0" err="1" smtClean="0"/>
              <a:t>teniposide</a:t>
            </a:r>
            <a:endParaRPr lang="ru-RU" sz="2000" dirty="0" smtClean="0"/>
          </a:p>
          <a:p>
            <a:pPr>
              <a:spcBef>
                <a:spcPts val="0"/>
              </a:spcBef>
              <a:spcAft>
                <a:spcPts val="1200"/>
              </a:spcAft>
              <a:defRPr/>
            </a:pPr>
            <a:r>
              <a:rPr lang="en" sz="2000" i="1" dirty="0" err="1" smtClean="0"/>
              <a:t>Topoisomerase </a:t>
            </a:r>
            <a:r>
              <a:rPr lang="en" sz="2000" i="1" dirty="0" smtClean="0"/>
              <a:t>I inhibitors — </a:t>
            </a:r>
            <a:r>
              <a:rPr lang="en" sz="2000" dirty="0" err="1" smtClean="0"/>
              <a:t>irinotecan </a:t>
            </a:r>
            <a:r>
              <a:rPr lang="en" sz="2000" dirty="0" smtClean="0"/>
              <a:t>*</a:t>
            </a:r>
          </a:p>
          <a:p>
            <a:pPr>
              <a:spcBef>
                <a:spcPts val="0"/>
              </a:spcBef>
              <a:spcAft>
                <a:spcPts val="1200"/>
              </a:spcAft>
              <a:defRPr/>
            </a:pPr>
            <a:r>
              <a:rPr lang="en" sz="2000" i="1" dirty="0" smtClean="0"/>
              <a:t>Alkaloids of Colchicum splendid - </a:t>
            </a:r>
            <a:r>
              <a:rPr lang="en" sz="2000" dirty="0" err="1" smtClean="0"/>
              <a:t>kolhamin</a:t>
            </a:r>
            <a:endParaRPr lang="ru-RU" sz="2000" dirty="0" smtClean="0"/>
          </a:p>
          <a:p>
            <a:pPr marL="763588" lvl="1" indent="-419100" eaLnBrk="1" hangingPunct="1">
              <a:lnSpc>
                <a:spcPct val="110000"/>
              </a:lnSpc>
              <a:defRPr/>
            </a:pPr>
            <a:endParaRPr lang="en-US" sz="900" dirty="0"/>
          </a:p>
          <a:p>
            <a:pPr marL="763588" lvl="1" indent="-419100" eaLnBrk="1" hangingPunct="1">
              <a:lnSpc>
                <a:spcPct val="110000"/>
              </a:lnSpc>
              <a:buSzTx/>
              <a:buFont typeface="Wingdings" panose="05000000000000000000" pitchFamily="2" charset="2"/>
              <a:buAutoNum type="arabicPeriod" startAt="5"/>
              <a:defRPr/>
            </a:pPr>
            <a:r>
              <a:rPr lang="en" dirty="0">
                <a:solidFill>
                  <a:srgbClr val="038A79"/>
                </a:solidFill>
              </a:rPr>
              <a:t>Enzyme preparation</a:t>
            </a:r>
            <a:endParaRPr lang="en-US" dirty="0">
              <a:solidFill>
                <a:srgbClr val="038A79"/>
              </a:solidFill>
            </a:endParaRPr>
          </a:p>
          <a:p>
            <a:pPr marL="1052513" lvl="2" indent="-381000" eaLnBrk="1" hangingPunct="1">
              <a:lnSpc>
                <a:spcPct val="110000"/>
              </a:lnSpc>
              <a:defRPr/>
            </a:pPr>
            <a:r>
              <a:rPr lang="en" dirty="0" err="1" smtClean="0"/>
              <a:t>L-asparaginase </a:t>
            </a:r>
            <a:r>
              <a:rPr lang="en"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1DA88BDA-C23C-49DE-9483-C9A49087E550}" type="slidenum">
              <a:rPr lang="ru-RU" altLang="en-US" sz="1200" smtClean="0"/>
              <a:pPr>
                <a:spcBef>
                  <a:spcPct val="0"/>
                </a:spcBef>
                <a:buClrTx/>
                <a:buSzTx/>
                <a:buFontTx/>
                <a:buNone/>
              </a:pPr>
              <a:t>16</a:t>
            </a:fld>
            <a:endParaRPr lang="ru-RU" altLang="en-US" sz="1200" smtClean="0"/>
          </a:p>
        </p:txBody>
      </p:sp>
      <p:sp>
        <p:nvSpPr>
          <p:cNvPr id="338948" name="Rectangle 4"/>
          <p:cNvSpPr>
            <a:spLocks noGrp="1" noChangeArrowheads="1"/>
          </p:cNvSpPr>
          <p:nvPr>
            <p:ph type="title"/>
          </p:nvPr>
        </p:nvSpPr>
        <p:spPr/>
        <p:txBody>
          <a:bodyPr/>
          <a:lstStyle/>
          <a:p>
            <a:pPr eaLnBrk="1" hangingPunct="1">
              <a:defRPr/>
            </a:pPr>
            <a:r>
              <a:rPr lang="en" sz="2800" dirty="0">
                <a:solidFill>
                  <a:srgbClr val="038A79"/>
                </a:solidFill>
              </a:rPr>
              <a:t>Classification of </a:t>
            </a:r>
            <a:r>
              <a:rPr lang="en" sz="2800" dirty="0" smtClean="0">
                <a:solidFill>
                  <a:srgbClr val="038A79"/>
                </a:solidFill>
              </a:rPr>
              <a:t>antiblastoma </a:t>
            </a:r>
            <a:r>
              <a:rPr lang="en" sz="2800" dirty="0">
                <a:solidFill>
                  <a:srgbClr val="038A79"/>
                </a:solidFill>
              </a:rPr>
              <a:t>drugs</a:t>
            </a:r>
          </a:p>
        </p:txBody>
      </p:sp>
      <p:sp>
        <p:nvSpPr>
          <p:cNvPr id="338949" name="Rectangle 5"/>
          <p:cNvSpPr>
            <a:spLocks noGrp="1" noChangeArrowheads="1"/>
          </p:cNvSpPr>
          <p:nvPr>
            <p:ph type="body" idx="1"/>
          </p:nvPr>
        </p:nvSpPr>
        <p:spPr>
          <a:xfrm>
            <a:off x="457200" y="928688"/>
            <a:ext cx="8229600" cy="5668962"/>
          </a:xfrm>
        </p:spPr>
        <p:txBody>
          <a:bodyPr/>
          <a:lstStyle/>
          <a:p>
            <a:pPr eaLnBrk="1" hangingPunct="1">
              <a:buFont typeface="Wingdings" panose="05000000000000000000" pitchFamily="2" charset="2"/>
              <a:buNone/>
              <a:defRPr/>
            </a:pPr>
            <a:r>
              <a:rPr lang="en" dirty="0" smtClean="0"/>
              <a:t>II . </a:t>
            </a:r>
            <a:r>
              <a:rPr lang="en" dirty="0"/>
              <a:t>Hormones and their antagonists</a:t>
            </a:r>
          </a:p>
          <a:p>
            <a:pPr>
              <a:spcBef>
                <a:spcPts val="0"/>
              </a:spcBef>
              <a:spcAft>
                <a:spcPts val="1200"/>
              </a:spcAft>
              <a:defRPr/>
            </a:pPr>
            <a:r>
              <a:rPr lang="en" sz="1800" i="1" dirty="0" smtClean="0">
                <a:solidFill>
                  <a:srgbClr val="038A79"/>
                </a:solidFill>
              </a:rPr>
              <a:t>Androgens </a:t>
            </a:r>
            <a:r>
              <a:rPr lang="en" sz="1800" i="1" dirty="0" smtClean="0"/>
              <a:t>- </a:t>
            </a:r>
            <a:r>
              <a:rPr lang="en" sz="1800" dirty="0" smtClean="0"/>
              <a:t>testosterone </a:t>
            </a:r>
            <a:r>
              <a:rPr lang="en" sz="1800" dirty="0" err="1" smtClean="0"/>
              <a:t>propionate </a:t>
            </a:r>
            <a:r>
              <a:rPr lang="en" sz="1800" dirty="0" smtClean="0"/>
              <a:t>, </a:t>
            </a:r>
            <a:r>
              <a:rPr lang="en" sz="1800" dirty="0" err="1" smtClean="0"/>
              <a:t>medrotestrone</a:t>
            </a:r>
            <a:r>
              <a:rPr lang="en" sz="1800" dirty="0" smtClean="0"/>
              <a:t> </a:t>
            </a:r>
            <a:r>
              <a:rPr lang="en" sz="1800" dirty="0" err="1" smtClean="0"/>
              <a:t>propionate </a:t>
            </a:r>
            <a:r>
              <a:rPr lang="en" sz="1800" dirty="0" smtClean="0"/>
              <a:t>, </a:t>
            </a:r>
            <a:r>
              <a:rPr lang="en" sz="1800" dirty="0" err="1" smtClean="0"/>
              <a:t>tetrasterone</a:t>
            </a:r>
            <a:endParaRPr lang="ru-RU" sz="1800" dirty="0" smtClean="0"/>
          </a:p>
          <a:p>
            <a:pPr>
              <a:spcBef>
                <a:spcPts val="0"/>
              </a:spcBef>
              <a:spcAft>
                <a:spcPts val="1200"/>
              </a:spcAft>
              <a:defRPr/>
            </a:pPr>
            <a:r>
              <a:rPr lang="en" sz="1800" i="1" dirty="0" smtClean="0">
                <a:solidFill>
                  <a:srgbClr val="038A79"/>
                </a:solidFill>
              </a:rPr>
              <a:t>Estrogens</a:t>
            </a:r>
            <a:r>
              <a:rPr lang="en" sz="1800" i="1" dirty="0" smtClean="0"/>
              <a:t> </a:t>
            </a:r>
            <a:r>
              <a:rPr lang="en" sz="1800" dirty="0" smtClean="0"/>
              <a:t>- </a:t>
            </a:r>
            <a:r>
              <a:rPr lang="en" sz="1800" dirty="0" err="1" smtClean="0"/>
              <a:t>diethylstilbestrol </a:t>
            </a:r>
            <a:r>
              <a:rPr lang="en" sz="1800" dirty="0" smtClean="0"/>
              <a:t>, </a:t>
            </a:r>
            <a:r>
              <a:rPr lang="en" sz="1800" dirty="0" err="1" smtClean="0"/>
              <a:t>fosfestrol </a:t>
            </a:r>
            <a:r>
              <a:rPr lang="en" sz="1800" dirty="0" smtClean="0"/>
              <a:t>, </a:t>
            </a:r>
            <a:r>
              <a:rPr lang="en" sz="1800" dirty="0" err="1" smtClean="0"/>
              <a:t>ethinyl estradiol</a:t>
            </a:r>
            <a:endParaRPr lang="ru-RU" sz="1800" dirty="0" smtClean="0"/>
          </a:p>
          <a:p>
            <a:pPr>
              <a:spcBef>
                <a:spcPts val="0"/>
              </a:spcBef>
              <a:spcAft>
                <a:spcPts val="1200"/>
              </a:spcAft>
              <a:defRPr/>
            </a:pPr>
            <a:r>
              <a:rPr lang="en" sz="1800" i="1" dirty="0" err="1" smtClean="0">
                <a:solidFill>
                  <a:srgbClr val="038A79"/>
                </a:solidFill>
              </a:rPr>
              <a:t>Progestins </a:t>
            </a:r>
            <a:r>
              <a:rPr lang="en" sz="1800" i="1" dirty="0" smtClean="0"/>
              <a:t>- </a:t>
            </a:r>
            <a:r>
              <a:rPr lang="en" sz="1800" dirty="0" err="1" smtClean="0"/>
              <a:t>oxyprogesterone</a:t>
            </a:r>
            <a:r>
              <a:rPr lang="en" sz="1800" dirty="0" smtClean="0"/>
              <a:t> </a:t>
            </a:r>
            <a:r>
              <a:rPr lang="en" sz="1800" dirty="0" err="1" smtClean="0"/>
              <a:t>capronate </a:t>
            </a:r>
            <a:r>
              <a:rPr lang="en" sz="1800" dirty="0" smtClean="0"/>
              <a:t>, </a:t>
            </a:r>
            <a:r>
              <a:rPr lang="en" sz="1800" dirty="0" err="1" smtClean="0"/>
              <a:t>medroxyprogesterone </a:t>
            </a:r>
            <a:r>
              <a:rPr lang="en" sz="1800" dirty="0" smtClean="0"/>
              <a:t>acetate*</a:t>
            </a:r>
          </a:p>
          <a:p>
            <a:pPr>
              <a:spcBef>
                <a:spcPts val="0"/>
              </a:spcBef>
              <a:spcAft>
                <a:spcPts val="1200"/>
              </a:spcAft>
              <a:defRPr/>
            </a:pPr>
            <a:r>
              <a:rPr lang="en" sz="1800" i="1" dirty="0" smtClean="0">
                <a:solidFill>
                  <a:srgbClr val="038A79"/>
                </a:solidFill>
              </a:rPr>
              <a:t>Estrogen antagonists </a:t>
            </a:r>
            <a:r>
              <a:rPr lang="en" sz="1800" i="1" dirty="0" smtClean="0"/>
              <a:t>( antiestrogens ) - </a:t>
            </a:r>
            <a:r>
              <a:rPr lang="en" sz="1800" dirty="0" smtClean="0"/>
              <a:t>tamoxifen*, toremifene*, fulvestrant *</a:t>
            </a:r>
          </a:p>
          <a:p>
            <a:pPr>
              <a:spcBef>
                <a:spcPts val="0"/>
              </a:spcBef>
              <a:spcAft>
                <a:spcPts val="1200"/>
              </a:spcAft>
              <a:defRPr/>
            </a:pPr>
            <a:r>
              <a:rPr lang="en" sz="1800" i="1" dirty="0" smtClean="0">
                <a:solidFill>
                  <a:srgbClr val="038A79"/>
                </a:solidFill>
              </a:rPr>
              <a:t>Androgen antagonists </a:t>
            </a:r>
            <a:r>
              <a:rPr lang="en" sz="1800" i="1" dirty="0" smtClean="0"/>
              <a:t>( </a:t>
            </a:r>
            <a:r>
              <a:rPr lang="en" sz="1800" i="1" dirty="0" err="1" smtClean="0"/>
              <a:t>antiandrogens </a:t>
            </a:r>
            <a:r>
              <a:rPr lang="en" sz="1800" i="1" dirty="0" smtClean="0"/>
              <a:t>) - </a:t>
            </a:r>
            <a:r>
              <a:rPr lang="en" sz="1800" dirty="0" err="1" smtClean="0"/>
              <a:t>flutamide </a:t>
            </a:r>
            <a:r>
              <a:rPr lang="en" sz="1800" dirty="0" smtClean="0"/>
              <a:t>*, </a:t>
            </a:r>
            <a:r>
              <a:rPr lang="en" sz="1800" dirty="0" err="1" smtClean="0"/>
              <a:t>androcur </a:t>
            </a:r>
            <a:r>
              <a:rPr lang="en" sz="1800" dirty="0" smtClean="0"/>
              <a:t>*</a:t>
            </a:r>
          </a:p>
          <a:p>
            <a:pPr>
              <a:spcBef>
                <a:spcPts val="0"/>
              </a:spcBef>
              <a:spcAft>
                <a:spcPts val="1200"/>
              </a:spcAft>
              <a:defRPr/>
            </a:pPr>
            <a:r>
              <a:rPr lang="en" sz="1800" i="1" dirty="0" err="1" smtClean="0">
                <a:solidFill>
                  <a:srgbClr val="038A79"/>
                </a:solidFill>
              </a:rPr>
              <a:t>Agonists </a:t>
            </a:r>
            <a:r>
              <a:rPr lang="en" sz="1800" i="1" dirty="0" smtClean="0">
                <a:solidFill>
                  <a:srgbClr val="038A79"/>
                </a:solidFill>
              </a:rPr>
              <a:t>of the hypothalamic hormone </a:t>
            </a:r>
            <a:r>
              <a:rPr lang="en" sz="1800" i="1" dirty="0" smtClean="0"/>
              <a:t>that stimulates the release of gonadotropic hormones - </a:t>
            </a:r>
            <a:r>
              <a:rPr lang="en" sz="1800" dirty="0" err="1" smtClean="0"/>
              <a:t>goserelin </a:t>
            </a:r>
            <a:r>
              <a:rPr lang="en" sz="1800" dirty="0" smtClean="0"/>
              <a:t>*, </a:t>
            </a:r>
            <a:r>
              <a:rPr lang="en" sz="1800" dirty="0" err="1" smtClean="0"/>
              <a:t>leuprorelin </a:t>
            </a:r>
            <a:r>
              <a:rPr lang="en" sz="1800" dirty="0" smtClean="0"/>
              <a:t>*</a:t>
            </a:r>
          </a:p>
          <a:p>
            <a:pPr>
              <a:spcBef>
                <a:spcPts val="0"/>
              </a:spcBef>
              <a:spcAft>
                <a:spcPts val="1200"/>
              </a:spcAft>
              <a:defRPr/>
            </a:pPr>
            <a:r>
              <a:rPr lang="en" sz="1800" i="1" dirty="0" err="1" smtClean="0">
                <a:solidFill>
                  <a:srgbClr val="038A79"/>
                </a:solidFill>
              </a:rPr>
              <a:t>Aromatase </a:t>
            </a:r>
            <a:r>
              <a:rPr lang="en" sz="1800" i="1" dirty="0" smtClean="0">
                <a:solidFill>
                  <a:srgbClr val="038A79"/>
                </a:solidFill>
              </a:rPr>
              <a:t>inhibitors </a:t>
            </a:r>
            <a:r>
              <a:rPr lang="en" sz="1800" dirty="0" smtClean="0"/>
              <a:t>- </a:t>
            </a:r>
            <a:r>
              <a:rPr lang="en" sz="1800" dirty="0" err="1" smtClean="0"/>
              <a:t>aminoglutethimide </a:t>
            </a:r>
            <a:r>
              <a:rPr lang="en" sz="1800" dirty="0" smtClean="0"/>
              <a:t>, </a:t>
            </a:r>
            <a:r>
              <a:rPr lang="en" sz="1800" dirty="0" err="1" smtClean="0"/>
              <a:t>letrozole </a:t>
            </a:r>
            <a:r>
              <a:rPr lang="en" sz="1800" dirty="0" smtClean="0"/>
              <a:t>*</a:t>
            </a:r>
          </a:p>
          <a:p>
            <a:pPr>
              <a:spcBef>
                <a:spcPts val="0"/>
              </a:spcBef>
              <a:spcAft>
                <a:spcPts val="1200"/>
              </a:spcAft>
              <a:defRPr/>
            </a:pPr>
            <a:r>
              <a:rPr lang="en" sz="1800" i="1" dirty="0" err="1" smtClean="0">
                <a:solidFill>
                  <a:srgbClr val="038A79"/>
                </a:solidFill>
              </a:rPr>
              <a:t>Glucocorticoids </a:t>
            </a:r>
            <a:r>
              <a:rPr lang="en" sz="1800" i="1" dirty="0" smtClean="0"/>
              <a:t>- </a:t>
            </a:r>
            <a:r>
              <a:rPr lang="en" sz="1800" dirty="0" err="1" smtClean="0"/>
              <a:t>prednisolone </a:t>
            </a:r>
            <a:r>
              <a:rPr lang="en" sz="1800" dirty="0" smtClean="0"/>
              <a:t>, </a:t>
            </a:r>
            <a:r>
              <a:rPr lang="en" sz="1800" dirty="0" err="1" smtClean="0"/>
              <a:t>dexamethasone</a:t>
            </a:r>
            <a:endParaRPr lang="ru-RU"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A1E9429F-20B8-41B4-80ED-03DD76B9B7FE}" type="slidenum">
              <a:rPr lang="ru-RU" altLang="en-US" sz="1200" smtClean="0"/>
              <a:pPr>
                <a:spcBef>
                  <a:spcPct val="0"/>
                </a:spcBef>
                <a:buClrTx/>
                <a:buSzTx/>
                <a:buFontTx/>
                <a:buNone/>
              </a:pPr>
              <a:t>17</a:t>
            </a:fld>
            <a:endParaRPr lang="ru-RU" altLang="en-US" sz="1200" smtClean="0"/>
          </a:p>
        </p:txBody>
      </p:sp>
      <p:sp>
        <p:nvSpPr>
          <p:cNvPr id="339972" name="Rectangle 4"/>
          <p:cNvSpPr>
            <a:spLocks noGrp="1" noChangeArrowheads="1"/>
          </p:cNvSpPr>
          <p:nvPr>
            <p:ph type="title"/>
          </p:nvPr>
        </p:nvSpPr>
        <p:spPr/>
        <p:txBody>
          <a:bodyPr/>
          <a:lstStyle/>
          <a:p>
            <a:pPr eaLnBrk="1" hangingPunct="1">
              <a:defRPr/>
            </a:pPr>
            <a:r>
              <a:rPr lang="en" sz="2800" dirty="0">
                <a:solidFill>
                  <a:srgbClr val="038A79"/>
                </a:solidFill>
              </a:rPr>
              <a:t>Classification of </a:t>
            </a:r>
            <a:r>
              <a:rPr lang="en" sz="2800" dirty="0" smtClean="0">
                <a:solidFill>
                  <a:srgbClr val="038A79"/>
                </a:solidFill>
              </a:rPr>
              <a:t>antiblastoma </a:t>
            </a:r>
            <a:r>
              <a:rPr lang="en" sz="2800" dirty="0">
                <a:solidFill>
                  <a:srgbClr val="038A79"/>
                </a:solidFill>
              </a:rPr>
              <a:t>drugs</a:t>
            </a:r>
          </a:p>
        </p:txBody>
      </p:sp>
      <p:sp>
        <p:nvSpPr>
          <p:cNvPr id="339973" name="Rectangle 5"/>
          <p:cNvSpPr>
            <a:spLocks noGrp="1" noChangeArrowheads="1"/>
          </p:cNvSpPr>
          <p:nvPr>
            <p:ph type="body" idx="1"/>
          </p:nvPr>
        </p:nvSpPr>
        <p:spPr>
          <a:xfrm>
            <a:off x="457200" y="1143000"/>
            <a:ext cx="8229600" cy="5454650"/>
          </a:xfrm>
        </p:spPr>
        <p:txBody>
          <a:bodyPr/>
          <a:lstStyle/>
          <a:p>
            <a:pPr eaLnBrk="1" hangingPunct="1">
              <a:buFont typeface="Wingdings" panose="05000000000000000000" pitchFamily="2" charset="2"/>
              <a:buNone/>
              <a:defRPr/>
            </a:pPr>
            <a:r>
              <a:rPr lang="en" dirty="0" smtClean="0"/>
              <a:t>III </a:t>
            </a:r>
            <a:r>
              <a:rPr lang="en" dirty="0"/>
              <a:t>. </a:t>
            </a:r>
            <a:r>
              <a:rPr lang="en" dirty="0" err="1"/>
              <a:t>Cytokines</a:t>
            </a:r>
            <a:endParaRPr lang="ru-RU" dirty="0"/>
          </a:p>
          <a:p>
            <a:pPr>
              <a:defRPr/>
            </a:pPr>
            <a:r>
              <a:rPr lang="en" sz="2000" i="1" dirty="0" smtClean="0">
                <a:solidFill>
                  <a:srgbClr val="038A79"/>
                </a:solidFill>
              </a:rPr>
              <a:t>Interferons</a:t>
            </a:r>
            <a:r>
              <a:rPr lang="en" sz="2000" i="1" dirty="0" smtClean="0"/>
              <a:t> - </a:t>
            </a:r>
            <a:r>
              <a:rPr lang="en" sz="2000" dirty="0" smtClean="0"/>
              <a:t>α- and β -interferons</a:t>
            </a:r>
          </a:p>
          <a:p>
            <a:pPr>
              <a:defRPr/>
            </a:pPr>
            <a:r>
              <a:rPr lang="en" sz="2000" i="1" dirty="0" err="1" smtClean="0">
                <a:solidFill>
                  <a:srgbClr val="038A79"/>
                </a:solidFill>
              </a:rPr>
              <a:t>Interleukins</a:t>
            </a:r>
            <a:r>
              <a:rPr lang="en" sz="2000" i="1" dirty="0" err="1" smtClean="0"/>
              <a:t> </a:t>
            </a:r>
            <a:r>
              <a:rPr lang="en" sz="2000" i="1" dirty="0" smtClean="0"/>
              <a:t>- </a:t>
            </a:r>
            <a:r>
              <a:rPr lang="en" sz="2000" dirty="0" err="1" smtClean="0"/>
              <a:t>aldesleukin</a:t>
            </a:r>
            <a:endParaRPr lang="ru-RU" sz="2000" dirty="0" smtClean="0"/>
          </a:p>
          <a:p>
            <a:pPr eaLnBrk="1" hangingPunct="1">
              <a:buFont typeface="Wingdings" panose="05000000000000000000" pitchFamily="2" charset="2"/>
              <a:buNone/>
              <a:defRPr/>
            </a:pPr>
            <a:r>
              <a:rPr lang="en" dirty="0" smtClean="0"/>
              <a:t>IV. </a:t>
            </a:r>
            <a:r>
              <a:rPr lang="en" dirty="0" err="1"/>
              <a:t>Monoclonal </a:t>
            </a:r>
            <a:r>
              <a:rPr lang="en" dirty="0"/>
              <a:t>antibodies</a:t>
            </a:r>
            <a:endParaRPr lang="en-US" dirty="0"/>
          </a:p>
          <a:p>
            <a:pPr>
              <a:defRPr/>
            </a:pPr>
            <a:r>
              <a:rPr lang="en" sz="2000" dirty="0" err="1" smtClean="0"/>
              <a:t>Trastuzumab </a:t>
            </a:r>
            <a:r>
              <a:rPr lang="en" sz="2000" dirty="0" smtClean="0"/>
              <a:t>* ( </a:t>
            </a:r>
            <a:r>
              <a:rPr lang="en" sz="2000" dirty="0" err="1" smtClean="0"/>
              <a:t>Herceptin </a:t>
            </a:r>
            <a:r>
              <a:rPr lang="en" sz="2000" dirty="0" smtClean="0"/>
              <a:t>), </a:t>
            </a:r>
            <a:r>
              <a:rPr lang="en" sz="2000" dirty="0" err="1" smtClean="0"/>
              <a:t>rituximab </a:t>
            </a:r>
            <a:r>
              <a:rPr lang="en" sz="2000" dirty="0" smtClean="0"/>
              <a:t>* ( </a:t>
            </a:r>
            <a:r>
              <a:rPr lang="en" sz="2000" dirty="0" err="1" smtClean="0"/>
              <a:t>MabThera </a:t>
            </a:r>
            <a:r>
              <a:rPr lang="en" sz="2000" dirty="0" smtClean="0"/>
              <a:t>), </a:t>
            </a:r>
            <a:r>
              <a:rPr lang="en" sz="2000" dirty="0" err="1" smtClean="0"/>
              <a:t>bevacizumab </a:t>
            </a:r>
            <a:r>
              <a:rPr lang="en" sz="2000" dirty="0" smtClean="0"/>
              <a:t>* ( </a:t>
            </a:r>
            <a:r>
              <a:rPr lang="en" sz="2000" dirty="0" err="1" smtClean="0"/>
              <a:t>Avastin </a:t>
            </a:r>
            <a:r>
              <a:rPr lang="en" sz="2000" dirty="0" smtClean="0"/>
              <a:t>)</a:t>
            </a:r>
          </a:p>
          <a:p>
            <a:pPr eaLnBrk="1" hangingPunct="1">
              <a:lnSpc>
                <a:spcPct val="140000"/>
              </a:lnSpc>
              <a:buFont typeface="Wingdings" panose="05000000000000000000" pitchFamily="2" charset="2"/>
              <a:buNone/>
              <a:defRPr/>
            </a:pPr>
            <a:r>
              <a:rPr lang="en" dirty="0" smtClean="0"/>
              <a:t>V. Protein kinase </a:t>
            </a:r>
            <a:endParaRPr lang="ru-RU" dirty="0" smtClean="0"/>
          </a:p>
          <a:p>
            <a:pPr eaLnBrk="1" hangingPunct="1">
              <a:lnSpc>
                <a:spcPct val="140000"/>
              </a:lnSpc>
              <a:defRPr/>
            </a:pPr>
            <a:r>
              <a:rPr lang="en" sz="2000" dirty="0" smtClean="0"/>
              <a:t>Imatinib* (Gleevec), gifetinib* (Iressa), erlotinib (Tarceva), temsirolimus ( Torisel ).</a:t>
            </a:r>
            <a:endParaRPr lang="ru-RU"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D82A84F9-EADC-43A4-A531-A6C09A1DEA29}" type="slidenum">
              <a:rPr lang="ru-RU" altLang="en-US" sz="1200" smtClean="0"/>
              <a:pPr>
                <a:spcBef>
                  <a:spcPct val="0"/>
                </a:spcBef>
                <a:buClrTx/>
                <a:buSzTx/>
                <a:buFontTx/>
                <a:buNone/>
              </a:pPr>
              <a:t>18</a:t>
            </a:fld>
            <a:endParaRPr lang="ru-RU" altLang="en-US" sz="1200" smtClean="0"/>
          </a:p>
        </p:txBody>
      </p:sp>
      <p:sp>
        <p:nvSpPr>
          <p:cNvPr id="340996" name="Rectangle 4"/>
          <p:cNvSpPr>
            <a:spLocks noGrp="1" noChangeArrowheads="1"/>
          </p:cNvSpPr>
          <p:nvPr>
            <p:ph type="title"/>
          </p:nvPr>
        </p:nvSpPr>
        <p:spPr/>
        <p:txBody>
          <a:bodyPr/>
          <a:lstStyle/>
          <a:p>
            <a:pPr eaLnBrk="1" hangingPunct="1">
              <a:defRPr/>
            </a:pPr>
            <a:r>
              <a:rPr lang="en" sz="2800" dirty="0">
                <a:solidFill>
                  <a:srgbClr val="038A79"/>
                </a:solidFill>
              </a:rPr>
              <a:t>Auxiliary agents for tumor chemotherapy</a:t>
            </a:r>
          </a:p>
        </p:txBody>
      </p:sp>
      <p:sp>
        <p:nvSpPr>
          <p:cNvPr id="340997" name="Rectangle 5"/>
          <p:cNvSpPr>
            <a:spLocks noGrp="1" noChangeArrowheads="1"/>
          </p:cNvSpPr>
          <p:nvPr>
            <p:ph type="body" idx="1"/>
          </p:nvPr>
        </p:nvSpPr>
        <p:spPr>
          <a:xfrm>
            <a:off x="457200" y="1143000"/>
            <a:ext cx="8401050" cy="5715000"/>
          </a:xfrm>
        </p:spPr>
        <p:txBody>
          <a:bodyPr/>
          <a:lstStyle/>
          <a:p>
            <a:pPr eaLnBrk="1" hangingPunct="1">
              <a:lnSpc>
                <a:spcPct val="90000"/>
              </a:lnSpc>
              <a:buFont typeface="Wingdings" panose="05000000000000000000" pitchFamily="2" charset="2"/>
              <a:buNone/>
              <a:defRPr/>
            </a:pPr>
            <a:r>
              <a:rPr lang="en" sz="2200" dirty="0"/>
              <a:t>I. </a:t>
            </a:r>
            <a:r>
              <a:rPr lang="en" sz="2200" dirty="0" smtClean="0"/>
              <a:t> </a:t>
            </a:r>
            <a:r>
              <a:rPr lang="en" sz="2200" dirty="0"/>
              <a:t>Hematopoietic stimulants</a:t>
            </a:r>
          </a:p>
          <a:p>
            <a:pPr lvl="1" eaLnBrk="1" hangingPunct="1">
              <a:spcBef>
                <a:spcPts val="0"/>
              </a:spcBef>
              <a:defRPr/>
            </a:pPr>
            <a:r>
              <a:rPr lang="en" sz="1800" dirty="0">
                <a:solidFill>
                  <a:srgbClr val="038A79"/>
                </a:solidFill>
              </a:rPr>
              <a:t>Stimulators </a:t>
            </a:r>
            <a:r>
              <a:rPr lang="en" sz="1800" dirty="0" err="1">
                <a:solidFill>
                  <a:srgbClr val="038A79"/>
                </a:solidFill>
              </a:rPr>
              <a:t>of leukopoiesis </a:t>
            </a:r>
            <a:r>
              <a:rPr lang="en" sz="1800" dirty="0"/>
              <a:t>: </a:t>
            </a:r>
            <a:r>
              <a:rPr lang="en" sz="1800" dirty="0" err="1" smtClean="0"/>
              <a:t>Molgramostim </a:t>
            </a:r>
            <a:r>
              <a:rPr lang="en" sz="1800" dirty="0" smtClean="0"/>
              <a:t>( </a:t>
            </a:r>
            <a:r>
              <a:rPr lang="en" sz="1800" dirty="0" err="1" smtClean="0"/>
              <a:t>Leukomax </a:t>
            </a:r>
            <a:r>
              <a:rPr lang="en" sz="1800" dirty="0" smtClean="0"/>
              <a:t>), </a:t>
            </a:r>
            <a:r>
              <a:rPr lang="en" sz="1800" dirty="0" err="1" smtClean="0"/>
              <a:t>Filgrastim </a:t>
            </a:r>
            <a:r>
              <a:rPr lang="en" sz="1800" dirty="0" smtClean="0"/>
              <a:t>* </a:t>
            </a:r>
            <a:r>
              <a:rPr lang="en" sz="1800" dirty="0"/>
              <a:t>, etc.</a:t>
            </a:r>
          </a:p>
          <a:p>
            <a:pPr lvl="1" eaLnBrk="1" hangingPunct="1">
              <a:spcBef>
                <a:spcPts val="0"/>
              </a:spcBef>
              <a:defRPr/>
            </a:pPr>
            <a:r>
              <a:rPr lang="en" sz="1800" dirty="0" err="1">
                <a:solidFill>
                  <a:srgbClr val="038A79"/>
                </a:solidFill>
              </a:rPr>
              <a:t>Erythropoiesis </a:t>
            </a:r>
            <a:r>
              <a:rPr lang="en" sz="1800" dirty="0">
                <a:solidFill>
                  <a:srgbClr val="038A79"/>
                </a:solidFill>
              </a:rPr>
              <a:t>stimulants </a:t>
            </a:r>
            <a:r>
              <a:rPr lang="en" sz="1800" dirty="0"/>
              <a:t>: </a:t>
            </a:r>
            <a:r>
              <a:rPr lang="en" sz="1800" dirty="0" err="1" smtClean="0"/>
              <a:t>Erythropoietins </a:t>
            </a:r>
            <a:r>
              <a:rPr lang="en" sz="1800" dirty="0" smtClean="0"/>
              <a:t>*</a:t>
            </a:r>
            <a:endParaRPr lang="en-US" sz="1800" dirty="0"/>
          </a:p>
          <a:p>
            <a:pPr eaLnBrk="1" hangingPunct="1">
              <a:lnSpc>
                <a:spcPct val="90000"/>
              </a:lnSpc>
              <a:buFont typeface="Wingdings" panose="05000000000000000000" pitchFamily="2" charset="2"/>
              <a:buNone/>
              <a:defRPr/>
            </a:pPr>
            <a:r>
              <a:rPr lang="en" sz="2200" dirty="0"/>
              <a:t>II . Antiemetics</a:t>
            </a:r>
            <a:endParaRPr lang="en-US" sz="2200" dirty="0"/>
          </a:p>
          <a:p>
            <a:pPr lvl="1" eaLnBrk="1" hangingPunct="1">
              <a:spcBef>
                <a:spcPts val="0"/>
              </a:spcBef>
              <a:defRPr/>
            </a:pPr>
            <a:r>
              <a:rPr lang="en" sz="1800" dirty="0" err="1"/>
              <a:t>Ondansetron </a:t>
            </a:r>
            <a:r>
              <a:rPr lang="en" sz="1800" dirty="0"/>
              <a:t>, </a:t>
            </a:r>
            <a:r>
              <a:rPr lang="en" sz="1800" dirty="0" err="1" smtClean="0"/>
              <a:t>Tropisetron </a:t>
            </a:r>
            <a:r>
              <a:rPr lang="en" sz="1800" dirty="0" smtClean="0"/>
              <a:t>*, </a:t>
            </a:r>
            <a:r>
              <a:rPr lang="en" sz="1800" dirty="0" err="1" smtClean="0"/>
              <a:t>Metoclopramide</a:t>
            </a:r>
            <a:r>
              <a:rPr lang="en" sz="1800" dirty="0" smtClean="0"/>
              <a:t> </a:t>
            </a:r>
            <a:r>
              <a:rPr lang="en" sz="1800" dirty="0"/>
              <a:t>and etc.</a:t>
            </a:r>
          </a:p>
          <a:p>
            <a:pPr eaLnBrk="1" hangingPunct="1">
              <a:lnSpc>
                <a:spcPct val="90000"/>
              </a:lnSpc>
              <a:buFont typeface="Wingdings" panose="05000000000000000000" pitchFamily="2" charset="2"/>
              <a:buNone/>
              <a:defRPr/>
            </a:pPr>
            <a:r>
              <a:rPr lang="en" sz="2200" dirty="0"/>
              <a:t>III . </a:t>
            </a:r>
            <a:r>
              <a:rPr lang="en" sz="2200" dirty="0" err="1"/>
              <a:t>Immunomodulators</a:t>
            </a:r>
            <a:endParaRPr lang="en-US" sz="2200" dirty="0"/>
          </a:p>
          <a:p>
            <a:pPr lvl="1" eaLnBrk="1" hangingPunct="1">
              <a:spcBef>
                <a:spcPts val="0"/>
              </a:spcBef>
              <a:defRPr/>
            </a:pPr>
            <a:r>
              <a:rPr lang="en" sz="1800" dirty="0"/>
              <a:t>Thymus preparations, </a:t>
            </a:r>
            <a:r>
              <a:rPr lang="en" sz="1800" dirty="0" err="1" smtClean="0"/>
              <a:t>Levamisole </a:t>
            </a:r>
            <a:r>
              <a:rPr lang="en" sz="1800" dirty="0" smtClean="0"/>
              <a:t>, Interferons, </a:t>
            </a:r>
            <a:r>
              <a:rPr lang="en" sz="1800" dirty="0" err="1" smtClean="0"/>
              <a:t>Interleukins</a:t>
            </a:r>
            <a:r>
              <a:rPr lang="en" sz="1800" dirty="0" smtClean="0"/>
              <a:t> </a:t>
            </a:r>
            <a:r>
              <a:rPr lang="en" sz="1800" dirty="0"/>
              <a:t>and etc.</a:t>
            </a:r>
          </a:p>
          <a:p>
            <a:pPr eaLnBrk="1" hangingPunct="1">
              <a:lnSpc>
                <a:spcPct val="90000"/>
              </a:lnSpc>
              <a:buFont typeface="Wingdings" panose="05000000000000000000" pitchFamily="2" charset="2"/>
              <a:buNone/>
              <a:defRPr/>
            </a:pPr>
            <a:r>
              <a:rPr lang="en" sz="2200" dirty="0"/>
              <a:t>IV . C </a:t>
            </a:r>
            <a:r>
              <a:rPr lang="en" sz="2200" dirty="0" err="1"/>
              <a:t>means </a:t>
            </a:r>
            <a:r>
              <a:rPr lang="en" sz="2200" dirty="0"/>
              <a:t>, preventing </a:t>
            </a:r>
            <a:r>
              <a:rPr lang="en" sz="2200" dirty="0" err="1"/>
              <a:t>osteoporosis</a:t>
            </a:r>
            <a:endParaRPr lang="en-US" sz="2200" dirty="0"/>
          </a:p>
          <a:p>
            <a:pPr lvl="1" eaLnBrk="1" hangingPunct="1">
              <a:spcBef>
                <a:spcPts val="0"/>
              </a:spcBef>
              <a:defRPr/>
            </a:pPr>
            <a:r>
              <a:rPr lang="en" sz="1800" dirty="0" err="1">
                <a:solidFill>
                  <a:srgbClr val="038A79"/>
                </a:solidFill>
              </a:rPr>
              <a:t>Bisphosphonates</a:t>
            </a:r>
            <a:r>
              <a:rPr lang="en" sz="1800" dirty="0" err="1"/>
              <a:t> </a:t>
            </a:r>
            <a:r>
              <a:rPr lang="en" sz="1800" dirty="0"/>
              <a:t>– </a:t>
            </a:r>
            <a:r>
              <a:rPr lang="en" sz="1800" dirty="0" err="1" smtClean="0"/>
              <a:t>Pamidronate </a:t>
            </a:r>
            <a:r>
              <a:rPr lang="en" sz="1800" dirty="0" smtClean="0"/>
              <a:t>*, </a:t>
            </a:r>
            <a:r>
              <a:rPr lang="en" sz="1800" dirty="0" err="1"/>
              <a:t>Etidronate </a:t>
            </a:r>
            <a:r>
              <a:rPr lang="en" sz="1800" dirty="0"/>
              <a:t>, etc.</a:t>
            </a:r>
          </a:p>
          <a:p>
            <a:pPr eaLnBrk="1" hangingPunct="1">
              <a:lnSpc>
                <a:spcPct val="90000"/>
              </a:lnSpc>
              <a:buFont typeface="Wingdings" panose="05000000000000000000" pitchFamily="2" charset="2"/>
              <a:buNone/>
              <a:defRPr/>
            </a:pPr>
            <a:r>
              <a:rPr lang="en" sz="2200" dirty="0"/>
              <a:t>V. </a:t>
            </a:r>
            <a:r>
              <a:rPr lang="en" sz="2200" dirty="0" smtClean="0"/>
              <a:t> </a:t>
            </a:r>
            <a:r>
              <a:rPr lang="en" sz="2200" dirty="0" err="1"/>
              <a:t>Chemoprotectors</a:t>
            </a:r>
            <a:endParaRPr lang="ru-RU" sz="2200" dirty="0"/>
          </a:p>
          <a:p>
            <a:pPr lvl="1" eaLnBrk="1" hangingPunct="1">
              <a:spcBef>
                <a:spcPts val="0"/>
              </a:spcBef>
              <a:defRPr/>
            </a:pPr>
            <a:r>
              <a:rPr lang="en" sz="1800" dirty="0" err="1">
                <a:solidFill>
                  <a:srgbClr val="038A79"/>
                </a:solidFill>
              </a:rPr>
              <a:t>Cardioprotectors</a:t>
            </a:r>
            <a:r>
              <a:rPr lang="en" sz="1800" dirty="0" err="1"/>
              <a:t> </a:t>
            </a:r>
            <a:r>
              <a:rPr lang="en" sz="1800" dirty="0"/>
              <a:t>: </a:t>
            </a:r>
            <a:r>
              <a:rPr lang="en" sz="1800" dirty="0" err="1" smtClean="0"/>
              <a:t>Dexrazoxane </a:t>
            </a:r>
            <a:r>
              <a:rPr lang="en" sz="1800" dirty="0" smtClean="0"/>
              <a:t>* </a:t>
            </a:r>
            <a:r>
              <a:rPr lang="en" sz="1800" dirty="0"/>
              <a:t>( </a:t>
            </a:r>
            <a:r>
              <a:rPr lang="en" sz="1800" dirty="0" err="1"/>
              <a:t>Cardioxane </a:t>
            </a:r>
            <a:r>
              <a:rPr lang="en" sz="1800" dirty="0"/>
              <a:t>)</a:t>
            </a:r>
          </a:p>
          <a:p>
            <a:pPr lvl="1" eaLnBrk="1" hangingPunct="1">
              <a:spcBef>
                <a:spcPts val="0"/>
              </a:spcBef>
              <a:defRPr/>
            </a:pPr>
            <a:r>
              <a:rPr lang="en" sz="1800" dirty="0" err="1">
                <a:solidFill>
                  <a:srgbClr val="038A79"/>
                </a:solidFill>
              </a:rPr>
              <a:t>Cytoprotectors</a:t>
            </a:r>
            <a:r>
              <a:rPr lang="en" sz="1800" dirty="0" err="1"/>
              <a:t> </a:t>
            </a:r>
            <a:r>
              <a:rPr lang="en" sz="1800" dirty="0"/>
              <a:t>: </a:t>
            </a:r>
            <a:r>
              <a:rPr lang="en" sz="1800" dirty="0" err="1" smtClean="0"/>
              <a:t>Mesna </a:t>
            </a:r>
            <a:r>
              <a:rPr lang="en" sz="1800" dirty="0" smtClean="0"/>
              <a:t>*, </a:t>
            </a:r>
            <a:r>
              <a:rPr lang="en" sz="1800" dirty="0" err="1" smtClean="0"/>
              <a:t>Amifostina</a:t>
            </a:r>
            <a:endParaRPr lang="ru-RU" sz="1800" dirty="0" smtClean="0"/>
          </a:p>
          <a:p>
            <a:pPr marL="0" indent="20638" eaLnBrk="1" hangingPunct="1">
              <a:lnSpc>
                <a:spcPct val="90000"/>
              </a:lnSpc>
              <a:buFont typeface="Wingdings" panose="05000000000000000000" pitchFamily="2" charset="2"/>
              <a:buNone/>
              <a:defRPr/>
            </a:pPr>
            <a:r>
              <a:rPr lang="en" sz="2200" dirty="0" smtClean="0"/>
              <a:t>VI . Drugs that suppress the manifestations of carcinoid syndrome in malignant neuroendocrine tumors (somatostatin analogue)</a:t>
            </a:r>
          </a:p>
          <a:p>
            <a:pPr lvl="1" eaLnBrk="1" hangingPunct="1">
              <a:spcBef>
                <a:spcPts val="0"/>
              </a:spcBef>
              <a:defRPr/>
            </a:pPr>
            <a:r>
              <a:rPr lang="en" sz="1800" dirty="0" err="1" smtClean="0"/>
              <a:t>Octreotide </a:t>
            </a:r>
            <a:r>
              <a:rPr lang="en" sz="1800" dirty="0" smtClean="0"/>
              <a:t>*</a:t>
            </a:r>
            <a:endParaRPr lang="ru-RU"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en" dirty="0" smtClean="0">
                <a:solidFill>
                  <a:srgbClr val="038A79"/>
                </a:solidFill>
              </a:rPr>
              <a:t>CYTOSTATIC</a:t>
            </a:r>
            <a:r>
              <a:rPr lang="en" dirty="0" smtClean="0"/>
              <a:t> </a:t>
            </a:r>
            <a:r>
              <a:rPr lang="en" dirty="0" smtClean="0">
                <a:solidFill>
                  <a:srgbClr val="038A79"/>
                </a:solidFill>
              </a:rPr>
              <a:t>AGENTS</a:t>
            </a:r>
            <a:endParaRPr lang="ru-RU" dirty="0">
              <a:solidFill>
                <a:srgbClr val="038A79"/>
              </a:solidFill>
            </a:endParaRPr>
          </a:p>
        </p:txBody>
      </p:sp>
      <p:sp>
        <p:nvSpPr>
          <p:cNvPr id="3789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8F1A9F15-BD76-424B-B12F-68E9521781F8}" type="slidenum">
              <a:rPr lang="ru-RU" altLang="en-US" sz="1200" smtClean="0"/>
              <a:pPr>
                <a:spcBef>
                  <a:spcPct val="0"/>
                </a:spcBef>
                <a:buClrTx/>
                <a:buSzTx/>
                <a:buFontTx/>
                <a:buNone/>
              </a:pPr>
              <a:t>19</a:t>
            </a:fld>
            <a:endParaRPr lang="ru-RU" altLang="en-US" sz="1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smtClean="0">
                <a:solidFill>
                  <a:srgbClr val="038A79"/>
                </a:solidFill>
              </a:rPr>
              <a:t>Plan</a:t>
            </a:r>
            <a:endParaRPr lang="ru-RU" dirty="0">
              <a:solidFill>
                <a:srgbClr val="038A79"/>
              </a:solidFill>
            </a:endParaRPr>
          </a:p>
        </p:txBody>
      </p:sp>
      <p:sp>
        <p:nvSpPr>
          <p:cNvPr id="3" name="Объект 2"/>
          <p:cNvSpPr>
            <a:spLocks noGrp="1"/>
          </p:cNvSpPr>
          <p:nvPr>
            <p:ph idx="1"/>
          </p:nvPr>
        </p:nvSpPr>
        <p:spPr>
          <a:xfrm>
            <a:off x="457200" y="1125538"/>
            <a:ext cx="8229600" cy="5254625"/>
          </a:xfrm>
        </p:spPr>
        <p:txBody>
          <a:bodyPr/>
          <a:lstStyle/>
          <a:p>
            <a:pPr>
              <a:defRPr/>
            </a:pPr>
            <a:r>
              <a:rPr lang="en" sz="2000" b="0" dirty="0" smtClean="0">
                <a:effectLst/>
              </a:rPr>
              <a:t>General concepts. Theories </a:t>
            </a:r>
            <a:r>
              <a:rPr lang="en" sz="2000" b="0" dirty="0">
                <a:effectLst/>
              </a:rPr>
              <a:t>of carcinogenesis. Mechanisms </a:t>
            </a:r>
            <a:r>
              <a:rPr lang="en" sz="2000" b="0" dirty="0" smtClean="0">
                <a:effectLst/>
              </a:rPr>
              <a:t>of carcinogenesis</a:t>
            </a:r>
          </a:p>
          <a:p>
            <a:pPr>
              <a:defRPr/>
            </a:pPr>
            <a:r>
              <a:rPr lang="en" sz="2000" b="0" dirty="0" smtClean="0">
                <a:effectLst/>
              </a:rPr>
              <a:t>Approaches </a:t>
            </a:r>
            <a:r>
              <a:rPr lang="en" sz="2000" b="0" dirty="0">
                <a:effectLst/>
              </a:rPr>
              <a:t>to cancer treatment. </a:t>
            </a:r>
            <a:r>
              <a:rPr lang="en" sz="2000" b="0" dirty="0" err="1">
                <a:effectLst/>
              </a:rPr>
              <a:t>Targeted </a:t>
            </a:r>
            <a:r>
              <a:rPr lang="en" sz="2000" b="0" dirty="0">
                <a:effectLst/>
              </a:rPr>
              <a:t>therapy. General principles of </a:t>
            </a:r>
            <a:r>
              <a:rPr lang="en" sz="2000" b="0" dirty="0" smtClean="0">
                <a:effectLst/>
              </a:rPr>
              <a:t>tumor chemotherapy</a:t>
            </a:r>
          </a:p>
          <a:p>
            <a:pPr>
              <a:defRPr/>
            </a:pPr>
            <a:r>
              <a:rPr lang="en" sz="2000" b="0" dirty="0" smtClean="0">
                <a:effectLst/>
              </a:rPr>
              <a:t>Classification </a:t>
            </a:r>
            <a:r>
              <a:rPr lang="en" sz="2000" b="0" dirty="0">
                <a:effectLst/>
              </a:rPr>
              <a:t>of </a:t>
            </a:r>
            <a:r>
              <a:rPr lang="en" sz="2000" b="0" dirty="0" smtClean="0">
                <a:effectLst/>
              </a:rPr>
              <a:t>anti-blastomal drugs</a:t>
            </a:r>
          </a:p>
          <a:p>
            <a:pPr>
              <a:defRPr/>
            </a:pPr>
            <a:r>
              <a:rPr lang="en" sz="2000" b="0" dirty="0" smtClean="0">
                <a:effectLst/>
              </a:rPr>
              <a:t>Cytostatic agents:</a:t>
            </a:r>
          </a:p>
          <a:p>
            <a:pPr lvl="1">
              <a:defRPr/>
            </a:pPr>
            <a:r>
              <a:rPr lang="en" sz="1800" b="0" dirty="0" smtClean="0">
                <a:effectLst/>
              </a:rPr>
              <a:t>Alkylating agents . Antimetabolites </a:t>
            </a:r>
            <a:r>
              <a:rPr lang="en" sz="1800" b="0" dirty="0">
                <a:effectLst/>
              </a:rPr>
              <a:t>. </a:t>
            </a:r>
            <a:r>
              <a:rPr lang="en" sz="1800" b="0" dirty="0" smtClean="0">
                <a:effectLst/>
              </a:rPr>
              <a:t>Cytotoxic </a:t>
            </a:r>
            <a:r>
              <a:rPr lang="en" sz="1800" b="0" dirty="0">
                <a:effectLst/>
              </a:rPr>
              <a:t>antibiotics. </a:t>
            </a:r>
            <a:r>
              <a:rPr lang="en" sz="1800" b="0" dirty="0" smtClean="0">
                <a:effectLst/>
              </a:rPr>
              <a:t>Plant </a:t>
            </a:r>
            <a:r>
              <a:rPr lang="en" sz="1800" b="0" dirty="0">
                <a:effectLst/>
              </a:rPr>
              <a:t>alkaloids. </a:t>
            </a:r>
            <a:r>
              <a:rPr lang="en" sz="1800" b="0" dirty="0" smtClean="0">
                <a:effectLst/>
              </a:rPr>
              <a:t>Enzyme preparations</a:t>
            </a:r>
          </a:p>
          <a:p>
            <a:pPr lvl="1">
              <a:defRPr/>
            </a:pPr>
            <a:r>
              <a:rPr lang="en" sz="1800" b="0" dirty="0" smtClean="0">
                <a:effectLst/>
              </a:rPr>
              <a:t>Side </a:t>
            </a:r>
            <a:r>
              <a:rPr lang="en" sz="1800" b="0" dirty="0">
                <a:effectLst/>
              </a:rPr>
              <a:t>effects of cytotoxic </a:t>
            </a:r>
            <a:r>
              <a:rPr lang="en" sz="1800" b="0" dirty="0" smtClean="0">
                <a:effectLst/>
              </a:rPr>
              <a:t>drugs</a:t>
            </a:r>
            <a:endParaRPr lang="ru-RU" sz="1800" b="0" dirty="0">
              <a:effectLst/>
            </a:endParaRPr>
          </a:p>
          <a:p>
            <a:pPr marL="342900" lvl="1" indent="-342900">
              <a:buClr>
                <a:schemeClr val="accent1"/>
              </a:buClr>
              <a:buSzPct val="65000"/>
              <a:buFont typeface="Wingdings" panose="05000000000000000000" pitchFamily="2" charset="2"/>
              <a:buChar char="n"/>
              <a:defRPr/>
            </a:pPr>
            <a:r>
              <a:rPr lang="en" sz="2000" b="0" dirty="0">
                <a:effectLst/>
                <a:ea typeface="+mn-ea"/>
                <a:cs typeface="+mn-cs"/>
              </a:rPr>
              <a:t>Hormones and their </a:t>
            </a:r>
            <a:r>
              <a:rPr lang="en" sz="2000" b="0" dirty="0" smtClean="0">
                <a:effectLst/>
                <a:ea typeface="+mn-ea"/>
                <a:cs typeface="+mn-cs"/>
              </a:rPr>
              <a:t>antagonists</a:t>
            </a:r>
          </a:p>
          <a:p>
            <a:pPr marL="342900" lvl="1" indent="-342900">
              <a:buClr>
                <a:schemeClr val="accent1"/>
              </a:buClr>
              <a:buSzPct val="65000"/>
              <a:buFont typeface="Wingdings" panose="05000000000000000000" pitchFamily="2" charset="2"/>
              <a:buChar char="n"/>
              <a:defRPr/>
            </a:pPr>
            <a:r>
              <a:rPr lang="en" sz="2000" b="0" dirty="0" smtClean="0">
                <a:effectLst/>
                <a:ea typeface="+mn-ea"/>
                <a:cs typeface="+mn-cs"/>
              </a:rPr>
              <a:t>Cytokines</a:t>
            </a:r>
          </a:p>
          <a:p>
            <a:pPr marL="342900" lvl="1" indent="-342900">
              <a:buClr>
                <a:schemeClr val="accent1"/>
              </a:buClr>
              <a:buSzPct val="65000"/>
              <a:buFont typeface="Wingdings" panose="05000000000000000000" pitchFamily="2" charset="2"/>
              <a:buChar char="n"/>
              <a:defRPr/>
            </a:pPr>
            <a:r>
              <a:rPr lang="en" sz="2000" b="0" dirty="0" err="1" smtClean="0">
                <a:effectLst/>
                <a:ea typeface="+mn-ea"/>
                <a:cs typeface="+mn-cs"/>
              </a:rPr>
              <a:t>Monoclonal </a:t>
            </a:r>
            <a:r>
              <a:rPr lang="en" sz="2000" b="0" dirty="0" smtClean="0">
                <a:effectLst/>
                <a:ea typeface="+mn-ea"/>
                <a:cs typeface="+mn-cs"/>
              </a:rPr>
              <a:t>antibodies</a:t>
            </a:r>
          </a:p>
          <a:p>
            <a:pPr marL="342900" lvl="1" indent="-342900">
              <a:buClr>
                <a:schemeClr val="accent1"/>
              </a:buClr>
              <a:buSzPct val="65000"/>
              <a:buFont typeface="Wingdings" panose="05000000000000000000" pitchFamily="2" charset="2"/>
              <a:buChar char="n"/>
              <a:defRPr/>
            </a:pPr>
            <a:r>
              <a:rPr lang="en" sz="2000" b="0" dirty="0" err="1" smtClean="0">
                <a:effectLst/>
                <a:ea typeface="+mn-ea"/>
                <a:cs typeface="+mn-cs"/>
              </a:rPr>
              <a:t>Protein kinase </a:t>
            </a:r>
            <a:endParaRPr lang="ru-RU" sz="2000" b="0" dirty="0" smtClean="0">
              <a:effectLst/>
              <a:ea typeface="+mn-ea"/>
              <a:cs typeface="+mn-cs"/>
            </a:endParaRPr>
          </a:p>
          <a:p>
            <a:pPr marL="342900" lvl="1" indent="-342900">
              <a:buClr>
                <a:schemeClr val="accent1"/>
              </a:buClr>
              <a:buSzPct val="65000"/>
              <a:buFont typeface="Wingdings" panose="05000000000000000000" pitchFamily="2" charset="2"/>
              <a:buChar char="n"/>
              <a:defRPr/>
            </a:pPr>
            <a:r>
              <a:rPr lang="en" sz="2000" b="0" dirty="0" smtClean="0">
                <a:effectLst/>
                <a:ea typeface="+mn-ea"/>
                <a:cs typeface="+mn-cs"/>
              </a:rPr>
              <a:t>Reasons for </a:t>
            </a:r>
            <a:r>
              <a:rPr lang="en" sz="2000" b="0" dirty="0">
                <a:effectLst/>
                <a:ea typeface="+mn-ea"/>
                <a:cs typeface="+mn-cs"/>
              </a:rPr>
              <a:t>the lack of effectiveness </a:t>
            </a:r>
            <a:r>
              <a:rPr lang="en" sz="2000" b="0" dirty="0" smtClean="0">
                <a:effectLst/>
                <a:ea typeface="+mn-ea"/>
                <a:cs typeface="+mn-cs"/>
              </a:rPr>
              <a:t>of chemotherapy</a:t>
            </a:r>
            <a:endParaRPr lang="ru-RU" sz="2000" b="0" dirty="0">
              <a:effectLst/>
              <a:ea typeface="+mn-ea"/>
              <a:cs typeface="+mn-cs"/>
            </a:endParaRPr>
          </a:p>
        </p:txBody>
      </p:sp>
      <p:sp>
        <p:nvSpPr>
          <p:cNvPr id="717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DF22538-3E51-486B-9541-21C192E69ECC}" type="slidenum">
              <a:rPr lang="ru-RU" altLang="en-US" smtClean="0"/>
              <a:pPr/>
              <a:t>2</a:t>
            </a:fld>
            <a:endParaRPr lang="ru-RU"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47D16280-2A5C-44BD-B3F2-50DE9F602898}" type="slidenum">
              <a:rPr lang="ru-RU" altLang="en-US" sz="1200" smtClean="0"/>
              <a:pPr>
                <a:spcBef>
                  <a:spcPct val="0"/>
                </a:spcBef>
                <a:buClrTx/>
                <a:buSzTx/>
                <a:buFontTx/>
                <a:buNone/>
              </a:pPr>
              <a:t>20</a:t>
            </a:fld>
            <a:endParaRPr lang="ru-RU" altLang="en-US" sz="1200" smtClean="0"/>
          </a:p>
        </p:txBody>
      </p:sp>
      <p:sp>
        <p:nvSpPr>
          <p:cNvPr id="344078" name="Rectangle 14"/>
          <p:cNvSpPr>
            <a:spLocks noGrp="1" noChangeArrowheads="1"/>
          </p:cNvSpPr>
          <p:nvPr>
            <p:ph type="title"/>
          </p:nvPr>
        </p:nvSpPr>
        <p:spPr/>
        <p:txBody>
          <a:bodyPr/>
          <a:lstStyle/>
          <a:p>
            <a:pPr eaLnBrk="1" hangingPunct="1">
              <a:defRPr/>
            </a:pPr>
            <a:r>
              <a:rPr lang="en" sz="2800" dirty="0" err="1">
                <a:solidFill>
                  <a:srgbClr val="038A79"/>
                </a:solidFill>
              </a:rPr>
              <a:t>Alkylating </a:t>
            </a:r>
            <a:r>
              <a:rPr lang="en" sz="2800" dirty="0">
                <a:solidFill>
                  <a:srgbClr val="038A79"/>
                </a:solidFill>
              </a:rPr>
              <a:t>agents: mechanism of action</a:t>
            </a:r>
          </a:p>
        </p:txBody>
      </p:sp>
      <p:sp>
        <p:nvSpPr>
          <p:cNvPr id="344076" name="Rectangle 12"/>
          <p:cNvSpPr>
            <a:spLocks noGrp="1" noChangeArrowheads="1"/>
          </p:cNvSpPr>
          <p:nvPr>
            <p:ph type="body" sz="half" idx="4294967295"/>
          </p:nvPr>
        </p:nvSpPr>
        <p:spPr>
          <a:xfrm>
            <a:off x="461963" y="1485900"/>
            <a:ext cx="4038600" cy="5256213"/>
          </a:xfrm>
        </p:spPr>
        <p:txBody>
          <a:bodyPr/>
          <a:lstStyle/>
          <a:p>
            <a:pPr algn="just" eaLnBrk="1" hangingPunct="1">
              <a:buFont typeface="Wingdings" panose="05000000000000000000" pitchFamily="2" charset="2"/>
              <a:buNone/>
              <a:defRPr/>
            </a:pPr>
            <a:r>
              <a:rPr lang="en" sz="1800" dirty="0" smtClean="0"/>
              <a:t>In </a:t>
            </a:r>
            <a:r>
              <a:rPr lang="en" sz="1800" dirty="0"/>
              <a:t>solutions they form an electrophilic carbonium ion, which interacts with the nucleophilic structures of DNA, causing its cross-linking and disrupting its functional properties and integrity, i.e. DNA alkylation occurs; as a result, cell division is suppressed, their vital activity is sharply inhibited, which leads to their death</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07280" y="1772816"/>
            <a:ext cx="3779520" cy="3505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5A0F7036-F385-4AF1-BECD-ACD9E0AF2E47}" type="slidenum">
              <a:rPr lang="ru-RU" altLang="en-US" sz="1200" smtClean="0"/>
              <a:pPr>
                <a:spcBef>
                  <a:spcPct val="0"/>
                </a:spcBef>
                <a:buClrTx/>
                <a:buSzTx/>
                <a:buFontTx/>
                <a:buNone/>
              </a:pPr>
              <a:t>21</a:t>
            </a:fld>
            <a:endParaRPr lang="ru-RU" altLang="en-US" sz="1200" smtClean="0"/>
          </a:p>
        </p:txBody>
      </p:sp>
      <p:sp>
        <p:nvSpPr>
          <p:cNvPr id="404483" name="Rectangle 3"/>
          <p:cNvSpPr>
            <a:spLocks noGrp="1" noChangeArrowheads="1"/>
          </p:cNvSpPr>
          <p:nvPr>
            <p:ph type="body" idx="1"/>
          </p:nvPr>
        </p:nvSpPr>
        <p:spPr/>
        <p:txBody>
          <a:bodyPr/>
          <a:lstStyle/>
          <a:p>
            <a:pPr algn="just" eaLnBrk="1" hangingPunct="1">
              <a:lnSpc>
                <a:spcPct val="90000"/>
              </a:lnSpc>
              <a:defRPr/>
            </a:pPr>
            <a:r>
              <a:rPr lang="en" sz="2000" dirty="0"/>
              <a:t>Chlorethylamines</a:t>
            </a:r>
          </a:p>
          <a:p>
            <a:pPr lvl="1" algn="just" eaLnBrk="1" hangingPunct="1">
              <a:lnSpc>
                <a:spcPct val="90000"/>
              </a:lnSpc>
              <a:defRPr/>
            </a:pPr>
            <a:r>
              <a:rPr lang="en" sz="1800" dirty="0"/>
              <a:t>Malignant blood tumors (lympho- and myeloid leukemia, reticulosarcoma, lymphogranulomatosis, erythremia)</a:t>
            </a:r>
          </a:p>
          <a:p>
            <a:pPr lvl="1" algn="just" eaLnBrk="1" hangingPunct="1">
              <a:lnSpc>
                <a:spcPct val="90000"/>
              </a:lnSpc>
              <a:defRPr/>
            </a:pPr>
            <a:r>
              <a:rPr lang="en" sz="1800" dirty="0"/>
              <a:t>Besides:</a:t>
            </a:r>
          </a:p>
          <a:p>
            <a:pPr lvl="1" algn="just" eaLnBrk="1" hangingPunct="1">
              <a:lnSpc>
                <a:spcPct val="90000"/>
              </a:lnSpc>
              <a:defRPr/>
            </a:pPr>
            <a:r>
              <a:rPr lang="en" sz="1800" dirty="0"/>
              <a:t>sarcolysin - seminoma, Ewing's bone tumor</a:t>
            </a:r>
          </a:p>
          <a:p>
            <a:pPr lvl="1" algn="just" eaLnBrk="1" hangingPunct="1">
              <a:lnSpc>
                <a:spcPct val="90000"/>
              </a:lnSpc>
              <a:defRPr/>
            </a:pPr>
            <a:r>
              <a:rPr lang="en" sz="1800" dirty="0"/>
              <a:t>cyclophosphamide – ovarian cancer, breast cancer, small cell lung cancer</a:t>
            </a:r>
          </a:p>
          <a:p>
            <a:pPr eaLnBrk="1" hangingPunct="1">
              <a:lnSpc>
                <a:spcPct val="90000"/>
              </a:lnSpc>
              <a:defRPr/>
            </a:pPr>
            <a:r>
              <a:rPr lang="en" sz="2000" dirty="0"/>
              <a:t>Ethyleneimines</a:t>
            </a:r>
          </a:p>
          <a:p>
            <a:pPr lvl="1" eaLnBrk="1" hangingPunct="1">
              <a:lnSpc>
                <a:spcPct val="90000"/>
              </a:lnSpc>
              <a:defRPr/>
            </a:pPr>
            <a:r>
              <a:rPr lang="en" sz="1800" dirty="0"/>
              <a:t>ovarian and breast cancer, hemoblastosis</a:t>
            </a:r>
          </a:p>
          <a:p>
            <a:pPr eaLnBrk="1" hangingPunct="1">
              <a:lnSpc>
                <a:spcPct val="90000"/>
              </a:lnSpc>
              <a:defRPr/>
            </a:pPr>
            <a:r>
              <a:rPr lang="en" sz="2000" dirty="0"/>
              <a:t>Nitrosourea derivatives:</a:t>
            </a:r>
          </a:p>
          <a:p>
            <a:pPr lvl="1" eaLnBrk="1" hangingPunct="1">
              <a:lnSpc>
                <a:spcPct val="90000"/>
              </a:lnSpc>
              <a:defRPr/>
            </a:pPr>
            <a:r>
              <a:rPr lang="en" sz="1800" dirty="0"/>
              <a:t>tumors of the large intestine, including the rectum, Hodgkin and non-Hodgkin lymphomas, brain tumors.</a:t>
            </a:r>
          </a:p>
          <a:p>
            <a:pPr eaLnBrk="1" hangingPunct="1">
              <a:lnSpc>
                <a:spcPct val="90000"/>
              </a:lnSpc>
              <a:defRPr/>
            </a:pPr>
            <a:r>
              <a:rPr lang="en" sz="2000" dirty="0"/>
              <a:t>Methanesulfonic acid derivatives:</a:t>
            </a:r>
          </a:p>
          <a:p>
            <a:pPr lvl="1" eaLnBrk="1" hangingPunct="1">
              <a:lnSpc>
                <a:spcPct val="90000"/>
              </a:lnSpc>
              <a:defRPr/>
            </a:pPr>
            <a:r>
              <a:rPr lang="en" sz="1800" dirty="0"/>
              <a:t>chronic myeloid leukemia</a:t>
            </a:r>
          </a:p>
          <a:p>
            <a:pPr eaLnBrk="1" hangingPunct="1">
              <a:lnSpc>
                <a:spcPct val="90000"/>
              </a:lnSpc>
              <a:defRPr/>
            </a:pPr>
            <a:r>
              <a:rPr lang="en" sz="2000" dirty="0"/>
              <a:t>Platinum connections:</a:t>
            </a:r>
          </a:p>
          <a:p>
            <a:pPr lvl="1" eaLnBrk="1" hangingPunct="1">
              <a:lnSpc>
                <a:spcPct val="90000"/>
              </a:lnSpc>
              <a:defRPr/>
            </a:pPr>
            <a:r>
              <a:rPr lang="en" sz="1800" dirty="0"/>
              <a:t>bladder, ovarian, testicular cancer, squamous cell cancer of the head, neck, endometrial cancer, lymphoma</a:t>
            </a:r>
          </a:p>
          <a:p>
            <a:pPr lvl="2" eaLnBrk="1" hangingPunct="1">
              <a:lnSpc>
                <a:spcPct val="90000"/>
              </a:lnSpc>
              <a:defRPr/>
            </a:pPr>
            <a:endParaRPr lang="ru-RU" sz="1600" dirty="0"/>
          </a:p>
        </p:txBody>
      </p:sp>
      <p:sp>
        <p:nvSpPr>
          <p:cNvPr id="404484" name="Rectangle 4"/>
          <p:cNvSpPr>
            <a:spLocks noGrp="1" noChangeArrowheads="1"/>
          </p:cNvSpPr>
          <p:nvPr>
            <p:ph type="title"/>
          </p:nvPr>
        </p:nvSpPr>
        <p:spPr/>
        <p:txBody>
          <a:bodyPr/>
          <a:lstStyle/>
          <a:p>
            <a:pPr eaLnBrk="1" hangingPunct="1">
              <a:defRPr/>
            </a:pPr>
            <a:r>
              <a:rPr lang="en" sz="2800" dirty="0" err="1">
                <a:solidFill>
                  <a:srgbClr val="038A79"/>
                </a:solidFill>
              </a:rPr>
              <a:t>Alkylating </a:t>
            </a:r>
            <a:r>
              <a:rPr lang="en" sz="2800" dirty="0">
                <a:solidFill>
                  <a:srgbClr val="038A79"/>
                </a:solidFill>
              </a:rPr>
              <a:t>agents: indications for 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3651" y="620688"/>
            <a:ext cx="5334000" cy="5754624"/>
          </a:xfrm>
          <a:prstGeom prst="rect">
            <a:avLst/>
          </a:prstGeom>
        </p:spPr>
      </p:pic>
      <p:sp>
        <p:nvSpPr>
          <p:cNvPr id="41986" name="Номер слайда 5"/>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5D0610A-CC93-4D3F-B73D-3607B078BEA5}" type="slidenum">
              <a:rPr lang="ru-RU" altLang="en-US" sz="1200" smtClean="0"/>
              <a:pPr>
                <a:spcBef>
                  <a:spcPct val="0"/>
                </a:spcBef>
                <a:buClrTx/>
                <a:buSzTx/>
                <a:buFontTx/>
                <a:buNone/>
              </a:pPr>
              <a:t>22</a:t>
            </a:fld>
            <a:endParaRPr lang="ru-RU" altLang="en-US" sz="1200" smtClean="0"/>
          </a:p>
        </p:txBody>
      </p:sp>
      <p:sp>
        <p:nvSpPr>
          <p:cNvPr id="345090" name="Rectangle 2"/>
          <p:cNvSpPr>
            <a:spLocks noGrp="1" noChangeArrowheads="1"/>
          </p:cNvSpPr>
          <p:nvPr>
            <p:ph type="title"/>
          </p:nvPr>
        </p:nvSpPr>
        <p:spPr/>
        <p:txBody>
          <a:bodyPr/>
          <a:lstStyle/>
          <a:p>
            <a:pPr eaLnBrk="1" hangingPunct="1">
              <a:defRPr/>
            </a:pPr>
            <a:r>
              <a:rPr lang="en" sz="2800" dirty="0">
                <a:solidFill>
                  <a:srgbClr val="038A79"/>
                </a:solidFill>
              </a:rPr>
              <a:t>Antimetabolites</a:t>
            </a:r>
          </a:p>
        </p:txBody>
      </p:sp>
      <p:sp>
        <p:nvSpPr>
          <p:cNvPr id="345092" name="Rectangle 4"/>
          <p:cNvSpPr>
            <a:spLocks noGrp="1" noChangeArrowheads="1"/>
          </p:cNvSpPr>
          <p:nvPr>
            <p:ph type="body" sz="half" idx="1"/>
          </p:nvPr>
        </p:nvSpPr>
        <p:spPr>
          <a:xfrm>
            <a:off x="179388" y="981075"/>
            <a:ext cx="3600450" cy="1944688"/>
          </a:xfrm>
        </p:spPr>
        <p:txBody>
          <a:bodyPr/>
          <a:lstStyle/>
          <a:p>
            <a:pPr eaLnBrk="1" hangingPunct="1">
              <a:lnSpc>
                <a:spcPct val="80000"/>
              </a:lnSpc>
              <a:buFont typeface="Wingdings" panose="05000000000000000000" pitchFamily="2" charset="2"/>
              <a:buNone/>
              <a:defRPr/>
            </a:pPr>
            <a:r>
              <a:rPr lang="en" sz="1700" dirty="0">
                <a:solidFill>
                  <a:schemeClr val="tx2"/>
                </a:solidFill>
              </a:rPr>
              <a:t> </a:t>
            </a:r>
            <a:r>
              <a:rPr lang="en" sz="2000" dirty="0">
                <a:solidFill>
                  <a:srgbClr val="038A79"/>
                </a:solidFill>
              </a:rPr>
              <a:t>Mechanism of action:</a:t>
            </a:r>
          </a:p>
          <a:p>
            <a:pPr eaLnBrk="1" hangingPunct="1">
              <a:lnSpc>
                <a:spcPct val="80000"/>
              </a:lnSpc>
              <a:buFont typeface="Wingdings" panose="05000000000000000000" pitchFamily="2" charset="2"/>
              <a:buNone/>
              <a:defRPr/>
            </a:pPr>
            <a:endParaRPr lang="ru-RU" sz="1400" dirty="0">
              <a:solidFill>
                <a:schemeClr val="tx2"/>
              </a:solidFill>
            </a:endParaRPr>
          </a:p>
          <a:p>
            <a:pPr eaLnBrk="1" hangingPunct="1">
              <a:lnSpc>
                <a:spcPct val="110000"/>
              </a:lnSpc>
              <a:buFont typeface="Wingdings" panose="05000000000000000000" pitchFamily="2" charset="2"/>
              <a:buNone/>
              <a:defRPr/>
            </a:pPr>
            <a:r>
              <a:rPr lang="en" sz="1700" dirty="0">
                <a:solidFill>
                  <a:srgbClr val="FFFF00"/>
                </a:solidFill>
              </a:rPr>
              <a:t> </a:t>
            </a:r>
            <a:r>
              <a:rPr lang="en" sz="1700" dirty="0"/>
              <a:t>are antagonists of natural metabolites, causing disruption of nucleic acid synthesis</a:t>
            </a:r>
            <a:r>
              <a:rPr lang="en" sz="1400" dirty="0"/>
              <a:t> </a:t>
            </a:r>
          </a:p>
        </p:txBody>
      </p:sp>
      <p:pic>
        <p:nvPicPr>
          <p:cNvPr id="3" name="Объект 2"/>
          <p:cNvPicPr>
            <a:picLocks noGrp="1" noChangeAspect="1"/>
          </p:cNvPicPr>
          <p:nvPr>
            <p:ph sz="quarter" idx="3"/>
          </p:nvPr>
        </p:nvPicPr>
        <p:blipFill>
          <a:blip r:embed="rId4" cstate="print">
            <a:extLst>
              <a:ext uri="{28A0092B-C50C-407E-A947-70E740481C1C}">
                <a14:useLocalDpi xmlns:a14="http://schemas.microsoft.com/office/drawing/2010/main" xmlns="" val="0"/>
              </a:ext>
            </a:extLst>
          </a:blip>
          <a:stretch>
            <a:fillRect/>
          </a:stretch>
        </p:blipFill>
        <p:spPr>
          <a:xfrm>
            <a:off x="395536" y="3629024"/>
            <a:ext cx="4164122" cy="268029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2E9B1576-04A7-469B-9C99-9B1614CCA0B6}" type="slidenum">
              <a:rPr lang="ru-RU" altLang="en-US" sz="1200" smtClean="0"/>
              <a:pPr>
                <a:spcBef>
                  <a:spcPct val="0"/>
                </a:spcBef>
                <a:buClrTx/>
                <a:buSzTx/>
                <a:buFontTx/>
                <a:buNone/>
              </a:pPr>
              <a:t>23</a:t>
            </a:fld>
            <a:endParaRPr lang="ru-RU" altLang="en-US" sz="1200" smtClean="0"/>
          </a:p>
        </p:txBody>
      </p:sp>
      <p:sp>
        <p:nvSpPr>
          <p:cNvPr id="405506" name="Rectangle 2"/>
          <p:cNvSpPr>
            <a:spLocks noGrp="1" noChangeArrowheads="1"/>
          </p:cNvSpPr>
          <p:nvPr>
            <p:ph type="title"/>
          </p:nvPr>
        </p:nvSpPr>
        <p:spPr/>
        <p:txBody>
          <a:bodyPr/>
          <a:lstStyle/>
          <a:p>
            <a:pPr eaLnBrk="1" hangingPunct="1">
              <a:defRPr/>
            </a:pPr>
            <a:r>
              <a:rPr lang="en" sz="2800" dirty="0">
                <a:solidFill>
                  <a:srgbClr val="038A79"/>
                </a:solidFill>
              </a:rPr>
              <a:t>Antimetabolites: indications for use</a:t>
            </a:r>
          </a:p>
        </p:txBody>
      </p:sp>
      <p:sp>
        <p:nvSpPr>
          <p:cNvPr id="405507" name="Rectangle 3"/>
          <p:cNvSpPr>
            <a:spLocks noGrp="1" noChangeArrowheads="1"/>
          </p:cNvSpPr>
          <p:nvPr>
            <p:ph type="body" idx="1"/>
          </p:nvPr>
        </p:nvSpPr>
        <p:spPr>
          <a:xfrm>
            <a:off x="457200" y="1341438"/>
            <a:ext cx="8229600" cy="4032250"/>
          </a:xfrm>
        </p:spPr>
        <p:txBody>
          <a:bodyPr/>
          <a:lstStyle/>
          <a:p>
            <a:pPr algn="just" eaLnBrk="1" hangingPunct="1">
              <a:lnSpc>
                <a:spcPct val="130000"/>
              </a:lnSpc>
              <a:defRPr/>
            </a:pPr>
            <a:r>
              <a:rPr lang="en" sz="2200" dirty="0">
                <a:solidFill>
                  <a:srgbClr val="038A79"/>
                </a:solidFill>
              </a:rPr>
              <a:t>Methotrexate</a:t>
            </a:r>
            <a:r>
              <a:rPr lang="en" sz="2200" dirty="0"/>
              <a:t> - for acute leukemia, lymphomas, breast and bronchial cancer, chorionepithelioma</a:t>
            </a:r>
          </a:p>
          <a:p>
            <a:pPr algn="just" eaLnBrk="1" hangingPunct="1">
              <a:lnSpc>
                <a:spcPct val="130000"/>
              </a:lnSpc>
              <a:defRPr/>
            </a:pPr>
            <a:r>
              <a:rPr lang="en" sz="2200" dirty="0">
                <a:solidFill>
                  <a:srgbClr val="038A79"/>
                </a:solidFill>
              </a:rPr>
              <a:t>Mercaptopurine</a:t>
            </a:r>
            <a:r>
              <a:rPr lang="en" sz="2200" dirty="0"/>
              <a:t> - for acute and chronic leukemia, chorionepithelioma</a:t>
            </a:r>
          </a:p>
          <a:p>
            <a:pPr algn="just" eaLnBrk="1" hangingPunct="1">
              <a:lnSpc>
                <a:spcPct val="130000"/>
              </a:lnSpc>
              <a:defRPr/>
            </a:pPr>
            <a:r>
              <a:rPr lang="en" sz="2200" dirty="0">
                <a:solidFill>
                  <a:srgbClr val="038A79"/>
                </a:solidFill>
              </a:rPr>
              <a:t>Fluorouracil</a:t>
            </a:r>
            <a:r>
              <a:rPr lang="en" sz="2200" dirty="0"/>
              <a:t> - for cancer of the stomach, pancreas, colon, breast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9832" y="2348880"/>
            <a:ext cx="5937504" cy="3901440"/>
          </a:xfrm>
          <a:prstGeom prst="rect">
            <a:avLst/>
          </a:prstGeom>
        </p:spPr>
      </p:pic>
      <p:sp>
        <p:nvSpPr>
          <p:cNvPr id="45058" name="Номер слайда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438264E7-FE42-48E4-AD92-7625DC45628C}" type="slidenum">
              <a:rPr lang="ru-RU" altLang="en-US" sz="1200" smtClean="0"/>
              <a:pPr>
                <a:spcBef>
                  <a:spcPct val="0"/>
                </a:spcBef>
                <a:buClrTx/>
                <a:buSzTx/>
                <a:buFontTx/>
                <a:buNone/>
              </a:pPr>
              <a:t>24</a:t>
            </a:fld>
            <a:endParaRPr lang="ru-RU" altLang="en-US" sz="1200" smtClean="0"/>
          </a:p>
        </p:txBody>
      </p:sp>
      <p:sp>
        <p:nvSpPr>
          <p:cNvPr id="346114" name="Rectangle 2"/>
          <p:cNvSpPr>
            <a:spLocks noGrp="1" noChangeArrowheads="1"/>
          </p:cNvSpPr>
          <p:nvPr>
            <p:ph type="title"/>
          </p:nvPr>
        </p:nvSpPr>
        <p:spPr/>
        <p:txBody>
          <a:bodyPr/>
          <a:lstStyle/>
          <a:p>
            <a:pPr eaLnBrk="1" hangingPunct="1">
              <a:defRPr/>
            </a:pPr>
            <a:r>
              <a:rPr lang="en" sz="2800" dirty="0">
                <a:solidFill>
                  <a:srgbClr val="038A79"/>
                </a:solidFill>
              </a:rPr>
              <a:t>Cytotoxic antibiotics</a:t>
            </a:r>
          </a:p>
        </p:txBody>
      </p:sp>
      <p:sp>
        <p:nvSpPr>
          <p:cNvPr id="346115" name="Rectangle 3"/>
          <p:cNvSpPr>
            <a:spLocks noGrp="1" noChangeArrowheads="1"/>
          </p:cNvSpPr>
          <p:nvPr>
            <p:ph type="body" sz="half" idx="1"/>
          </p:nvPr>
        </p:nvSpPr>
        <p:spPr>
          <a:xfrm>
            <a:off x="323528" y="1203325"/>
            <a:ext cx="3311525" cy="1800225"/>
          </a:xfrm>
        </p:spPr>
        <p:txBody>
          <a:bodyPr/>
          <a:lstStyle/>
          <a:p>
            <a:pPr eaLnBrk="1" hangingPunct="1">
              <a:lnSpc>
                <a:spcPct val="90000"/>
              </a:lnSpc>
              <a:buFont typeface="Wingdings" panose="05000000000000000000" pitchFamily="2" charset="2"/>
              <a:buNone/>
              <a:defRPr/>
            </a:pPr>
            <a:r>
              <a:rPr lang="en" sz="1900" dirty="0">
                <a:solidFill>
                  <a:srgbClr val="FFFF00"/>
                </a:solidFill>
              </a:rPr>
              <a:t> </a:t>
            </a:r>
            <a:r>
              <a:rPr lang="en" sz="1900" dirty="0">
                <a:solidFill>
                  <a:srgbClr val="038A79"/>
                </a:solidFill>
              </a:rPr>
              <a:t>Mechanism of action:</a:t>
            </a:r>
          </a:p>
          <a:p>
            <a:pPr eaLnBrk="1" hangingPunct="1">
              <a:lnSpc>
                <a:spcPct val="90000"/>
              </a:lnSpc>
              <a:buFont typeface="Wingdings" panose="05000000000000000000" pitchFamily="2" charset="2"/>
              <a:buNone/>
              <a:defRPr/>
            </a:pPr>
            <a:endParaRPr lang="ru-RU" sz="1400" dirty="0">
              <a:solidFill>
                <a:srgbClr val="FFFF00"/>
              </a:solidFill>
            </a:endParaRPr>
          </a:p>
          <a:p>
            <a:pPr eaLnBrk="1" hangingPunct="1">
              <a:lnSpc>
                <a:spcPct val="90000"/>
              </a:lnSpc>
              <a:buFont typeface="Wingdings" panose="05000000000000000000" pitchFamily="2" charset="2"/>
              <a:buNone/>
              <a:defRPr/>
            </a:pPr>
            <a:r>
              <a:rPr lang="en" sz="1700" dirty="0"/>
              <a:t>disruption of the structure and function of DNA, in particular DNA-dependent RNA synthesis</a:t>
            </a:r>
          </a:p>
          <a:p>
            <a:pPr eaLnBrk="1" hangingPunct="1">
              <a:lnSpc>
                <a:spcPct val="90000"/>
              </a:lnSpc>
              <a:buFont typeface="Wingdings" panose="05000000000000000000" pitchFamily="2" charset="2"/>
              <a:buNone/>
              <a:defRPr/>
            </a:pPr>
            <a:r>
              <a:rPr lang="en" sz="1700" dirty="0"/>
              <a:t> </a:t>
            </a:r>
            <a:r>
              <a:rPr lang="en" sz="3000"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81B1C773-B57B-4C51-8C92-D2BAF743526E}" type="slidenum">
              <a:rPr lang="ru-RU" altLang="en-US" sz="1200" smtClean="0"/>
              <a:pPr>
                <a:spcBef>
                  <a:spcPct val="0"/>
                </a:spcBef>
                <a:buClrTx/>
                <a:buSzTx/>
                <a:buFontTx/>
                <a:buNone/>
              </a:pPr>
              <a:t>25</a:t>
            </a:fld>
            <a:endParaRPr lang="ru-RU" altLang="en-US" sz="1200" smtClean="0"/>
          </a:p>
        </p:txBody>
      </p:sp>
      <p:sp>
        <p:nvSpPr>
          <p:cNvPr id="409602" name="Rectangle 2"/>
          <p:cNvSpPr>
            <a:spLocks noGrp="1" noChangeArrowheads="1"/>
          </p:cNvSpPr>
          <p:nvPr>
            <p:ph type="title"/>
          </p:nvPr>
        </p:nvSpPr>
        <p:spPr/>
        <p:txBody>
          <a:bodyPr/>
          <a:lstStyle/>
          <a:p>
            <a:pPr eaLnBrk="1" hangingPunct="1">
              <a:defRPr/>
            </a:pPr>
            <a:r>
              <a:rPr lang="en" sz="2800"/>
              <a:t>Cytotoxic antibiotics</a:t>
            </a:r>
          </a:p>
        </p:txBody>
      </p:sp>
      <p:sp>
        <p:nvSpPr>
          <p:cNvPr id="409603" name="Rectangle 3"/>
          <p:cNvSpPr>
            <a:spLocks noGrp="1" noChangeArrowheads="1"/>
          </p:cNvSpPr>
          <p:nvPr>
            <p:ph type="body" idx="1"/>
          </p:nvPr>
        </p:nvSpPr>
        <p:spPr/>
        <p:txBody>
          <a:bodyPr/>
          <a:lstStyle/>
          <a:p>
            <a:pPr eaLnBrk="1" hangingPunct="1">
              <a:lnSpc>
                <a:spcPct val="110000"/>
              </a:lnSpc>
              <a:defRPr/>
            </a:pPr>
            <a:r>
              <a:rPr lang="en" sz="2200"/>
              <a:t>Dactinomycin (actinomycin D) - administered intravenously,</a:t>
            </a:r>
          </a:p>
          <a:p>
            <a:pPr eaLnBrk="1" hangingPunct="1">
              <a:lnSpc>
                <a:spcPct val="110000"/>
              </a:lnSpc>
              <a:defRPr/>
            </a:pPr>
            <a:r>
              <a:rPr lang="en" sz="2200"/>
              <a:t>Used for chorionepithelioma, Wilms tumor, lymphogranulomatosis.</a:t>
            </a:r>
          </a:p>
          <a:p>
            <a:pPr eaLnBrk="1" hangingPunct="1">
              <a:lnSpc>
                <a:spcPct val="110000"/>
              </a:lnSpc>
              <a:defRPr/>
            </a:pPr>
            <a:r>
              <a:rPr lang="en" sz="2200"/>
              <a:t>In addition, for solid tumors, Olivomycin, Rubomycin, Adriamycin, Bruneomycin, Bleomycin, Mitomycin are used.</a:t>
            </a:r>
          </a:p>
          <a:p>
            <a:pPr eaLnBrk="1" hangingPunct="1">
              <a:lnSpc>
                <a:spcPct val="110000"/>
              </a:lnSpc>
              <a:defRPr/>
            </a:pPr>
            <a:r>
              <a:rPr lang="en" sz="2200"/>
              <a:t>All drugs are administered intravenously.</a:t>
            </a:r>
            <a:endParaRPr lang="ru-RU" sz="2200"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Номер слайда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8B2D0752-9FA1-4CF6-8CCD-F3BB547FD9AE}" type="slidenum">
              <a:rPr lang="ru-RU" altLang="en-US" sz="1200" smtClean="0"/>
              <a:pPr>
                <a:spcBef>
                  <a:spcPct val="0"/>
                </a:spcBef>
                <a:buClrTx/>
                <a:buSzTx/>
                <a:buFontTx/>
                <a:buNone/>
              </a:pPr>
              <a:t>26</a:t>
            </a:fld>
            <a:endParaRPr lang="ru-RU" altLang="en-US" sz="1200" smtClean="0"/>
          </a:p>
        </p:txBody>
      </p:sp>
      <p:sp>
        <p:nvSpPr>
          <p:cNvPr id="347138" name="Rectangle 2"/>
          <p:cNvSpPr>
            <a:spLocks noGrp="1" noChangeArrowheads="1"/>
          </p:cNvSpPr>
          <p:nvPr>
            <p:ph type="title"/>
          </p:nvPr>
        </p:nvSpPr>
        <p:spPr/>
        <p:txBody>
          <a:bodyPr/>
          <a:lstStyle/>
          <a:p>
            <a:pPr eaLnBrk="1" hangingPunct="1">
              <a:defRPr/>
            </a:pPr>
            <a:r>
              <a:rPr lang="en" sz="2800" dirty="0">
                <a:solidFill>
                  <a:srgbClr val="038A79"/>
                </a:solidFill>
              </a:rPr>
              <a:t>Plant alkaloids</a:t>
            </a:r>
          </a:p>
        </p:txBody>
      </p:sp>
      <p:sp>
        <p:nvSpPr>
          <p:cNvPr id="347140" name="Rectangle 4"/>
          <p:cNvSpPr>
            <a:spLocks noGrp="1" noChangeArrowheads="1"/>
          </p:cNvSpPr>
          <p:nvPr>
            <p:ph type="body" sz="half" idx="1"/>
          </p:nvPr>
        </p:nvSpPr>
        <p:spPr>
          <a:xfrm>
            <a:off x="323850" y="1052513"/>
            <a:ext cx="3144838" cy="4114800"/>
          </a:xfrm>
        </p:spPr>
        <p:txBody>
          <a:bodyPr/>
          <a:lstStyle/>
          <a:p>
            <a:pPr eaLnBrk="1" hangingPunct="1">
              <a:buFont typeface="Wingdings" panose="05000000000000000000" pitchFamily="2" charset="2"/>
              <a:buNone/>
              <a:defRPr/>
            </a:pPr>
            <a:r>
              <a:rPr lang="en" sz="2400" dirty="0">
                <a:solidFill>
                  <a:schemeClr val="tx2"/>
                </a:solidFill>
              </a:rPr>
              <a:t> </a:t>
            </a:r>
            <a:r>
              <a:rPr lang="en" sz="2400" dirty="0">
                <a:solidFill>
                  <a:srgbClr val="038A79"/>
                </a:solidFill>
              </a:rPr>
              <a:t>Mechanism of action:</a:t>
            </a:r>
          </a:p>
          <a:p>
            <a:pPr eaLnBrk="1" hangingPunct="1">
              <a:buFont typeface="Wingdings" panose="05000000000000000000" pitchFamily="2" charset="2"/>
              <a:buNone/>
              <a:defRPr/>
            </a:pPr>
            <a:r>
              <a:rPr lang="en" sz="1300" dirty="0"/>
              <a:t> </a:t>
            </a:r>
          </a:p>
          <a:p>
            <a:pPr eaLnBrk="1" hangingPunct="1">
              <a:buFont typeface="Wingdings" panose="05000000000000000000" pitchFamily="2" charset="2"/>
              <a:buNone/>
              <a:defRPr/>
            </a:pPr>
            <a:r>
              <a:rPr lang="en" sz="1700" dirty="0"/>
              <a:t>1) alkaloids of </a:t>
            </a:r>
            <a:r>
              <a:rPr lang="en" sz="1700" dirty="0" smtClean="0"/>
              <a:t>Vinca</a:t>
            </a:r>
            <a:r>
              <a:rPr lang="en" sz="1700" dirty="0"/>
              <a:t>, colchicum and T</a:t>
            </a:r>
            <a:r>
              <a:rPr lang="en" sz="1700" dirty="0" smtClean="0"/>
              <a:t>axanes </a:t>
            </a:r>
            <a:r>
              <a:rPr lang="en" sz="1700" dirty="0"/>
              <a:t>block mitosis at the metaphase stage by binding to the spindle protein – tubulin</a:t>
            </a:r>
            <a:endParaRPr lang="ru-RU" sz="1700" dirty="0"/>
          </a:p>
          <a:p>
            <a:pPr eaLnBrk="1" hangingPunct="1">
              <a:buFont typeface="Wingdings" panose="05000000000000000000" pitchFamily="2" charset="2"/>
              <a:buNone/>
              <a:defRPr/>
            </a:pPr>
            <a:r>
              <a:rPr lang="en" sz="1700" dirty="0"/>
              <a:t>2) </a:t>
            </a:r>
            <a:r>
              <a:rPr lang="en" sz="1700" dirty="0" err="1"/>
              <a:t>podophyllotoxins </a:t>
            </a:r>
            <a:r>
              <a:rPr lang="en" sz="1700" dirty="0"/>
              <a:t>inhibit </a:t>
            </a:r>
            <a:r>
              <a:rPr lang="en" sz="1700" dirty="0" err="1"/>
              <a:t>topoisomerase</a:t>
            </a:r>
            <a:r>
              <a:rPr lang="en" sz="1700" dirty="0"/>
              <a:t> II and DNA-dependent synthesis of RNA and DNA</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3888" y="1815677"/>
            <a:ext cx="5260848" cy="336499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4139A3A-4893-4E73-8C24-2C67C391E8BF}" type="slidenum">
              <a:rPr lang="ru-RU" altLang="en-US" sz="1200" smtClean="0"/>
              <a:pPr>
                <a:spcBef>
                  <a:spcPct val="0"/>
                </a:spcBef>
                <a:buClrTx/>
                <a:buSzTx/>
                <a:buFontTx/>
                <a:buNone/>
              </a:pPr>
              <a:t>27</a:t>
            </a:fld>
            <a:endParaRPr lang="ru-RU" altLang="en-US" sz="1200" smtClean="0"/>
          </a:p>
        </p:txBody>
      </p:sp>
      <p:sp>
        <p:nvSpPr>
          <p:cNvPr id="410626" name="Rectangle 2"/>
          <p:cNvSpPr>
            <a:spLocks noGrp="1" noChangeArrowheads="1"/>
          </p:cNvSpPr>
          <p:nvPr>
            <p:ph type="title"/>
          </p:nvPr>
        </p:nvSpPr>
        <p:spPr/>
        <p:txBody>
          <a:bodyPr/>
          <a:lstStyle/>
          <a:p>
            <a:pPr eaLnBrk="1" hangingPunct="1">
              <a:defRPr/>
            </a:pPr>
            <a:r>
              <a:rPr lang="en" sz="2800" dirty="0">
                <a:solidFill>
                  <a:srgbClr val="038A79"/>
                </a:solidFill>
              </a:rPr>
              <a:t>Plant alkaloids</a:t>
            </a:r>
          </a:p>
        </p:txBody>
      </p:sp>
      <p:sp>
        <p:nvSpPr>
          <p:cNvPr id="410627" name="Rectangle 3"/>
          <p:cNvSpPr>
            <a:spLocks noGrp="1" noChangeArrowheads="1"/>
          </p:cNvSpPr>
          <p:nvPr>
            <p:ph type="body" idx="1"/>
          </p:nvPr>
        </p:nvSpPr>
        <p:spPr/>
        <p:txBody>
          <a:bodyPr/>
          <a:lstStyle/>
          <a:p>
            <a:pPr eaLnBrk="1" hangingPunct="1">
              <a:lnSpc>
                <a:spcPct val="120000"/>
              </a:lnSpc>
              <a:defRPr/>
            </a:pPr>
            <a:r>
              <a:rPr lang="en" sz="2000"/>
              <a:t>Vinblastine and vincristine are used intravenously for lymphogranulomatosis, hemoblastosis, cholrionepithelioma and some other true tumors.</a:t>
            </a:r>
          </a:p>
          <a:p>
            <a:pPr eaLnBrk="1" hangingPunct="1">
              <a:lnSpc>
                <a:spcPct val="120000"/>
              </a:lnSpc>
              <a:defRPr/>
            </a:pPr>
            <a:r>
              <a:rPr lang="en" sz="2000"/>
              <a:t>Podophyllotoxins</a:t>
            </a:r>
          </a:p>
          <a:p>
            <a:pPr lvl="1" eaLnBrk="1" hangingPunct="1">
              <a:lnSpc>
                <a:spcPct val="120000"/>
              </a:lnSpc>
              <a:defRPr/>
            </a:pPr>
            <a:r>
              <a:rPr lang="en" sz="1800"/>
              <a:t>podophyllin – topically for papillomatosis of the larynx and bladder</a:t>
            </a:r>
          </a:p>
          <a:p>
            <a:pPr lvl="1" eaLnBrk="1" hangingPunct="1">
              <a:lnSpc>
                <a:spcPct val="120000"/>
              </a:lnSpc>
              <a:defRPr/>
            </a:pPr>
            <a:r>
              <a:rPr lang="en" sz="1800"/>
              <a:t>teniposide – for hemoblastoses</a:t>
            </a:r>
          </a:p>
          <a:p>
            <a:pPr lvl="1" eaLnBrk="1" hangingPunct="1">
              <a:lnSpc>
                <a:spcPct val="120000"/>
              </a:lnSpc>
              <a:defRPr/>
            </a:pPr>
            <a:r>
              <a:rPr lang="en" sz="1800"/>
              <a:t>etoposide - for small cell lung cancer, Ewing tumor</a:t>
            </a:r>
          </a:p>
          <a:p>
            <a:pPr eaLnBrk="1" hangingPunct="1">
              <a:lnSpc>
                <a:spcPct val="120000"/>
              </a:lnSpc>
              <a:defRPr/>
            </a:pPr>
            <a:r>
              <a:rPr lang="en" sz="2000"/>
              <a:t>Taxol, taxotere - for breast cancer, ovarian cancer, non-small cell lung cancer, epithelial tumors of the head and neck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омер слайда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77D55DB0-9266-44A9-87E2-6B82F23476D8}" type="slidenum">
              <a:rPr lang="ru-RU" altLang="en-US" sz="1200" smtClean="0"/>
              <a:pPr>
                <a:spcBef>
                  <a:spcPct val="0"/>
                </a:spcBef>
                <a:buClrTx/>
                <a:buSzTx/>
                <a:buFontTx/>
                <a:buNone/>
              </a:pPr>
              <a:t>28</a:t>
            </a:fld>
            <a:endParaRPr lang="ru-RU" altLang="en-US" sz="1200" smtClean="0"/>
          </a:p>
        </p:txBody>
      </p:sp>
      <p:sp>
        <p:nvSpPr>
          <p:cNvPr id="348162" name="Rectangle 2"/>
          <p:cNvSpPr>
            <a:spLocks noGrp="1" noChangeArrowheads="1"/>
          </p:cNvSpPr>
          <p:nvPr>
            <p:ph type="title"/>
          </p:nvPr>
        </p:nvSpPr>
        <p:spPr/>
        <p:txBody>
          <a:bodyPr/>
          <a:lstStyle/>
          <a:p>
            <a:pPr eaLnBrk="1" hangingPunct="1">
              <a:defRPr/>
            </a:pPr>
            <a:r>
              <a:rPr lang="en" sz="2800" dirty="0">
                <a:solidFill>
                  <a:srgbClr val="038A79"/>
                </a:solidFill>
              </a:rPr>
              <a:t>Enzyme preparations</a:t>
            </a:r>
          </a:p>
        </p:txBody>
      </p:sp>
      <p:sp>
        <p:nvSpPr>
          <p:cNvPr id="348164" name="Rectangle 4"/>
          <p:cNvSpPr>
            <a:spLocks noGrp="1" noChangeArrowheads="1"/>
          </p:cNvSpPr>
          <p:nvPr>
            <p:ph type="body" sz="half" idx="1"/>
          </p:nvPr>
        </p:nvSpPr>
        <p:spPr>
          <a:xfrm>
            <a:off x="250825" y="2060575"/>
            <a:ext cx="3455988" cy="4248150"/>
          </a:xfrm>
        </p:spPr>
        <p:txBody>
          <a:bodyPr/>
          <a:lstStyle/>
          <a:p>
            <a:pPr eaLnBrk="1" hangingPunct="1">
              <a:lnSpc>
                <a:spcPct val="80000"/>
              </a:lnSpc>
              <a:buFont typeface="Wingdings" panose="05000000000000000000" pitchFamily="2" charset="2"/>
              <a:buNone/>
              <a:defRPr/>
            </a:pPr>
            <a:r>
              <a:rPr lang="en" sz="1500" dirty="0">
                <a:solidFill>
                  <a:srgbClr val="FFFF00"/>
                </a:solidFill>
              </a:rPr>
              <a:t> </a:t>
            </a:r>
            <a:r>
              <a:rPr lang="en" sz="2300" dirty="0">
                <a:solidFill>
                  <a:srgbClr val="038A79"/>
                </a:solidFill>
              </a:rPr>
              <a:t>Mechanism of action:</a:t>
            </a:r>
          </a:p>
          <a:p>
            <a:pPr eaLnBrk="1" hangingPunct="1">
              <a:lnSpc>
                <a:spcPct val="80000"/>
              </a:lnSpc>
              <a:buFont typeface="Wingdings" panose="05000000000000000000" pitchFamily="2" charset="2"/>
              <a:buNone/>
              <a:defRPr/>
            </a:pPr>
            <a:r>
              <a:rPr lang="en" sz="1500" dirty="0">
                <a:solidFill>
                  <a:schemeClr val="tx2"/>
                </a:solidFill>
              </a:rPr>
              <a:t> </a:t>
            </a:r>
          </a:p>
          <a:p>
            <a:pPr eaLnBrk="1" hangingPunct="1">
              <a:lnSpc>
                <a:spcPct val="110000"/>
              </a:lnSpc>
              <a:buFont typeface="Wingdings" panose="05000000000000000000" pitchFamily="2" charset="2"/>
              <a:buNone/>
              <a:defRPr/>
            </a:pPr>
            <a:r>
              <a:rPr lang="en" sz="1700" dirty="0"/>
              <a:t> </a:t>
            </a:r>
            <a:r>
              <a:rPr lang="en" sz="1700" u="sng" dirty="0"/>
              <a:t>L- </a:t>
            </a:r>
            <a:r>
              <a:rPr lang="en" sz="1700" u="sng" dirty="0" err="1"/>
              <a:t>asparaginase </a:t>
            </a:r>
            <a:r>
              <a:rPr lang="en" sz="1700" u="sng" dirty="0"/>
              <a:t>- </a:t>
            </a:r>
            <a:r>
              <a:rPr lang="en" sz="1700" dirty="0"/>
              <a:t>destroys asparagine, which is necessary for the synthesis of RNA and DNA in some tumor cells (they themselves are unable to synthesize it)</a:t>
            </a:r>
          </a:p>
          <a:p>
            <a:pPr eaLnBrk="1" hangingPunct="1">
              <a:lnSpc>
                <a:spcPct val="110000"/>
              </a:lnSpc>
              <a:buFont typeface="Wingdings" panose="05000000000000000000" pitchFamily="2" charset="2"/>
              <a:buNone/>
              <a:defRPr/>
            </a:pPr>
            <a:endParaRPr lang="ru-RU" sz="1700" dirty="0">
              <a:solidFill>
                <a:srgbClr val="FFFF00"/>
              </a:solidFill>
            </a:endParaRPr>
          </a:p>
          <a:p>
            <a:pPr eaLnBrk="1" hangingPunct="1">
              <a:lnSpc>
                <a:spcPct val="110000"/>
              </a:lnSpc>
              <a:buFont typeface="Wingdings" panose="05000000000000000000" pitchFamily="2" charset="2"/>
              <a:buNone/>
              <a:defRPr/>
            </a:pPr>
            <a:r>
              <a:rPr lang="en" sz="1700" dirty="0"/>
              <a:t> </a:t>
            </a:r>
            <a:r>
              <a:rPr lang="en" sz="1700" u="sng" dirty="0"/>
              <a:t>Used </a:t>
            </a:r>
            <a:r>
              <a:rPr lang="en" sz="1700" dirty="0"/>
              <a:t>for acute </a:t>
            </a:r>
            <a:r>
              <a:rPr lang="en" sz="1700" dirty="0" err="1"/>
              <a:t>lymphoblastic </a:t>
            </a:r>
            <a:r>
              <a:rPr lang="en" sz="1700" dirty="0"/>
              <a:t>leukemia</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9912" y="1916832"/>
            <a:ext cx="5101839" cy="33337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227DC5EA-87C3-4AB8-8EFF-024FC84BFFC5}" type="slidenum">
              <a:rPr lang="ru-RU" altLang="en-US" sz="1200" smtClean="0"/>
              <a:pPr>
                <a:spcBef>
                  <a:spcPct val="0"/>
                </a:spcBef>
                <a:buClrTx/>
                <a:buSzTx/>
                <a:buFontTx/>
                <a:buNone/>
              </a:pPr>
              <a:t>29</a:t>
            </a:fld>
            <a:endParaRPr lang="ru-RU" altLang="en-US" sz="1200" smtClean="0"/>
          </a:p>
        </p:txBody>
      </p:sp>
      <p:sp>
        <p:nvSpPr>
          <p:cNvPr id="353286" name="Rectangle 6"/>
          <p:cNvSpPr>
            <a:spLocks noGrp="1" noChangeArrowheads="1"/>
          </p:cNvSpPr>
          <p:nvPr>
            <p:ph type="title"/>
          </p:nvPr>
        </p:nvSpPr>
        <p:spPr/>
        <p:txBody>
          <a:bodyPr/>
          <a:lstStyle/>
          <a:p>
            <a:pPr eaLnBrk="1" hangingPunct="1">
              <a:defRPr/>
            </a:pPr>
            <a:r>
              <a:rPr lang="en" sz="2800" dirty="0">
                <a:solidFill>
                  <a:srgbClr val="038A79"/>
                </a:solidFill>
              </a:rPr>
              <a:t>Side effects of cytotoxic drugs</a:t>
            </a:r>
          </a:p>
        </p:txBody>
      </p:sp>
      <p:sp>
        <p:nvSpPr>
          <p:cNvPr id="353287" name="Rectangle 7"/>
          <p:cNvSpPr>
            <a:spLocks noGrp="1" noChangeArrowheads="1"/>
          </p:cNvSpPr>
          <p:nvPr>
            <p:ph type="body" idx="1"/>
          </p:nvPr>
        </p:nvSpPr>
        <p:spPr/>
        <p:txBody>
          <a:bodyPr/>
          <a:lstStyle/>
          <a:p>
            <a:pPr algn="just" eaLnBrk="1" hangingPunct="1">
              <a:lnSpc>
                <a:spcPct val="90000"/>
              </a:lnSpc>
              <a:defRPr/>
            </a:pPr>
            <a:r>
              <a:rPr lang="en" sz="2000"/>
              <a:t>Inhibition of hematopoiesis: leukemia, thrombocytopenia and anemia</a:t>
            </a:r>
          </a:p>
          <a:p>
            <a:pPr algn="just" eaLnBrk="1" hangingPunct="1">
              <a:lnSpc>
                <a:spcPct val="90000"/>
              </a:lnSpc>
              <a:defRPr/>
            </a:pPr>
            <a:r>
              <a:rPr lang="en" sz="2000"/>
              <a:t>Immune suppression: the occurrence of infectious complications</a:t>
            </a:r>
          </a:p>
          <a:p>
            <a:pPr algn="just" eaLnBrk="1" hangingPunct="1">
              <a:lnSpc>
                <a:spcPct val="90000"/>
              </a:lnSpc>
              <a:defRPr/>
            </a:pPr>
            <a:r>
              <a:rPr lang="en" sz="2000"/>
              <a:t>Gastrointestinal symptoms: nausea, vomiting, diarrhea, erosive and ulcerative lesions of the mucous membrane</a:t>
            </a:r>
          </a:p>
          <a:p>
            <a:pPr algn="just" eaLnBrk="1" hangingPunct="1">
              <a:lnSpc>
                <a:spcPct val="90000"/>
              </a:lnSpc>
              <a:defRPr/>
            </a:pPr>
            <a:r>
              <a:rPr lang="en" sz="2000"/>
              <a:t>Nephrotoxicity, hemorrhagic cystitis</a:t>
            </a:r>
          </a:p>
          <a:p>
            <a:pPr algn="just" eaLnBrk="1" hangingPunct="1">
              <a:lnSpc>
                <a:spcPct val="90000"/>
              </a:lnSpc>
              <a:defRPr/>
            </a:pPr>
            <a:r>
              <a:rPr lang="en" sz="2000"/>
              <a:t>Impact on the reproductive sphere: in women - amenorrhea, in men - impaired spermatogenesis and decreased potency</a:t>
            </a:r>
          </a:p>
          <a:p>
            <a:pPr algn="just" eaLnBrk="1" hangingPunct="1">
              <a:lnSpc>
                <a:spcPct val="90000"/>
              </a:lnSpc>
              <a:defRPr/>
            </a:pPr>
            <a:r>
              <a:rPr lang="en" sz="2000"/>
              <a:t>Neurotoxicity</a:t>
            </a:r>
          </a:p>
          <a:p>
            <a:pPr algn="just" eaLnBrk="1" hangingPunct="1">
              <a:lnSpc>
                <a:spcPct val="90000"/>
              </a:lnSpc>
              <a:defRPr/>
            </a:pPr>
            <a:r>
              <a:rPr lang="en" sz="2000"/>
              <a:t>Hepatotoxicity</a:t>
            </a:r>
            <a:endParaRPr lang="en-US" sz="2000"/>
          </a:p>
          <a:p>
            <a:pPr algn="just" eaLnBrk="1" hangingPunct="1">
              <a:lnSpc>
                <a:spcPct val="90000"/>
              </a:lnSpc>
              <a:defRPr/>
            </a:pPr>
            <a:r>
              <a:rPr lang="en" sz="2000"/>
              <a:t>Thrombophlebitis with intravenous administration (due to irritation)</a:t>
            </a:r>
          </a:p>
          <a:p>
            <a:pPr algn="just" eaLnBrk="1" hangingPunct="1">
              <a:lnSpc>
                <a:spcPct val="90000"/>
              </a:lnSpc>
              <a:defRPr/>
            </a:pPr>
            <a:r>
              <a:rPr lang="en" sz="2000"/>
              <a:t>Hair loss (alopecia), nail damage</a:t>
            </a:r>
          </a:p>
          <a:p>
            <a:pPr algn="just" eaLnBrk="1" hangingPunct="1">
              <a:lnSpc>
                <a:spcPct val="90000"/>
              </a:lnSpc>
              <a:defRPr/>
            </a:pPr>
            <a:r>
              <a:rPr lang="en" sz="2000"/>
              <a:t>Allergic reactions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3B28BCAF-81A7-4CA6-B070-77AD3D9371EB}" type="slidenum">
              <a:rPr lang="ru-RU" altLang="en-US" sz="1200" smtClean="0"/>
              <a:pPr>
                <a:spcBef>
                  <a:spcPct val="0"/>
                </a:spcBef>
                <a:buClrTx/>
                <a:buSzTx/>
                <a:buFontTx/>
                <a:buNone/>
              </a:pPr>
              <a:t>3</a:t>
            </a:fld>
            <a:endParaRPr lang="ru-RU" altLang="en-US" sz="1200" smtClean="0"/>
          </a:p>
        </p:txBody>
      </p:sp>
      <p:sp>
        <p:nvSpPr>
          <p:cNvPr id="327684" name="Rectangle 4"/>
          <p:cNvSpPr>
            <a:spLocks noGrp="1" noChangeArrowheads="1"/>
          </p:cNvSpPr>
          <p:nvPr>
            <p:ph type="title"/>
          </p:nvPr>
        </p:nvSpPr>
        <p:spPr/>
        <p:txBody>
          <a:bodyPr/>
          <a:lstStyle/>
          <a:p>
            <a:pPr eaLnBrk="1" hangingPunct="1">
              <a:defRPr/>
            </a:pPr>
            <a:r>
              <a:rPr lang="en" dirty="0">
                <a:solidFill>
                  <a:srgbClr val="038A79"/>
                </a:solidFill>
              </a:rPr>
              <a:t>Malignant tumor</a:t>
            </a:r>
          </a:p>
        </p:txBody>
      </p:sp>
      <p:sp>
        <p:nvSpPr>
          <p:cNvPr id="327685" name="Rectangle 5"/>
          <p:cNvSpPr>
            <a:spLocks noGrp="1" noChangeArrowheads="1"/>
          </p:cNvSpPr>
          <p:nvPr>
            <p:ph type="body" idx="1"/>
          </p:nvPr>
        </p:nvSpPr>
        <p:spPr/>
        <p:txBody>
          <a:bodyPr/>
          <a:lstStyle/>
          <a:p>
            <a:pPr algn="just" eaLnBrk="1" hangingPunct="1">
              <a:buFont typeface="Wingdings" panose="05000000000000000000" pitchFamily="2" charset="2"/>
              <a:buNone/>
              <a:defRPr/>
            </a:pPr>
            <a:r>
              <a:rPr lang="en" sz="2000" dirty="0"/>
              <a:t>The specificity is based on the localization of the tumor, the degree of maturity of its structures, as well as tissue origin</a:t>
            </a:r>
          </a:p>
          <a:p>
            <a:pPr algn="just" eaLnBrk="1" hangingPunct="1">
              <a:defRPr/>
            </a:pPr>
            <a:endParaRPr lang="ru-RU" sz="2000" dirty="0"/>
          </a:p>
          <a:p>
            <a:pPr algn="just" eaLnBrk="1" hangingPunct="1">
              <a:defRPr/>
            </a:pPr>
            <a:r>
              <a:rPr lang="en" sz="2000" dirty="0"/>
              <a:t>Cancer – tumor of epithelial origin</a:t>
            </a:r>
          </a:p>
          <a:p>
            <a:pPr algn="just" eaLnBrk="1" hangingPunct="1">
              <a:defRPr/>
            </a:pPr>
            <a:r>
              <a:rPr lang="en" sz="2000" dirty="0"/>
              <a:t>Sarcoma is a tumor of mesenchymal origin</a:t>
            </a:r>
          </a:p>
          <a:p>
            <a:pPr algn="just" eaLnBrk="1" hangingPunct="1">
              <a:defRPr/>
            </a:pPr>
            <a:endParaRPr lang="ru-RU" sz="2000" dirty="0"/>
          </a:p>
          <a:p>
            <a:pPr algn="just" eaLnBrk="1" hangingPunct="1">
              <a:defRPr/>
            </a:pPr>
            <a:r>
              <a:rPr lang="en" sz="2000" dirty="0"/>
              <a:t>Diseases characterized by disturbances in the mechanisms of control over cell proliferation and differentiation, manifested by uncontrolled proliferation, dedifferentiation and loss of specific functions, the ability to grow into surrounding tissues and metastasis</a:t>
            </a:r>
          </a:p>
          <a:p>
            <a:pPr lvl="1" algn="just" eaLnBrk="1" hangingPunct="1">
              <a:defRPr/>
            </a:pPr>
            <a:r>
              <a:rPr lang="en" sz="1800" dirty="0"/>
              <a:t>the ability of individual transformed cells to migrate to other parts of the body and form colonies in various organs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a:solidFill>
                  <a:srgbClr val="038A79"/>
                </a:solidFill>
              </a:rPr>
              <a:t>Hormones and their antagonists</a:t>
            </a:r>
          </a:p>
        </p:txBody>
      </p:sp>
      <p:sp>
        <p:nvSpPr>
          <p:cNvPr id="5530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041DDB0E-FEF6-41E0-9A7C-533E9711C231}" type="slidenum">
              <a:rPr lang="ru-RU" altLang="en-US" smtClean="0"/>
              <a:pPr/>
              <a:t>30</a:t>
            </a:fld>
            <a:endParaRPr lang="ru-RU"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3CAC48E-E436-4797-884E-77B1DB8635F1}" type="slidenum">
              <a:rPr lang="ru-RU" altLang="en-US" sz="1200" smtClean="0"/>
              <a:pPr>
                <a:spcBef>
                  <a:spcPct val="0"/>
                </a:spcBef>
                <a:buClrTx/>
                <a:buSzTx/>
                <a:buFontTx/>
                <a:buNone/>
              </a:pPr>
              <a:t>31</a:t>
            </a:fld>
            <a:endParaRPr lang="ru-RU" altLang="en-US" sz="1200" smtClean="0"/>
          </a:p>
        </p:txBody>
      </p:sp>
      <p:sp>
        <p:nvSpPr>
          <p:cNvPr id="349188" name="Rectangle 4"/>
          <p:cNvSpPr>
            <a:spLocks noGrp="1" noChangeArrowheads="1"/>
          </p:cNvSpPr>
          <p:nvPr>
            <p:ph type="title"/>
          </p:nvPr>
        </p:nvSpPr>
        <p:spPr/>
        <p:txBody>
          <a:bodyPr/>
          <a:lstStyle/>
          <a:p>
            <a:pPr eaLnBrk="1" hangingPunct="1">
              <a:defRPr/>
            </a:pPr>
            <a:r>
              <a:rPr lang="en" dirty="0">
                <a:solidFill>
                  <a:srgbClr val="038A79"/>
                </a:solidFill>
              </a:rPr>
              <a:t>Hormones and their antagonists</a:t>
            </a:r>
          </a:p>
        </p:txBody>
      </p:sp>
      <p:sp>
        <p:nvSpPr>
          <p:cNvPr id="349189" name="Rectangle 5"/>
          <p:cNvSpPr>
            <a:spLocks noGrp="1" noChangeArrowheads="1"/>
          </p:cNvSpPr>
          <p:nvPr>
            <p:ph type="body" idx="1"/>
          </p:nvPr>
        </p:nvSpPr>
        <p:spPr/>
        <p:txBody>
          <a:bodyPr/>
          <a:lstStyle/>
          <a:p>
            <a:pPr algn="just" eaLnBrk="1" hangingPunct="1">
              <a:defRPr/>
            </a:pPr>
            <a:r>
              <a:rPr lang="en" sz="2200"/>
              <a:t>Used for hormone-dependent tumors</a:t>
            </a:r>
          </a:p>
          <a:p>
            <a:pPr algn="just" eaLnBrk="1" hangingPunct="1">
              <a:defRPr/>
            </a:pPr>
            <a:endParaRPr lang="ru-RU" sz="2200"/>
          </a:p>
          <a:p>
            <a:pPr algn="just" eaLnBrk="1" hangingPunct="1">
              <a:defRPr/>
            </a:pPr>
            <a:r>
              <a:rPr lang="en" sz="2200"/>
              <a:t>The mechanism of action of hormones is to inhibit tumor cell division and enhance their differentiation</a:t>
            </a:r>
          </a:p>
          <a:p>
            <a:pPr algn="just" eaLnBrk="1" hangingPunct="1">
              <a:defRPr/>
            </a:pPr>
            <a:endParaRPr lang="ru-RU" sz="2200"/>
          </a:p>
          <a:p>
            <a:pPr algn="just" eaLnBrk="1" hangingPunct="1">
              <a:defRPr/>
            </a:pPr>
            <a:r>
              <a:rPr lang="en" sz="2200"/>
              <a:t>The mechanism of action of hormone antagonists is to suppress the synthesis of hormones or prevent their interaction with the corresponding receptors, which eliminates the stimulating effect of hormones on some types of tumors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B935A1F9-8D65-4EFB-878D-5CBCAF0E9AB7}" type="slidenum">
              <a:rPr lang="ru-RU" altLang="en-US" sz="1200" smtClean="0"/>
              <a:pPr>
                <a:spcBef>
                  <a:spcPct val="0"/>
                </a:spcBef>
                <a:buClrTx/>
                <a:buSzTx/>
                <a:buFontTx/>
                <a:buNone/>
              </a:pPr>
              <a:t>32</a:t>
            </a:fld>
            <a:endParaRPr lang="ru-RU" altLang="en-US" sz="1200" smtClean="0"/>
          </a:p>
        </p:txBody>
      </p:sp>
      <p:sp>
        <p:nvSpPr>
          <p:cNvPr id="359428" name="Rectangle 4"/>
          <p:cNvSpPr>
            <a:spLocks noGrp="1" noChangeArrowheads="1"/>
          </p:cNvSpPr>
          <p:nvPr>
            <p:ph type="title"/>
          </p:nvPr>
        </p:nvSpPr>
        <p:spPr/>
        <p:txBody>
          <a:bodyPr/>
          <a:lstStyle/>
          <a:p>
            <a:pPr eaLnBrk="1" hangingPunct="1">
              <a:defRPr/>
            </a:pPr>
            <a:r>
              <a:rPr lang="en" dirty="0">
                <a:solidFill>
                  <a:srgbClr val="038A79"/>
                </a:solidFill>
              </a:rPr>
              <a:t>Hormonal agents</a:t>
            </a:r>
          </a:p>
        </p:txBody>
      </p:sp>
      <p:sp>
        <p:nvSpPr>
          <p:cNvPr id="359429" name="Rectangle 5"/>
          <p:cNvSpPr>
            <a:spLocks noGrp="1" noChangeArrowheads="1"/>
          </p:cNvSpPr>
          <p:nvPr>
            <p:ph type="body" idx="1"/>
          </p:nvPr>
        </p:nvSpPr>
        <p:spPr/>
        <p:txBody>
          <a:bodyPr/>
          <a:lstStyle/>
          <a:p>
            <a:pPr algn="just" eaLnBrk="1" hangingPunct="1">
              <a:lnSpc>
                <a:spcPct val="90000"/>
              </a:lnSpc>
              <a:defRPr/>
            </a:pPr>
            <a:r>
              <a:rPr lang="en" sz="2000"/>
              <a:t>Androgens - in women they suppress the production of estrogen in breast cancer in the case of a preserved menstrual cycle or menopause not exceeding 5 years</a:t>
            </a:r>
          </a:p>
          <a:p>
            <a:pPr algn="just" eaLnBrk="1" hangingPunct="1">
              <a:lnSpc>
                <a:spcPct val="90000"/>
              </a:lnSpc>
              <a:defRPr/>
            </a:pPr>
            <a:r>
              <a:rPr lang="en" sz="2000"/>
              <a:t>Estrogens - in women, suppress the production of gonadotropic hormones of the pituitary gland in case of breast cancer in the case of menopause exceeding 5 years; in men, suppresses androgen production in the case of prostate cancer</a:t>
            </a:r>
          </a:p>
          <a:p>
            <a:pPr algn="just" eaLnBrk="1" hangingPunct="1">
              <a:lnSpc>
                <a:spcPct val="90000"/>
              </a:lnSpc>
              <a:defRPr/>
            </a:pPr>
            <a:r>
              <a:rPr lang="en" sz="2000"/>
              <a:t>Gestagens – suppress the proliferation of tumor cells in endometrial cancer</a:t>
            </a:r>
          </a:p>
          <a:p>
            <a:pPr algn="just" eaLnBrk="1" hangingPunct="1">
              <a:lnSpc>
                <a:spcPct val="90000"/>
              </a:lnSpc>
              <a:defRPr/>
            </a:pPr>
            <a:r>
              <a:rPr lang="en" sz="2000"/>
              <a:t>Gonadotropin-releasing hormone agonists – suppress the secretion of gonadotropins from the anterior pituitary gland in prostate cancer</a:t>
            </a:r>
          </a:p>
          <a:p>
            <a:pPr algn="just" eaLnBrk="1" hangingPunct="1">
              <a:lnSpc>
                <a:spcPct val="90000"/>
              </a:lnSpc>
              <a:defRPr/>
            </a:pPr>
            <a:r>
              <a:rPr lang="en" sz="2000"/>
              <a:t>Glucocorticoids – inhibit the proliferation of tumor cells in hematological malignancies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57C979AA-DA4B-4A2A-ABCE-AF5BBBED8C33}" type="slidenum">
              <a:rPr lang="ru-RU" altLang="en-US" sz="1200" smtClean="0"/>
              <a:pPr>
                <a:spcBef>
                  <a:spcPct val="0"/>
                </a:spcBef>
                <a:buClrTx/>
                <a:buSzTx/>
                <a:buFontTx/>
                <a:buNone/>
              </a:pPr>
              <a:t>33</a:t>
            </a:fld>
            <a:endParaRPr lang="ru-RU" altLang="en-US" sz="1200" smtClean="0"/>
          </a:p>
        </p:txBody>
      </p:sp>
      <p:sp>
        <p:nvSpPr>
          <p:cNvPr id="360452" name="Rectangle 4"/>
          <p:cNvSpPr>
            <a:spLocks noGrp="1" noChangeArrowheads="1"/>
          </p:cNvSpPr>
          <p:nvPr>
            <p:ph type="title"/>
          </p:nvPr>
        </p:nvSpPr>
        <p:spPr/>
        <p:txBody>
          <a:bodyPr/>
          <a:lstStyle/>
          <a:p>
            <a:pPr eaLnBrk="1" hangingPunct="1">
              <a:defRPr/>
            </a:pPr>
            <a:r>
              <a:rPr lang="en" dirty="0">
                <a:solidFill>
                  <a:srgbClr val="038A79"/>
                </a:solidFill>
              </a:rPr>
              <a:t>Hormone antagonists</a:t>
            </a:r>
          </a:p>
        </p:txBody>
      </p:sp>
      <p:sp>
        <p:nvSpPr>
          <p:cNvPr id="360453" name="Rectangle 5"/>
          <p:cNvSpPr>
            <a:spLocks noGrp="1" noChangeArrowheads="1"/>
          </p:cNvSpPr>
          <p:nvPr>
            <p:ph type="body" idx="1"/>
          </p:nvPr>
        </p:nvSpPr>
        <p:spPr/>
        <p:txBody>
          <a:bodyPr/>
          <a:lstStyle/>
          <a:p>
            <a:pPr algn="just" eaLnBrk="1" hangingPunct="1">
              <a:lnSpc>
                <a:spcPct val="110000"/>
              </a:lnSpc>
              <a:defRPr/>
            </a:pPr>
            <a:r>
              <a:rPr lang="en" sz="2200"/>
              <a:t>Antiestrogens - block estrogen receptors, eliminate the stimulating effect of estrogens on the growth of breast tumor cells</a:t>
            </a:r>
          </a:p>
          <a:p>
            <a:pPr algn="just" eaLnBrk="1" hangingPunct="1">
              <a:lnSpc>
                <a:spcPct val="110000"/>
              </a:lnSpc>
              <a:defRPr/>
            </a:pPr>
            <a:r>
              <a:rPr lang="en" sz="2200"/>
              <a:t>Antiandrogens - block androgen receptors, eliminate the stimulating effect of androgens on the growth of prostate tumor cells</a:t>
            </a:r>
          </a:p>
          <a:p>
            <a:pPr algn="just" eaLnBrk="1" hangingPunct="1">
              <a:lnSpc>
                <a:spcPct val="110000"/>
              </a:lnSpc>
              <a:defRPr/>
            </a:pPr>
            <a:r>
              <a:rPr lang="en" sz="2200"/>
              <a:t>Aromatase inhibitors - suppress the aromatase enzyme involved in the synthesis of sex hormones, in particular in the process of converting androgens into estrogens in the postmenopausal period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smtClean="0">
                <a:solidFill>
                  <a:srgbClr val="038A79"/>
                </a:solidFill>
              </a:rPr>
              <a:t>CYTOKINES</a:t>
            </a:r>
            <a:endParaRPr lang="ru-RU" dirty="0">
              <a:solidFill>
                <a:srgbClr val="038A79"/>
              </a:solidFill>
            </a:endParaRPr>
          </a:p>
        </p:txBody>
      </p:sp>
      <p:sp>
        <p:nvSpPr>
          <p:cNvPr id="6246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A62B75D1-4750-4D17-BEA5-D3B6D6A59708}" type="slidenum">
              <a:rPr lang="ru-RU" altLang="en-US" smtClean="0"/>
              <a:pPr/>
              <a:t>34</a:t>
            </a:fld>
            <a:endParaRPr lang="ru-RU" alt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7724F6E2-1BA8-4A9D-A296-7BC4F4DABBEC}" type="slidenum">
              <a:rPr lang="ru-RU" altLang="en-US" sz="1200" smtClean="0"/>
              <a:pPr>
                <a:spcBef>
                  <a:spcPct val="0"/>
                </a:spcBef>
                <a:buClrTx/>
                <a:buSzTx/>
                <a:buFontTx/>
                <a:buNone/>
              </a:pPr>
              <a:t>35</a:t>
            </a:fld>
            <a:endParaRPr lang="ru-RU" altLang="en-US" sz="1200" smtClean="0"/>
          </a:p>
        </p:txBody>
      </p:sp>
      <p:sp>
        <p:nvSpPr>
          <p:cNvPr id="350212" name="Rectangle 4"/>
          <p:cNvSpPr>
            <a:spLocks noGrp="1" noChangeArrowheads="1"/>
          </p:cNvSpPr>
          <p:nvPr>
            <p:ph type="title"/>
          </p:nvPr>
        </p:nvSpPr>
        <p:spPr/>
        <p:txBody>
          <a:bodyPr/>
          <a:lstStyle/>
          <a:p>
            <a:pPr eaLnBrk="1" hangingPunct="1">
              <a:defRPr/>
            </a:pPr>
            <a:r>
              <a:rPr lang="en" sz="2800" dirty="0" smtClean="0">
                <a:solidFill>
                  <a:srgbClr val="038A79"/>
                </a:solidFill>
              </a:rPr>
              <a:t>Cytokines</a:t>
            </a:r>
            <a:endParaRPr lang="ru-RU" sz="2800" dirty="0">
              <a:solidFill>
                <a:srgbClr val="038A79"/>
              </a:solidFill>
            </a:endParaRPr>
          </a:p>
        </p:txBody>
      </p:sp>
      <p:sp>
        <p:nvSpPr>
          <p:cNvPr id="350213" name="Rectangle 5"/>
          <p:cNvSpPr>
            <a:spLocks noGrp="1" noChangeArrowheads="1"/>
          </p:cNvSpPr>
          <p:nvPr>
            <p:ph type="body" idx="1"/>
          </p:nvPr>
        </p:nvSpPr>
        <p:spPr/>
        <p:txBody>
          <a:bodyPr/>
          <a:lstStyle/>
          <a:p>
            <a:pPr algn="just" eaLnBrk="1" hangingPunct="1">
              <a:defRPr/>
            </a:pPr>
            <a:r>
              <a:rPr lang="en" sz="2200" dirty="0">
                <a:solidFill>
                  <a:srgbClr val="038A79"/>
                </a:solidFill>
              </a:rPr>
              <a:t>Interferons </a:t>
            </a:r>
            <a:r>
              <a:rPr lang="en" sz="2200" dirty="0"/>
              <a:t>- activate macrophages, T-lymphocytes and killer cells; has immunostimulating, anti-proliferative and antiviral effects.</a:t>
            </a:r>
          </a:p>
          <a:p>
            <a:pPr algn="just" eaLnBrk="1" hangingPunct="1">
              <a:defRPr/>
            </a:pPr>
            <a:r>
              <a:rPr lang="en" sz="2200" dirty="0" err="1">
                <a:solidFill>
                  <a:srgbClr val="038A79"/>
                </a:solidFill>
              </a:rPr>
              <a:t>Interleukins </a:t>
            </a:r>
            <a:r>
              <a:rPr lang="en" sz="2200" dirty="0"/>
              <a:t>( </a:t>
            </a:r>
            <a:r>
              <a:rPr lang="en" sz="2200" dirty="0" err="1"/>
              <a:t>interleukin </a:t>
            </a:r>
            <a:r>
              <a:rPr lang="en" sz="2200" dirty="0"/>
              <a:t>2, </a:t>
            </a:r>
            <a:r>
              <a:rPr lang="en" sz="2200" dirty="0" err="1"/>
              <a:t>proleukin </a:t>
            </a:r>
            <a:r>
              <a:rPr lang="en" sz="2200" dirty="0"/>
              <a:t>, </a:t>
            </a:r>
            <a:r>
              <a:rPr lang="en" sz="2200" dirty="0" err="1"/>
              <a:t>aldesleukin </a:t>
            </a:r>
            <a:r>
              <a:rPr lang="en" sz="2200" dirty="0"/>
              <a:t>) - stimulate the proliferation and differentiation of T-helper cells, T-killer cells and B-lymphocytes, activate macrophages </a:t>
            </a:r>
            <a:r>
              <a:rPr lang="en" sz="2200" dirty="0" smtClean="0"/>
              <a:t>.</a:t>
            </a:r>
            <a:endParaRPr lang="ru-RU" sz="2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en" sz="3600" dirty="0" err="1" smtClean="0">
                <a:solidFill>
                  <a:srgbClr val="038A79"/>
                </a:solidFill>
              </a:rPr>
              <a:t>Monoclonal</a:t>
            </a:r>
            <a:r>
              <a:rPr lang="en" sz="3600" dirty="0" smtClean="0">
                <a:solidFill>
                  <a:srgbClr val="038A79"/>
                </a:solidFill>
              </a:rPr>
              <a:t> </a:t>
            </a:r>
            <a:r>
              <a:rPr lang="en-US" sz="3600" dirty="0" smtClean="0">
                <a:solidFill>
                  <a:srgbClr val="038A79"/>
                </a:solidFill>
              </a:rPr>
              <a:t/>
            </a:r>
            <a:br>
              <a:rPr lang="en-US" sz="3600" dirty="0" smtClean="0">
                <a:solidFill>
                  <a:srgbClr val="038A79"/>
                </a:solidFill>
              </a:rPr>
            </a:br>
            <a:r>
              <a:rPr lang="en" sz="3600" dirty="0" smtClean="0">
                <a:solidFill>
                  <a:srgbClr val="038A79"/>
                </a:solidFill>
              </a:rPr>
              <a:t>antibodies ( </a:t>
            </a:r>
            <a:r>
              <a:rPr lang="en" sz="3600" cap="none" dirty="0" err="1" smtClean="0">
                <a:solidFill>
                  <a:srgbClr val="038A79"/>
                </a:solidFill>
              </a:rPr>
              <a:t>m </a:t>
            </a:r>
            <a:r>
              <a:rPr lang="en" sz="3600" dirty="0" err="1" smtClean="0">
                <a:solidFill>
                  <a:srgbClr val="038A79"/>
                </a:solidFill>
              </a:rPr>
              <a:t>AT </a:t>
            </a:r>
            <a:r>
              <a:rPr lang="en" sz="3600" dirty="0" smtClean="0">
                <a:solidFill>
                  <a:srgbClr val="038A79"/>
                </a:solidFill>
              </a:rPr>
              <a:t>)</a:t>
            </a:r>
            <a:r>
              <a:rPr lang="ru-RU" sz="3600" dirty="0"/>
              <a:t/>
            </a:r>
            <a:br>
              <a:rPr lang="ru-RU" sz="3600" dirty="0"/>
            </a:br>
            <a:r>
              <a:rPr lang="ru-RU" sz="3600" dirty="0" smtClean="0"/>
              <a:t/>
            </a:r>
            <a:br>
              <a:rPr lang="ru-RU" sz="3600" dirty="0" smtClean="0"/>
            </a:br>
            <a:r>
              <a:rPr lang="ru-RU" dirty="0"/>
              <a:t/>
            </a:r>
            <a:br>
              <a:rPr lang="ru-RU" dirty="0"/>
            </a:br>
            <a:endParaRPr lang="ru-RU" dirty="0"/>
          </a:p>
        </p:txBody>
      </p:sp>
      <p:sp>
        <p:nvSpPr>
          <p:cNvPr id="3" name="Текст 2"/>
          <p:cNvSpPr>
            <a:spLocks noGrp="1"/>
          </p:cNvSpPr>
          <p:nvPr>
            <p:ph type="body" idx="1"/>
          </p:nvPr>
        </p:nvSpPr>
        <p:spPr/>
        <p:txBody>
          <a:bodyPr/>
          <a:lstStyle/>
          <a:p>
            <a:pPr>
              <a:defRPr/>
            </a:pPr>
            <a:endParaRPr lang="ru-RU"/>
          </a:p>
        </p:txBody>
      </p:sp>
      <p:sp>
        <p:nvSpPr>
          <p:cNvPr id="65540"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3677A27A-E09A-4199-8EFB-2430CFE55271}" type="slidenum">
              <a:rPr lang="ru-RU" altLang="en-US" smtClean="0"/>
              <a:pPr/>
              <a:t>36</a:t>
            </a:fld>
            <a:endParaRPr lang="ru-RU" alt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smtClean="0">
                <a:solidFill>
                  <a:srgbClr val="038A79"/>
                </a:solidFill>
              </a:rPr>
              <a:t>Unconjugated mAT</a:t>
            </a:r>
            <a:endParaRPr lang="ru-RU" dirty="0">
              <a:solidFill>
                <a:srgbClr val="038A79"/>
              </a:solidFill>
            </a:endParaRPr>
          </a:p>
        </p:txBody>
      </p:sp>
      <p:sp>
        <p:nvSpPr>
          <p:cNvPr id="66563"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6B2B2BA7-C158-41B4-906B-EFA81384BE53}" type="slidenum">
              <a:rPr lang="ru-RU" altLang="en-US" smtClean="0"/>
              <a:pPr/>
              <a:t>37</a:t>
            </a:fld>
            <a:endParaRPr lang="ru-RU" altLang="en-US" smtClean="0"/>
          </a:p>
        </p:txBody>
      </p:sp>
      <p:sp>
        <p:nvSpPr>
          <p:cNvPr id="4" name="Прямоугольник 3"/>
          <p:cNvSpPr/>
          <p:nvPr/>
        </p:nvSpPr>
        <p:spPr>
          <a:xfrm>
            <a:off x="539750" y="1052513"/>
            <a:ext cx="8229600" cy="4616450"/>
          </a:xfrm>
          <a:prstGeom prst="rect">
            <a:avLst/>
          </a:prstGeom>
        </p:spPr>
        <p:txBody>
          <a:bodyPr>
            <a:spAutoFit/>
          </a:bodyPr>
          <a:lstStyle/>
          <a:p>
            <a:pPr marL="342900" indent="-342900">
              <a:buFontTx/>
              <a:buAutoNum type="arabicParenR"/>
              <a:defRPr/>
            </a:pPr>
            <a:r>
              <a:rPr lang="en" sz="2400" i="1" dirty="0">
                <a:solidFill>
                  <a:srgbClr val="038A79"/>
                </a:solidFill>
                <a:latin typeface="Corbel-BoldItalic"/>
              </a:rPr>
              <a:t>Rituximab * ( Redditux , MabThera ) </a:t>
            </a:r>
            <a:r>
              <a:rPr lang="en" sz="2400" dirty="0">
                <a:solidFill>
                  <a:srgbClr val="000000"/>
                </a:solidFill>
                <a:latin typeface="Corbel" panose="020B0503020204020204" pitchFamily="34" charset="0"/>
              </a:rPr>
              <a:t>is the first </a:t>
            </a:r>
            <a:r>
              <a:rPr lang="en" sz="2400" dirty="0" smtClean="0">
                <a:solidFill>
                  <a:srgbClr val="000000"/>
                </a:solidFill>
                <a:latin typeface="Corbel" panose="020B0503020204020204" pitchFamily="34" charset="0"/>
              </a:rPr>
              <a:t>mAT </a:t>
            </a:r>
            <a:r>
              <a:rPr lang="en" sz="2400" dirty="0">
                <a:solidFill>
                  <a:srgbClr val="000000"/>
                </a:solidFill>
                <a:latin typeface="Corbel" panose="020B0503020204020204" pitchFamily="34" charset="0"/>
              </a:rPr>
              <a:t>approved for applications in oncology. </a:t>
            </a:r>
            <a:r>
              <a:rPr lang="ru-RU" sz="2400" dirty="0">
                <a:solidFill>
                  <a:srgbClr val="000000"/>
                </a:solidFill>
                <a:latin typeface="Corbel" panose="020B0503020204020204" pitchFamily="34" charset="0"/>
              </a:rPr>
              <a:t/>
            </a:r>
            <a:br>
              <a:rPr lang="ru-RU" sz="2400" dirty="0">
                <a:solidFill>
                  <a:srgbClr val="000000"/>
                </a:solidFill>
                <a:latin typeface="Corbel" panose="020B0503020204020204" pitchFamily="34" charset="0"/>
              </a:rPr>
            </a:br>
            <a:r>
              <a:rPr lang="en" sz="2400" dirty="0">
                <a:solidFill>
                  <a:srgbClr val="000000"/>
                </a:solidFill>
                <a:latin typeface="Corbel" panose="020B0503020204020204" pitchFamily="34" charset="0"/>
              </a:rPr>
              <a:t>This is a chimeric </a:t>
            </a:r>
            <a:r>
              <a:rPr lang="en" sz="2400" dirty="0" smtClean="0">
                <a:solidFill>
                  <a:srgbClr val="000000"/>
                </a:solidFill>
                <a:latin typeface="Corbel" panose="020B0503020204020204" pitchFamily="34" charset="0"/>
              </a:rPr>
              <a:t>mAT </a:t>
            </a:r>
            <a:r>
              <a:rPr lang="en" sz="2400" dirty="0">
                <a:solidFill>
                  <a:srgbClr val="000000"/>
                </a:solidFill>
                <a:latin typeface="Corbel" panose="020B0503020204020204" pitchFamily="34" charset="0"/>
              </a:rPr>
              <a:t>that has a variable murine and constant human region.</a:t>
            </a:r>
            <a:endParaRPr lang="en-US" sz="2400" dirty="0">
              <a:solidFill>
                <a:srgbClr val="000000"/>
              </a:solidFill>
              <a:latin typeface="Corbel" panose="020B0503020204020204" pitchFamily="34" charset="0"/>
            </a:endParaRPr>
          </a:p>
          <a:p>
            <a:pPr>
              <a:defRPr/>
            </a:pPr>
            <a:r>
              <a:rPr lang="ru-RU" sz="2400" dirty="0">
                <a:solidFill>
                  <a:srgbClr val="000000"/>
                </a:solidFill>
                <a:latin typeface="Corbel" panose="020B0503020204020204" pitchFamily="34" charset="0"/>
              </a:rPr>
              <a:t/>
            </a:r>
            <a:br>
              <a:rPr lang="ru-RU" sz="2400" dirty="0">
                <a:solidFill>
                  <a:srgbClr val="000000"/>
                </a:solidFill>
                <a:latin typeface="Corbel" panose="020B0503020204020204" pitchFamily="34" charset="0"/>
              </a:rPr>
            </a:br>
            <a:endParaRPr lang="en-US" sz="2400" dirty="0">
              <a:solidFill>
                <a:srgbClr val="000000"/>
              </a:solidFill>
              <a:latin typeface="Corbel" panose="020B0503020204020204" pitchFamily="34" charset="0"/>
            </a:endParaRPr>
          </a:p>
          <a:p>
            <a:pPr>
              <a:defRPr/>
            </a:pPr>
            <a:r>
              <a:rPr lang="en" sz="2400" dirty="0">
                <a:solidFill>
                  <a:srgbClr val="000000"/>
                </a:solidFill>
                <a:latin typeface="Corbel" panose="020B0503020204020204" pitchFamily="34" charset="0"/>
              </a:rPr>
              <a:t>Indications: </a:t>
            </a:r>
            <a:r>
              <a:rPr lang="ru-RU" sz="2400" dirty="0">
                <a:solidFill>
                  <a:srgbClr val="000000"/>
                </a:solidFill>
                <a:latin typeface="Corbel" panose="020B0503020204020204" pitchFamily="34" charset="0"/>
              </a:rPr>
              <a:t/>
            </a:r>
            <a:br>
              <a:rPr lang="ru-RU" sz="2400" dirty="0">
                <a:solidFill>
                  <a:srgbClr val="000000"/>
                </a:solidFill>
                <a:latin typeface="Corbel" panose="020B0503020204020204" pitchFamily="34" charset="0"/>
              </a:rPr>
            </a:br>
            <a:r>
              <a:rPr lang="en" sz="2400" dirty="0">
                <a:solidFill>
                  <a:srgbClr val="964305"/>
                </a:solidFill>
                <a:latin typeface="ArialMT"/>
              </a:rPr>
              <a:t>• </a:t>
            </a:r>
            <a:r>
              <a:rPr lang="en" sz="2400" dirty="0">
                <a:solidFill>
                  <a:srgbClr val="000000"/>
                </a:solidFill>
                <a:latin typeface="Corbel" panose="020B0503020204020204" pitchFamily="34" charset="0"/>
              </a:rPr>
              <a:t>B-cell </a:t>
            </a:r>
            <a:r>
              <a:rPr lang="en" sz="2400" dirty="0" err="1">
                <a:solidFill>
                  <a:srgbClr val="000000"/>
                </a:solidFill>
                <a:latin typeface="Corbel" panose="020B0503020204020204" pitchFamily="34" charset="0"/>
              </a:rPr>
              <a:t>non-Hodgkin</a:t>
            </a:r>
            <a:r>
              <a:rPr lang="en" sz="2400" dirty="0">
                <a:solidFill>
                  <a:srgbClr val="000000"/>
                </a:solidFill>
                <a:latin typeface="Corbel" panose="020B0503020204020204" pitchFamily="34" charset="0"/>
              </a:rPr>
              <a:t> </a:t>
            </a:r>
            <a:r>
              <a:rPr lang="en" sz="2400" dirty="0" err="1">
                <a:solidFill>
                  <a:srgbClr val="000000"/>
                </a:solidFill>
                <a:latin typeface="Corbel" panose="020B0503020204020204" pitchFamily="34" charset="0"/>
              </a:rPr>
              <a:t>lymphomas </a:t>
            </a:r>
            <a:r>
              <a:rPr lang="en" sz="2400" dirty="0">
                <a:solidFill>
                  <a:srgbClr val="000000"/>
                </a:solidFill>
                <a:latin typeface="Corbel" panose="020B0503020204020204" pitchFamily="34" charset="0"/>
              </a:rPr>
              <a:t>, </a:t>
            </a:r>
            <a:r>
              <a:rPr lang="ru-RU" sz="2400" dirty="0">
                <a:solidFill>
                  <a:srgbClr val="000000"/>
                </a:solidFill>
                <a:latin typeface="Corbel" panose="020B0503020204020204" pitchFamily="34" charset="0"/>
              </a:rPr>
              <a:t/>
            </a:r>
            <a:br>
              <a:rPr lang="ru-RU" sz="2400" dirty="0">
                <a:solidFill>
                  <a:srgbClr val="000000"/>
                </a:solidFill>
                <a:latin typeface="Corbel" panose="020B0503020204020204" pitchFamily="34" charset="0"/>
              </a:rPr>
            </a:br>
            <a:r>
              <a:rPr lang="en" sz="2400" dirty="0">
                <a:solidFill>
                  <a:srgbClr val="964305"/>
                </a:solidFill>
                <a:latin typeface="ArialMT"/>
              </a:rPr>
              <a:t>• </a:t>
            </a:r>
            <a:r>
              <a:rPr lang="en" sz="2400" dirty="0">
                <a:solidFill>
                  <a:srgbClr val="000000"/>
                </a:solidFill>
                <a:latin typeface="Corbel" panose="020B0503020204020204" pitchFamily="34" charset="0"/>
              </a:rPr>
              <a:t>B-cell large cell </a:t>
            </a:r>
            <a:r>
              <a:rPr lang="en" sz="2400" dirty="0" err="1">
                <a:solidFill>
                  <a:srgbClr val="000000"/>
                </a:solidFill>
                <a:latin typeface="Corbel" panose="020B0503020204020204" pitchFamily="34" charset="0"/>
              </a:rPr>
              <a:t>lymphomas </a:t>
            </a:r>
            <a:r>
              <a:rPr lang="en" sz="2400" dirty="0">
                <a:solidFill>
                  <a:srgbClr val="000000"/>
                </a:solidFill>
                <a:latin typeface="Corbel" panose="020B0503020204020204" pitchFamily="34" charset="0"/>
              </a:rPr>
              <a:t>, </a:t>
            </a:r>
            <a:r>
              <a:rPr lang="ru-RU" sz="2400" dirty="0">
                <a:solidFill>
                  <a:srgbClr val="000000"/>
                </a:solidFill>
                <a:latin typeface="Corbel" panose="020B0503020204020204" pitchFamily="34" charset="0"/>
              </a:rPr>
              <a:t/>
            </a:r>
            <a:br>
              <a:rPr lang="ru-RU" sz="2400" dirty="0">
                <a:solidFill>
                  <a:srgbClr val="000000"/>
                </a:solidFill>
                <a:latin typeface="Corbel" panose="020B0503020204020204" pitchFamily="34" charset="0"/>
              </a:rPr>
            </a:br>
            <a:r>
              <a:rPr lang="en" sz="2400" dirty="0">
                <a:solidFill>
                  <a:srgbClr val="964305"/>
                </a:solidFill>
                <a:latin typeface="ArialMT"/>
              </a:rPr>
              <a:t>• </a:t>
            </a:r>
            <a:r>
              <a:rPr lang="en" sz="2400" dirty="0">
                <a:solidFill>
                  <a:srgbClr val="000000"/>
                </a:solidFill>
                <a:latin typeface="Corbel" panose="020B0503020204020204" pitchFamily="34" charset="0"/>
              </a:rPr>
              <a:t>rheumatoid arthritis (some variants)</a:t>
            </a:r>
            <a:r>
              <a:rPr lang="ru-RU" b="0" dirty="0">
                <a:solidFill>
                  <a:srgbClr val="000000"/>
                </a:solidFill>
                <a:latin typeface="Corbel" panose="020B0503020204020204" pitchFamily="34" charset="0"/>
              </a:rPr>
              <a:t/>
            </a:r>
            <a:br>
              <a:rPr lang="ru-RU" b="0" dirty="0">
                <a:solidFill>
                  <a:srgbClr val="000000"/>
                </a:solidFill>
                <a:latin typeface="Corbel" panose="020B0503020204020204" pitchFamily="34" charset="0"/>
              </a:rPr>
            </a:br>
            <a:r>
              <a:rPr lang="ru-RU" b="0" dirty="0">
                <a:solidFill>
                  <a:srgbClr val="000000"/>
                </a:solidFill>
                <a:latin typeface="Corbel" panose="020B0503020204020204" pitchFamily="34" charset="0"/>
              </a:rPr>
              <a:t/>
            </a:r>
            <a:br>
              <a:rPr lang="ru-RU" b="0" dirty="0">
                <a:solidFill>
                  <a:srgbClr val="000000"/>
                </a:solidFill>
                <a:latin typeface="Corbel" panose="020B0503020204020204" pitchFamily="34" charset="0"/>
              </a:rPr>
            </a:br>
            <a:r>
              <a:rPr lang="ru-RU" dirty="0"/>
              <a:t/>
            </a:r>
            <a:br>
              <a:rPr lang="ru-RU" dirty="0"/>
            </a:b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A04C1D14-00AB-431B-8690-82D6218078D2}" type="slidenum">
              <a:rPr lang="ru-RU" altLang="en-US" smtClean="0"/>
              <a:pPr/>
              <a:t>38</a:t>
            </a:fld>
            <a:endParaRPr lang="ru-RU" altLang="en-US" smtClean="0"/>
          </a:p>
        </p:txBody>
      </p:sp>
      <p:pic>
        <p:nvPicPr>
          <p:cNvPr id="67587" name="Picture 2" descr="Obinutuzumab for the treatment of non-Hodgkin lymphom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775" y="404813"/>
            <a:ext cx="5967413" cy="590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8" name="TextBox 3"/>
          <p:cNvSpPr txBox="1">
            <a:spLocks noChangeArrowheads="1"/>
          </p:cNvSpPr>
          <p:nvPr/>
        </p:nvSpPr>
        <p:spPr bwMode="auto">
          <a:xfrm>
            <a:off x="395288" y="1412875"/>
            <a:ext cx="230505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 altLang="ru-RU">
                <a:solidFill>
                  <a:srgbClr val="000000"/>
                </a:solidFill>
                <a:latin typeface="Corbel" panose="020B0503020204020204" pitchFamily="34" charset="0"/>
              </a:rPr>
              <a:t>Specifically binds to CD20 on B cells </a:t>
            </a:r>
            <a:r>
              <a:rPr lang="ru-RU" altLang="ru-RU">
                <a:solidFill>
                  <a:srgbClr val="000000"/>
                </a:solidFill>
                <a:latin typeface="Corbel" panose="020B0503020204020204" pitchFamily="34" charset="0"/>
              </a:rPr>
              <a:t/>
            </a:r>
            <a:br>
              <a:rPr lang="ru-RU" altLang="ru-RU">
                <a:solidFill>
                  <a:srgbClr val="000000"/>
                </a:solidFill>
                <a:latin typeface="Corbel" panose="020B0503020204020204" pitchFamily="34" charset="0"/>
              </a:rPr>
            </a:br>
            <a:r>
              <a:rPr lang="en" altLang="ru-RU">
                <a:solidFill>
                  <a:srgbClr val="000000"/>
                </a:solidFill>
                <a:latin typeface="ArialMT"/>
              </a:rPr>
              <a:t>→ </a:t>
            </a:r>
            <a:r>
              <a:rPr lang="en" altLang="ru-RU">
                <a:solidFill>
                  <a:srgbClr val="000000"/>
                </a:solidFill>
                <a:latin typeface="Corbel" panose="020B0503020204020204" pitchFamily="34" charset="0"/>
              </a:rPr>
              <a:t>triggers antibody-dependent cell-mediated cytotoxicity </a:t>
            </a:r>
            <a:r>
              <a:rPr lang="ru-RU" altLang="ru-RU">
                <a:solidFill>
                  <a:srgbClr val="000000"/>
                </a:solidFill>
                <a:latin typeface="Corbel" panose="020B0503020204020204" pitchFamily="34" charset="0"/>
              </a:rPr>
              <a:t/>
            </a:r>
            <a:br>
              <a:rPr lang="ru-RU" altLang="ru-RU">
                <a:solidFill>
                  <a:srgbClr val="000000"/>
                </a:solidFill>
                <a:latin typeface="Corbel" panose="020B0503020204020204" pitchFamily="34" charset="0"/>
              </a:rPr>
            </a:br>
            <a:r>
              <a:rPr lang="en" altLang="ru-RU">
                <a:solidFill>
                  <a:srgbClr val="000000"/>
                </a:solidFill>
                <a:latin typeface="Corbel" panose="020B0503020204020204" pitchFamily="34" charset="0"/>
              </a:rPr>
              <a:t>(ADCC) </a:t>
            </a:r>
            <a:r>
              <a:rPr lang="en" altLang="ru-RU">
                <a:solidFill>
                  <a:srgbClr val="000000"/>
                </a:solidFill>
                <a:latin typeface="ArialMT"/>
              </a:rPr>
              <a:t>→ </a:t>
            </a:r>
            <a:r>
              <a:rPr lang="en" altLang="ru-RU">
                <a:solidFill>
                  <a:srgbClr val="000000"/>
                </a:solidFill>
                <a:latin typeface="Corbel" panose="020B0503020204020204" pitchFamily="34" charset="0"/>
              </a:rPr>
              <a:t>lysis of B cells.</a:t>
            </a:r>
            <a:endParaRPr lang="ru-RU" alt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8CF1EBD-D7CB-42AC-A3A5-E29E669CE4B4}" type="slidenum">
              <a:rPr lang="ru-RU" altLang="en-US" smtClean="0"/>
              <a:pPr/>
              <a:t>39</a:t>
            </a:fld>
            <a:endParaRPr lang="ru-RU" altLang="en-US" smtClean="0"/>
          </a:p>
        </p:txBody>
      </p:sp>
      <p:sp>
        <p:nvSpPr>
          <p:cNvPr id="68611" name="Прямоугольник 3"/>
          <p:cNvSpPr>
            <a:spLocks noChangeArrowheads="1"/>
          </p:cNvSpPr>
          <p:nvPr/>
        </p:nvSpPr>
        <p:spPr bwMode="auto">
          <a:xfrm>
            <a:off x="468313" y="549275"/>
            <a:ext cx="8424862" cy="480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 altLang="ru-RU" dirty="0">
                <a:solidFill>
                  <a:srgbClr val="038A79"/>
                </a:solidFill>
                <a:latin typeface="Corbel-BoldItalic"/>
              </a:rPr>
              <a:t>Alemtuzumab* (Lemtrada) </a:t>
            </a:r>
            <a:r>
              <a:rPr lang="en" altLang="ru-RU" b="0" dirty="0">
                <a:solidFill>
                  <a:srgbClr val="000000"/>
                </a:solidFill>
                <a:latin typeface="Corbel" panose="020B0503020204020204" pitchFamily="34" charset="0"/>
              </a:rPr>
              <a:t>is a humanized </a:t>
            </a:r>
            <a:r>
              <a:rPr lang="en" altLang="ru-RU" b="0" dirty="0" smtClean="0">
                <a:solidFill>
                  <a:srgbClr val="000000"/>
                </a:solidFill>
                <a:latin typeface="Corbel" panose="020B0503020204020204" pitchFamily="34" charset="0"/>
              </a:rPr>
              <a:t>mAT </a:t>
            </a:r>
            <a:r>
              <a:rPr lang="en" altLang="ru-RU" b="0" dirty="0">
                <a:solidFill>
                  <a:srgbClr val="000000"/>
                </a:solidFill>
                <a:latin typeface="Corbel" panose="020B0503020204020204" pitchFamily="34" charset="0"/>
              </a:rPr>
              <a:t>against CD52.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dirty="0">
                <a:solidFill>
                  <a:srgbClr val="FF0000"/>
                </a:solidFill>
                <a:latin typeface="Corbel" panose="020B0503020204020204" pitchFamily="34" charset="0"/>
              </a:rPr>
              <a:t>The CD52 antigen </a:t>
            </a:r>
            <a:r>
              <a:rPr lang="en" altLang="ru-RU" b="0" dirty="0">
                <a:solidFill>
                  <a:srgbClr val="000000"/>
                </a:solidFill>
                <a:latin typeface="Corbel" panose="020B0503020204020204" pitchFamily="34" charset="0"/>
              </a:rPr>
              <a:t>is expressed on the membrane of most mature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normal and tumor T- and B-lymphocytes, monocytes, thymocytes and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macrophages at very high densities (about 5%). Triggers ADCC and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complement-dependent cytotoxicity.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Indications: Chronic lymphocytic leukemia</a:t>
            </a:r>
            <a:endParaRPr lang="en-US" altLang="ru-RU" b="0" dirty="0">
              <a:solidFill>
                <a:srgbClr val="000000"/>
              </a:solidFill>
              <a:latin typeface="Corbel" panose="020B0503020204020204" pitchFamily="34" charset="0"/>
            </a:endParaRPr>
          </a:p>
          <a:p>
            <a:r>
              <a:rPr lang="ru-RU" altLang="ru-RU" dirty="0"/>
              <a:t/>
            </a:r>
            <a:br>
              <a:rPr lang="ru-RU" altLang="ru-RU" dirty="0"/>
            </a:br>
            <a:r>
              <a:rPr lang="en" altLang="ru-RU" dirty="0">
                <a:solidFill>
                  <a:srgbClr val="038A79"/>
                </a:solidFill>
                <a:latin typeface="Corbel-BoldItalic"/>
              </a:rPr>
              <a:t>Trastuzumab* (Gerticad, Kadcyla, Trasimera)</a:t>
            </a:r>
            <a:r>
              <a:rPr lang="en" altLang="ru-RU" i="1" dirty="0">
                <a:solidFill>
                  <a:srgbClr val="000000"/>
                </a:solidFill>
                <a:latin typeface="Corbel-BoldItalic"/>
              </a:rPr>
              <a:t> </a:t>
            </a:r>
            <a:r>
              <a:rPr lang="ru-RU" altLang="ru-RU" i="1" dirty="0">
                <a:solidFill>
                  <a:srgbClr val="000000"/>
                </a:solidFill>
                <a:latin typeface="Corbel-BoldItalic"/>
              </a:rPr>
              <a:t/>
            </a:r>
            <a:br>
              <a:rPr lang="ru-RU" altLang="ru-RU" i="1" dirty="0">
                <a:solidFill>
                  <a:srgbClr val="000000"/>
                </a:solidFill>
                <a:latin typeface="Corbel-BoldItalic"/>
              </a:rPr>
            </a:br>
            <a:r>
              <a:rPr lang="en" altLang="ru-RU" b="0" dirty="0">
                <a:solidFill>
                  <a:srgbClr val="000000"/>
                </a:solidFill>
                <a:latin typeface="Corbel" panose="020B0503020204020204" pitchFamily="34" charset="0"/>
              </a:rPr>
              <a:t>Mechanism: </a:t>
            </a:r>
            <a:r>
              <a:rPr lang="en" altLang="ru-RU" b="0" dirty="0" smtClean="0">
                <a:solidFill>
                  <a:srgbClr val="000000"/>
                </a:solidFill>
                <a:latin typeface="Corbel" panose="020B0503020204020204" pitchFamily="34" charset="0"/>
              </a:rPr>
              <a:t>mAT </a:t>
            </a:r>
            <a:r>
              <a:rPr lang="en" altLang="ru-RU" b="0" dirty="0">
                <a:solidFill>
                  <a:srgbClr val="000000"/>
                </a:solidFill>
                <a:latin typeface="Corbel" panose="020B0503020204020204" pitchFamily="34" charset="0"/>
              </a:rPr>
              <a:t>selectively interact with </a:t>
            </a:r>
            <a:r>
              <a:rPr lang="en" altLang="ru-RU" dirty="0">
                <a:solidFill>
                  <a:srgbClr val="FF0000"/>
                </a:solidFill>
                <a:latin typeface="Corbel" panose="020B0503020204020204" pitchFamily="34" charset="0"/>
              </a:rPr>
              <a:t>protein receptor-2 (HER </a:t>
            </a:r>
            <a:r>
              <a:rPr lang="en" altLang="ru-RU" sz="1200" dirty="0">
                <a:solidFill>
                  <a:srgbClr val="FF0000"/>
                </a:solidFill>
                <a:latin typeface="Corbel" panose="020B0503020204020204" pitchFamily="34" charset="0"/>
              </a:rPr>
              <a:t>2 </a:t>
            </a:r>
            <a:r>
              <a:rPr lang="en" altLang="ru-RU" dirty="0">
                <a:solidFill>
                  <a:srgbClr val="FF0000"/>
                </a:solidFill>
                <a:latin typeface="Corbel" panose="020B0503020204020204" pitchFamily="34" charset="0"/>
              </a:rPr>
              <a:t>)</a:t>
            </a:r>
            <a:r>
              <a:rPr lang="en" altLang="ru-RU" b="0" dirty="0">
                <a:solidFill>
                  <a:srgbClr val="000000"/>
                </a:solidFill>
                <a:latin typeface="Corbel" panose="020B0503020204020204" pitchFamily="34" charset="0"/>
              </a:rPr>
              <a:t>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smtClean="0">
                <a:solidFill>
                  <a:srgbClr val="000000"/>
                </a:solidFill>
                <a:latin typeface="Corbel" panose="020B0503020204020204" pitchFamily="34" charset="0"/>
              </a:rPr>
              <a:t>on </a:t>
            </a:r>
            <a:r>
              <a:rPr lang="en" altLang="ru-RU" b="0" dirty="0">
                <a:solidFill>
                  <a:srgbClr val="000000"/>
                </a:solidFill>
                <a:latin typeface="Corbel" panose="020B0503020204020204" pitchFamily="34" charset="0"/>
              </a:rPr>
              <a:t>malignant cells and inhibit their proliferation. Cell-mediated cytotoxicity is more pronounced against </a:t>
            </a:r>
            <a:r>
              <a:rPr lang="en" altLang="ru-RU" b="0" dirty="0" smtClean="0">
                <a:solidFill>
                  <a:srgbClr val="000000"/>
                </a:solidFill>
                <a:latin typeface="Corbel" panose="020B0503020204020204" pitchFamily="34" charset="0"/>
              </a:rPr>
              <a:t>tumor </a:t>
            </a:r>
            <a:r>
              <a:rPr lang="en" altLang="ru-RU" b="0" dirty="0">
                <a:solidFill>
                  <a:srgbClr val="000000"/>
                </a:solidFill>
                <a:latin typeface="Corbel" panose="020B0503020204020204" pitchFamily="34" charset="0"/>
              </a:rPr>
              <a:t>cells overexpressing HER </a:t>
            </a:r>
            <a:r>
              <a:rPr lang="en" altLang="ru-RU" sz="1200" b="0" dirty="0">
                <a:solidFill>
                  <a:srgbClr val="000000"/>
                </a:solidFill>
                <a:latin typeface="Corbel" panose="020B0503020204020204" pitchFamily="34" charset="0"/>
              </a:rPr>
              <a:t>2 </a:t>
            </a:r>
            <a:r>
              <a:rPr lang="en" altLang="ru-RU" b="0" dirty="0">
                <a:solidFill>
                  <a:srgbClr val="000000"/>
                </a:solidFill>
                <a:latin typeface="Corbel" panose="020B0503020204020204" pitchFamily="34" charset="0"/>
              </a:rPr>
              <a:t>.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Indications: mammary cancer</a:t>
            </a:r>
            <a:endParaRPr lang="en-US" altLang="ru-RU" b="0" dirty="0">
              <a:solidFill>
                <a:srgbClr val="000000"/>
              </a:solidFill>
              <a:latin typeface="Corbel" panose="020B0503020204020204" pitchFamily="34" charset="0"/>
            </a:endParaRPr>
          </a:p>
          <a:p>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dirty="0">
                <a:solidFill>
                  <a:srgbClr val="038A79"/>
                </a:solidFill>
                <a:latin typeface="Corbel-BoldItalic"/>
              </a:rPr>
              <a:t>Bevacizumab* (Versavo, Avegra, Avastin)</a:t>
            </a:r>
            <a:r>
              <a:rPr lang="en" altLang="ru-RU" i="1" dirty="0">
                <a:solidFill>
                  <a:srgbClr val="000000"/>
                </a:solidFill>
                <a:latin typeface="Corbel-BoldItalic"/>
              </a:rPr>
              <a:t> </a:t>
            </a:r>
            <a:r>
              <a:rPr lang="ru-RU" altLang="ru-RU" i="1" dirty="0">
                <a:solidFill>
                  <a:srgbClr val="000000"/>
                </a:solidFill>
                <a:latin typeface="Corbel-BoldItalic"/>
              </a:rPr>
              <a:t/>
            </a:r>
            <a:br>
              <a:rPr lang="ru-RU" altLang="ru-RU" i="1" dirty="0">
                <a:solidFill>
                  <a:srgbClr val="000000"/>
                </a:solidFill>
                <a:latin typeface="Corbel-BoldItalic"/>
              </a:rPr>
            </a:br>
            <a:r>
              <a:rPr lang="en" altLang="ru-RU" b="0" dirty="0">
                <a:solidFill>
                  <a:srgbClr val="000000"/>
                </a:solidFill>
                <a:latin typeface="Corbel" panose="020B0503020204020204" pitchFamily="34" charset="0"/>
              </a:rPr>
              <a:t>Mechanism: </a:t>
            </a:r>
            <a:r>
              <a:rPr lang="en" altLang="ru-RU" b="0" dirty="0" smtClean="0">
                <a:solidFill>
                  <a:srgbClr val="000000"/>
                </a:solidFill>
                <a:latin typeface="Corbel" panose="020B0503020204020204" pitchFamily="34" charset="0"/>
              </a:rPr>
              <a:t>mAT </a:t>
            </a:r>
            <a:r>
              <a:rPr lang="en" altLang="ru-RU" b="0" dirty="0">
                <a:solidFill>
                  <a:srgbClr val="000000"/>
                </a:solidFill>
                <a:latin typeface="Corbel" panose="020B0503020204020204" pitchFamily="34" charset="0"/>
              </a:rPr>
              <a:t>selectively bind to and neutralize </a:t>
            </a:r>
            <a:r>
              <a:rPr lang="en" altLang="ru-RU" dirty="0">
                <a:solidFill>
                  <a:srgbClr val="FF0000"/>
                </a:solidFill>
                <a:latin typeface="Corbel" panose="020B0503020204020204" pitchFamily="34" charset="0"/>
              </a:rPr>
              <a:t>vascular</a:t>
            </a:r>
            <a:r>
              <a:rPr lang="en" altLang="ru-RU" b="0" dirty="0">
                <a:solidFill>
                  <a:srgbClr val="000000"/>
                </a:solidFill>
                <a:latin typeface="Corbel" panose="020B0503020204020204" pitchFamily="34" charset="0"/>
              </a:rPr>
              <a:t> </a:t>
            </a:r>
            <a:r>
              <a:rPr lang="en" altLang="ru-RU" dirty="0" smtClean="0">
                <a:solidFill>
                  <a:srgbClr val="FF0000"/>
                </a:solidFill>
                <a:latin typeface="Corbel" panose="020B0503020204020204" pitchFamily="34" charset="0"/>
              </a:rPr>
              <a:t>endothelial </a:t>
            </a:r>
            <a:r>
              <a:rPr lang="ru-RU" altLang="ru-RU" dirty="0" smtClean="0">
                <a:solidFill>
                  <a:srgbClr val="FF0000"/>
                </a:solidFill>
                <a:latin typeface="Corbel" panose="020B0503020204020204" pitchFamily="34" charset="0"/>
              </a:rPr>
              <a:t/>
            </a:r>
            <a:br>
              <a:rPr lang="ru-RU" altLang="ru-RU" dirty="0" smtClean="0">
                <a:solidFill>
                  <a:srgbClr val="FF0000"/>
                </a:solidFill>
                <a:latin typeface="Corbel" panose="020B0503020204020204" pitchFamily="34" charset="0"/>
              </a:rPr>
            </a:br>
            <a:r>
              <a:rPr lang="en" altLang="ru-RU" dirty="0" smtClean="0">
                <a:solidFill>
                  <a:srgbClr val="FF0000"/>
                </a:solidFill>
                <a:latin typeface="Corbel" panose="020B0503020204020204" pitchFamily="34" charset="0"/>
              </a:rPr>
              <a:t>growth factor </a:t>
            </a:r>
            <a:r>
              <a:rPr lang="en" altLang="ru-RU" dirty="0">
                <a:solidFill>
                  <a:srgbClr val="FF0000"/>
                </a:solidFill>
                <a:latin typeface="Corbel" panose="020B0503020204020204" pitchFamily="34" charset="0"/>
              </a:rPr>
              <a:t>(VEGF)</a:t>
            </a:r>
            <a:r>
              <a:rPr lang="en" altLang="ru-RU" b="0" dirty="0">
                <a:solidFill>
                  <a:srgbClr val="000000"/>
                </a:solidFill>
                <a:latin typeface="Corbel" panose="020B0503020204020204" pitchFamily="34" charset="0"/>
              </a:rPr>
              <a:t> </a:t>
            </a:r>
            <a:r>
              <a:rPr lang="en" altLang="ru-RU" b="0" dirty="0">
                <a:solidFill>
                  <a:srgbClr val="000000"/>
                </a:solidFill>
                <a:latin typeface="ArialMT"/>
              </a:rPr>
              <a:t>→ ↓ </a:t>
            </a:r>
            <a:r>
              <a:rPr lang="en" altLang="ru-RU" b="0" dirty="0">
                <a:solidFill>
                  <a:srgbClr val="000000"/>
                </a:solidFill>
                <a:latin typeface="Corbel" panose="020B0503020204020204" pitchFamily="34" charset="0"/>
              </a:rPr>
              <a:t>vascularization and inhibition of tumor growth.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Indications: Metastatic cancer: colorectal, renal cell, lung, </a:t>
            </a:r>
            <a:r>
              <a:rPr lang="en" altLang="ru-RU" b="0" dirty="0" smtClean="0">
                <a:solidFill>
                  <a:srgbClr val="000000"/>
                </a:solidFill>
                <a:latin typeface="Corbel" panose="020B0503020204020204" pitchFamily="34" charset="0"/>
              </a:rPr>
              <a:t>breast</a:t>
            </a:r>
            <a:r>
              <a:rPr lang="en" altLang="ru-RU" b="0" dirty="0">
                <a:solidFill>
                  <a:srgbClr val="000000"/>
                </a:solidFill>
                <a:latin typeface="Corbel" panose="020B0503020204020204" pitchFamily="34" charset="0"/>
              </a:rPr>
              <a:t>, grade IV glioblastoma</a:t>
            </a:r>
            <a:r>
              <a:rPr lang="en" altLang="ru-RU"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a:solidFill>
                  <a:srgbClr val="038A79"/>
                </a:solidFill>
              </a:rPr>
              <a:t>Distinctive signs </a:t>
            </a:r>
            <a:r>
              <a:rPr lang="en" dirty="0" smtClean="0">
                <a:solidFill>
                  <a:srgbClr val="038A79"/>
                </a:solidFill>
              </a:rPr>
              <a:t>of malignant tumors</a:t>
            </a:r>
            <a:endParaRPr lang="ru-RU" dirty="0">
              <a:solidFill>
                <a:srgbClr val="038A79"/>
              </a:solidFill>
            </a:endParaRPr>
          </a:p>
        </p:txBody>
      </p:sp>
      <p:sp>
        <p:nvSpPr>
          <p:cNvPr id="10243"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4E6DFCA9-B2E3-46B1-A251-3DC8C3AD2DE2}" type="slidenum">
              <a:rPr lang="ru-RU" altLang="en-US" smtClean="0"/>
              <a:pPr/>
              <a:t>4</a:t>
            </a:fld>
            <a:endParaRPr lang="ru-RU" altLang="en-US" smtClean="0"/>
          </a:p>
        </p:txBody>
      </p:sp>
      <p:sp>
        <p:nvSpPr>
          <p:cNvPr id="10244" name="Прямоугольник 3"/>
          <p:cNvSpPr>
            <a:spLocks noChangeArrowheads="1"/>
          </p:cNvSpPr>
          <p:nvPr/>
        </p:nvSpPr>
        <p:spPr bwMode="auto">
          <a:xfrm>
            <a:off x="611188" y="1916113"/>
            <a:ext cx="8353425" cy="409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 altLang="ru-RU" sz="1400" b="0">
                <a:solidFill>
                  <a:srgbClr val="CC9900"/>
                </a:solidFill>
                <a:latin typeface="Wingdings" panose="05000000000000000000" pitchFamily="2" charset="2"/>
              </a:rPr>
              <a:t> </a:t>
            </a:r>
            <a:r>
              <a:rPr lang="en" altLang="ru-RU" sz="2000">
                <a:solidFill>
                  <a:srgbClr val="000000"/>
                </a:solidFill>
              </a:rPr>
              <a:t>Self-sufficiency in growth factors </a:t>
            </a:r>
            <a:r>
              <a:rPr lang="ru-RU" altLang="ru-RU" sz="2000">
                <a:solidFill>
                  <a:srgbClr val="000000"/>
                </a:solidFill>
              </a:rPr>
              <a:t/>
            </a:r>
            <a:br>
              <a:rPr lang="ru-RU" altLang="ru-RU" sz="2000">
                <a:solidFill>
                  <a:srgbClr val="000000"/>
                </a:solidFill>
              </a:rPr>
            </a:br>
            <a:r>
              <a:rPr lang="en" altLang="ru-RU" sz="2000" b="0">
                <a:solidFill>
                  <a:srgbClr val="000000"/>
                </a:solidFill>
              </a:rPr>
              <a:t>(for example, due to activation of the H-Ras </a:t>
            </a:r>
            <a:r>
              <a:rPr lang="ru-RU" altLang="ru-RU" sz="2000" b="0">
                <a:solidFill>
                  <a:srgbClr val="000000"/>
                </a:solidFill>
              </a:rPr>
              <a:t/>
            </a:r>
            <a:br>
              <a:rPr lang="ru-RU" altLang="ru-RU" sz="2000" b="0">
                <a:solidFill>
                  <a:srgbClr val="000000"/>
                </a:solidFill>
              </a:rPr>
            </a:br>
            <a:r>
              <a:rPr lang="en" altLang="ru-RU" sz="2000" b="0">
                <a:solidFill>
                  <a:srgbClr val="000000"/>
                </a:solidFill>
              </a:rPr>
              <a:t>oncogene)</a:t>
            </a:r>
            <a:r>
              <a:rPr lang="en" altLang="ru-RU" sz="2000">
                <a:solidFill>
                  <a:srgbClr val="000000"/>
                </a:solidFill>
              </a:rPr>
              <a:t> </a:t>
            </a:r>
            <a:r>
              <a:rPr lang="ru-RU" altLang="ru-RU" sz="2000">
                <a:solidFill>
                  <a:srgbClr val="000000"/>
                </a:solidFill>
              </a:rPr>
              <a:t/>
            </a:r>
            <a:br>
              <a:rPr lang="ru-RU" altLang="ru-RU" sz="2000">
                <a:solidFill>
                  <a:srgbClr val="000000"/>
                </a:solidFill>
              </a:rPr>
            </a:br>
            <a:r>
              <a:rPr lang="en" altLang="ru-RU" sz="1400" b="0">
                <a:solidFill>
                  <a:srgbClr val="CC9900"/>
                </a:solidFill>
                <a:latin typeface="Wingdings" panose="05000000000000000000" pitchFamily="2" charset="2"/>
              </a:rPr>
              <a:t> </a:t>
            </a:r>
            <a:r>
              <a:rPr lang="en" altLang="ru-RU" sz="2000">
                <a:solidFill>
                  <a:srgbClr val="000000"/>
                </a:solidFill>
              </a:rPr>
              <a:t>Insensitivity to anti-growth signals </a:t>
            </a:r>
            <a:r>
              <a:rPr lang="ru-RU" altLang="ru-RU" sz="2000">
                <a:solidFill>
                  <a:srgbClr val="000000"/>
                </a:solidFill>
              </a:rPr>
              <a:t/>
            </a:r>
            <a:br>
              <a:rPr lang="ru-RU" altLang="ru-RU" sz="2000">
                <a:solidFill>
                  <a:srgbClr val="000000"/>
                </a:solidFill>
              </a:rPr>
            </a:br>
            <a:r>
              <a:rPr lang="en" altLang="ru-RU" sz="2000" b="0">
                <a:solidFill>
                  <a:srgbClr val="000000"/>
                </a:solidFill>
              </a:rPr>
              <a:t>(loss of suppressor gene in retinoblastoma)</a:t>
            </a:r>
            <a:r>
              <a:rPr lang="en" altLang="ru-RU" sz="2000">
                <a:solidFill>
                  <a:srgbClr val="000000"/>
                </a:solidFill>
              </a:rPr>
              <a:t> </a:t>
            </a:r>
            <a:r>
              <a:rPr lang="ru-RU" altLang="ru-RU" sz="2000">
                <a:solidFill>
                  <a:srgbClr val="000000"/>
                </a:solidFill>
              </a:rPr>
              <a:t/>
            </a:r>
            <a:br>
              <a:rPr lang="ru-RU" altLang="ru-RU" sz="2000">
                <a:solidFill>
                  <a:srgbClr val="000000"/>
                </a:solidFill>
              </a:rPr>
            </a:br>
            <a:r>
              <a:rPr lang="en" altLang="ru-RU" sz="1400" b="0">
                <a:solidFill>
                  <a:srgbClr val="CC9900"/>
                </a:solidFill>
                <a:latin typeface="Wingdings" panose="05000000000000000000" pitchFamily="2" charset="2"/>
              </a:rPr>
              <a:t> </a:t>
            </a:r>
            <a:r>
              <a:rPr lang="en" altLang="ru-RU" sz="2000">
                <a:solidFill>
                  <a:srgbClr val="000000"/>
                </a:solidFill>
              </a:rPr>
              <a:t>Suppression of apoptosis </a:t>
            </a:r>
            <a:r>
              <a:rPr lang="en" altLang="ru-RU" sz="2000" b="0">
                <a:solidFill>
                  <a:srgbClr val="000000"/>
                </a:solidFill>
              </a:rPr>
              <a:t>(inactivation of p53 protein)</a:t>
            </a:r>
            <a:r>
              <a:rPr lang="en" altLang="ru-RU" sz="2000">
                <a:solidFill>
                  <a:srgbClr val="000000"/>
                </a:solidFill>
              </a:rPr>
              <a:t> </a:t>
            </a:r>
            <a:r>
              <a:rPr lang="ru-RU" altLang="ru-RU" sz="2000">
                <a:solidFill>
                  <a:srgbClr val="000000"/>
                </a:solidFill>
              </a:rPr>
              <a:t/>
            </a:r>
            <a:br>
              <a:rPr lang="ru-RU" altLang="ru-RU" sz="2000">
                <a:solidFill>
                  <a:srgbClr val="000000"/>
                </a:solidFill>
              </a:rPr>
            </a:br>
            <a:r>
              <a:rPr lang="en" altLang="ru-RU" sz="1400" b="0">
                <a:solidFill>
                  <a:srgbClr val="CC9900"/>
                </a:solidFill>
                <a:latin typeface="Wingdings" panose="05000000000000000000" pitchFamily="2" charset="2"/>
              </a:rPr>
              <a:t> </a:t>
            </a:r>
            <a:r>
              <a:rPr lang="en" altLang="ru-RU" sz="2000">
                <a:solidFill>
                  <a:srgbClr val="000000"/>
                </a:solidFill>
              </a:rPr>
              <a:t>Unlimited replicative potential </a:t>
            </a:r>
            <a:r>
              <a:rPr lang="ru-RU" altLang="ru-RU" sz="2000">
                <a:solidFill>
                  <a:srgbClr val="000000"/>
                </a:solidFill>
              </a:rPr>
              <a:t/>
            </a:r>
            <a:br>
              <a:rPr lang="ru-RU" altLang="ru-RU" sz="2000">
                <a:solidFill>
                  <a:srgbClr val="000000"/>
                </a:solidFill>
              </a:rPr>
            </a:br>
            <a:r>
              <a:rPr lang="en" altLang="ru-RU" sz="2000" b="0">
                <a:solidFill>
                  <a:srgbClr val="000000"/>
                </a:solidFill>
              </a:rPr>
              <a:t>(increased telomerase activity)</a:t>
            </a:r>
            <a:r>
              <a:rPr lang="en" altLang="ru-RU" sz="2000">
                <a:solidFill>
                  <a:srgbClr val="000000"/>
                </a:solidFill>
              </a:rPr>
              <a:t> </a:t>
            </a:r>
            <a:r>
              <a:rPr lang="ru-RU" altLang="ru-RU" sz="2000">
                <a:solidFill>
                  <a:srgbClr val="000000"/>
                </a:solidFill>
              </a:rPr>
              <a:t/>
            </a:r>
            <a:br>
              <a:rPr lang="ru-RU" altLang="ru-RU" sz="2000">
                <a:solidFill>
                  <a:srgbClr val="000000"/>
                </a:solidFill>
              </a:rPr>
            </a:br>
            <a:r>
              <a:rPr lang="en" altLang="ru-RU" sz="1400" b="0">
                <a:solidFill>
                  <a:srgbClr val="CC9900"/>
                </a:solidFill>
                <a:latin typeface="Wingdings" panose="05000000000000000000" pitchFamily="2" charset="2"/>
              </a:rPr>
              <a:t> </a:t>
            </a:r>
            <a:r>
              <a:rPr lang="en" altLang="ru-RU" sz="2000">
                <a:solidFill>
                  <a:srgbClr val="000000"/>
                </a:solidFill>
              </a:rPr>
              <a:t>Sustained angiogenesis </a:t>
            </a:r>
            <a:r>
              <a:rPr lang="en" altLang="ru-RU" sz="2000" b="0">
                <a:solidFill>
                  <a:srgbClr val="000000"/>
                </a:solidFill>
              </a:rPr>
              <a:t>(tumor expression of </a:t>
            </a:r>
            <a:r>
              <a:rPr lang="ru-RU" altLang="ru-RU" sz="2000" b="0">
                <a:solidFill>
                  <a:srgbClr val="000000"/>
                </a:solidFill>
              </a:rPr>
              <a:t/>
            </a:r>
            <a:br>
              <a:rPr lang="ru-RU" altLang="ru-RU" sz="2000" b="0">
                <a:solidFill>
                  <a:srgbClr val="000000"/>
                </a:solidFill>
              </a:rPr>
            </a:br>
            <a:r>
              <a:rPr lang="en" altLang="ru-RU" sz="2000" b="0">
                <a:solidFill>
                  <a:srgbClr val="000000"/>
                </a:solidFill>
              </a:rPr>
              <a:t>VEGF (vascular endothelial growth factor))</a:t>
            </a:r>
            <a:r>
              <a:rPr lang="en" altLang="ru-RU" sz="2000">
                <a:solidFill>
                  <a:srgbClr val="000000"/>
                </a:solidFill>
              </a:rPr>
              <a:t> </a:t>
            </a:r>
            <a:r>
              <a:rPr lang="ru-RU" altLang="ru-RU" sz="2000">
                <a:solidFill>
                  <a:srgbClr val="000000"/>
                </a:solidFill>
              </a:rPr>
              <a:t/>
            </a:r>
            <a:br>
              <a:rPr lang="ru-RU" altLang="ru-RU" sz="2000">
                <a:solidFill>
                  <a:srgbClr val="000000"/>
                </a:solidFill>
              </a:rPr>
            </a:br>
            <a:r>
              <a:rPr lang="en" altLang="ru-RU" sz="1400" b="0">
                <a:solidFill>
                  <a:srgbClr val="CC9900"/>
                </a:solidFill>
                <a:latin typeface="Wingdings" panose="05000000000000000000" pitchFamily="2" charset="2"/>
              </a:rPr>
              <a:t> </a:t>
            </a:r>
            <a:r>
              <a:rPr lang="en" altLang="ru-RU" sz="2000">
                <a:solidFill>
                  <a:srgbClr val="000000"/>
                </a:solidFill>
              </a:rPr>
              <a:t>Invasive growth and metastasis </a:t>
            </a:r>
            <a:r>
              <a:rPr lang="ru-RU" altLang="ru-RU" sz="2000">
                <a:solidFill>
                  <a:srgbClr val="000000"/>
                </a:solidFill>
              </a:rPr>
              <a:t/>
            </a:r>
            <a:br>
              <a:rPr lang="ru-RU" altLang="ru-RU" sz="2000">
                <a:solidFill>
                  <a:srgbClr val="000000"/>
                </a:solidFill>
              </a:rPr>
            </a:br>
            <a:r>
              <a:rPr lang="en" altLang="ru-RU" sz="2000" b="0">
                <a:solidFill>
                  <a:srgbClr val="000000"/>
                </a:solidFill>
              </a:rPr>
              <a:t>(E-cadherin inactivation)</a:t>
            </a:r>
            <a:r>
              <a:rPr lang="en" altLang="ru-RU" sz="2000" b="0"/>
              <a:t> </a:t>
            </a:r>
            <a:r>
              <a:rPr lang="ru-RU" altLang="ru-RU" sz="2000"/>
              <a:t/>
            </a:r>
            <a:br>
              <a:rPr lang="ru-RU" altLang="ru-RU" sz="2000"/>
            </a:br>
            <a:endParaRPr lang="ru-RU" altLang="ru-RU"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smtClean="0">
                <a:solidFill>
                  <a:srgbClr val="038A79"/>
                </a:solidFill>
              </a:rPr>
              <a:t>Conjugated mAT</a:t>
            </a:r>
            <a:endParaRPr lang="ru-RU" dirty="0">
              <a:solidFill>
                <a:srgbClr val="038A79"/>
              </a:solidFill>
            </a:endParaRPr>
          </a:p>
        </p:txBody>
      </p:sp>
      <p:sp>
        <p:nvSpPr>
          <p:cNvPr id="69635"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698BF4B7-FE29-4DFA-84F9-152EB35852FC}" type="slidenum">
              <a:rPr lang="ru-RU" altLang="en-US" smtClean="0"/>
              <a:pPr/>
              <a:t>40</a:t>
            </a:fld>
            <a:endParaRPr lang="ru-RU" altLang="en-US" smtClean="0"/>
          </a:p>
        </p:txBody>
      </p:sp>
      <p:sp>
        <p:nvSpPr>
          <p:cNvPr id="69636" name="Прямоугольник 3"/>
          <p:cNvSpPr>
            <a:spLocks noChangeArrowheads="1"/>
          </p:cNvSpPr>
          <p:nvPr/>
        </p:nvSpPr>
        <p:spPr bwMode="auto">
          <a:xfrm>
            <a:off x="539750" y="1052513"/>
            <a:ext cx="8229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ru-RU" altLang="ru-RU" b="0">
                <a:solidFill>
                  <a:srgbClr val="000000"/>
                </a:solidFill>
                <a:latin typeface="Corbel" panose="020B0503020204020204" pitchFamily="34" charset="0"/>
              </a:rPr>
              <a:t/>
            </a:r>
            <a:br>
              <a:rPr lang="ru-RU" altLang="ru-RU" b="0">
                <a:solidFill>
                  <a:srgbClr val="000000"/>
                </a:solidFill>
                <a:latin typeface="Corbel" panose="020B0503020204020204" pitchFamily="34" charset="0"/>
              </a:rPr>
            </a:br>
            <a:r>
              <a:rPr lang="ru-RU" altLang="ru-RU"/>
              <a:t/>
            </a:r>
            <a:br>
              <a:rPr lang="ru-RU" altLang="ru-RU"/>
            </a:br>
            <a:endParaRPr lang="ru-RU" altLang="ru-RU"/>
          </a:p>
        </p:txBody>
      </p:sp>
      <p:sp>
        <p:nvSpPr>
          <p:cNvPr id="69637" name="Прямоугольник 4"/>
          <p:cNvSpPr>
            <a:spLocks noChangeArrowheads="1"/>
          </p:cNvSpPr>
          <p:nvPr/>
        </p:nvSpPr>
        <p:spPr bwMode="auto">
          <a:xfrm>
            <a:off x="457200" y="1444625"/>
            <a:ext cx="814705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 altLang="ru-RU" sz="2000" b="0" dirty="0" smtClean="0">
                <a:solidFill>
                  <a:srgbClr val="000000"/>
                </a:solidFill>
                <a:latin typeface="Corbel" panose="020B0503020204020204" pitchFamily="34" charset="0"/>
              </a:rPr>
              <a:t>mATs </a:t>
            </a:r>
            <a:r>
              <a:rPr lang="en" altLang="ru-RU" sz="2000" b="0" dirty="0">
                <a:solidFill>
                  <a:srgbClr val="000000"/>
                </a:solidFill>
                <a:latin typeface="Corbel" panose="020B0503020204020204" pitchFamily="34" charset="0"/>
              </a:rPr>
              <a:t>are used to deliver cytotoxic substances </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r>
              <a:rPr lang="en" altLang="ru-RU" sz="2000" b="0" dirty="0">
                <a:solidFill>
                  <a:srgbClr val="000000"/>
                </a:solidFill>
                <a:latin typeface="Corbel" panose="020B0503020204020204" pitchFamily="34" charset="0"/>
              </a:rPr>
              <a:t>directly to tumor cells.</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endParaRPr lang="ru-RU" altLang="ru-RU" sz="2000" b="0" dirty="0">
              <a:solidFill>
                <a:srgbClr val="000000"/>
              </a:solidFill>
              <a:latin typeface="Corbel" panose="020B0503020204020204" pitchFamily="34" charset="0"/>
            </a:endParaRPr>
          </a:p>
          <a:p>
            <a:r>
              <a:rPr lang="en" altLang="ru-RU" sz="2000" dirty="0">
                <a:solidFill>
                  <a:srgbClr val="000000"/>
                </a:solidFill>
                <a:latin typeface="Corbel-Bold"/>
              </a:rPr>
              <a:t>Conjugated mAbs are divided into the following groups </a:t>
            </a:r>
            <a:r>
              <a:rPr lang="en" altLang="ru-RU" sz="2000" b="0" dirty="0">
                <a:solidFill>
                  <a:srgbClr val="000000"/>
                </a:solidFill>
                <a:latin typeface="Corbel" panose="020B0503020204020204" pitchFamily="34" charset="0"/>
              </a:rPr>
              <a:t>: </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r>
              <a:rPr lang="en" altLang="ru-RU" sz="2000" b="0" dirty="0">
                <a:solidFill>
                  <a:srgbClr val="964305"/>
                </a:solidFill>
                <a:latin typeface="ArialMT"/>
              </a:rPr>
              <a:t>• </a:t>
            </a:r>
            <a:r>
              <a:rPr lang="en" altLang="ru-RU" sz="2000" b="0" dirty="0">
                <a:solidFill>
                  <a:srgbClr val="000000"/>
                </a:solidFill>
                <a:latin typeface="Corbel" panose="020B0503020204020204" pitchFamily="34" charset="0"/>
              </a:rPr>
              <a:t>with radioactive particles (radioimmunotherapy); </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r>
              <a:rPr lang="en" altLang="ru-RU" sz="2000" b="0" dirty="0">
                <a:solidFill>
                  <a:srgbClr val="964305"/>
                </a:solidFill>
                <a:latin typeface="ArialMT"/>
              </a:rPr>
              <a:t>• </a:t>
            </a:r>
            <a:r>
              <a:rPr lang="en" altLang="ru-RU" sz="2000" b="0" dirty="0">
                <a:solidFill>
                  <a:srgbClr val="000000"/>
                </a:solidFill>
                <a:latin typeface="Corbel" panose="020B0503020204020204" pitchFamily="34" charset="0"/>
              </a:rPr>
              <a:t>with cytostatics; </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r>
              <a:rPr lang="en" altLang="ru-RU" sz="2000" b="0" dirty="0">
                <a:solidFill>
                  <a:srgbClr val="964305"/>
                </a:solidFill>
                <a:latin typeface="ArialMT"/>
              </a:rPr>
              <a:t>• </a:t>
            </a:r>
            <a:r>
              <a:rPr lang="en" altLang="ru-RU" sz="2000" b="0" dirty="0">
                <a:solidFill>
                  <a:srgbClr val="000000"/>
                </a:solidFill>
                <a:latin typeface="Corbel" panose="020B0503020204020204" pitchFamily="34" charset="0"/>
              </a:rPr>
              <a:t>with toxins (or immunotoxins).</a:t>
            </a:r>
            <a:r>
              <a:rPr lang="ru-RU" altLang="ru-RU" sz="2000" b="0" dirty="0">
                <a:solidFill>
                  <a:srgbClr val="000000"/>
                </a:solidFill>
                <a:latin typeface="Corbel" panose="020B0503020204020204" pitchFamily="34" charset="0"/>
              </a:rPr>
              <a:t/>
            </a:r>
            <a:br>
              <a:rPr lang="ru-RU" altLang="ru-RU" sz="2000" b="0" dirty="0">
                <a:solidFill>
                  <a:srgbClr val="000000"/>
                </a:solidFill>
                <a:latin typeface="Corbel" panose="020B0503020204020204" pitchFamily="34" charset="0"/>
              </a:rPr>
            </a:br>
            <a:endParaRPr lang="en-US" altLang="ru-RU" sz="2000" b="0" dirty="0">
              <a:solidFill>
                <a:srgbClr val="000000"/>
              </a:solidFill>
              <a:latin typeface="Corbel" panose="020B0503020204020204" pitchFamily="34" charset="0"/>
            </a:endParaRPr>
          </a:p>
          <a:p>
            <a:r>
              <a:rPr lang="ru-RU" altLang="ru-RU" dirty="0"/>
              <a:t/>
            </a:r>
            <a:br>
              <a:rPr lang="ru-RU" altLang="ru-RU" dirty="0"/>
            </a:br>
            <a:endParaRPr lang="ru-RU" altLang="ru-RU" dirty="0"/>
          </a:p>
        </p:txBody>
      </p:sp>
      <p:pic>
        <p:nvPicPr>
          <p:cNvPr id="69638" name="Picture 4" descr="NJ Bio, Inc. — Recent Advances in ADC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325" y="4652963"/>
            <a:ext cx="1871663"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9" name="Picture 6" descr="Targeted Immunotherapy - Cancer Research Institute (CRI)"/>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2788" y="4829175"/>
            <a:ext cx="2676525" cy="118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sz="2800" dirty="0" smtClean="0">
                <a:solidFill>
                  <a:srgbClr val="038A79"/>
                </a:solidFill>
              </a:rPr>
              <a:t>Mechanism of action </a:t>
            </a:r>
            <a:r>
              <a:rPr lang="en-US" sz="2800" dirty="0" smtClean="0">
                <a:solidFill>
                  <a:srgbClr val="038A79"/>
                </a:solidFill>
              </a:rPr>
              <a:t/>
            </a:r>
            <a:br>
              <a:rPr lang="en-US" sz="2800" dirty="0" smtClean="0">
                <a:solidFill>
                  <a:srgbClr val="038A79"/>
                </a:solidFill>
              </a:rPr>
            </a:br>
            <a:r>
              <a:rPr lang="en" sz="2800" dirty="0" smtClean="0">
                <a:solidFill>
                  <a:srgbClr val="038A79"/>
                </a:solidFill>
              </a:rPr>
              <a:t>conjugated mATs</a:t>
            </a:r>
            <a:endParaRPr lang="ru-RU" sz="2800" dirty="0">
              <a:solidFill>
                <a:srgbClr val="038A79"/>
              </a:solidFill>
            </a:endParaRPr>
          </a:p>
        </p:txBody>
      </p:sp>
      <p:sp>
        <p:nvSpPr>
          <p:cNvPr id="70659"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DA8A5990-5C8B-40E2-8DC4-495CE835EC87}" type="slidenum">
              <a:rPr lang="ru-RU" altLang="en-US" smtClean="0"/>
              <a:pPr/>
              <a:t>41</a:t>
            </a:fld>
            <a:endParaRPr lang="ru-RU" altLang="en-US" smtClean="0"/>
          </a:p>
        </p:txBody>
      </p:sp>
      <p:pic>
        <p:nvPicPr>
          <p:cNvPr id="70660" name="Picture 2" descr="https://pub.mdpi-res.com/molecules/molecules-25-04764/article_deploy/html/images/molecules-25-04764-ag.png?160327290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570" t="4286" r="3008" b="4286"/>
          <a:stretch>
            <a:fillRect/>
          </a:stretch>
        </p:blipFill>
        <p:spPr bwMode="auto">
          <a:xfrm>
            <a:off x="611188" y="1628775"/>
            <a:ext cx="7921625"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7062835E-FAC2-4994-AD4A-7E3A474E149F}" type="slidenum">
              <a:rPr lang="ru-RU" altLang="en-US" smtClean="0"/>
              <a:pPr/>
              <a:t>42</a:t>
            </a:fld>
            <a:endParaRPr lang="ru-RU" altLang="en-US" smtClean="0"/>
          </a:p>
        </p:txBody>
      </p:sp>
      <p:sp>
        <p:nvSpPr>
          <p:cNvPr id="71683" name="Прямоугольник 3"/>
          <p:cNvSpPr>
            <a:spLocks noChangeArrowheads="1"/>
          </p:cNvSpPr>
          <p:nvPr/>
        </p:nvSpPr>
        <p:spPr bwMode="auto">
          <a:xfrm>
            <a:off x="395288" y="381000"/>
            <a:ext cx="8461375"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r>
              <a:rPr lang="en" altLang="ru-RU" dirty="0">
                <a:solidFill>
                  <a:srgbClr val="038A79"/>
                </a:solidFill>
                <a:latin typeface="Corbel-BoldItalic"/>
              </a:rPr>
              <a:t>Ibritumomab tiuxetan* (Zevalin) </a:t>
            </a:r>
            <a:r>
              <a:rPr lang="en" altLang="ru-RU" b="0" dirty="0">
                <a:solidFill>
                  <a:srgbClr val="000000"/>
                </a:solidFill>
                <a:latin typeface="Corbel" panose="020B0503020204020204" pitchFamily="34" charset="0"/>
              </a:rPr>
              <a:t>is an anti-CD20 </a:t>
            </a:r>
            <a:r>
              <a:rPr lang="en" altLang="ru-RU" b="0" dirty="0" smtClean="0">
                <a:solidFill>
                  <a:srgbClr val="000000"/>
                </a:solidFill>
                <a:latin typeface="Corbel" panose="020B0503020204020204" pitchFamily="34" charset="0"/>
              </a:rPr>
              <a:t>mAT </a:t>
            </a:r>
            <a:r>
              <a:rPr lang="en" altLang="ru-RU" b="0" dirty="0">
                <a:solidFill>
                  <a:srgbClr val="000000"/>
                </a:solidFill>
                <a:latin typeface="Corbel" panose="020B0503020204020204" pitchFamily="34" charset="0"/>
              </a:rPr>
              <a:t>coupled to </a:t>
            </a:r>
            <a:r>
              <a:rPr lang="en" altLang="ru-RU" sz="1200" b="0" dirty="0">
                <a:solidFill>
                  <a:srgbClr val="000000"/>
                </a:solidFill>
                <a:latin typeface="Corbel" panose="020B0503020204020204" pitchFamily="34" charset="0"/>
              </a:rPr>
              <a:t>90 </a:t>
            </a:r>
            <a:r>
              <a:rPr lang="en" altLang="ru-RU" b="0" dirty="0">
                <a:solidFill>
                  <a:srgbClr val="000000"/>
                </a:solidFill>
                <a:latin typeface="Corbel" panose="020B0503020204020204" pitchFamily="34" charset="0"/>
              </a:rPr>
              <a:t>Y.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sz="1200" b="0" dirty="0">
                <a:solidFill>
                  <a:srgbClr val="000000"/>
                </a:solidFill>
                <a:latin typeface="Corbel" panose="020B0503020204020204" pitchFamily="34" charset="0"/>
              </a:rPr>
              <a:t>90 </a:t>
            </a:r>
            <a:r>
              <a:rPr lang="en" altLang="ru-RU" b="0" dirty="0">
                <a:solidFill>
                  <a:srgbClr val="000000"/>
                </a:solidFill>
                <a:latin typeface="Corbel" panose="020B0503020204020204" pitchFamily="34" charset="0"/>
              </a:rPr>
              <a:t>Y emits β-radiation, its penetration depth is 5 mm </a:t>
            </a:r>
            <a:r>
              <a:rPr lang="en" altLang="ru-RU" b="0" dirty="0">
                <a:solidFill>
                  <a:srgbClr val="000000"/>
                </a:solidFill>
                <a:latin typeface="ArialMT"/>
              </a:rPr>
              <a:t>→ </a:t>
            </a:r>
            <a:r>
              <a:rPr lang="en" altLang="ru-RU" b="0" dirty="0">
                <a:solidFill>
                  <a:srgbClr val="000000"/>
                </a:solidFill>
                <a:latin typeface="Corbel" panose="020B0503020204020204" pitchFamily="34" charset="0"/>
              </a:rPr>
              <a:t>it is safe for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others, treatment can be carried out in an outpatient setting, its effects directed primarily at tumor cells.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Zevalin binds nonspecifically to B lymphocytes, so </a:t>
            </a:r>
            <a:r>
              <a:rPr lang="en" altLang="ru-RU" b="0" dirty="0" smtClean="0">
                <a:solidFill>
                  <a:srgbClr val="000000"/>
                </a:solidFill>
                <a:latin typeface="Corbel" panose="020B0503020204020204" pitchFamily="34" charset="0"/>
              </a:rPr>
              <a:t>Rituximab</a:t>
            </a:r>
            <a:r>
              <a:rPr lang="en" altLang="ru-RU" dirty="0">
                <a:solidFill>
                  <a:srgbClr val="038A79"/>
                </a:solidFill>
                <a:latin typeface="Corbel-Bold"/>
              </a:rPr>
              <a:t>*</a:t>
            </a:r>
            <a:r>
              <a:rPr lang="en" altLang="ru-RU" b="0" dirty="0" smtClean="0">
                <a:solidFill>
                  <a:srgbClr val="000000"/>
                </a:solidFill>
                <a:latin typeface="Corbel" panose="020B0503020204020204" pitchFamily="34" charset="0"/>
              </a:rPr>
              <a:t> </a:t>
            </a:r>
            <a:r>
              <a:rPr lang="en" altLang="ru-RU" b="0" dirty="0">
                <a:solidFill>
                  <a:srgbClr val="000000"/>
                </a:solidFill>
                <a:latin typeface="Corbel" panose="020B0503020204020204" pitchFamily="34" charset="0"/>
              </a:rPr>
              <a:t>is pre-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administered </a:t>
            </a:r>
            <a:r>
              <a:rPr lang="en" altLang="ru-RU" b="0" dirty="0" smtClean="0">
                <a:solidFill>
                  <a:srgbClr val="000000"/>
                </a:solidFill>
                <a:latin typeface="Corbel" panose="020B0503020204020204" pitchFamily="34" charset="0"/>
              </a:rPr>
              <a:t>to </a:t>
            </a:r>
            <a:r>
              <a:rPr lang="en" altLang="ru-RU" b="0" dirty="0">
                <a:solidFill>
                  <a:srgbClr val="000000"/>
                </a:solidFill>
                <a:latin typeface="Corbel" panose="020B0503020204020204" pitchFamily="34" charset="0"/>
              </a:rPr>
              <a:t>block normal B cells </a:t>
            </a:r>
            <a:r>
              <a:rPr lang="en" altLang="ru-RU" b="0" dirty="0">
                <a:solidFill>
                  <a:srgbClr val="000000"/>
                </a:solidFill>
                <a:latin typeface="ArialMT"/>
              </a:rPr>
              <a:t>→ </a:t>
            </a:r>
            <a:r>
              <a:rPr lang="en" altLang="ru-RU" b="0" dirty="0">
                <a:solidFill>
                  <a:srgbClr val="000000"/>
                </a:solidFill>
                <a:latin typeface="Corbel" panose="020B0503020204020204" pitchFamily="34" charset="0"/>
              </a:rPr>
              <a:t>Zevalin specifically binds to lymphoma cells, which </a:t>
            </a:r>
            <a:r>
              <a:rPr lang="en" altLang="ru-RU" b="0" dirty="0">
                <a:solidFill>
                  <a:srgbClr val="000000"/>
                </a:solidFill>
                <a:latin typeface="ArialMT"/>
              </a:rPr>
              <a:t>↑ </a:t>
            </a:r>
            <a:r>
              <a:rPr lang="en" altLang="ru-RU" b="0" dirty="0">
                <a:solidFill>
                  <a:srgbClr val="000000"/>
                </a:solidFill>
                <a:latin typeface="Corbel" panose="020B0503020204020204" pitchFamily="34" charset="0"/>
              </a:rPr>
              <a:t>delivers the drug to the tumor and </a:t>
            </a:r>
            <a:r>
              <a:rPr lang="en" altLang="ru-RU" b="0" dirty="0">
                <a:solidFill>
                  <a:srgbClr val="000000"/>
                </a:solidFill>
                <a:latin typeface="ArialMT"/>
              </a:rPr>
              <a:t>↓ </a:t>
            </a:r>
            <a:r>
              <a:rPr lang="en" altLang="ru-RU" b="0" dirty="0">
                <a:solidFill>
                  <a:srgbClr val="000000"/>
                </a:solidFill>
                <a:latin typeface="Corbel" panose="020B0503020204020204" pitchFamily="34" charset="0"/>
              </a:rPr>
              <a:t>spreads radioactivity throughout the body.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Indications: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 B-cell CD20 + non-Hodgkin lymphoma in adult patients;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 follicular lymphoma.</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endParaRPr lang="ru-RU" altLang="ru-RU" b="0" dirty="0">
              <a:solidFill>
                <a:srgbClr val="000000"/>
              </a:solidFill>
              <a:latin typeface="Corbel" panose="020B0503020204020204" pitchFamily="34" charset="0"/>
            </a:endParaRPr>
          </a:p>
          <a:p>
            <a:r>
              <a:rPr lang="en" altLang="ru-RU" dirty="0">
                <a:solidFill>
                  <a:srgbClr val="038A79"/>
                </a:solidFill>
                <a:latin typeface="Corbel-BoldItalic"/>
              </a:rPr>
              <a:t>Tositumomab (Bexar) </a:t>
            </a:r>
            <a:r>
              <a:rPr lang="en" altLang="ru-RU" b="0" dirty="0">
                <a:solidFill>
                  <a:srgbClr val="000000"/>
                </a:solidFill>
                <a:latin typeface="Corbel" panose="020B0503020204020204" pitchFamily="34" charset="0"/>
              </a:rPr>
              <a:t>is an anti-CD20 mAb coupled to </a:t>
            </a:r>
            <a:r>
              <a:rPr lang="en" altLang="ru-RU" sz="1200" b="0" dirty="0">
                <a:solidFill>
                  <a:srgbClr val="000000"/>
                </a:solidFill>
                <a:latin typeface="Corbel" panose="020B0503020204020204" pitchFamily="34" charset="0"/>
              </a:rPr>
              <a:t>131I </a:t>
            </a:r>
            <a:r>
              <a:rPr lang="en" altLang="ru-RU" b="0" dirty="0">
                <a:solidFill>
                  <a:srgbClr val="000000"/>
                </a:solidFill>
                <a:latin typeface="Corbel" panose="020B0503020204020204" pitchFamily="34" charset="0"/>
              </a:rPr>
              <a:t>.</a:t>
            </a:r>
          </a:p>
          <a:p>
            <a:r>
              <a:rPr lang="en" altLang="ru-RU" b="0" dirty="0">
                <a:solidFill>
                  <a:srgbClr val="FFC000"/>
                </a:solidFill>
                <a:latin typeface="Corbel" panose="020B0503020204020204" pitchFamily="34" charset="0"/>
              </a:rPr>
              <a:t>(not registered in Russia) </a:t>
            </a:r>
            <a:r>
              <a:rPr lang="ru-RU" altLang="ru-RU" b="0" dirty="0">
                <a:solidFill>
                  <a:srgbClr val="FFC000"/>
                </a:solidFill>
                <a:latin typeface="Corbel" panose="020B0503020204020204" pitchFamily="34" charset="0"/>
              </a:rPr>
              <a:t/>
            </a:r>
            <a:br>
              <a:rPr lang="ru-RU" altLang="ru-RU" b="0" dirty="0">
                <a:solidFill>
                  <a:srgbClr val="FFC000"/>
                </a:solidFill>
                <a:latin typeface="Corbel" panose="020B0503020204020204" pitchFamily="34" charset="0"/>
              </a:rPr>
            </a:br>
            <a:r>
              <a:rPr lang="en" altLang="ru-RU" b="0" dirty="0">
                <a:solidFill>
                  <a:srgbClr val="000000"/>
                </a:solidFill>
                <a:latin typeface="Corbel" panose="020B0503020204020204" pitchFamily="34" charset="0"/>
              </a:rPr>
              <a:t>Indications: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 relapse of follicular lymphoma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The regime of use of Bexar includes two stages: dosimetric and actually </a:t>
            </a:r>
            <a:r>
              <a:rPr lang="ru-RU" altLang="ru-RU" b="0" dirty="0">
                <a:solidFill>
                  <a:srgbClr val="000000"/>
                </a:solidFill>
                <a:latin typeface="Corbel" panose="020B0503020204020204" pitchFamily="34" charset="0"/>
              </a:rPr>
              <a:t/>
            </a:r>
            <a:br>
              <a:rPr lang="ru-RU" altLang="ru-RU" b="0" dirty="0">
                <a:solidFill>
                  <a:srgbClr val="000000"/>
                </a:solidFill>
                <a:latin typeface="Corbel" panose="020B0503020204020204" pitchFamily="34" charset="0"/>
              </a:rPr>
            </a:br>
            <a:r>
              <a:rPr lang="en" altLang="ru-RU" b="0" dirty="0">
                <a:solidFill>
                  <a:srgbClr val="000000"/>
                </a:solidFill>
                <a:latin typeface="Corbel" panose="020B0503020204020204" pitchFamily="34" charset="0"/>
              </a:rPr>
              <a:t>therapeutic. </a:t>
            </a:r>
            <a:r>
              <a:rPr lang="en" altLang="ru-RU" sz="1200" b="0" dirty="0">
                <a:solidFill>
                  <a:srgbClr val="000000"/>
                </a:solidFill>
                <a:latin typeface="Corbel" panose="020B0503020204020204" pitchFamily="34" charset="0"/>
              </a:rPr>
              <a:t>131 </a:t>
            </a:r>
            <a:r>
              <a:rPr lang="en" altLang="ru-RU" b="0" dirty="0">
                <a:solidFill>
                  <a:srgbClr val="000000"/>
                </a:solidFill>
                <a:latin typeface="Corbel" panose="020B0503020204020204" pitchFamily="34" charset="0"/>
              </a:rPr>
              <a:t>I decays, releasing β and γ radiation with a half-life of 8 days. During treatment, isolation of the patient and special conditions for his stay in the hospital are required, since the radioactive isotope </a:t>
            </a:r>
            <a:r>
              <a:rPr lang="en" altLang="ru-RU" sz="1200" b="0" dirty="0">
                <a:solidFill>
                  <a:srgbClr val="000000"/>
                </a:solidFill>
                <a:latin typeface="Corbel" panose="020B0503020204020204" pitchFamily="34" charset="0"/>
              </a:rPr>
              <a:t>131 </a:t>
            </a:r>
            <a:r>
              <a:rPr lang="en" altLang="ru-RU" b="0" dirty="0">
                <a:solidFill>
                  <a:srgbClr val="000000"/>
                </a:solidFill>
                <a:latin typeface="Corbel" panose="020B0503020204020204" pitchFamily="34" charset="0"/>
              </a:rPr>
              <a:t>I is excreted in the urine.</a:t>
            </a:r>
            <a:r>
              <a:rPr lang="en" altLang="ru-RU" dirty="0"/>
              <a:t> </a:t>
            </a:r>
            <a:r>
              <a:rPr lang="ru-RU" altLang="ru-RU" dirty="0"/>
              <a:t/>
            </a:r>
            <a:br>
              <a:rPr lang="ru-RU" altLang="ru-RU" dirty="0"/>
            </a:br>
            <a:endParaRPr lang="ru-RU" alt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err="1">
                <a:solidFill>
                  <a:srgbClr val="038A79"/>
                </a:solidFill>
              </a:rPr>
              <a:t>Protein kinase </a:t>
            </a:r>
            <a:endParaRPr lang="ru-RU" dirty="0">
              <a:solidFill>
                <a:srgbClr val="038A79"/>
              </a:solidFill>
            </a:endParaRPr>
          </a:p>
        </p:txBody>
      </p:sp>
      <p:sp>
        <p:nvSpPr>
          <p:cNvPr id="3" name="Текст 2"/>
          <p:cNvSpPr>
            <a:spLocks noGrp="1"/>
          </p:cNvSpPr>
          <p:nvPr>
            <p:ph type="body" idx="1"/>
          </p:nvPr>
        </p:nvSpPr>
        <p:spPr/>
        <p:txBody>
          <a:bodyPr/>
          <a:lstStyle/>
          <a:p>
            <a:pPr>
              <a:defRPr/>
            </a:pPr>
            <a:endParaRPr lang="ru-RU"/>
          </a:p>
        </p:txBody>
      </p:sp>
      <p:sp>
        <p:nvSpPr>
          <p:cNvPr id="7270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556C15C9-8056-4150-8BC1-4EE13C054571}" type="slidenum">
              <a:rPr lang="ru-RU" altLang="en-US" smtClean="0"/>
              <a:pPr/>
              <a:t>43</a:t>
            </a:fld>
            <a:endParaRPr lang="ru-RU"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35205D7E-78F5-4F86-A303-B9E2E4870A4C}" type="slidenum">
              <a:rPr lang="ru-RU" altLang="en-US" sz="1200" smtClean="0"/>
              <a:pPr>
                <a:spcBef>
                  <a:spcPct val="0"/>
                </a:spcBef>
                <a:buClrTx/>
                <a:buSzTx/>
                <a:buFontTx/>
                <a:buNone/>
              </a:pPr>
              <a:t>44</a:t>
            </a:fld>
            <a:endParaRPr lang="ru-RU" altLang="en-US" sz="1200" smtClean="0"/>
          </a:p>
        </p:txBody>
      </p:sp>
      <p:sp>
        <p:nvSpPr>
          <p:cNvPr id="339972" name="Rectangle 4"/>
          <p:cNvSpPr>
            <a:spLocks noGrp="1" noChangeArrowheads="1"/>
          </p:cNvSpPr>
          <p:nvPr>
            <p:ph type="title"/>
          </p:nvPr>
        </p:nvSpPr>
        <p:spPr>
          <a:xfrm>
            <a:off x="457200" y="277813"/>
            <a:ext cx="8229600" cy="579437"/>
          </a:xfrm>
        </p:spPr>
        <p:txBody>
          <a:bodyPr/>
          <a:lstStyle/>
          <a:p>
            <a:pPr eaLnBrk="1" hangingPunct="1">
              <a:defRPr/>
            </a:pPr>
            <a:r>
              <a:rPr lang="en" sz="2800" dirty="0" err="1" smtClean="0">
                <a:solidFill>
                  <a:srgbClr val="038A79"/>
                </a:solidFill>
              </a:rPr>
              <a:t>Protein kinase </a:t>
            </a:r>
            <a:r>
              <a:rPr lang="en" sz="2800" dirty="0" smtClean="0">
                <a:solidFill>
                  <a:srgbClr val="038A79"/>
                </a:solidFill>
              </a:rPr>
              <a:t>inhibitors</a:t>
            </a:r>
            <a:r>
              <a:rPr lang="ru-RU" sz="2800" dirty="0" smtClean="0"/>
              <a:t/>
            </a:r>
            <a:br>
              <a:rPr lang="ru-RU" sz="2800" dirty="0" smtClean="0"/>
            </a:br>
            <a:endParaRPr lang="ru-RU" sz="2800" dirty="0"/>
          </a:p>
        </p:txBody>
      </p:sp>
      <p:sp>
        <p:nvSpPr>
          <p:cNvPr id="339973" name="Rectangle 5"/>
          <p:cNvSpPr>
            <a:spLocks noGrp="1" noChangeArrowheads="1"/>
          </p:cNvSpPr>
          <p:nvPr>
            <p:ph type="body" idx="1"/>
          </p:nvPr>
        </p:nvSpPr>
        <p:spPr>
          <a:xfrm>
            <a:off x="457200" y="1285875"/>
            <a:ext cx="8229600" cy="5311775"/>
          </a:xfrm>
        </p:spPr>
        <p:txBody>
          <a:bodyPr/>
          <a:lstStyle/>
          <a:p>
            <a:pPr eaLnBrk="1" hangingPunct="1">
              <a:lnSpc>
                <a:spcPct val="140000"/>
              </a:lnSpc>
              <a:buFont typeface="Wingdings" panose="05000000000000000000" pitchFamily="2" charset="2"/>
              <a:buNone/>
              <a:defRPr/>
            </a:pPr>
            <a:r>
              <a:rPr lang="en" dirty="0" smtClean="0"/>
              <a:t>Inhibitors</a:t>
            </a:r>
          </a:p>
          <a:p>
            <a:pPr marL="1076325" indent="-325438" eaLnBrk="1" hangingPunct="1">
              <a:lnSpc>
                <a:spcPct val="140000"/>
              </a:lnSpc>
              <a:buFont typeface="Wingdings" panose="05000000000000000000" pitchFamily="2" charset="2"/>
              <a:buNone/>
              <a:defRPr/>
            </a:pPr>
            <a:r>
              <a:rPr lang="en" dirty="0" smtClean="0"/>
              <a:t>- </a:t>
            </a:r>
            <a:r>
              <a:rPr lang="en" dirty="0" err="1" smtClean="0"/>
              <a:t>tyrosine kinases</a:t>
            </a:r>
            <a:endParaRPr lang="ru-RU" dirty="0"/>
          </a:p>
          <a:p>
            <a:pPr marL="1076325" lvl="1" eaLnBrk="1" hangingPunct="1">
              <a:lnSpc>
                <a:spcPct val="140000"/>
              </a:lnSpc>
              <a:defRPr/>
            </a:pPr>
            <a:r>
              <a:rPr lang="en" dirty="0" err="1" smtClean="0"/>
              <a:t>Imatinib </a:t>
            </a:r>
            <a:r>
              <a:rPr lang="en" dirty="0"/>
              <a:t>, </a:t>
            </a:r>
            <a:r>
              <a:rPr lang="en" dirty="0" err="1" smtClean="0"/>
              <a:t>Gefitinib</a:t>
            </a:r>
            <a:endParaRPr lang="ru-RU" dirty="0" smtClean="0"/>
          </a:p>
          <a:p>
            <a:pPr marL="1076325" indent="-325438" eaLnBrk="1" hangingPunct="1">
              <a:lnSpc>
                <a:spcPct val="140000"/>
              </a:lnSpc>
              <a:buFont typeface="Wingdings" panose="05000000000000000000" pitchFamily="2" charset="2"/>
              <a:buNone/>
              <a:defRPr/>
            </a:pPr>
            <a:r>
              <a:rPr lang="en" dirty="0" smtClean="0"/>
              <a:t>- </a:t>
            </a:r>
            <a:r>
              <a:rPr lang="en" dirty="0" err="1" smtClean="0"/>
              <a:t>serine </a:t>
            </a:r>
            <a:r>
              <a:rPr lang="en" dirty="0" smtClean="0"/>
              <a:t>/ </a:t>
            </a:r>
            <a:r>
              <a:rPr lang="en" dirty="0" err="1" smtClean="0"/>
              <a:t>threonine kinases</a:t>
            </a:r>
            <a:endParaRPr lang="ru-RU" dirty="0" smtClean="0"/>
          </a:p>
          <a:p>
            <a:pPr marL="1076325" lvl="1" eaLnBrk="1" hangingPunct="1">
              <a:lnSpc>
                <a:spcPct val="140000"/>
              </a:lnSpc>
              <a:defRPr/>
            </a:pPr>
            <a:r>
              <a:rPr lang="en" dirty="0" err="1" smtClean="0"/>
              <a:t>Rapamycin </a:t>
            </a:r>
            <a:r>
              <a:rPr lang="en" dirty="0" smtClean="0"/>
              <a:t>, </a:t>
            </a:r>
            <a:r>
              <a:rPr lang="en" dirty="0" err="1" smtClean="0"/>
              <a:t>temsirolimus</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68A87D79-8DA0-4357-8480-A19F7CEE1996}" type="slidenum">
              <a:rPr lang="ru-RU" altLang="en-US" sz="1200" smtClean="0"/>
              <a:pPr>
                <a:spcBef>
                  <a:spcPct val="0"/>
                </a:spcBef>
                <a:buClrTx/>
                <a:buSzTx/>
                <a:buFontTx/>
                <a:buNone/>
              </a:pPr>
              <a:t>45</a:t>
            </a:fld>
            <a:endParaRPr lang="ru-RU" altLang="en-US" sz="1200" smtClean="0"/>
          </a:p>
        </p:txBody>
      </p:sp>
      <p:sp>
        <p:nvSpPr>
          <p:cNvPr id="408578" name="Rectangle 2"/>
          <p:cNvSpPr>
            <a:spLocks noGrp="1" noChangeArrowheads="1"/>
          </p:cNvSpPr>
          <p:nvPr>
            <p:ph type="title"/>
          </p:nvPr>
        </p:nvSpPr>
        <p:spPr/>
        <p:txBody>
          <a:bodyPr/>
          <a:lstStyle/>
          <a:p>
            <a:pPr eaLnBrk="1" hangingPunct="1">
              <a:defRPr/>
            </a:pPr>
            <a:r>
              <a:rPr lang="en" dirty="0" err="1">
                <a:solidFill>
                  <a:srgbClr val="038A79"/>
                </a:solidFill>
              </a:rPr>
              <a:t>Tyrosine kinase </a:t>
            </a:r>
            <a:endParaRPr lang="ru-RU" dirty="0">
              <a:solidFill>
                <a:srgbClr val="038A79"/>
              </a:solidFill>
            </a:endParaRPr>
          </a:p>
        </p:txBody>
      </p:sp>
      <p:sp>
        <p:nvSpPr>
          <p:cNvPr id="408579" name="Rectangle 3"/>
          <p:cNvSpPr>
            <a:spLocks noGrp="1" noChangeArrowheads="1"/>
          </p:cNvSpPr>
          <p:nvPr>
            <p:ph type="body" idx="1"/>
          </p:nvPr>
        </p:nvSpPr>
        <p:spPr/>
        <p:txBody>
          <a:bodyPr/>
          <a:lstStyle/>
          <a:p>
            <a:pPr algn="just" eaLnBrk="1" hangingPunct="1">
              <a:defRPr/>
            </a:pPr>
            <a:r>
              <a:rPr lang="en" dirty="0" err="1"/>
              <a:t>Imatinib</a:t>
            </a:r>
            <a:endParaRPr lang="ru-RU" dirty="0"/>
          </a:p>
          <a:p>
            <a:pPr lvl="1" algn="just" eaLnBrk="1" hangingPunct="1">
              <a:defRPr/>
            </a:pPr>
            <a:r>
              <a:rPr lang="en" dirty="0"/>
              <a:t>Suppresses the growth of tumor cells without affecting the functions of healthy cells</a:t>
            </a:r>
          </a:p>
          <a:p>
            <a:pPr lvl="1" algn="just" eaLnBrk="1" hangingPunct="1">
              <a:defRPr/>
            </a:pPr>
            <a:r>
              <a:rPr lang="en" dirty="0"/>
              <a:t>Inhibits </a:t>
            </a:r>
            <a:r>
              <a:rPr lang="en" dirty="0" err="1"/>
              <a:t>platelet-derived growth factor and stem cell factor </a:t>
            </a:r>
            <a:r>
              <a:rPr lang="en" dirty="0"/>
              <a:t>receptor </a:t>
            </a:r>
            <a:r>
              <a:rPr lang="en" dirty="0" err="1"/>
              <a:t>tyrosine kinase </a:t>
            </a:r>
            <a:r>
              <a:rPr lang="en" dirty="0"/>
              <a:t>, as well as cytoplasmic </a:t>
            </a:r>
            <a:r>
              <a:rPr lang="en" dirty="0" err="1"/>
              <a:t>tyrosine kinase</a:t>
            </a:r>
            <a:endParaRPr lang="ru-RU" dirty="0"/>
          </a:p>
          <a:p>
            <a:pPr lvl="1" algn="just" eaLnBrk="1" hangingPunct="1">
              <a:defRPr/>
            </a:pPr>
            <a:r>
              <a:rPr lang="en" dirty="0"/>
              <a:t>Used for chronic </a:t>
            </a:r>
            <a:r>
              <a:rPr lang="en" dirty="0" err="1"/>
              <a:t>myeloid leukemia </a:t>
            </a:r>
            <a:r>
              <a:rPr lang="en" dirty="0"/>
              <a:t>and gastrointestinal </a:t>
            </a:r>
            <a:r>
              <a:rPr lang="en" dirty="0" err="1"/>
              <a:t>stromal </a:t>
            </a:r>
            <a:r>
              <a:rPr lang="en" dirty="0"/>
              <a:t>tumors</a:t>
            </a:r>
          </a:p>
          <a:p>
            <a:pPr lvl="1" algn="just" eaLnBrk="1" hangingPunct="1">
              <a:defRPr/>
            </a:pPr>
            <a:r>
              <a:rPr lang="en" dirty="0"/>
              <a:t>Side effects: </a:t>
            </a:r>
            <a:r>
              <a:rPr lang="en" dirty="0" smtClean="0"/>
              <a:t>nausea, </a:t>
            </a:r>
            <a:r>
              <a:rPr lang="en" dirty="0"/>
              <a:t>vomiting, swelling, </a:t>
            </a:r>
            <a:r>
              <a:rPr lang="en" dirty="0" err="1"/>
              <a:t>neutropenia </a:t>
            </a:r>
            <a:r>
              <a:rPr lang="en" dirty="0"/>
              <a:t>, skin rashes, etc.</a:t>
            </a:r>
          </a:p>
          <a:p>
            <a:pPr lvl="1" algn="just" eaLnBrk="1" hangingPunct="1">
              <a:defRPr/>
            </a:pP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62AFFA46-07D9-4918-A624-D24C7C510A37}" type="slidenum">
              <a:rPr lang="ru-RU" altLang="en-US" sz="1200" smtClean="0"/>
              <a:pPr>
                <a:spcBef>
                  <a:spcPct val="0"/>
                </a:spcBef>
                <a:buClrTx/>
                <a:buSzTx/>
                <a:buFontTx/>
                <a:buNone/>
              </a:pPr>
              <a:t>46</a:t>
            </a:fld>
            <a:endParaRPr lang="ru-RU" altLang="en-US" sz="1200" smtClean="0"/>
          </a:p>
        </p:txBody>
      </p:sp>
      <p:sp>
        <p:nvSpPr>
          <p:cNvPr id="329734" name="Rectangle 6"/>
          <p:cNvSpPr>
            <a:spLocks noGrp="1" noChangeArrowheads="1"/>
          </p:cNvSpPr>
          <p:nvPr>
            <p:ph type="title"/>
          </p:nvPr>
        </p:nvSpPr>
        <p:spPr/>
        <p:txBody>
          <a:bodyPr/>
          <a:lstStyle/>
          <a:p>
            <a:pPr eaLnBrk="1" hangingPunct="1">
              <a:defRPr/>
            </a:pPr>
            <a:r>
              <a:rPr lang="en" sz="2800" dirty="0">
                <a:solidFill>
                  <a:srgbClr val="038A79"/>
                </a:solidFill>
              </a:rPr>
              <a:t>General principles of tumor chemotherapy</a:t>
            </a:r>
          </a:p>
        </p:txBody>
      </p:sp>
      <p:sp>
        <p:nvSpPr>
          <p:cNvPr id="329735" name="Rectangle 7"/>
          <p:cNvSpPr>
            <a:spLocks noGrp="1" noChangeArrowheads="1"/>
          </p:cNvSpPr>
          <p:nvPr>
            <p:ph type="body" idx="1"/>
          </p:nvPr>
        </p:nvSpPr>
        <p:spPr>
          <a:xfrm>
            <a:off x="457200" y="1341438"/>
            <a:ext cx="8229600" cy="5087937"/>
          </a:xfrm>
        </p:spPr>
        <p:txBody>
          <a:bodyPr/>
          <a:lstStyle/>
          <a:p>
            <a:pPr algn="just" eaLnBrk="1" hangingPunct="1">
              <a:lnSpc>
                <a:spcPct val="120000"/>
              </a:lnSpc>
              <a:spcBef>
                <a:spcPts val="1200"/>
              </a:spcBef>
              <a:defRPr/>
            </a:pPr>
            <a:r>
              <a:rPr lang="en" sz="2000" dirty="0"/>
              <a:t>The main goal is the total destruction of all tumor cells (most of them)</a:t>
            </a:r>
          </a:p>
          <a:p>
            <a:pPr algn="just" eaLnBrk="1" hangingPunct="1">
              <a:lnSpc>
                <a:spcPct val="120000"/>
              </a:lnSpc>
              <a:spcBef>
                <a:spcPts val="1200"/>
              </a:spcBef>
              <a:defRPr/>
            </a:pPr>
            <a:r>
              <a:rPr lang="en" sz="2000" dirty="0"/>
              <a:t>Antitumor effect is inversely proportional to tumor volume</a:t>
            </a:r>
          </a:p>
          <a:p>
            <a:pPr algn="just" eaLnBrk="1" hangingPunct="1">
              <a:lnSpc>
                <a:spcPct val="120000"/>
              </a:lnSpc>
              <a:spcBef>
                <a:spcPts val="1200"/>
              </a:spcBef>
              <a:defRPr/>
            </a:pPr>
            <a:r>
              <a:rPr lang="en" sz="2000" dirty="0"/>
              <a:t>Metastases are often more sensitive to chemotherapy than the primary tumor</a:t>
            </a:r>
          </a:p>
          <a:p>
            <a:pPr algn="just" eaLnBrk="1" hangingPunct="1">
              <a:lnSpc>
                <a:spcPct val="120000"/>
              </a:lnSpc>
              <a:spcBef>
                <a:spcPts val="1200"/>
              </a:spcBef>
              <a:defRPr/>
            </a:pPr>
            <a:r>
              <a:rPr lang="en" sz="2000" dirty="0"/>
              <a:t>The effect depends on the histological structure of the tumor</a:t>
            </a:r>
          </a:p>
          <a:p>
            <a:pPr algn="just" eaLnBrk="1" hangingPunct="1">
              <a:lnSpc>
                <a:spcPct val="120000"/>
              </a:lnSpc>
              <a:spcBef>
                <a:spcPts val="1200"/>
              </a:spcBef>
              <a:defRPr/>
            </a:pPr>
            <a:r>
              <a:rPr lang="en" sz="2000" dirty="0"/>
              <a:t>The sensitivity of tumor cells depends on the number of active dividing cells in the tumor population</a:t>
            </a:r>
          </a:p>
          <a:p>
            <a:pPr algn="just" eaLnBrk="1" hangingPunct="1">
              <a:lnSpc>
                <a:spcPct val="120000"/>
              </a:lnSpc>
              <a:spcBef>
                <a:spcPts val="1200"/>
              </a:spcBef>
              <a:defRPr/>
            </a:pPr>
            <a:r>
              <a:rPr lang="en" sz="2000" dirty="0"/>
              <a:t>During treatment, resistance to chemotherapy </a:t>
            </a:r>
            <a:r>
              <a:rPr lang="en" sz="2000" dirty="0" smtClean="0"/>
              <a:t>drugs may develop</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FA09BD3A-C399-4B67-AE82-73C6D04F5803}" type="slidenum">
              <a:rPr lang="ru-RU" altLang="en-US" sz="1200" smtClean="0"/>
              <a:pPr>
                <a:spcBef>
                  <a:spcPct val="0"/>
                </a:spcBef>
                <a:buClrTx/>
                <a:buSzTx/>
                <a:buFontTx/>
                <a:buNone/>
              </a:pPr>
              <a:t>47</a:t>
            </a:fld>
            <a:endParaRPr lang="ru-RU" altLang="en-US" sz="1200" smtClean="0"/>
          </a:p>
        </p:txBody>
      </p:sp>
      <p:sp>
        <p:nvSpPr>
          <p:cNvPr id="330756" name="Rectangle 4"/>
          <p:cNvSpPr>
            <a:spLocks noGrp="1" noChangeArrowheads="1"/>
          </p:cNvSpPr>
          <p:nvPr>
            <p:ph type="title"/>
          </p:nvPr>
        </p:nvSpPr>
        <p:spPr/>
        <p:txBody>
          <a:bodyPr/>
          <a:lstStyle/>
          <a:p>
            <a:pPr eaLnBrk="1" hangingPunct="1">
              <a:defRPr/>
            </a:pPr>
            <a:r>
              <a:rPr lang="en" sz="2800" dirty="0">
                <a:solidFill>
                  <a:srgbClr val="038A79"/>
                </a:solidFill>
              </a:rPr>
              <a:t>Resistance to chemotherapeutic agents</a:t>
            </a:r>
          </a:p>
        </p:txBody>
      </p:sp>
      <p:sp>
        <p:nvSpPr>
          <p:cNvPr id="330757" name="Rectangle 5"/>
          <p:cNvSpPr>
            <a:spLocks noGrp="1" noChangeArrowheads="1"/>
          </p:cNvSpPr>
          <p:nvPr>
            <p:ph type="body" idx="1"/>
          </p:nvPr>
        </p:nvSpPr>
        <p:spPr/>
        <p:txBody>
          <a:bodyPr/>
          <a:lstStyle/>
          <a:p>
            <a:pPr algn="just" eaLnBrk="1" hangingPunct="1">
              <a:buFont typeface="Wingdings" panose="05000000000000000000" pitchFamily="2" charset="2"/>
              <a:buNone/>
              <a:defRPr/>
            </a:pPr>
            <a:r>
              <a:rPr lang="en" sz="2200"/>
              <a:t>Can be primary (no response to initial exposure) or acquired (occurs during treatment)</a:t>
            </a:r>
          </a:p>
          <a:p>
            <a:pPr algn="just" eaLnBrk="1" hangingPunct="1">
              <a:lnSpc>
                <a:spcPct val="30000"/>
              </a:lnSpc>
              <a:buFont typeface="Wingdings" panose="05000000000000000000" pitchFamily="2" charset="2"/>
              <a:buNone/>
              <a:defRPr/>
            </a:pPr>
            <a:r>
              <a:rPr lang="en" sz="2200"/>
              <a:t> </a:t>
            </a:r>
            <a:endParaRPr lang="ru-RU" sz="600"/>
          </a:p>
          <a:p>
            <a:pPr algn="just" eaLnBrk="1" hangingPunct="1">
              <a:defRPr/>
            </a:pPr>
            <a:r>
              <a:rPr lang="en" sz="2200"/>
              <a:t>The main mechanisms of resistance development:</a:t>
            </a:r>
          </a:p>
          <a:p>
            <a:pPr lvl="1" algn="just" eaLnBrk="1" hangingPunct="1">
              <a:defRPr/>
            </a:pPr>
            <a:r>
              <a:rPr lang="en" sz="2000"/>
              <a:t>increased expression of the cell surface glycoprotein (P-glycoprotein) gene involved in drug clearance, resulting in the drug being rapidly eliminated from tumor cells</a:t>
            </a:r>
          </a:p>
          <a:p>
            <a:pPr lvl="1" algn="just" eaLnBrk="1" hangingPunct="1">
              <a:defRPr/>
            </a:pPr>
            <a:r>
              <a:rPr lang="en" sz="2000"/>
              <a:t>quantitative and qualitative changes in topoisomerase II, which eliminates damage caused to DNA by anticancer drugs</a:t>
            </a:r>
          </a:p>
          <a:p>
            <a:pPr lvl="1" algn="just" eaLnBrk="1" hangingPunct="1">
              <a:defRPr/>
            </a:pPr>
            <a:r>
              <a:rPr lang="en" sz="2000"/>
              <a:t>transition of tumor cells to alternative metabolic pathways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DDD547E8-93AD-4A49-A6D5-AFC9FEDD24E0}" type="slidenum">
              <a:rPr lang="ru-RU" altLang="en-US" sz="1200" smtClean="0"/>
              <a:pPr>
                <a:spcBef>
                  <a:spcPct val="0"/>
                </a:spcBef>
                <a:buClrTx/>
                <a:buSzTx/>
                <a:buFontTx/>
                <a:buNone/>
              </a:pPr>
              <a:t>5</a:t>
            </a:fld>
            <a:endParaRPr lang="ru-RU" altLang="en-US" sz="1200" smtClean="0"/>
          </a:p>
        </p:txBody>
      </p:sp>
      <p:sp>
        <p:nvSpPr>
          <p:cNvPr id="303205" name="Rectangle 101"/>
          <p:cNvSpPr>
            <a:spLocks noGrp="1" noChangeArrowheads="1"/>
          </p:cNvSpPr>
          <p:nvPr>
            <p:ph type="title"/>
          </p:nvPr>
        </p:nvSpPr>
        <p:spPr/>
        <p:txBody>
          <a:bodyPr/>
          <a:lstStyle/>
          <a:p>
            <a:pPr eaLnBrk="1" hangingPunct="1">
              <a:defRPr/>
            </a:pPr>
            <a:r>
              <a:rPr lang="en" dirty="0">
                <a:solidFill>
                  <a:srgbClr val="038A79"/>
                </a:solidFill>
              </a:rPr>
              <a:t>Theories of carcinogenesis</a:t>
            </a:r>
          </a:p>
        </p:txBody>
      </p:sp>
      <p:sp>
        <p:nvSpPr>
          <p:cNvPr id="303206" name="Rectangle 102"/>
          <p:cNvSpPr>
            <a:spLocks noGrp="1" noChangeArrowheads="1"/>
          </p:cNvSpPr>
          <p:nvPr>
            <p:ph type="body" idx="1"/>
          </p:nvPr>
        </p:nvSpPr>
        <p:spPr/>
        <p:txBody>
          <a:bodyPr/>
          <a:lstStyle/>
          <a:p>
            <a:pPr algn="just" eaLnBrk="1" hangingPunct="1">
              <a:defRPr/>
            </a:pPr>
            <a:r>
              <a:rPr lang="en" sz="2000" dirty="0"/>
              <a:t>Genetic</a:t>
            </a:r>
          </a:p>
          <a:p>
            <a:pPr lvl="1" algn="just" eaLnBrk="1" hangingPunct="1">
              <a:defRPr/>
            </a:pPr>
            <a:r>
              <a:rPr lang="en" sz="1800" dirty="0"/>
              <a:t>Carcinogenic factors cause changes in the DNA structure of cells, as a result of which they acquire neoplastic properties, i.e. some genes acquire the properties of oncogenes.</a:t>
            </a:r>
          </a:p>
          <a:p>
            <a:pPr algn="just" eaLnBrk="1" hangingPunct="1">
              <a:defRPr/>
            </a:pPr>
            <a:r>
              <a:rPr lang="en" sz="2000" dirty="0"/>
              <a:t>Epigenetic ( </a:t>
            </a:r>
            <a:r>
              <a:rPr lang="en" sz="2000" dirty="0" err="1"/>
              <a:t>epigenomic </a:t>
            </a:r>
            <a:r>
              <a:rPr lang="en" sz="2000" dirty="0"/>
              <a:t>)</a:t>
            </a:r>
          </a:p>
          <a:p>
            <a:pPr lvl="1" algn="just" eaLnBrk="1" hangingPunct="1">
              <a:defRPr/>
            </a:pPr>
            <a:r>
              <a:rPr lang="en" sz="1800" dirty="0"/>
              <a:t>The genetic apparatus of cells under physiological conditions contains oncogenes ( </a:t>
            </a:r>
            <a:r>
              <a:rPr lang="en" sz="1800" dirty="0" err="1"/>
              <a:t>proto-oncogenes </a:t>
            </a:r>
            <a:r>
              <a:rPr lang="en" sz="1800" dirty="0"/>
              <a:t>) encoding specific growth factors and their receptors. </a:t>
            </a:r>
            <a:r>
              <a:rPr lang="en" sz="1800" dirty="0" err="1"/>
              <a:t>Proto-oncogenes are </a:t>
            </a:r>
            <a:r>
              <a:rPr lang="en" sz="1800" dirty="0"/>
              <a:t>actively </a:t>
            </a:r>
            <a:r>
              <a:rPr lang="en" sz="1800" dirty="0" err="1"/>
              <a:t>expressed </a:t>
            </a:r>
            <a:r>
              <a:rPr lang="en" sz="1800" dirty="0"/>
              <a:t>in the embryonic period, when the rate of cell proliferation is very high. At the end of the embryonic period, proto-oncogenes are inactive under normal conditions, and their state is controlled by suppressor </a:t>
            </a:r>
            <a:r>
              <a:rPr lang="en" sz="1800" dirty="0" smtClean="0"/>
              <a:t>genes. </a:t>
            </a:r>
            <a:r>
              <a:rPr lang="en" sz="1800" dirty="0"/>
              <a:t>Carcinogens inhibit </a:t>
            </a:r>
            <a:r>
              <a:rPr lang="en" sz="1800" dirty="0" err="1"/>
              <a:t>suppressor genes </a:t>
            </a:r>
            <a:r>
              <a:rPr lang="en" sz="1800" dirty="0"/>
              <a:t>, which leads to uncontrolled activity </a:t>
            </a:r>
            <a:r>
              <a:rPr lang="en" sz="1800" dirty="0" err="1"/>
              <a:t>of proto-oncogenes </a:t>
            </a:r>
            <a:r>
              <a:rPr lang="en" sz="1800" dirty="0"/>
              <a:t>, which leads to neoplasia.</a:t>
            </a:r>
          </a:p>
          <a:p>
            <a:pPr algn="just" eaLnBrk="1" hangingPunct="1">
              <a:defRPr/>
            </a:pPr>
            <a:endParaRPr lang="ru-RU" sz="2000" dirty="0"/>
          </a:p>
        </p:txBody>
      </p:sp>
      <p:sp>
        <p:nvSpPr>
          <p:cNvPr id="303110" name="Rectangle 6"/>
          <p:cNvSpPr>
            <a:spLocks noChangeArrowheads="1"/>
          </p:cNvSpPr>
          <p:nvPr/>
        </p:nvSpPr>
        <p:spPr bwMode="auto">
          <a:xfrm>
            <a:off x="1187450" y="1989138"/>
            <a:ext cx="7632700" cy="4319587"/>
          </a:xfrm>
          <a:prstGeom prst="rect">
            <a:avLst/>
          </a:prstGeom>
          <a:noFill/>
          <a:ln w="9525">
            <a:noFill/>
            <a:miter lim="800000"/>
            <a:headEnd/>
            <a:tailEnd/>
          </a:ln>
          <a:effectLst/>
        </p:spPr>
        <p:txBody>
          <a:bodyPr/>
          <a:lstStyle/>
          <a:p>
            <a:pPr eaLnBrk="1" hangingPunct="1">
              <a:lnSpc>
                <a:spcPct val="110000"/>
              </a:lnSpc>
              <a:spcBef>
                <a:spcPct val="20000"/>
              </a:spcBef>
              <a:buClr>
                <a:schemeClr val="accent1"/>
              </a:buClr>
              <a:buSzPct val="65000"/>
              <a:buFont typeface="Wingdings" pitchFamily="2" charset="2"/>
              <a:buNone/>
              <a:defRPr/>
            </a:pPr>
            <a:endParaRPr lang="ru-RU" sz="13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 dirty="0" smtClean="0">
                <a:solidFill>
                  <a:srgbClr val="038A79"/>
                </a:solidFill>
                <a:effectLst/>
              </a:rPr>
              <a:t>Theories of carcinogenesis</a:t>
            </a:r>
            <a:endParaRPr lang="ru-RU" dirty="0">
              <a:solidFill>
                <a:srgbClr val="038A79"/>
              </a:solidFill>
            </a:endParaRPr>
          </a:p>
        </p:txBody>
      </p:sp>
      <p:sp>
        <p:nvSpPr>
          <p:cNvPr id="3" name="Объект 2"/>
          <p:cNvSpPr>
            <a:spLocks noGrp="1"/>
          </p:cNvSpPr>
          <p:nvPr>
            <p:ph idx="1"/>
          </p:nvPr>
        </p:nvSpPr>
        <p:spPr/>
        <p:txBody>
          <a:bodyPr/>
          <a:lstStyle/>
          <a:p>
            <a:pPr>
              <a:defRPr/>
            </a:pPr>
            <a:r>
              <a:rPr lang="en" sz="2000" dirty="0" smtClean="0">
                <a:effectLst/>
              </a:rPr>
              <a:t>Chemical </a:t>
            </a:r>
            <a:r>
              <a:rPr lang="en" sz="2000" dirty="0">
                <a:effectLst/>
              </a:rPr>
              <a:t>and physical agents </a:t>
            </a:r>
            <a:r>
              <a:rPr lang="en" sz="2000" dirty="0" smtClean="0">
                <a:effectLst/>
              </a:rPr>
              <a:t>that </a:t>
            </a:r>
            <a:r>
              <a:rPr lang="en" sz="2000" dirty="0">
                <a:effectLst/>
              </a:rPr>
              <a:t>cause mutations and are </a:t>
            </a:r>
            <a:r>
              <a:rPr lang="ru-RU" sz="2000" dirty="0">
                <a:effectLst/>
              </a:rPr>
              <a:t/>
            </a:r>
            <a:br>
              <a:rPr lang="ru-RU" sz="2000" dirty="0">
                <a:effectLst/>
              </a:rPr>
            </a:br>
            <a:r>
              <a:rPr lang="en" sz="2000" dirty="0" err="1">
                <a:effectLst/>
              </a:rPr>
              <a:t>carcinogenic </a:t>
            </a:r>
            <a:r>
              <a:rPr lang="en" sz="2000" dirty="0">
                <a:effectLst/>
              </a:rPr>
              <a:t>- </a:t>
            </a:r>
            <a:r>
              <a:rPr lang="en" sz="2000" dirty="0" smtClean="0">
                <a:effectLst/>
              </a:rPr>
              <a:t>mutagens</a:t>
            </a:r>
          </a:p>
          <a:p>
            <a:pPr>
              <a:defRPr/>
            </a:pPr>
            <a:r>
              <a:rPr lang="en" sz="2000" dirty="0" smtClean="0">
                <a:effectLst/>
              </a:rPr>
              <a:t>Viral </a:t>
            </a:r>
            <a:r>
              <a:rPr lang="en" sz="2000" dirty="0">
                <a:effectLst/>
              </a:rPr>
              <a:t>theory (cervical cancer </a:t>
            </a:r>
            <a:r>
              <a:rPr lang="en" sz="2000" dirty="0" smtClean="0">
                <a:effectLst/>
              </a:rPr>
              <a:t>)</a:t>
            </a:r>
          </a:p>
          <a:p>
            <a:pPr>
              <a:defRPr/>
            </a:pPr>
            <a:r>
              <a:rPr lang="en" sz="2000" dirty="0" smtClean="0">
                <a:effectLst/>
              </a:rPr>
              <a:t>Genetic </a:t>
            </a:r>
            <a:r>
              <a:rPr lang="en" sz="2000" dirty="0">
                <a:effectLst/>
              </a:rPr>
              <a:t>theory </a:t>
            </a:r>
            <a:r>
              <a:rPr lang="en" sz="2000" dirty="0" smtClean="0">
                <a:effectLst/>
              </a:rPr>
              <a:t>(Philadelphia </a:t>
            </a:r>
            <a:r>
              <a:rPr lang="en" sz="2000" dirty="0">
                <a:effectLst/>
              </a:rPr>
              <a:t>chromosome </a:t>
            </a:r>
            <a:r>
              <a:rPr lang="en" sz="2000" dirty="0" smtClean="0">
                <a:effectLst/>
              </a:rPr>
              <a:t>- associated </a:t>
            </a:r>
            <a:r>
              <a:rPr lang="en" sz="2000" dirty="0">
                <a:effectLst/>
              </a:rPr>
              <a:t>chronic myeloid leukemia ; </a:t>
            </a:r>
            <a:r>
              <a:rPr lang="en" sz="2000" dirty="0" smtClean="0">
                <a:effectLst/>
              </a:rPr>
              <a:t>retinoblastoma )</a:t>
            </a:r>
          </a:p>
          <a:p>
            <a:pPr marL="0" indent="0">
              <a:buFont typeface="Wingdings" panose="05000000000000000000" pitchFamily="2" charset="2"/>
              <a:buNone/>
              <a:defRPr/>
            </a:pPr>
            <a:r>
              <a:rPr lang="ru-RU" dirty="0">
                <a:effectLst/>
              </a:rPr>
              <a:t/>
            </a:r>
            <a:br>
              <a:rPr lang="ru-RU" dirty="0">
                <a:effectLst/>
              </a:rPr>
            </a:br>
            <a:r>
              <a:rPr lang="en" sz="2000" i="1" dirty="0" smtClean="0">
                <a:effectLst/>
              </a:rPr>
              <a:t>Oncogenes</a:t>
            </a:r>
            <a:r>
              <a:rPr lang="en" sz="2000" dirty="0" smtClean="0">
                <a:effectLst/>
              </a:rPr>
              <a:t> </a:t>
            </a:r>
            <a:r>
              <a:rPr lang="en" sz="2000" b="0" dirty="0">
                <a:effectLst/>
              </a:rPr>
              <a:t>– genes whose products can </a:t>
            </a:r>
            <a:r>
              <a:rPr lang="en" sz="2000" b="0" dirty="0" smtClean="0">
                <a:effectLst/>
              </a:rPr>
              <a:t>stimulate </a:t>
            </a:r>
            <a:r>
              <a:rPr lang="en" sz="2000" b="0" dirty="0">
                <a:effectLst/>
              </a:rPr>
              <a:t>the formation of a malignant </a:t>
            </a:r>
            <a:r>
              <a:rPr lang="en" sz="2000" b="0" dirty="0" smtClean="0">
                <a:effectLst/>
              </a:rPr>
              <a:t>tumor</a:t>
            </a:r>
            <a:r>
              <a:rPr lang="en" sz="2000" b="0" dirty="0">
                <a:effectLst/>
              </a:rPr>
              <a:t>.</a:t>
            </a:r>
            <a:r>
              <a:rPr lang="en" sz="2000" dirty="0">
                <a:effectLst/>
              </a:rPr>
              <a:t> </a:t>
            </a:r>
            <a:endParaRPr lang="ru-RU" sz="2000" dirty="0" smtClean="0">
              <a:effectLst/>
            </a:endParaRPr>
          </a:p>
          <a:p>
            <a:pPr marL="0" indent="0">
              <a:buFont typeface="Wingdings" panose="05000000000000000000" pitchFamily="2" charset="2"/>
              <a:buNone/>
              <a:defRPr/>
            </a:pPr>
            <a:r>
              <a:rPr lang="ru-RU" sz="2000" dirty="0">
                <a:effectLst/>
              </a:rPr>
              <a:t/>
            </a:r>
            <a:br>
              <a:rPr lang="ru-RU" sz="2000" dirty="0">
                <a:effectLst/>
              </a:rPr>
            </a:br>
            <a:r>
              <a:rPr lang="en" sz="2000" i="1" dirty="0" smtClean="0">
                <a:effectLst/>
              </a:rPr>
              <a:t>Proto-oncogenes</a:t>
            </a:r>
            <a:r>
              <a:rPr lang="en" sz="2000" dirty="0" smtClean="0">
                <a:effectLst/>
              </a:rPr>
              <a:t> </a:t>
            </a:r>
            <a:r>
              <a:rPr lang="en" sz="2000" b="0" dirty="0">
                <a:effectLst/>
              </a:rPr>
              <a:t>– genes that become </a:t>
            </a:r>
            <a:r>
              <a:rPr lang="en" sz="2000" b="0" dirty="0" smtClean="0">
                <a:effectLst/>
              </a:rPr>
              <a:t>oncogenes </a:t>
            </a:r>
            <a:r>
              <a:rPr lang="en" sz="2000" b="0" dirty="0">
                <a:effectLst/>
              </a:rPr>
              <a:t>as a result of mutation.</a:t>
            </a:r>
            <a:r>
              <a:rPr lang="en" sz="2000" b="0" dirty="0" smtClean="0"/>
              <a:t> </a:t>
            </a:r>
            <a:r>
              <a:rPr lang="ru-RU" dirty="0" smtClean="0"/>
              <a:t/>
            </a:r>
            <a:br>
              <a:rPr lang="ru-RU" dirty="0" smtClean="0"/>
            </a:br>
            <a:endParaRPr lang="ru-RU" dirty="0"/>
          </a:p>
        </p:txBody>
      </p:sp>
      <p:sp>
        <p:nvSpPr>
          <p:cNvPr id="1331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2C385AF8-2242-4364-9799-292922717611}" type="slidenum">
              <a:rPr lang="ru-RU" altLang="en-US" smtClean="0"/>
              <a:pPr/>
              <a:t>6</a:t>
            </a:fld>
            <a:endParaRPr lang="ru-RU"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6A92B082-97A4-4927-80F1-36536F89DAC4}" type="slidenum">
              <a:rPr lang="ru-RU" altLang="en-US" sz="1200" smtClean="0"/>
              <a:pPr>
                <a:spcBef>
                  <a:spcPct val="0"/>
                </a:spcBef>
                <a:buClrTx/>
                <a:buSzTx/>
                <a:buFontTx/>
                <a:buNone/>
              </a:pPr>
              <a:t>7</a:t>
            </a:fld>
            <a:endParaRPr lang="ru-RU" altLang="en-US" sz="1200" smtClean="0"/>
          </a:p>
        </p:txBody>
      </p:sp>
      <p:sp>
        <p:nvSpPr>
          <p:cNvPr id="325731" name="AutoShape 99"/>
          <p:cNvSpPr>
            <a:spLocks noChangeAspect="1" noChangeArrowheads="1"/>
          </p:cNvSpPr>
          <p:nvPr/>
        </p:nvSpPr>
        <p:spPr bwMode="auto">
          <a:xfrm>
            <a:off x="755650" y="981075"/>
            <a:ext cx="7543800" cy="5600700"/>
          </a:xfrm>
          <a:prstGeom prst="rect">
            <a:avLst/>
          </a:prstGeom>
          <a:noFill/>
          <a:ln w="9525">
            <a:noFill/>
            <a:miter lim="800000"/>
            <a:headEnd/>
            <a:tailEn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14340" name="Text Box 100"/>
          <p:cNvSpPr txBox="1">
            <a:spLocks noChangeArrowheads="1"/>
          </p:cNvSpPr>
          <p:nvPr/>
        </p:nvSpPr>
        <p:spPr bwMode="auto">
          <a:xfrm>
            <a:off x="760413" y="985838"/>
            <a:ext cx="1779587" cy="63182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Chemical, physical, viral and other factors</a:t>
            </a:r>
            <a:endParaRPr lang="ru-RU" altLang="ru-RU" sz="1800"/>
          </a:p>
        </p:txBody>
      </p:sp>
      <p:sp>
        <p:nvSpPr>
          <p:cNvPr id="14341" name="Text Box 101"/>
          <p:cNvSpPr txBox="1">
            <a:spLocks noChangeArrowheads="1"/>
          </p:cNvSpPr>
          <p:nvPr/>
        </p:nvSpPr>
        <p:spPr bwMode="auto">
          <a:xfrm>
            <a:off x="3238500" y="1092200"/>
            <a:ext cx="1585913" cy="42068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Acquired mutations</a:t>
            </a:r>
            <a:endParaRPr lang="ru-RU" altLang="ru-RU" sz="1800"/>
          </a:p>
        </p:txBody>
      </p:sp>
      <p:sp>
        <p:nvSpPr>
          <p:cNvPr id="14342" name="Text Box 102"/>
          <p:cNvSpPr txBox="1">
            <a:spLocks noChangeArrowheads="1"/>
          </p:cNvSpPr>
          <p:nvPr/>
        </p:nvSpPr>
        <p:spPr bwMode="auto">
          <a:xfrm>
            <a:off x="4922838" y="1092200"/>
            <a:ext cx="1585912" cy="420688"/>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Hereditary mutations</a:t>
            </a:r>
            <a:endParaRPr lang="ru-RU" altLang="ru-RU" sz="1800"/>
          </a:p>
        </p:txBody>
      </p:sp>
      <p:sp>
        <p:nvSpPr>
          <p:cNvPr id="14343" name="Text Box 103"/>
          <p:cNvSpPr txBox="1">
            <a:spLocks noChangeArrowheads="1"/>
          </p:cNvSpPr>
          <p:nvPr/>
        </p:nvSpPr>
        <p:spPr bwMode="auto">
          <a:xfrm>
            <a:off x="6010275" y="1666874"/>
            <a:ext cx="2278063" cy="50482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dirty="0">
                <a:latin typeface="Arial" panose="020B0604020202020204" pitchFamily="34" charset="0"/>
              </a:rPr>
              <a:t>Inhibition of genes that suppress the expression of proto-oncogenes</a:t>
            </a:r>
            <a:endParaRPr lang="ru-RU" altLang="ru-RU" sz="1800" dirty="0"/>
          </a:p>
        </p:txBody>
      </p:sp>
      <p:sp>
        <p:nvSpPr>
          <p:cNvPr id="14344" name="Text Box 104"/>
          <p:cNvSpPr txBox="1">
            <a:spLocks noChangeArrowheads="1"/>
          </p:cNvSpPr>
          <p:nvPr/>
        </p:nvSpPr>
        <p:spPr bwMode="auto">
          <a:xfrm>
            <a:off x="4922838" y="2359025"/>
            <a:ext cx="1585912" cy="315913"/>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Proto-oncogenes</a:t>
            </a:r>
            <a:endParaRPr lang="ru-RU" altLang="ru-RU" sz="1800"/>
          </a:p>
        </p:txBody>
      </p:sp>
      <p:sp>
        <p:nvSpPr>
          <p:cNvPr id="14345" name="Text Box 105"/>
          <p:cNvSpPr txBox="1">
            <a:spLocks noChangeArrowheads="1"/>
          </p:cNvSpPr>
          <p:nvPr/>
        </p:nvSpPr>
        <p:spPr bwMode="auto">
          <a:xfrm>
            <a:off x="3238500" y="2359025"/>
            <a:ext cx="1585913" cy="315913"/>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Normal genes</a:t>
            </a:r>
            <a:endParaRPr lang="ru-RU" altLang="ru-RU" sz="1800"/>
          </a:p>
        </p:txBody>
      </p:sp>
      <p:sp>
        <p:nvSpPr>
          <p:cNvPr id="14346" name="Text Box 106"/>
          <p:cNvSpPr txBox="1">
            <a:spLocks noChangeArrowheads="1"/>
          </p:cNvSpPr>
          <p:nvPr/>
        </p:nvSpPr>
        <p:spPr bwMode="auto">
          <a:xfrm>
            <a:off x="4329113" y="2992438"/>
            <a:ext cx="1090612" cy="3143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Oncogenes</a:t>
            </a:r>
            <a:endParaRPr lang="ru-RU" altLang="ru-RU" sz="1800"/>
          </a:p>
        </p:txBody>
      </p:sp>
      <p:sp>
        <p:nvSpPr>
          <p:cNvPr id="14347" name="Text Box 107"/>
          <p:cNvSpPr txBox="1">
            <a:spLocks noChangeArrowheads="1"/>
          </p:cNvSpPr>
          <p:nvPr/>
        </p:nvSpPr>
        <p:spPr bwMode="auto">
          <a:xfrm>
            <a:off x="6113463" y="3625850"/>
            <a:ext cx="2181225" cy="63182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Insensitivity to apoptotic signals</a:t>
            </a:r>
            <a:endParaRPr lang="ru-RU" altLang="ru-RU" sz="1800"/>
          </a:p>
        </p:txBody>
      </p:sp>
      <p:sp>
        <p:nvSpPr>
          <p:cNvPr id="14348" name="Text Box 108"/>
          <p:cNvSpPr txBox="1">
            <a:spLocks noChangeArrowheads="1"/>
          </p:cNvSpPr>
          <p:nvPr/>
        </p:nvSpPr>
        <p:spPr bwMode="auto">
          <a:xfrm>
            <a:off x="4225925" y="3832225"/>
            <a:ext cx="1287463" cy="3175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Other factors</a:t>
            </a:r>
            <a:endParaRPr lang="ru-RU" altLang="ru-RU" sz="1800"/>
          </a:p>
        </p:txBody>
      </p:sp>
      <p:sp>
        <p:nvSpPr>
          <p:cNvPr id="14349" name="Text Box 109"/>
          <p:cNvSpPr txBox="1">
            <a:spLocks noChangeArrowheads="1"/>
          </p:cNvSpPr>
          <p:nvPr/>
        </p:nvSpPr>
        <p:spPr bwMode="auto">
          <a:xfrm>
            <a:off x="1354138" y="3625850"/>
            <a:ext cx="2176462" cy="63817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Changes in the normal cell proliferation signaling system</a:t>
            </a:r>
            <a:endParaRPr lang="ru-RU" altLang="ru-RU" sz="1800"/>
          </a:p>
        </p:txBody>
      </p:sp>
      <p:sp>
        <p:nvSpPr>
          <p:cNvPr id="14350" name="Text Box 110"/>
          <p:cNvSpPr txBox="1">
            <a:spLocks noChangeArrowheads="1"/>
          </p:cNvSpPr>
          <p:nvPr/>
        </p:nvSpPr>
        <p:spPr bwMode="auto">
          <a:xfrm>
            <a:off x="2540000" y="4676775"/>
            <a:ext cx="4659313" cy="635000"/>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000">
                <a:latin typeface="Arial" panose="020B0604020202020204" pitchFamily="34" charset="0"/>
              </a:rPr>
              <a:t>Loss of control of the cell cycle</a:t>
            </a:r>
          </a:p>
          <a:p>
            <a:pPr algn="ctr" eaLnBrk="1" hangingPunct="1">
              <a:spcBef>
                <a:spcPct val="0"/>
              </a:spcBef>
              <a:buClrTx/>
              <a:buSzTx/>
              <a:buFontTx/>
              <a:buNone/>
            </a:pPr>
            <a:r>
              <a:rPr lang="en" altLang="ru-RU" sz="1000">
                <a:latin typeface="Arial" panose="020B0604020202020204" pitchFamily="34" charset="0"/>
              </a:rPr>
              <a:t>Uncontrolled cell proliferation</a:t>
            </a:r>
          </a:p>
          <a:p>
            <a:pPr algn="ctr" eaLnBrk="1" hangingPunct="1">
              <a:spcBef>
                <a:spcPct val="0"/>
              </a:spcBef>
              <a:buClrTx/>
              <a:buSzTx/>
              <a:buFontTx/>
              <a:buNone/>
            </a:pPr>
            <a:r>
              <a:rPr lang="en" altLang="ru-RU" sz="1000">
                <a:latin typeface="Arial" panose="020B0604020202020204" pitchFamily="34" charset="0"/>
              </a:rPr>
              <a:t>Production of vascular growth factors, metalloproteinases, etc.</a:t>
            </a:r>
            <a:endParaRPr lang="ru-RU" altLang="ru-RU" sz="1800"/>
          </a:p>
        </p:txBody>
      </p:sp>
      <p:sp>
        <p:nvSpPr>
          <p:cNvPr id="14351" name="Text Box 111" descr="5%"/>
          <p:cNvSpPr txBox="1">
            <a:spLocks noChangeArrowheads="1"/>
          </p:cNvSpPr>
          <p:nvPr/>
        </p:nvSpPr>
        <p:spPr bwMode="auto">
          <a:xfrm>
            <a:off x="3532188" y="5732463"/>
            <a:ext cx="2576512" cy="844550"/>
          </a:xfrm>
          <a:prstGeom prst="rect">
            <a:avLst/>
          </a:prstGeom>
          <a:noFill/>
          <a:ln w="38100">
            <a:solidFill>
              <a:srgbClr val="FF6600"/>
            </a:solidFill>
            <a:miter lim="800000"/>
            <a:headEnd/>
            <a:tailEnd/>
          </a:ln>
          <a:extLst>
            <a:ext uri="{909E8E84-426E-40DD-AFC4-6F175D3DCCD1}">
              <a14:hiddenFill xmlns:a14="http://schemas.microsoft.com/office/drawing/2010/main" xmlns="">
                <a:solidFill>
                  <a:srgbClr val="FFFFFF"/>
                </a:solidFill>
              </a14:hiddenFill>
            </a:ext>
          </a:extLst>
        </p:spPr>
        <p:txBody>
          <a:bodyPr lIns="79882" tIns="39941" rIns="79882" bIns="39941"/>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lgn="ctr" eaLnBrk="1" hangingPunct="1">
              <a:spcBef>
                <a:spcPct val="0"/>
              </a:spcBef>
              <a:buClrTx/>
              <a:buSzTx/>
              <a:buFontTx/>
              <a:buNone/>
            </a:pPr>
            <a:r>
              <a:rPr lang="en" altLang="ru-RU" sz="1200">
                <a:solidFill>
                  <a:srgbClr val="FF0000"/>
                </a:solidFill>
                <a:latin typeface="Arial" panose="020B0604020202020204" pitchFamily="34" charset="0"/>
              </a:rPr>
              <a:t>MALIGNANT TUMOR</a:t>
            </a:r>
          </a:p>
          <a:p>
            <a:pPr algn="ctr" eaLnBrk="1" hangingPunct="1">
              <a:spcBef>
                <a:spcPct val="0"/>
              </a:spcBef>
              <a:buClrTx/>
              <a:buSzTx/>
              <a:buFontTx/>
              <a:buNone/>
            </a:pPr>
            <a:r>
              <a:rPr lang="en" altLang="ru-RU" sz="1000">
                <a:solidFill>
                  <a:srgbClr val="FF0000"/>
                </a:solidFill>
                <a:latin typeface="Arial" panose="020B0604020202020204" pitchFamily="34" charset="0"/>
              </a:rPr>
              <a:t>Tumor growth, tissue invasion, metastasis</a:t>
            </a:r>
            <a:endParaRPr lang="ru-RU" altLang="ru-RU" sz="1800">
              <a:solidFill>
                <a:srgbClr val="FF0000"/>
              </a:solidFill>
            </a:endParaRPr>
          </a:p>
        </p:txBody>
      </p:sp>
      <p:sp>
        <p:nvSpPr>
          <p:cNvPr id="325744" name="Line 112"/>
          <p:cNvSpPr>
            <a:spLocks noChangeShapeType="1"/>
          </p:cNvSpPr>
          <p:nvPr/>
        </p:nvSpPr>
        <p:spPr bwMode="auto">
          <a:xfrm>
            <a:off x="2540000" y="1296988"/>
            <a:ext cx="693738" cy="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45" name="Line 113"/>
          <p:cNvSpPr>
            <a:spLocks noChangeShapeType="1"/>
          </p:cNvSpPr>
          <p:nvPr/>
        </p:nvSpPr>
        <p:spPr bwMode="auto">
          <a:xfrm>
            <a:off x="4027488" y="2670175"/>
            <a:ext cx="296862" cy="31750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46" name="Line 114"/>
          <p:cNvSpPr>
            <a:spLocks noChangeShapeType="1"/>
          </p:cNvSpPr>
          <p:nvPr/>
        </p:nvSpPr>
        <p:spPr bwMode="auto">
          <a:xfrm flipH="1">
            <a:off x="5414963" y="2670175"/>
            <a:ext cx="296862" cy="31750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47" name="Line 115"/>
          <p:cNvSpPr>
            <a:spLocks noChangeShapeType="1"/>
          </p:cNvSpPr>
          <p:nvPr/>
        </p:nvSpPr>
        <p:spPr bwMode="auto">
          <a:xfrm flipH="1">
            <a:off x="3532188" y="3305175"/>
            <a:ext cx="792162" cy="315913"/>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48" name="Line 116"/>
          <p:cNvSpPr>
            <a:spLocks noChangeShapeType="1"/>
          </p:cNvSpPr>
          <p:nvPr/>
        </p:nvSpPr>
        <p:spPr bwMode="auto">
          <a:xfrm>
            <a:off x="5414963" y="3305175"/>
            <a:ext cx="693737" cy="315913"/>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49" name="Line 117"/>
          <p:cNvSpPr>
            <a:spLocks noChangeShapeType="1"/>
          </p:cNvSpPr>
          <p:nvPr/>
        </p:nvSpPr>
        <p:spPr bwMode="auto">
          <a:xfrm flipH="1">
            <a:off x="3532188" y="3938588"/>
            <a:ext cx="693737" cy="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0" name="Line 118"/>
          <p:cNvSpPr>
            <a:spLocks noChangeShapeType="1"/>
          </p:cNvSpPr>
          <p:nvPr/>
        </p:nvSpPr>
        <p:spPr bwMode="auto">
          <a:xfrm>
            <a:off x="5513388" y="3938588"/>
            <a:ext cx="595312" cy="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1" name="Line 119"/>
          <p:cNvSpPr>
            <a:spLocks noChangeShapeType="1"/>
          </p:cNvSpPr>
          <p:nvPr/>
        </p:nvSpPr>
        <p:spPr bwMode="auto">
          <a:xfrm>
            <a:off x="2441575" y="4254500"/>
            <a:ext cx="98425" cy="422275"/>
          </a:xfrm>
          <a:prstGeom prst="line">
            <a:avLst/>
          </a:prstGeom>
          <a:noFill/>
          <a:ln w="3810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2" name="Line 120"/>
          <p:cNvSpPr>
            <a:spLocks noChangeShapeType="1"/>
          </p:cNvSpPr>
          <p:nvPr/>
        </p:nvSpPr>
        <p:spPr bwMode="auto">
          <a:xfrm flipH="1">
            <a:off x="7199313" y="4254500"/>
            <a:ext cx="98425" cy="422275"/>
          </a:xfrm>
          <a:prstGeom prst="line">
            <a:avLst/>
          </a:prstGeom>
          <a:noFill/>
          <a:ln w="3810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3" name="Line 121"/>
          <p:cNvSpPr>
            <a:spLocks noChangeShapeType="1"/>
          </p:cNvSpPr>
          <p:nvPr/>
        </p:nvSpPr>
        <p:spPr bwMode="auto">
          <a:xfrm>
            <a:off x="4125913" y="5310188"/>
            <a:ext cx="0" cy="422275"/>
          </a:xfrm>
          <a:prstGeom prst="line">
            <a:avLst/>
          </a:prstGeom>
          <a:noFill/>
          <a:ln w="3810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4" name="Line 122"/>
          <p:cNvSpPr>
            <a:spLocks noChangeShapeType="1"/>
          </p:cNvSpPr>
          <p:nvPr/>
        </p:nvSpPr>
        <p:spPr bwMode="auto">
          <a:xfrm flipH="1">
            <a:off x="4819650" y="5310188"/>
            <a:ext cx="1588" cy="425450"/>
          </a:xfrm>
          <a:prstGeom prst="line">
            <a:avLst/>
          </a:prstGeom>
          <a:noFill/>
          <a:ln w="3810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5" name="Line 123"/>
          <p:cNvSpPr>
            <a:spLocks noChangeShapeType="1"/>
          </p:cNvSpPr>
          <p:nvPr/>
        </p:nvSpPr>
        <p:spPr bwMode="auto">
          <a:xfrm flipH="1">
            <a:off x="5513388" y="5310188"/>
            <a:ext cx="1587" cy="425450"/>
          </a:xfrm>
          <a:prstGeom prst="line">
            <a:avLst/>
          </a:prstGeom>
          <a:noFill/>
          <a:ln w="3810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6" name="Line 124"/>
          <p:cNvSpPr>
            <a:spLocks noChangeShapeType="1"/>
          </p:cNvSpPr>
          <p:nvPr/>
        </p:nvSpPr>
        <p:spPr bwMode="auto">
          <a:xfrm>
            <a:off x="4027488" y="1509713"/>
            <a:ext cx="0" cy="844550"/>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7" name="Line 125"/>
          <p:cNvSpPr>
            <a:spLocks noChangeShapeType="1"/>
          </p:cNvSpPr>
          <p:nvPr/>
        </p:nvSpPr>
        <p:spPr bwMode="auto">
          <a:xfrm flipH="1">
            <a:off x="5811838" y="2143125"/>
            <a:ext cx="198437" cy="211138"/>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8" name="Line 126"/>
          <p:cNvSpPr>
            <a:spLocks noChangeShapeType="1"/>
          </p:cNvSpPr>
          <p:nvPr/>
        </p:nvSpPr>
        <p:spPr bwMode="auto">
          <a:xfrm>
            <a:off x="5711825" y="1509713"/>
            <a:ext cx="298450" cy="211137"/>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325759" name="Line 127"/>
          <p:cNvSpPr>
            <a:spLocks noChangeShapeType="1"/>
          </p:cNvSpPr>
          <p:nvPr/>
        </p:nvSpPr>
        <p:spPr bwMode="auto">
          <a:xfrm>
            <a:off x="4027488" y="1509713"/>
            <a:ext cx="1982787" cy="420687"/>
          </a:xfrm>
          <a:prstGeom prst="line">
            <a:avLst/>
          </a:prstGeom>
          <a:noFill/>
          <a:ln w="19050">
            <a:solidFill>
              <a:schemeClr val="tx1"/>
            </a:solidFill>
            <a:round/>
            <a:headEnd/>
            <a:tailEnd type="triangle" w="med" len="med"/>
          </a:ln>
        </p:spPr>
        <p:txBody>
          <a:bodyPr/>
          <a:lstStyle/>
          <a:p>
            <a:pPr eaLnBrk="1" hangingPunct="1">
              <a:defRPr/>
            </a:pPr>
            <a:endParaRPr lang="ru-RU">
              <a:effectLst>
                <a:outerShdw blurRad="38100" dist="38100" dir="2700000" algn="tl">
                  <a:srgbClr val="000000">
                    <a:alpha val="43137"/>
                  </a:srgbClr>
                </a:outerShdw>
              </a:effectLst>
            </a:endParaRPr>
          </a:p>
        </p:txBody>
      </p:sp>
      <p:sp>
        <p:nvSpPr>
          <p:cNvPr id="14368" name="Rectangle 129"/>
          <p:cNvSpPr>
            <a:spLocks noGrp="1" noChangeArrowheads="1"/>
          </p:cNvSpPr>
          <p:nvPr>
            <p:ph type="title"/>
          </p:nvPr>
        </p:nvSpPr>
        <p:spPr/>
        <p:txBody>
          <a:bodyPr/>
          <a:lstStyle/>
          <a:p>
            <a:pPr eaLnBrk="1" hangingPunct="1"/>
            <a:r>
              <a:rPr lang="en" altLang="ru-RU" sz="2800" smtClean="0">
                <a:solidFill>
                  <a:srgbClr val="038A79"/>
                </a:solidFill>
                <a:effectLst/>
              </a:rPr>
              <a:t>Mechanisms of carcinogenesis</a:t>
            </a:r>
            <a:r>
              <a:rPr lang="ru-RU" altLang="ru-RU" sz="2800" smtClean="0">
                <a:solidFill>
                  <a:srgbClr val="038A79"/>
                </a:solidFill>
                <a:effectLst/>
              </a:rPr>
              <a:t/>
            </a:r>
            <a:br>
              <a:rPr lang="ru-RU" altLang="ru-RU" sz="2800" smtClean="0">
                <a:solidFill>
                  <a:srgbClr val="038A79"/>
                </a:solidFill>
                <a:effectLst/>
              </a:rPr>
            </a:br>
            <a:endParaRPr lang="ru-RU" altLang="ru-RU" sz="2800" smtClean="0">
              <a:solidFill>
                <a:srgbClr val="038A79"/>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FBC40CA-D4FD-47F2-885A-66DC3A2E22E2}" type="slidenum">
              <a:rPr lang="ru-RU" altLang="en-US" sz="1200" smtClean="0"/>
              <a:pPr>
                <a:spcBef>
                  <a:spcPct val="0"/>
                </a:spcBef>
                <a:buClrTx/>
                <a:buSzTx/>
                <a:buFontTx/>
                <a:buNone/>
              </a:pPr>
              <a:t>8</a:t>
            </a:fld>
            <a:endParaRPr lang="ru-RU" altLang="en-US" sz="1200" smtClean="0"/>
          </a:p>
        </p:txBody>
      </p:sp>
      <p:sp>
        <p:nvSpPr>
          <p:cNvPr id="328708" name="Rectangle 4"/>
          <p:cNvSpPr>
            <a:spLocks noGrp="1" noChangeArrowheads="1"/>
          </p:cNvSpPr>
          <p:nvPr>
            <p:ph type="title"/>
          </p:nvPr>
        </p:nvSpPr>
        <p:spPr/>
        <p:txBody>
          <a:bodyPr/>
          <a:lstStyle/>
          <a:p>
            <a:pPr eaLnBrk="1" hangingPunct="1">
              <a:defRPr/>
            </a:pPr>
            <a:r>
              <a:rPr lang="en" dirty="0">
                <a:solidFill>
                  <a:srgbClr val="038A79"/>
                </a:solidFill>
              </a:rPr>
              <a:t>Approaches to cancer treatment</a:t>
            </a:r>
          </a:p>
        </p:txBody>
      </p:sp>
      <p:sp>
        <p:nvSpPr>
          <p:cNvPr id="328709" name="Rectangle 5"/>
          <p:cNvSpPr>
            <a:spLocks noGrp="1" noChangeArrowheads="1"/>
          </p:cNvSpPr>
          <p:nvPr>
            <p:ph type="body" idx="1"/>
          </p:nvPr>
        </p:nvSpPr>
        <p:spPr/>
        <p:txBody>
          <a:bodyPr/>
          <a:lstStyle/>
          <a:p>
            <a:pPr algn="just" eaLnBrk="1" hangingPunct="1">
              <a:lnSpc>
                <a:spcPct val="80000"/>
              </a:lnSpc>
              <a:buFont typeface="Wingdings" panose="05000000000000000000" pitchFamily="2" charset="2"/>
              <a:buNone/>
              <a:defRPr/>
            </a:pPr>
            <a:r>
              <a:rPr lang="en" sz="2000" dirty="0"/>
              <a:t>Basic approaches :</a:t>
            </a:r>
          </a:p>
          <a:p>
            <a:pPr lvl="1" algn="just" eaLnBrk="1" hangingPunct="1">
              <a:lnSpc>
                <a:spcPct val="80000"/>
              </a:lnSpc>
              <a:defRPr/>
            </a:pPr>
            <a:r>
              <a:rPr lang="en" sz="1800" dirty="0"/>
              <a:t>surgery</a:t>
            </a:r>
          </a:p>
          <a:p>
            <a:pPr lvl="1" algn="just" eaLnBrk="1" hangingPunct="1">
              <a:lnSpc>
                <a:spcPct val="80000"/>
              </a:lnSpc>
              <a:defRPr/>
            </a:pPr>
            <a:r>
              <a:rPr lang="en" sz="1800" dirty="0"/>
              <a:t>radiation therapy</a:t>
            </a:r>
          </a:p>
          <a:p>
            <a:pPr lvl="1" algn="just" eaLnBrk="1" hangingPunct="1">
              <a:lnSpc>
                <a:spcPct val="80000"/>
              </a:lnSpc>
              <a:defRPr/>
            </a:pPr>
            <a:r>
              <a:rPr lang="en" sz="1800" dirty="0"/>
              <a:t>chemotherapy</a:t>
            </a:r>
            <a:endParaRPr lang="en-US" sz="1800" dirty="0"/>
          </a:p>
          <a:p>
            <a:pPr algn="just" eaLnBrk="1" hangingPunct="1">
              <a:lnSpc>
                <a:spcPct val="80000"/>
              </a:lnSpc>
              <a:defRPr/>
            </a:pPr>
            <a:endParaRPr lang="ru-RU" sz="2000" dirty="0"/>
          </a:p>
          <a:p>
            <a:pPr algn="just" eaLnBrk="1" hangingPunct="1">
              <a:lnSpc>
                <a:spcPct val="80000"/>
              </a:lnSpc>
              <a:buFont typeface="Wingdings" panose="05000000000000000000" pitchFamily="2" charset="2"/>
              <a:buNone/>
              <a:defRPr/>
            </a:pPr>
            <a:r>
              <a:rPr lang="en" sz="2000" dirty="0"/>
              <a:t>Chemotherapy is used as the main method only in rare cases of certain types of tumors. Basically, it is an adjunct to surgery and radiation treatment</a:t>
            </a:r>
          </a:p>
          <a:p>
            <a:pPr algn="just" eaLnBrk="1" hangingPunct="1">
              <a:lnSpc>
                <a:spcPct val="80000"/>
              </a:lnSpc>
              <a:defRPr/>
            </a:pPr>
            <a:endParaRPr lang="ru-RU" sz="2000" dirty="0"/>
          </a:p>
          <a:p>
            <a:pPr algn="just" eaLnBrk="1" hangingPunct="1">
              <a:lnSpc>
                <a:spcPct val="80000"/>
              </a:lnSpc>
              <a:buFont typeface="Wingdings" panose="05000000000000000000" pitchFamily="2" charset="2"/>
              <a:buNone/>
              <a:defRPr/>
            </a:pPr>
            <a:r>
              <a:rPr lang="en" sz="2000" dirty="0"/>
              <a:t>The insufficient effectiveness of chemotherapy is due to:</a:t>
            </a:r>
          </a:p>
          <a:p>
            <a:pPr algn="just" eaLnBrk="1" hangingPunct="1">
              <a:lnSpc>
                <a:spcPct val="80000"/>
              </a:lnSpc>
              <a:defRPr/>
            </a:pPr>
            <a:r>
              <a:rPr lang="en" sz="2000" dirty="0"/>
              <a:t>lack of clear differences in the metabolism of tumor and normal cells (problem of specificity for tumor cells)</a:t>
            </a:r>
          </a:p>
          <a:p>
            <a:pPr algn="just" eaLnBrk="1" hangingPunct="1">
              <a:lnSpc>
                <a:spcPct val="80000"/>
              </a:lnSpc>
              <a:defRPr/>
            </a:pPr>
            <a:r>
              <a:rPr lang="en" sz="2000" dirty="0"/>
              <a:t>high toxicity of chemotherapy drugs to the tissues of the body as a whole</a:t>
            </a:r>
          </a:p>
          <a:p>
            <a:pPr algn="just" eaLnBrk="1" hangingPunct="1">
              <a:lnSpc>
                <a:spcPct val="80000"/>
              </a:lnSpc>
              <a:defRPr/>
            </a:pPr>
            <a:r>
              <a:rPr lang="en" sz="2000" dirty="0" err="1"/>
              <a:t>resistance </a:t>
            </a:r>
            <a:r>
              <a:rPr lang="en" sz="2000" dirty="0"/>
              <a:t>of tumors to chemotherapeutic agents</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579437"/>
          </a:xfrm>
        </p:spPr>
        <p:txBody>
          <a:bodyPr/>
          <a:lstStyle/>
          <a:p>
            <a:pPr>
              <a:defRPr/>
            </a:pPr>
            <a:r>
              <a:rPr lang="en" dirty="0" err="1" smtClean="0">
                <a:solidFill>
                  <a:srgbClr val="038A79"/>
                </a:solidFill>
              </a:rPr>
              <a:t>Targeted </a:t>
            </a:r>
            <a:r>
              <a:rPr lang="en" dirty="0" smtClean="0">
                <a:solidFill>
                  <a:srgbClr val="038A79"/>
                </a:solidFill>
              </a:rPr>
              <a:t>therapy</a:t>
            </a:r>
            <a:endParaRPr lang="ru-RU" dirty="0">
              <a:solidFill>
                <a:srgbClr val="038A79"/>
              </a:solidFill>
            </a:endParaRPr>
          </a:p>
        </p:txBody>
      </p:sp>
      <p:sp>
        <p:nvSpPr>
          <p:cNvPr id="3" name="Содержимое 2"/>
          <p:cNvSpPr>
            <a:spLocks noGrp="1"/>
          </p:cNvSpPr>
          <p:nvPr>
            <p:ph idx="1"/>
          </p:nvPr>
        </p:nvSpPr>
        <p:spPr>
          <a:xfrm>
            <a:off x="457200" y="928688"/>
            <a:ext cx="8229600" cy="5668962"/>
          </a:xfrm>
        </p:spPr>
        <p:txBody>
          <a:bodyPr/>
          <a:lstStyle/>
          <a:p>
            <a:pPr>
              <a:defRPr/>
            </a:pPr>
            <a:r>
              <a:rPr lang="en" sz="1800" dirty="0" smtClean="0">
                <a:effectLst>
                  <a:outerShdw blurRad="38100" dist="38100" dir="2700000" algn="tl">
                    <a:srgbClr val="000000">
                      <a:alpha val="43137"/>
                    </a:srgbClr>
                  </a:outerShdw>
                </a:effectLst>
              </a:rPr>
              <a:t>Targeted drugs  are a new class of drugs that have a targeted effect strictly on a specific signaling pathway or </a:t>
            </a:r>
            <a:r>
              <a:rPr lang="ru-RU" sz="1800" dirty="0" smtClean="0">
                <a:effectLst>
                  <a:outerShdw blurRad="38100" dist="38100" dir="2700000" algn="tl">
                    <a:srgbClr val="000000">
                      <a:alpha val="43137"/>
                    </a:srgbClr>
                  </a:outerShdw>
                </a:effectLst>
              </a:rPr>
              <a:t/>
            </a:r>
            <a:br>
              <a:rPr lang="ru-RU" sz="1800" dirty="0" smtClean="0">
                <a:effectLst>
                  <a:outerShdw blurRad="38100" dist="38100" dir="2700000" algn="tl">
                    <a:srgbClr val="000000">
                      <a:alpha val="43137"/>
                    </a:srgbClr>
                  </a:outerShdw>
                </a:effectLst>
              </a:rPr>
            </a:br>
            <a:r>
              <a:rPr lang="en" sz="1800" dirty="0" smtClean="0">
                <a:effectLst>
                  <a:outerShdw blurRad="38100" dist="38100" dir="2700000" algn="tl">
                    <a:srgbClr val="000000">
                      <a:alpha val="43137"/>
                    </a:srgbClr>
                  </a:outerShdw>
                </a:effectLst>
              </a:rPr>
              <a:t>cell surface receptor involved in the development and growth of a tumor.</a:t>
            </a:r>
          </a:p>
          <a:p>
            <a:pPr>
              <a:defRPr/>
            </a:pPr>
            <a:r>
              <a:rPr lang="en" sz="1800" dirty="0" smtClean="0"/>
              <a:t>Unlike chemotherapy drugs, which have a cytotoxic effect primarily on actively dividing tumor cells, </a:t>
            </a:r>
            <a:r>
              <a:rPr lang="en" sz="1800" dirty="0" err="1" smtClean="0"/>
              <a:t>targeted </a:t>
            </a:r>
            <a:r>
              <a:rPr lang="en" sz="1800" dirty="0" smtClean="0"/>
              <a:t>drugs interact with a strictly defined antigen.</a:t>
            </a:r>
          </a:p>
          <a:p>
            <a:pPr fontAlgn="t">
              <a:defRPr/>
            </a:pPr>
            <a:r>
              <a:rPr lang="en" sz="1800" dirty="0" smtClean="0"/>
              <a:t>These include:</a:t>
            </a:r>
          </a:p>
          <a:p>
            <a:pPr fontAlgn="t">
              <a:buFont typeface="Wingdings" panose="05000000000000000000" pitchFamily="2" charset="2"/>
              <a:buNone/>
              <a:defRPr/>
            </a:pPr>
            <a:r>
              <a:rPr lang="en" sz="1800" i="1" dirty="0" err="1" smtClean="0"/>
              <a:t>monoclonal </a:t>
            </a:r>
            <a:r>
              <a:rPr lang="en" sz="1800" i="1" dirty="0" smtClean="0"/>
              <a:t>antibodies </a:t>
            </a:r>
            <a:r>
              <a:rPr lang="en" sz="1800" dirty="0" smtClean="0"/>
              <a:t>are protein molecules or complexes of protein molecules that are produced by the immune system in response to oncogene antigens. They bind to oncogenes and suppress their activity.</a:t>
            </a:r>
          </a:p>
          <a:p>
            <a:pPr fontAlgn="t">
              <a:buFont typeface="Wingdings" panose="05000000000000000000" pitchFamily="2" charset="2"/>
              <a:buNone/>
              <a:defRPr/>
            </a:pPr>
            <a:r>
              <a:rPr lang="en" sz="1800" i="1" dirty="0" smtClean="0"/>
              <a:t>“small molecules” - </a:t>
            </a:r>
            <a:r>
              <a:rPr lang="en" sz="1800" dirty="0" err="1" smtClean="0"/>
              <a:t>kinase </a:t>
            </a:r>
            <a:r>
              <a:rPr lang="en" sz="1800" dirty="0" smtClean="0"/>
              <a:t>inhibitors - reduce the activity of specific oncogenes that affect the formation of a signal in the cell, causing the cell to divide uncontrollably.</a:t>
            </a:r>
          </a:p>
          <a:p>
            <a:pPr fontAlgn="t">
              <a:buFont typeface="Wingdings" panose="05000000000000000000" pitchFamily="2" charset="2"/>
              <a:buNone/>
              <a:defRPr/>
            </a:pPr>
            <a:r>
              <a:rPr lang="en" sz="1800" i="1" dirty="0" smtClean="0"/>
              <a:t>Activators </a:t>
            </a:r>
            <a:r>
              <a:rPr lang="en" sz="1800" i="1" dirty="0" err="1" smtClean="0"/>
              <a:t>of oncosuppressive </a:t>
            </a:r>
            <a:r>
              <a:rPr lang="en" sz="1800" i="1" dirty="0" smtClean="0"/>
              <a:t>signaling pathways </a:t>
            </a:r>
            <a:r>
              <a:rPr lang="en" sz="1800" dirty="0" smtClean="0"/>
              <a:t>(stimulators of necrosis, </a:t>
            </a:r>
            <a:r>
              <a:rPr lang="en" sz="1800" dirty="0" err="1" smtClean="0"/>
              <a:t>apoptosis </a:t>
            </a:r>
            <a:r>
              <a:rPr lang="en" sz="1800" dirty="0" smtClean="0"/>
              <a:t>, differentiation) are considered .</a:t>
            </a:r>
          </a:p>
          <a:p>
            <a:pPr>
              <a:defRPr/>
            </a:pPr>
            <a:endParaRPr lang="ru-RU" sz="1800" dirty="0"/>
          </a:p>
        </p:txBody>
      </p:sp>
      <p:sp>
        <p:nvSpPr>
          <p:cNvPr id="1843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2D663C57-ABCF-4E40-921F-5A8FFE124459}" type="slidenum">
              <a:rPr lang="ru-RU" altLang="en-US" sz="1200" smtClean="0"/>
              <a:pPr>
                <a:spcBef>
                  <a:spcPct val="0"/>
                </a:spcBef>
                <a:buClrTx/>
                <a:buSzTx/>
                <a:buFontTx/>
                <a:buNone/>
              </a:pPr>
              <a:t>9</a:t>
            </a:fld>
            <a:endParaRPr lang="ru-RU" altLang="en-US" sz="1200" smtClean="0"/>
          </a:p>
        </p:txBody>
      </p:sp>
    </p:spTree>
  </p:cSld>
  <p:clrMapOvr>
    <a:masterClrMapping/>
  </p:clrMapOvr>
</p:sld>
</file>

<file path=ppt/theme/theme1.xml><?xml version="1.0" encoding="utf-8"?>
<a:theme xmlns:a="http://schemas.openxmlformats.org/drawingml/2006/main" name="3_Лекция светлая">
  <a:themeElements>
    <a:clrScheme name="3_Лекция светлая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Лекция светлая">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3_Лекция светлая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Лекция светлая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Лекция светлая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Лекция светлая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Лекция светлая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Лекция светлая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Лекция светлая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Лекция светлая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Лекция светлая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Обзор достигнутых индикаторов за 2022</Template>
  <TotalTime>5333</TotalTime>
  <Words>2258</Words>
  <Application>Microsoft Office PowerPoint</Application>
  <PresentationFormat>Экран (4:3)</PresentationFormat>
  <Paragraphs>345</Paragraphs>
  <Slides>47</Slides>
  <Notes>27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3_Лекция светлая</vt:lpstr>
      <vt:lpstr>Рисунок</vt:lpstr>
      <vt:lpstr>Introduction to Pharmacology  antitumor drugs</vt:lpstr>
      <vt:lpstr>Plan</vt:lpstr>
      <vt:lpstr>Malignant tumor</vt:lpstr>
      <vt:lpstr>Distinctive signs of malignant tumors</vt:lpstr>
      <vt:lpstr>Theories of carcinogenesis</vt:lpstr>
      <vt:lpstr>Theories of carcinogenesis</vt:lpstr>
      <vt:lpstr>Mechanisms of carcinogenesis </vt:lpstr>
      <vt:lpstr>Approaches to cancer treatment</vt:lpstr>
      <vt:lpstr>Targeted therapy</vt:lpstr>
      <vt:lpstr>Dependence of the sensitivity of tumor cells to chemotherapy on the cell cycle</vt:lpstr>
      <vt:lpstr>Classification of antiblastoma drugs according to their effect on the phases of the cell cycle</vt:lpstr>
      <vt:lpstr>Effect of antiblastoma drugs on cell cycle phases</vt:lpstr>
      <vt:lpstr>Classification of antiblastoma drugs</vt:lpstr>
      <vt:lpstr>Classification of antiblastoma drugs</vt:lpstr>
      <vt:lpstr>Classification of antiblastoma drugs</vt:lpstr>
      <vt:lpstr>Classification of antiblastoma drugs</vt:lpstr>
      <vt:lpstr>Classification of antiblastoma drugs</vt:lpstr>
      <vt:lpstr>Auxiliary agents for tumor chemotherapy</vt:lpstr>
      <vt:lpstr>CYTOSTATIC AGENTS</vt:lpstr>
      <vt:lpstr>Alkylating agents: mechanism of action</vt:lpstr>
      <vt:lpstr>Alkylating agents: indications for use</vt:lpstr>
      <vt:lpstr>Antimetabolites</vt:lpstr>
      <vt:lpstr>Antimetabolites: indications for use</vt:lpstr>
      <vt:lpstr>Cytotoxic antibiotics</vt:lpstr>
      <vt:lpstr>Cytotoxic antibiotics</vt:lpstr>
      <vt:lpstr>Plant alkaloids</vt:lpstr>
      <vt:lpstr>Plant alkaloids</vt:lpstr>
      <vt:lpstr>Enzyme preparations</vt:lpstr>
      <vt:lpstr>Side effects of cytotoxic drugs</vt:lpstr>
      <vt:lpstr>Hormones and their antagonists</vt:lpstr>
      <vt:lpstr>Hormones and their antagonists</vt:lpstr>
      <vt:lpstr>Hormonal agents</vt:lpstr>
      <vt:lpstr>Hormone antagonists</vt:lpstr>
      <vt:lpstr>CYTOKINES</vt:lpstr>
      <vt:lpstr>Cytokines</vt:lpstr>
      <vt:lpstr>Monoclonal  antibodies ( m AT )   </vt:lpstr>
      <vt:lpstr>Unconjugated mAT</vt:lpstr>
      <vt:lpstr>Слайд 38</vt:lpstr>
      <vt:lpstr>Слайд 39</vt:lpstr>
      <vt:lpstr>Conjugated mAT</vt:lpstr>
      <vt:lpstr>Mechanism of action  conjugated mATs</vt:lpstr>
      <vt:lpstr>Слайд 42</vt:lpstr>
      <vt:lpstr>Protein kinase </vt:lpstr>
      <vt:lpstr>Protein kinase inhibitors </vt:lpstr>
      <vt:lpstr>Tyrosine kinase </vt:lpstr>
      <vt:lpstr>General principles of tumor chemotherapy</vt:lpstr>
      <vt:lpstr>Resistance to chemotherapeutic agents</vt:lpstr>
    </vt:vector>
  </TitlesOfParts>
  <Company>VSMU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Farm</dc:creator>
  <cp:lastModifiedBy>kfib</cp:lastModifiedBy>
  <cp:revision>709</cp:revision>
  <cp:lastPrinted>2023-02-10T08:36:57Z</cp:lastPrinted>
  <dcterms:created xsi:type="dcterms:W3CDTF">2006-06-10T07:22:26Z</dcterms:created>
  <dcterms:modified xsi:type="dcterms:W3CDTF">2024-03-18T09:23:25Z</dcterms:modified>
</cp:coreProperties>
</file>