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8E72A-A6A0-4F89-83B7-35B6668101DA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05254-BD64-4A69-8CE4-EC4BF81947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217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8E72A-A6A0-4F89-83B7-35B6668101DA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05254-BD64-4A69-8CE4-EC4BF81947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330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8E72A-A6A0-4F89-83B7-35B6668101DA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05254-BD64-4A69-8CE4-EC4BF81947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905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8E72A-A6A0-4F89-83B7-35B6668101DA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05254-BD64-4A69-8CE4-EC4BF81947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4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8E72A-A6A0-4F89-83B7-35B6668101DA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05254-BD64-4A69-8CE4-EC4BF81947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86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8E72A-A6A0-4F89-83B7-35B6668101DA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05254-BD64-4A69-8CE4-EC4BF81947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949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8E72A-A6A0-4F89-83B7-35B6668101DA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05254-BD64-4A69-8CE4-EC4BF81947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518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8E72A-A6A0-4F89-83B7-35B6668101DA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05254-BD64-4A69-8CE4-EC4BF81947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083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8E72A-A6A0-4F89-83B7-35B6668101DA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05254-BD64-4A69-8CE4-EC4BF81947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09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8E72A-A6A0-4F89-83B7-35B6668101DA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05254-BD64-4A69-8CE4-EC4BF81947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1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8E72A-A6A0-4F89-83B7-35B6668101DA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05254-BD64-4A69-8CE4-EC4BF81947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701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8E72A-A6A0-4F89-83B7-35B6668101DA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05254-BD64-4A69-8CE4-EC4BF81947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367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791382"/>
          </a:xfrm>
        </p:spPr>
        <p:txBody>
          <a:bodyPr>
            <a:normAutofit/>
          </a:bodyPr>
          <a:lstStyle/>
          <a:p>
            <a:r>
              <a:rPr lang="ru-RU" dirty="0" smtClean="0"/>
              <a:t>КЛАССИФИКАЦИЯ МЕТОДОВ </a:t>
            </a:r>
            <a:r>
              <a:rPr lang="ru-RU" dirty="0" smtClean="0"/>
              <a:t>И ПОКАЗАТЕЛЕЙ ОЦЕНКИ КАЧЕСТВА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850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В отечественной и зарубежной практике оценивания качества более чем в 90 % случаев используют смешанные методы и иногда чисто экспертные. При решении вопроса о том, какой из этих трех методов использовать в конкретной ситуации оценивания качества, учитывают их преимущества и недостатки.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700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В социальной квалиметрии, как и во многих других социальных науках, используются методы получения информации («L» - данные (</a:t>
            </a:r>
            <a:r>
              <a:rPr lang="ru-RU" dirty="0" err="1" smtClean="0"/>
              <a:t>life</a:t>
            </a:r>
            <a:r>
              <a:rPr lang="ru-RU" dirty="0" smtClean="0"/>
              <a:t> </a:t>
            </a:r>
            <a:r>
              <a:rPr lang="ru-RU" dirty="0" err="1" smtClean="0"/>
              <a:t>record</a:t>
            </a:r>
            <a:r>
              <a:rPr lang="ru-RU" dirty="0" smtClean="0"/>
              <a:t> </a:t>
            </a:r>
            <a:r>
              <a:rPr lang="ru-RU" dirty="0" err="1" smtClean="0"/>
              <a:t>data</a:t>
            </a:r>
            <a:r>
              <a:rPr lang="ru-RU" dirty="0" smtClean="0"/>
              <a:t>), «Q» - данные (</a:t>
            </a:r>
            <a:r>
              <a:rPr lang="ru-RU" dirty="0" err="1" smtClean="0"/>
              <a:t>questionnaire</a:t>
            </a:r>
            <a:r>
              <a:rPr lang="ru-RU" dirty="0" smtClean="0"/>
              <a:t> </a:t>
            </a:r>
            <a:r>
              <a:rPr lang="ru-RU" dirty="0" err="1" smtClean="0"/>
              <a:t>data</a:t>
            </a:r>
            <a:r>
              <a:rPr lang="ru-RU" dirty="0" smtClean="0"/>
              <a:t>) и «Т» - данные (</a:t>
            </a:r>
            <a:r>
              <a:rPr lang="ru-RU" dirty="0" err="1" smtClean="0"/>
              <a:t>objectivetest</a:t>
            </a:r>
            <a:r>
              <a:rPr lang="ru-RU" dirty="0" smtClean="0"/>
              <a:t> </a:t>
            </a:r>
            <a:r>
              <a:rPr lang="ru-RU" dirty="0" err="1" smtClean="0"/>
              <a:t>data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809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«L» данные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– это данные регистрации поведения человека в повседневной жизни с помощью формализации оценок экспертов, наблюдающих поведение испытуемого в определенных ситуациях в течение некоторого периода времени. </a:t>
            </a:r>
          </a:p>
          <a:p>
            <a:pPr marL="0" indent="0" algn="just">
              <a:buNone/>
            </a:pPr>
            <a:r>
              <a:rPr lang="ru-RU" dirty="0" smtClean="0"/>
              <a:t>С «L» данных обычно начинают предварительные исследования проблемы. Но сам принцип исследования говорит о том, что по субъективным причинам такие данные не отличаются высокой достоверностью и их нельзя использовать для оценок других методик.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240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«Q» данные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– это данные, полученные путем применения вопросников и других методов самооценок. Как и методы оценки, методы сбора «Q» - данных получают все большее распространение вследствие очевидных преимуществ. Эти данные легко получить, они не требуют привлечения экспертов, дешевы и благодаря своей объективности, достоверны.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823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«T» данные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– это результаты объективных тестов с контролируемой экспериментальной ситуацией. Это принципиально новый подход к исследованию свойств личности, поскольку данные получают в результате объективного измерения поведения, не прибегая к оценкам экспертов и самооценкам, что в значительной степени повышает их достоверность. На сегодняшний день эти данные наиболее часто применяются в психологических исследованиях.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946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Важно, чтобы каждый показатель удовлетворял следующим требованиям: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/>
              <a:t>конкретизации и видоизменения в зависимости от целей оценки</a:t>
            </a:r>
            <a:r>
              <a:rPr lang="ru-RU" dirty="0" smtClean="0"/>
              <a:t>;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/>
              <a:t>развития и совершенствования объекта оценки;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/>
              <a:t>обеспечения единства количественных и качественных </a:t>
            </a:r>
            <a:r>
              <a:rPr lang="ru-RU" dirty="0" smtClean="0"/>
              <a:t>характеристик</a:t>
            </a:r>
            <a:r>
              <a:rPr lang="ru-RU" dirty="0"/>
              <a:t>;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/>
              <a:t>адресности;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/>
              <a:t>сопоставимости;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/>
              <a:t>взаимосвязанности</a:t>
            </a:r>
            <a:r>
              <a:rPr lang="ru-RU" dirty="0" smtClean="0"/>
              <a:t>;</a:t>
            </a:r>
            <a:endParaRPr lang="en-US" dirty="0" smtClean="0"/>
          </a:p>
          <a:p>
            <a:pPr>
              <a:buFontTx/>
              <a:buChar char="-"/>
            </a:pPr>
            <a:r>
              <a:rPr lang="ru-RU" dirty="0" smtClean="0"/>
              <a:t>простоты</a:t>
            </a:r>
            <a:r>
              <a:rPr lang="ru-RU" dirty="0"/>
              <a:t>; </a:t>
            </a:r>
            <a:endParaRPr lang="en-US" dirty="0"/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/>
              <a:t>информационности;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/>
              <a:t>достоверности и объективности.</a:t>
            </a:r>
          </a:p>
        </p:txBody>
      </p:sp>
    </p:spTree>
    <p:extLst>
      <p:ext uri="{BB962C8B-B14F-4D97-AF65-F5344CB8AC3E}">
        <p14:creationId xmlns:p14="http://schemas.microsoft.com/office/powerpoint/2010/main" val="161622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5285" t="12809" r="30060" b="5258"/>
          <a:stretch/>
        </p:blipFill>
        <p:spPr>
          <a:xfrm>
            <a:off x="1865744" y="365125"/>
            <a:ext cx="9975273" cy="6423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02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</a:t>
            </a:r>
            <a:r>
              <a:rPr lang="ru-RU" dirty="0" smtClean="0"/>
              <a:t>оказатели </a:t>
            </a:r>
            <a:r>
              <a:rPr lang="ru-RU" dirty="0"/>
              <a:t>качества услуг можно классифицировать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dirty="0" smtClean="0"/>
              <a:t>на </a:t>
            </a:r>
            <a:r>
              <a:rPr lang="ru-RU" dirty="0"/>
              <a:t>количественные (время ожидания и предоставления услуги; характеристики оборудования, инструмента, материалов и т. п.; надежность оказания услуги; точность исполнения; </a:t>
            </a:r>
            <a:r>
              <a:rPr lang="ru-RU" dirty="0" smtClean="0"/>
              <a:t>полнота</a:t>
            </a:r>
            <a:r>
              <a:rPr lang="ru-RU" dirty="0"/>
              <a:t>; уровень автоматизации и механизации; безопасность; </a:t>
            </a:r>
            <a:r>
              <a:rPr lang="ru-RU" dirty="0" smtClean="0"/>
              <a:t>полнота </a:t>
            </a:r>
            <a:r>
              <a:rPr lang="ru-RU" dirty="0"/>
              <a:t>оказания услуги и т. п</a:t>
            </a:r>
            <a:r>
              <a:rPr lang="ru-RU" dirty="0" smtClean="0"/>
              <a:t>.);</a:t>
            </a:r>
          </a:p>
          <a:p>
            <a:pPr>
              <a:buFontTx/>
              <a:buChar char="-"/>
            </a:pPr>
            <a:r>
              <a:rPr lang="ru-RU" dirty="0" smtClean="0"/>
              <a:t> </a:t>
            </a:r>
            <a:r>
              <a:rPr lang="ru-RU" dirty="0"/>
              <a:t>- качественные (вежливость, доступность персонала, </a:t>
            </a:r>
            <a:r>
              <a:rPr lang="ru-RU" dirty="0" smtClean="0"/>
              <a:t>чуткость</a:t>
            </a:r>
            <a:r>
              <a:rPr lang="ru-RU" dirty="0"/>
              <a:t>, компетентность, доверие персоналу, уровень </a:t>
            </a:r>
            <a:r>
              <a:rPr lang="ru-RU" dirty="0" smtClean="0"/>
              <a:t>профессионального </a:t>
            </a:r>
            <a:r>
              <a:rPr lang="ru-RU" dirty="0"/>
              <a:t>мастерства, эффективность контактов исполнителей и клиентов, искренность и т. п.)</a:t>
            </a:r>
          </a:p>
        </p:txBody>
      </p:sp>
    </p:spTree>
    <p:extLst>
      <p:ext uri="{BB962C8B-B14F-4D97-AF65-F5344CB8AC3E}">
        <p14:creationId xmlns:p14="http://schemas.microsoft.com/office/powerpoint/2010/main" val="185587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При этом показатели качества услуг следует подразделить на ряд </a:t>
            </a:r>
            <a:r>
              <a:rPr lang="ru-RU" dirty="0" smtClean="0"/>
              <a:t>групп: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63073" y="1779444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algn="just">
              <a:buFontTx/>
              <a:buChar char="-"/>
            </a:pPr>
            <a:r>
              <a:rPr lang="ru-RU" dirty="0" smtClean="0"/>
              <a:t>функционального </a:t>
            </a:r>
            <a:r>
              <a:rPr lang="ru-RU" dirty="0"/>
              <a:t>назначения; надежности; безопасности; </a:t>
            </a:r>
            <a:r>
              <a:rPr lang="ru-RU" dirty="0" err="1"/>
              <a:t>экологичности</a:t>
            </a:r>
            <a:r>
              <a:rPr lang="ru-RU" dirty="0"/>
              <a:t>; эстетичности; социальной значимости (</a:t>
            </a:r>
            <a:r>
              <a:rPr lang="ru-RU" dirty="0" smtClean="0"/>
              <a:t>оригинальности</a:t>
            </a:r>
            <a:r>
              <a:rPr lang="ru-RU" dirty="0"/>
              <a:t>, престижности, соответствия моде</a:t>
            </a:r>
            <a:r>
              <a:rPr lang="ru-RU" dirty="0" smtClean="0"/>
              <a:t>);</a:t>
            </a:r>
          </a:p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dirty="0"/>
              <a:t>- профессиональности исполнения (отсутствие возвратов на исправление, количество отказов в услуге, технический </a:t>
            </a:r>
            <a:r>
              <a:rPr lang="ru-RU" dirty="0" smtClean="0"/>
              <a:t>уровень </a:t>
            </a:r>
            <a:r>
              <a:rPr lang="ru-RU" dirty="0"/>
              <a:t>исполнения услуги, выполнение услуг в установленные сроки, количество услуг с использованием новых видов и </a:t>
            </a:r>
            <a:r>
              <a:rPr lang="ru-RU" dirty="0" smtClean="0"/>
              <a:t>прогрессивных </a:t>
            </a:r>
            <a:r>
              <a:rPr lang="ru-RU" dirty="0"/>
              <a:t>форм обслуживания и др</a:t>
            </a:r>
            <a:r>
              <a:rPr lang="ru-RU" dirty="0" smtClean="0"/>
              <a:t>.);</a:t>
            </a:r>
          </a:p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dirty="0"/>
              <a:t>- культуры обслуживания (эргономичности: удобство </a:t>
            </a:r>
            <a:r>
              <a:rPr lang="ru-RU" dirty="0" smtClean="0"/>
              <a:t>мебели</a:t>
            </a:r>
            <a:r>
              <a:rPr lang="ru-RU" dirty="0"/>
              <a:t>, оборудования и помещения; этичности: внимательности, доброжелательности и вежливости персонала; эстетичности: внутреннего и внешнего оформления помещений, внешнего вида персонала, внешнего вида мебели и оборудования; времени </a:t>
            </a:r>
            <a:r>
              <a:rPr lang="ru-RU" dirty="0" smtClean="0"/>
              <a:t>обслуживания</a:t>
            </a:r>
            <a:r>
              <a:rPr lang="ru-RU" dirty="0"/>
              <a:t>: сроки исполнения услуги, время на ожидание в </a:t>
            </a:r>
            <a:r>
              <a:rPr lang="ru-RU" dirty="0" smtClean="0"/>
              <a:t>очереди</a:t>
            </a:r>
            <a:r>
              <a:rPr lang="ru-RU" dirty="0"/>
              <a:t>, затраты времени заказчика на контакт с исполнителями, </a:t>
            </a:r>
            <a:r>
              <a:rPr lang="ru-RU" dirty="0" smtClean="0"/>
              <a:t>обслуживающим </a:t>
            </a:r>
            <a:r>
              <a:rPr lang="ru-RU" dirty="0"/>
              <a:t>персоналом, затраты времени на ожидание </a:t>
            </a:r>
            <a:r>
              <a:rPr lang="ru-RU" dirty="0" smtClean="0"/>
              <a:t>прихода </a:t>
            </a:r>
            <a:r>
              <a:rPr lang="ru-RU" dirty="0"/>
              <a:t>мастера на дом, затраты времени на поиск адреса </a:t>
            </a:r>
            <a:r>
              <a:rPr lang="ru-RU" dirty="0" smtClean="0"/>
              <a:t>обслуживающей </a:t>
            </a:r>
            <a:r>
              <a:rPr lang="ru-RU" dirty="0"/>
              <a:t>организации и др.).</a:t>
            </a:r>
          </a:p>
        </p:txBody>
      </p:sp>
    </p:spTree>
    <p:extLst>
      <p:ext uri="{BB962C8B-B14F-4D97-AF65-F5344CB8AC3E}">
        <p14:creationId xmlns:p14="http://schemas.microsoft.com/office/powerpoint/2010/main" val="353648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С точки зрения погрешности, с которой определяются результаты количественного оценивания качества, все методы квалиметрии могут быть разделены на три группы.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73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точные методы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Это такие методы, в рамках которых используются все обоснованные в теории квалиметрии приемы и способы, позволяющие уменьшить погрешность и увеличить надежность полученных результатов. Эти методы характеризуются максимальной трудоемкостью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522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Вторая группа представлена упрощенными методами, которые характеризуются максимально допустимой величиной погрешности и минимально допустимой величиной надежности итоговых результатов. По сравнению с точным упрощенный метод характеризуется гораздо меньшей трудоемкостью, точностью и надежностью.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328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К третьей группе методов относятся приближенные методы. Приближенные методы – это методы, которые с точки зрения погрешности и трудоемкости являются промежуточными между точными и упрощенными методами. В подавляющем большинстве случаев и в России, и за рубежом используют упрощенные методы квалиметрии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531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По источнику информации и о значениях некоторых важных числовых характеристик, определяемых в процессе оценивания качества (например, значений показателей отдельных свойств и значений коэффициентов их относительной важности и др.), методы социальной квалиметрии классифицируются на следующие три группы: </a:t>
            </a:r>
            <a:r>
              <a:rPr lang="ru-RU" dirty="0" smtClean="0">
                <a:solidFill>
                  <a:srgbClr val="FF0000"/>
                </a:solidFill>
              </a:rPr>
              <a:t>экспертные, не экспертные и смешанные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86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Экспертные методы оценивания качества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– это такие методы, в рамках которых для определения значений большинства числовых характеристик используют знания экспертов.</a:t>
            </a:r>
          </a:p>
          <a:p>
            <a:pPr marL="0" indent="0" algn="just">
              <a:buNone/>
            </a:pPr>
            <a:r>
              <a:rPr lang="ru-RU" dirty="0" smtClean="0"/>
              <a:t> К преимуществам экспертных методов относятся: </a:t>
            </a:r>
          </a:p>
          <a:p>
            <a:pPr algn="just"/>
            <a:r>
              <a:rPr lang="ru-RU" dirty="0" smtClean="0"/>
              <a:t>относительная технологическая простота применения, </a:t>
            </a:r>
          </a:p>
          <a:p>
            <a:pPr algn="just"/>
            <a:r>
              <a:rPr lang="ru-RU" dirty="0" smtClean="0"/>
              <a:t>малые затраты времени на разработку и использование методов оценивания качества. </a:t>
            </a:r>
          </a:p>
          <a:p>
            <a:pPr marL="0" indent="0" algn="just">
              <a:buNone/>
            </a:pPr>
            <a:r>
              <a:rPr lang="ru-RU" dirty="0" smtClean="0"/>
              <a:t>К недостаткам:</a:t>
            </a:r>
          </a:p>
          <a:p>
            <a:pPr algn="just"/>
            <a:r>
              <a:rPr lang="ru-RU" dirty="0" smtClean="0"/>
              <a:t> большая трудоемкость, связанная с необходимостью привлечения в качестве экспертов многих квалифицированных специалистов; </a:t>
            </a:r>
          </a:p>
          <a:p>
            <a:pPr algn="just"/>
            <a:r>
              <a:rPr lang="ru-RU" dirty="0" smtClean="0"/>
              <a:t>относительно большая погрешность и малая надежность итоговых результатов.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383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 экспертные методы (аналитические)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– такие методы, в которых для определения этих значений обходятся без использования экспертов (но и в этом методе экспертов все-таки приходится привлекать для выполнения одной из операций оценивания качества – построения дерева свойств объекта). </a:t>
            </a:r>
          </a:p>
          <a:p>
            <a:pPr marL="0" indent="0">
              <a:buNone/>
            </a:pPr>
            <a:r>
              <a:rPr lang="ru-RU" dirty="0" smtClean="0"/>
              <a:t>Преимуществами таких методов являются:</a:t>
            </a:r>
          </a:p>
          <a:p>
            <a:r>
              <a:rPr lang="ru-RU" dirty="0" smtClean="0"/>
              <a:t> малая трудоемкость, связанная с отсутствием необходимости привлечения в качестве экспертов многих квалифицированных специалистов;</a:t>
            </a:r>
          </a:p>
          <a:p>
            <a:r>
              <a:rPr lang="ru-RU" dirty="0" smtClean="0"/>
              <a:t> относительно малая погрешность и большая надежность итоговых результатов. </a:t>
            </a:r>
          </a:p>
          <a:p>
            <a:pPr marL="0" indent="0">
              <a:buNone/>
            </a:pPr>
            <a:r>
              <a:rPr lang="ru-RU" dirty="0" smtClean="0"/>
              <a:t>Недостатками являются: </a:t>
            </a:r>
          </a:p>
          <a:p>
            <a:r>
              <a:rPr lang="ru-RU" dirty="0" smtClean="0"/>
              <a:t>относительная технологическая сложность</a:t>
            </a:r>
          </a:p>
          <a:p>
            <a:r>
              <a:rPr lang="ru-RU" dirty="0" smtClean="0"/>
              <a:t>большие затраты времени на разработку методов оценивания качества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2932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Смешанные методы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– это такие методы, в которых значение некоторой (но не большей) части числовых характеристик объекта определяется экспертным методом, а остальные из них – не экспертным.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386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944</Words>
  <Application>Microsoft Office PowerPoint</Application>
  <PresentationFormat>Широкоэкранный</PresentationFormat>
  <Paragraphs>51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Тема Office</vt:lpstr>
      <vt:lpstr>КЛАССИФИКАЦИЯ МЕТОДОВ И ПОКАЗАТЕЛЕЙ ОЦЕНКИ КАЧЕСТВА</vt:lpstr>
      <vt:lpstr>Презентация PowerPoint</vt:lpstr>
      <vt:lpstr>точные методы</vt:lpstr>
      <vt:lpstr>Презентация PowerPoint</vt:lpstr>
      <vt:lpstr>Презентация PowerPoint</vt:lpstr>
      <vt:lpstr>Презентация PowerPoint</vt:lpstr>
      <vt:lpstr>Экспертные методы оценивания качества</vt:lpstr>
      <vt:lpstr>Не экспертные методы (аналитические)</vt:lpstr>
      <vt:lpstr>Смешанные методы</vt:lpstr>
      <vt:lpstr>Презентация PowerPoint</vt:lpstr>
      <vt:lpstr>Презентация PowerPoint</vt:lpstr>
      <vt:lpstr>«L» данные</vt:lpstr>
      <vt:lpstr>«Q» данные</vt:lpstr>
      <vt:lpstr>«T» данные</vt:lpstr>
      <vt:lpstr>Важно, чтобы каждый показатель удовлетворял следующим требованиям:</vt:lpstr>
      <vt:lpstr>Презентация PowerPoint</vt:lpstr>
      <vt:lpstr>Показатели качества услуг можно классифицировать</vt:lpstr>
      <vt:lpstr>При этом показатели качества услуг следует подразделить на ряд групп: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КЛАССИФИКАЦИЯ МЕТОДОВ КВАЛИТОЛОГИИ</dc:title>
  <dc:creator>User</dc:creator>
  <cp:lastModifiedBy>User</cp:lastModifiedBy>
  <cp:revision>8</cp:revision>
  <dcterms:created xsi:type="dcterms:W3CDTF">2022-11-01T08:25:35Z</dcterms:created>
  <dcterms:modified xsi:type="dcterms:W3CDTF">2023-09-11T12:33:36Z</dcterms:modified>
</cp:coreProperties>
</file>